
<file path=[Content_Types].xml><?xml version="1.0" encoding="utf-8"?>
<Types xmlns="http://schemas.openxmlformats.org/package/2006/content-types">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tags/tag140.xml" ContentType="application/vnd.openxmlformats-officedocument.presentationml.tags+xml"/>
  <Override PartName="/ppt/tags/tag151.xml" ContentType="application/vnd.openxmlformats-officedocument.presentationml.tags+xml"/>
  <Override PartName="/ppt/tags/tag238.xml" ContentType="application/vnd.openxmlformats-officedocument.presentationml.tags+xml"/>
  <Override PartName="/ppt/slides/slide36.xml" ContentType="application/vnd.openxmlformats-officedocument.presentationml.slide+xml"/>
  <Override PartName="/ppt/tags/tag227.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Override PartName="/ppt/tags/tag205.xml" ContentType="application/vnd.openxmlformats-officedocument.presentationml.tags+xml"/>
  <Override PartName="/ppt/tags/tag21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85.xml" ContentType="application/vnd.openxmlformats-officedocument.presentationml.tags+xml"/>
  <Override PartName="/ppt/tags/tag189.xml" ContentType="application/vnd.openxmlformats-officedocument.presentationml.tags+xml"/>
  <Override PartName="/ppt/tags/tag241.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178.xml" ContentType="application/vnd.openxmlformats-officedocument.presentationml.tags+xml"/>
  <Override PartName="/ppt/tags/tag230.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tags/tag156.xml" ContentType="application/vnd.openxmlformats-officedocument.presentationml.tags+xml"/>
  <Override PartName="/ppt/tags/tag167.xml" ContentType="application/vnd.openxmlformats-officedocument.presentationml.tags+xml"/>
  <Override PartName="/ppt/tags/tag41.xml" ContentType="application/vnd.openxmlformats-officedocument.presentationml.tags+xml"/>
  <Override PartName="/ppt/tags/tag145.xml" ContentType="application/vnd.openxmlformats-officedocument.presentationml.tags+xml"/>
  <Override PartName="/ppt/notesSlides/notesSlide7.xml" ContentType="application/vnd.openxmlformats-officedocument.presentationml.notesSlide+xml"/>
  <Override PartName="/ppt/tags/tag192.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tags/tag181.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tags/tag170.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79.xml" ContentType="application/vnd.openxmlformats-officedocument.presentationml.tags+xml"/>
  <Override PartName="/ppt/tags/tag101.xml" ContentType="application/vnd.openxmlformats-officedocument.presentationml.tags+xml"/>
  <Override PartName="/ppt/tags/tag246.xml" ContentType="application/vnd.openxmlformats-officedocument.presentationml.tags+xml"/>
  <Override PartName="/ppt/slides/slide33.xml" ContentType="application/vnd.openxmlformats-officedocument.presentationml.slide+xml"/>
  <Override PartName="/ppt/tags/tag68.xml" ContentType="application/vnd.openxmlformats-officedocument.presentationml.tags+xml"/>
  <Default Extension="emf" ContentType="image/x-emf"/>
  <Override PartName="/ppt/tags/tag224.xml" ContentType="application/vnd.openxmlformats-officedocument.presentationml.tags+xml"/>
  <Override PartName="/ppt/tags/tag235.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57.xml" ContentType="application/vnd.openxmlformats-officedocument.presentationml.tags+xml"/>
  <Override PartName="/ppt/tags/tag213.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tags/tag35.xml" ContentType="application/vnd.openxmlformats-officedocument.presentationml.tags+xml"/>
  <Override PartName="/ppt/tags/tag46.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tags/tag139.xml" ContentType="application/vnd.openxmlformats-officedocument.presentationml.tags+xml"/>
  <Override PartName="/ppt/tags/tag186.xml" ContentType="application/vnd.openxmlformats-officedocument.presentationml.tags+xml"/>
  <Override PartName="/ppt/tags/tag197.xml" ContentType="application/vnd.openxmlformats-officedocument.presentationml.tags+xml"/>
  <Override PartName="/ppt/tags/tag202.xml" ContentType="application/vnd.openxmlformats-officedocument.presentationml.tags+xml"/>
  <Override PartName="/ppt/tags/tag24.xml" ContentType="application/vnd.openxmlformats-officedocument.presentationml.tags+xml"/>
  <Override PartName="/ppt/tags/tag71.xml" ContentType="application/vnd.openxmlformats-officedocument.presentationml.tags+xml"/>
  <Override PartName="/ppt/tags/tag128.xml" ContentType="application/vnd.openxmlformats-officedocument.presentationml.tags+xml"/>
  <Override PartName="/ppt/tags/tag175.xml" ContentType="application/vnd.openxmlformats-officedocument.presentationml.tags+xml"/>
  <Override PartName="/ppt/tags/tag13.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64.xml" ContentType="application/vnd.openxmlformats-officedocument.presentationml.tags+xml"/>
  <Override PartName="/ppt/tags/tag106.xml" ContentType="application/vnd.openxmlformats-officedocument.presentationml.tags+xml"/>
  <Override PartName="/ppt/notesSlides/notesSlide4.xml" ContentType="application/vnd.openxmlformats-officedocument.presentationml.notesSlide+xml"/>
  <Override PartName="/ppt/tags/tag142.xml" ContentType="application/vnd.openxmlformats-officedocument.presentationml.tags+xml"/>
  <Override PartName="/ppt/tags/tag153.xml" ContentType="application/vnd.openxmlformats-officedocument.presentationml.tags+xml"/>
  <Override PartName="/ppt/tags/tag131.xml" ContentType="application/vnd.openxmlformats-officedocument.presentationml.tags+xml"/>
  <Override PartName="/ppt/tags/tag229.xml" ContentType="application/vnd.openxmlformats-officedocument.presentationml.tags+xml"/>
  <Default Extension="svg" ContentType="image/svg+xml"/>
  <Override PartName="/ppt/slides/slide27.xml" ContentType="application/vnd.openxmlformats-officedocument.presentationml.slide+xml"/>
  <Override PartName="/ppt/slideLayouts/slideLayout4.xml" ContentType="application/vnd.openxmlformats-officedocument.presentationml.slideLayout+xml"/>
  <Override PartName="/ppt/tags/tag98.xml" ContentType="application/vnd.openxmlformats-officedocument.presentationml.tags+xml"/>
  <Override PartName="/ppt/tags/tag120.xml" ContentType="application/vnd.openxmlformats-officedocument.presentationml.tags+xml"/>
  <Override PartName="/ppt/tags/tag207.xml" ContentType="application/vnd.openxmlformats-officedocument.presentationml.tags+xml"/>
  <Override PartName="/ppt/tags/tag218.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tags/tag87.xml" ContentType="application/vnd.openxmlformats-officedocument.presentationml.tags+xml"/>
  <Override PartName="/ppt/tags/tag243.xml" ContentType="application/vnd.openxmlformats-officedocument.presentationml.tags+xml"/>
  <Override PartName="/ppt/tags/tag29.xml" ContentType="application/vnd.openxmlformats-officedocument.presentationml.tags+xml"/>
  <Override PartName="/ppt/tags/tag76.xml" ContentType="application/vnd.openxmlformats-officedocument.presentationml.tags+xml"/>
  <Override PartName="/ppt/tags/tag232.xml" ContentType="application/vnd.openxmlformats-officedocument.presentationml.tags+xml"/>
  <Override PartName="/ppt/slides/slide30.xml" ContentType="application/vnd.openxmlformats-officedocument.presentationml.slide+xml"/>
  <Override PartName="/ppt/tags/tag18.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tags/tag158.xml" ContentType="application/vnd.openxmlformats-officedocument.presentationml.tags+xml"/>
  <Override PartName="/ppt/tags/tag169.xml" ContentType="application/vnd.openxmlformats-officedocument.presentationml.tags+xml"/>
  <Override PartName="/ppt/tags/tag210.xml" ContentType="application/vnd.openxmlformats-officedocument.presentationml.tags+xml"/>
  <Override PartName="/ppt/tags/tag221.xml" ContentType="application/vnd.openxmlformats-officedocument.presentationml.tags+xml"/>
  <Override PartName="/ppt/tags/tag43.xml" ContentType="application/vnd.openxmlformats-officedocument.presentationml.tags+xml"/>
  <Override PartName="/ppt/tags/tag90.xml" ContentType="application/vnd.openxmlformats-officedocument.presentationml.tags+xml"/>
  <Override PartName="/ppt/tags/tag147.xml" ContentType="application/vnd.openxmlformats-officedocument.presentationml.tags+xml"/>
  <Override PartName="/ppt/notesSlides/notesSlide9.xml" ContentType="application/vnd.openxmlformats-officedocument.presentationml.notesSlide+xml"/>
  <Override PartName="/ppt/tags/tag194.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tags/tag107.xml" ContentType="application/vnd.openxmlformats-officedocument.presentationml.tags+xml"/>
  <Override PartName="/ppt/tags/tag136.xml" ContentType="application/vnd.openxmlformats-officedocument.presentationml.tags+xml"/>
  <Override PartName="/ppt/tags/tag154.xml" ContentType="application/vnd.openxmlformats-officedocument.presentationml.tags+xml"/>
  <Override PartName="/ppt/notesSlides/notesSlide10.xml" ContentType="application/vnd.openxmlformats-officedocument.presentationml.notesSlide+xml"/>
  <Override PartName="/ppt/tags/tag183.xml" ContentType="application/vnd.openxmlformats-officedocument.presentationml.tags+xml"/>
  <Override PartName="/ppt/slides/slide7.xml" ContentType="application/vnd.openxmlformats-officedocument.presentationml.slide+xml"/>
  <Override PartName="/ppt/tags/tag10.xml" ContentType="application/vnd.openxmlformats-officedocument.presentationml.tags+xml"/>
  <Override PartName="/ppt/tags/tag21.xml" ContentType="application/vnd.openxmlformats-officedocument.presentationml.tags+xml"/>
  <Override PartName="/ppt/tags/tag114.xml" ContentType="application/vnd.openxmlformats-officedocument.presentationml.tags+xml"/>
  <Override PartName="/ppt/tags/tag125.xml" ContentType="application/vnd.openxmlformats-officedocument.presentationml.tags+xml"/>
  <Override PartName="/ppt/tags/tag143.xml" ContentType="application/vnd.openxmlformats-officedocument.presentationml.tags+xml"/>
  <Override PartName="/ppt/tags/tag161.xml" ContentType="application/vnd.openxmlformats-officedocument.presentationml.tags+xml"/>
  <Override PartName="/ppt/notesSlides/notesSlide5.xml" ContentType="application/vnd.openxmlformats-officedocument.presentationml.notesSlide+xml"/>
  <Override PartName="/ppt/tags/tag172.xml" ContentType="application/vnd.openxmlformats-officedocument.presentationml.tags+xml"/>
  <Override PartName="/ppt/tags/tag190.xml" ContentType="application/vnd.openxmlformats-officedocument.presentationml.tags+xml"/>
  <Override PartName="/ppt/slides/slide28.xml" ContentType="application/vnd.openxmlformats-officedocument.presentationml.slide+xml"/>
  <Override PartName="/ppt/tags/tag7.xml" ContentType="application/vnd.openxmlformats-officedocument.presentationml.tags+xml"/>
  <Override PartName="/ppt/notesSlides/notesSlide1.xml" ContentType="application/vnd.openxmlformats-officedocument.presentationml.notesSlide+xml"/>
  <Override PartName="/ppt/tags/tag103.xml" ContentType="application/vnd.openxmlformats-officedocument.presentationml.tags+xml"/>
  <Override PartName="/ppt/tags/tag132.xml" ContentType="application/vnd.openxmlformats-officedocument.presentationml.tags+xml"/>
  <Override PartName="/ppt/tags/tag150.xml" ContentType="application/vnd.openxmlformats-officedocument.presentationml.tags+xml"/>
  <Override PartName="/ppt/tags/tag219.xml" ContentType="application/vnd.openxmlformats-officedocument.presentationml.tags+xml"/>
  <Override PartName="/ppt/tags/tag248.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tags/tag99.xml" ContentType="application/vnd.openxmlformats-officedocument.presentationml.tags+xml"/>
  <Override PartName="/ppt/tags/tag110.xml" ContentType="application/vnd.openxmlformats-officedocument.presentationml.tags+xml"/>
  <Override PartName="/ppt/tags/tag121.xml" ContentType="application/vnd.openxmlformats-officedocument.presentationml.tags+xml"/>
  <Override PartName="/ppt/tags/tag208.xml" ContentType="application/vnd.openxmlformats-officedocument.presentationml.tags+xml"/>
  <Override PartName="/ppt/tags/tag226.xml" ContentType="application/vnd.openxmlformats-officedocument.presentationml.tags+xml"/>
  <Override PartName="/ppt/tags/tag237.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Override PartName="/ppt/tags/tag3.xml" ContentType="application/vnd.openxmlformats-officedocument.presentationml.tags+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tags/tag215.xml" ContentType="application/vnd.openxmlformats-officedocument.presentationml.tags+xml"/>
  <Override PartName="/ppt/tags/tag233.xml" ContentType="application/vnd.openxmlformats-officedocument.presentationml.tags+xml"/>
  <Override PartName="/ppt/tags/tag244.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tags/tag188.xml" ContentType="application/vnd.openxmlformats-officedocument.presentationml.tags+xml"/>
  <Override PartName="/ppt/tags/tag199.xml" ContentType="application/vnd.openxmlformats-officedocument.presentationml.tags+xml"/>
  <Override PartName="/ppt/tags/tag204.xml" ContentType="application/vnd.openxmlformats-officedocument.presentationml.tags+xml"/>
  <Override PartName="/ppt/tags/tag222.xml" ContentType="application/vnd.openxmlformats-officedocument.presentationml.tags+xml"/>
  <Override PartName="/ppt/tags/tag251.xml" ContentType="application/vnd.openxmlformats-officedocument.presentationml.tags+xml"/>
  <Override PartName="/ppt/slides/slide20.xml" ContentType="application/vnd.openxmlformats-officedocument.presentationml.slide+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tags/tag159.xml" ContentType="application/vnd.openxmlformats-officedocument.presentationml.tags+xml"/>
  <Override PartName="/ppt/tags/tag177.xml" ContentType="application/vnd.openxmlformats-officedocument.presentationml.tags+xml"/>
  <Override PartName="/ppt/tags/tag211.xml" ContentType="application/vnd.openxmlformats-officedocument.presentationml.tags+xml"/>
  <Override PartName="/ppt/tags/tag240.xml" ContentType="application/vnd.openxmlformats-officedocument.presentationml.tags+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148.xml" ContentType="application/vnd.openxmlformats-officedocument.presentationml.tags+xml"/>
  <Override PartName="/ppt/tags/tag166.xml" ContentType="application/vnd.openxmlformats-officedocument.presentationml.tags+xml"/>
  <Override PartName="/ppt/tags/tag184.xml" ContentType="application/vnd.openxmlformats-officedocument.presentationml.tags+xml"/>
  <Override PartName="/ppt/tags/tag195.xml" ContentType="application/vnd.openxmlformats-officedocument.presentationml.tags+xml"/>
  <Override PartName="/ppt/tags/tag200.xml" ContentType="application/vnd.openxmlformats-officedocument.presentationml.tags+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tags/tag155.xml" ContentType="application/vnd.openxmlformats-officedocument.presentationml.tags+xml"/>
  <Override PartName="/ppt/notesSlides/notesSlide6.xml" ContentType="application/vnd.openxmlformats-officedocument.presentationml.notesSlide+xml"/>
  <Override PartName="/ppt/tags/tag173.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tags/tag144.xml" ContentType="application/vnd.openxmlformats-officedocument.presentationml.tags+xml"/>
  <Override PartName="/ppt/tags/tag162.xml" ContentType="application/vnd.openxmlformats-officedocument.presentationml.tags+xml"/>
  <Override PartName="/ppt/tags/tag180.xml" ContentType="application/vnd.openxmlformats-officedocument.presentationml.tags+xml"/>
  <Override PartName="/ppt/tags/tag191.xml" ContentType="application/vnd.openxmlformats-officedocument.presentationml.tags+xml"/>
  <Override PartName="/ppt/tags/tag249.xml" ContentType="application/vnd.openxmlformats-officedocument.presentationml.tags+xml"/>
  <Override PartName="/ppt/slides/slide29.xml" ContentType="application/vnd.openxmlformats-officedocument.presentationml.slide+xml"/>
  <Override PartName="/ppt/tags/tag122.xml" ContentType="application/vnd.openxmlformats-officedocument.presentationml.tags+xml"/>
  <Override PartName="/ppt/tags/tag209.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ags/tag245.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234.xml" ContentType="application/vnd.openxmlformats-officedocument.presentationml.tags+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tags/tag223.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tags/tag92.xml" ContentType="application/vnd.openxmlformats-officedocument.presentationml.tags+xml"/>
  <Override PartName="/ppt/tags/tag149.xml" ContentType="application/vnd.openxmlformats-officedocument.presentationml.tags+xml"/>
  <Override PartName="/ppt/tags/tag196.xml" ContentType="application/vnd.openxmlformats-officedocument.presentationml.tags+xml"/>
  <Override PartName="/ppt/tags/tag201.xml" ContentType="application/vnd.openxmlformats-officedocument.presentationml.tags+xml"/>
  <Override PartName="/ppt/tags/tag212.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81.xml" ContentType="application/vnd.openxmlformats-officedocument.presentationml.tags+xml"/>
  <Override PartName="/ppt/tags/tag138.xml" ContentType="application/vnd.openxmlformats-officedocument.presentationml.tags+xml"/>
  <Override PartName="/ppt/tags/tag185.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tags/tag163.xml" ContentType="application/vnd.openxmlformats-officedocument.presentationml.tags+xml"/>
  <Override PartName="/ppt/tags/tag174.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tags/tag152.xml" ContentType="application/vnd.openxmlformats-officedocument.presentationml.tags+xml"/>
  <Override PartName="/ppt/notesSlides/notesSlide3.xml" ContentType="application/vnd.openxmlformats-officedocument.presentationml.notesSlide+xml"/>
  <Override PartName="/ppt/tags/tag141.xml" ContentType="application/vnd.openxmlformats-officedocument.presentationml.tags+xml"/>
  <Override PartName="/ppt/tags/tag228.xml" ContentType="application/vnd.openxmlformats-officedocument.presentationml.tags+xml"/>
  <Override PartName="/ppt/tags/tag239.xml" ContentType="application/vnd.openxmlformats-officedocument.presentationml.tags+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ags/tag130.xml" ContentType="application/vnd.openxmlformats-officedocument.presentationml.tags+xml"/>
  <Override PartName="/ppt/tags/tag217.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tags/tag206.xml" ContentType="application/vnd.openxmlformats-officedocument.presentationml.tags+xml"/>
  <Override PartName="/ppt/tags/tag1.xml" ContentType="application/vnd.openxmlformats-officedocument.presentationml.tags+xml"/>
  <Override PartName="/ppt/tags/tag28.xml" ContentType="application/vnd.openxmlformats-officedocument.presentationml.tags+xml"/>
  <Override PartName="/ppt/tags/tag75.xml" ContentType="application/vnd.openxmlformats-officedocument.presentationml.tags+xml"/>
  <Override PartName="/ppt/tags/tag179.xml" ContentType="application/vnd.openxmlformats-officedocument.presentationml.tags+xml"/>
  <Override PartName="/ppt/tags/tag231.xml" ContentType="application/vnd.openxmlformats-officedocument.presentationml.tags+xml"/>
  <Override PartName="/ppt/tags/tag242.xml" ContentType="application/vnd.openxmlformats-officedocument.presentationml.tags+xml"/>
  <Override PartName="/ppt/tags/tag17.xml" ContentType="application/vnd.openxmlformats-officedocument.presentationml.tags+xml"/>
  <Override PartName="/ppt/tags/tag64.xml" ContentType="application/vnd.openxmlformats-officedocument.presentationml.tags+xml"/>
  <Override PartName="/ppt/tags/tag168.xml" ContentType="application/vnd.openxmlformats-officedocument.presentationml.tags+xml"/>
  <Override PartName="/ppt/tags/tag220.xml" ContentType="application/vnd.openxmlformats-officedocument.presentationml.tags+xml"/>
  <Default Extension="wdp" ContentType="image/vnd.ms-photo"/>
  <Override PartName="/ppt/tags/tag53.xml" ContentType="application/vnd.openxmlformats-officedocument.presentationml.tags+xml"/>
  <Override PartName="/ppt/tags/tag157.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tags/tag42.xml" ContentType="application/vnd.openxmlformats-officedocument.presentationml.tags+xml"/>
  <Override PartName="/ppt/tags/tag135.xml" ContentType="application/vnd.openxmlformats-officedocument.presentationml.tags+xml"/>
  <Override PartName="/ppt/tags/tag146.xml" ContentType="application/vnd.openxmlformats-officedocument.presentationml.tags+xml"/>
  <Override PartName="/ppt/tags/tag182.xml" ContentType="application/vnd.openxmlformats-officedocument.presentationml.tags+xml"/>
  <Override PartName="/ppt/tags/tag193.xml" ContentType="application/vnd.openxmlformats-officedocument.presentationml.tags+xml"/>
  <Override PartName="/ppt/tags/tag20.xml" ContentType="application/vnd.openxmlformats-officedocument.presentationml.tags+xml"/>
  <Override PartName="/ppt/tags/tag124.xml" ContentType="application/vnd.openxmlformats-officedocument.presentationml.tags+xml"/>
  <Override PartName="/ppt/tags/tag17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tags/tag6.xml" ContentType="application/vnd.openxmlformats-officedocument.presentationml.tags+xml"/>
  <Override PartName="/ppt/tags/tag113.xml" ContentType="application/vnd.openxmlformats-officedocument.presentationml.tags+xml"/>
  <Override PartName="/ppt/tags/tag160.xml" ContentType="application/vnd.openxmlformats-officedocument.presentationml.tags+xml"/>
  <Override PartName="/ppt/tags/tag247.xml" ContentType="application/vnd.openxmlformats-officedocument.presentationml.tags+xml"/>
  <Override PartName="/ppt/slideMasters/slideMaster1.xml" ContentType="application/vnd.openxmlformats-officedocument.presentationml.slideMaster+xml"/>
  <Override PartName="/ppt/tags/tag102.xml" ContentType="application/vnd.openxmlformats-officedocument.presentationml.tags+xml"/>
  <Override PartName="/ppt/tags/tag236.xml" ContentType="application/vnd.openxmlformats-officedocument.presentationml.tags+xml"/>
  <Override PartName="/ppt/slides/slide34.xml" ContentType="application/vnd.openxmlformats-officedocument.presentationml.slide+xml"/>
  <Override PartName="/ppt/tags/tag58.xml" ContentType="application/vnd.openxmlformats-officedocument.presentationml.tags+xml"/>
  <Override PartName="/ppt/tags/tag69.xml" ContentType="application/vnd.openxmlformats-officedocument.presentationml.tags+xml"/>
  <Override PartName="/ppt/tags/tag225.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tags/tag47.xml" ContentType="application/vnd.openxmlformats-officedocument.presentationml.tags+xml"/>
  <Override PartName="/ppt/tags/tag94.xml" ContentType="application/vnd.openxmlformats-officedocument.presentationml.tags+xml"/>
  <Override PartName="/ppt/tags/tag198.xml" ContentType="application/vnd.openxmlformats-officedocument.presentationml.tags+xml"/>
  <Override PartName="/ppt/tags/tag203.xml" ContentType="application/vnd.openxmlformats-officedocument.presentationml.tags+xml"/>
  <Override PartName="/ppt/tags/tag214.xml" ContentType="application/vnd.openxmlformats-officedocument.presentationml.tags+xml"/>
  <Override PartName="/ppt/tags/tag250.xml" ContentType="application/vnd.openxmlformats-officedocument.presentationml.tags+xml"/>
  <Override PartName="/ppt/slides/slide12.xml" ContentType="application/vnd.openxmlformats-officedocument.presentationml.slide+xml"/>
  <Override PartName="/ppt/tags/tag36.xml" ContentType="application/vnd.openxmlformats-officedocument.presentationml.tags+xml"/>
  <Override PartName="/ppt/tags/tag83.xml" ContentType="application/vnd.openxmlformats-officedocument.presentationml.tags+xml"/>
  <Override PartName="/ppt/tags/tag187.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61.xml" ContentType="application/vnd.openxmlformats-officedocument.presentationml.tags+xml"/>
  <Override PartName="/ppt/tags/tag72.xml" ContentType="application/vnd.openxmlformats-officedocument.presentationml.tags+xml"/>
  <Override PartName="/ppt/tags/tag118.xml" ContentType="application/vnd.openxmlformats-officedocument.presentationml.tags+xml"/>
  <Override PartName="/ppt/tags/tag129.xml" ContentType="application/vnd.openxmlformats-officedocument.presentationml.tags+xml"/>
  <Override PartName="/ppt/tags/tag165.xml" ContentType="application/vnd.openxmlformats-officedocument.presentationml.tags+xml"/>
  <Override PartName="/ppt/tags/tag176.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7" r:id="rId2"/>
    <p:sldId id="258" r:id="rId3"/>
    <p:sldId id="260" r:id="rId4"/>
    <p:sldId id="288" r:id="rId5"/>
    <p:sldId id="262" r:id="rId6"/>
    <p:sldId id="263" r:id="rId7"/>
    <p:sldId id="289" r:id="rId8"/>
    <p:sldId id="265" r:id="rId9"/>
    <p:sldId id="266" r:id="rId10"/>
    <p:sldId id="267" r:id="rId11"/>
    <p:sldId id="268" r:id="rId12"/>
    <p:sldId id="291" r:id="rId13"/>
    <p:sldId id="270" r:id="rId14"/>
    <p:sldId id="292" r:id="rId15"/>
    <p:sldId id="271" r:id="rId16"/>
    <p:sldId id="272" r:id="rId17"/>
    <p:sldId id="273" r:id="rId18"/>
    <p:sldId id="274" r:id="rId19"/>
    <p:sldId id="275" r:id="rId20"/>
    <p:sldId id="276" r:id="rId21"/>
    <p:sldId id="293" r:id="rId22"/>
    <p:sldId id="278" r:id="rId23"/>
    <p:sldId id="279" r:id="rId24"/>
    <p:sldId id="280" r:id="rId25"/>
    <p:sldId id="294" r:id="rId26"/>
    <p:sldId id="295" r:id="rId27"/>
    <p:sldId id="283" r:id="rId28"/>
    <p:sldId id="296" r:id="rId29"/>
    <p:sldId id="297" r:id="rId30"/>
    <p:sldId id="298" r:id="rId31"/>
    <p:sldId id="299" r:id="rId32"/>
    <p:sldId id="300" r:id="rId33"/>
    <p:sldId id="301" r:id="rId34"/>
    <p:sldId id="302" r:id="rId35"/>
    <p:sldId id="303" r:id="rId36"/>
    <p:sldId id="304" r:id="rId37"/>
    <p:sldId id="287" r:id="rId38"/>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3778" autoAdjust="0"/>
    <p:restoredTop sz="94660"/>
  </p:normalViewPr>
  <p:slideViewPr>
    <p:cSldViewPr snapToGrid="0">
      <p:cViewPr>
        <p:scale>
          <a:sx n="75" d="100"/>
          <a:sy n="75" d="100"/>
        </p:scale>
        <p:origin x="-2022" y="-930"/>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2025/4/25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10</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13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191E814-FB96-EAD9-58E4-AA2D8ED0E2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BF64059A-640F-F3D0-2DA6-D79DE8723CD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CC6EE7A7-656C-4CF8-235D-01DA5D50D01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xmlns="" id="{6B8A6DC4-4401-4DBB-2F95-2B5D0097DEFB}"/>
              </a:ext>
            </a:extLst>
          </p:cNvPr>
          <p:cNvSpPr>
            <a:spLocks noGrp="1"/>
          </p:cNvSpPr>
          <p:nvPr>
            <p:ph type="sldNum" sz="quarter" idx="5"/>
          </p:nvPr>
        </p:nvSpPr>
        <p:spPr/>
        <p:txBody>
          <a:bodyPr/>
          <a:lstStyle/>
          <a:p>
            <a:fld id="{85D0DACE-38E0-42D2-9336-2B707D34BC6D}" type="slidenum">
              <a:rPr lang="zh-CN" altLang="en-US" smtClean="0"/>
              <a:pPr/>
              <a:t>14</a:t>
            </a:fld>
            <a:endParaRPr lang="zh-CN" altLang="en-US"/>
          </a:p>
        </p:txBody>
      </p:sp>
    </p:spTree>
    <p:extLst>
      <p:ext uri="{BB962C8B-B14F-4D97-AF65-F5344CB8AC3E}">
        <p14:creationId xmlns:p14="http://schemas.microsoft.com/office/powerpoint/2010/main" xmlns="" val="572777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20</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0E44BDD-79D3-9262-12FA-1EA7711AD98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09E1A2CC-E612-6C69-72AA-EF1535788F5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2FA4ED37-257E-66B1-EB95-86EB266747B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xmlns="" id="{30D9A9FA-A5B0-EE21-5561-B76AC79E506C}"/>
              </a:ext>
            </a:extLst>
          </p:cNvPr>
          <p:cNvSpPr>
            <a:spLocks noGrp="1"/>
          </p:cNvSpPr>
          <p:nvPr>
            <p:ph type="sldNum" sz="quarter" idx="5"/>
          </p:nvPr>
        </p:nvSpPr>
        <p:spPr/>
        <p:txBody>
          <a:bodyPr/>
          <a:lstStyle/>
          <a:p>
            <a:fld id="{85D0DACE-38E0-42D2-9336-2B707D34BC6D}" type="slidenum">
              <a:rPr lang="zh-CN" altLang="en-US" smtClean="0"/>
              <a:pPr/>
              <a:t>21</a:t>
            </a:fld>
            <a:endParaRPr lang="zh-CN" altLang="en-US"/>
          </a:p>
        </p:txBody>
      </p:sp>
    </p:spTree>
    <p:extLst>
      <p:ext uri="{BB962C8B-B14F-4D97-AF65-F5344CB8AC3E}">
        <p14:creationId xmlns:p14="http://schemas.microsoft.com/office/powerpoint/2010/main" xmlns="" val="6164362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22</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pPr/>
              <a:t>24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E371AB6-BC25-9CC4-759E-52688680FC8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D4715AB1-FA5B-6EFA-3180-13EDC08E342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C747F093-0498-57E1-D2F9-AD1E47880E2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xmlns="" id="{3DBF5945-ABB6-B83E-E232-28AEF68EA10C}"/>
              </a:ext>
            </a:extLst>
          </p:cNvPr>
          <p:cNvSpPr>
            <a:spLocks noGrp="1"/>
          </p:cNvSpPr>
          <p:nvPr>
            <p:ph type="sldNum" sz="quarter" idx="5"/>
          </p:nvPr>
        </p:nvSpPr>
        <p:spPr/>
        <p:txBody>
          <a:bodyPr/>
          <a:lstStyle/>
          <a:p>
            <a:fld id="{85D0DACE-38E0-42D2-9336-2B707D34BC6D}" type="slidenum">
              <a:rPr lang="zh-CN" altLang="en-US" smtClean="0"/>
              <a:pPr/>
              <a:t>25</a:t>
            </a:fld>
            <a:endParaRPr lang="zh-CN" altLang="en-US"/>
          </a:p>
        </p:txBody>
      </p:sp>
    </p:spTree>
    <p:extLst>
      <p:ext uri="{BB962C8B-B14F-4D97-AF65-F5344CB8AC3E}">
        <p14:creationId xmlns:p14="http://schemas.microsoft.com/office/powerpoint/2010/main" xmlns="" val="1347800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5452FB-0FEB-07AF-37EC-B1CFC51088A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5D0C5587-207A-D94A-CC6E-1F6CA82487D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4EB1FFB7-3C06-9514-9116-A128673B7F9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xmlns="" id="{9C91E66B-3A37-96EC-C7F5-9EB7F492D8B0}"/>
              </a:ext>
            </a:extLst>
          </p:cNvPr>
          <p:cNvSpPr>
            <a:spLocks noGrp="1"/>
          </p:cNvSpPr>
          <p:nvPr>
            <p:ph type="sldNum" sz="quarter" idx="5"/>
          </p:nvPr>
        </p:nvSpPr>
        <p:spPr/>
        <p:txBody>
          <a:bodyPr/>
          <a:lstStyle/>
          <a:p>
            <a:fld id="{85D0DACE-38E0-42D2-9336-2B707D34BC6D}" type="slidenum">
              <a:rPr lang="zh-CN" altLang="en-US" smtClean="0"/>
              <a:pPr/>
              <a:t>26</a:t>
            </a:fld>
            <a:endParaRPr lang="zh-CN" altLang="en-US"/>
          </a:p>
        </p:txBody>
      </p:sp>
    </p:spTree>
    <p:extLst>
      <p:ext uri="{BB962C8B-B14F-4D97-AF65-F5344CB8AC3E}">
        <p14:creationId xmlns:p14="http://schemas.microsoft.com/office/powerpoint/2010/main" xmlns="" val="1324102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7" name="标题 1"/>
          <p:cNvSpPr txBox="1"/>
          <p:nvPr userDrawn="1"/>
        </p:nvSpPr>
        <p:spPr>
          <a:xfrm>
            <a:off x="321303" y="961510"/>
            <a:ext cx="11549394" cy="3990500"/>
          </a:xfrm>
          <a:prstGeom prst="plaque">
            <a:avLst>
              <a:gd name="adj" fmla="val 4630"/>
            </a:avLst>
          </a:prstGeom>
          <a:solidFill>
            <a:schemeClr val="bg1"/>
          </a:solidFill>
          <a:ln w="12700" cap="sq">
            <a:noFill/>
            <a:miter/>
          </a:ln>
          <a:effectLst>
            <a:outerShdw blurRad="368300" algn="ctr" rotWithShape="0">
              <a:schemeClr val="accent1">
                <a:lumMod val="60000"/>
                <a:lumOff val="40000"/>
                <a:alpha val="40000"/>
              </a:schemeClr>
            </a:outerShdw>
          </a:effectLst>
        </p:spPr>
        <p:txBody>
          <a:bodyPr vert="horz" wrap="square" lIns="91440" tIns="45720" rIns="91440" bIns="4572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10000"/>
              </a:lnSpc>
            </a:pPr>
            <a:endParaRPr kumimoji="1" lang="zh-CN" altLang="en-US"/>
          </a:p>
        </p:txBody>
      </p:sp>
      <p:sp>
        <p:nvSpPr>
          <p:cNvPr id="8" name="标题 1"/>
          <p:cNvSpPr>
            <a:spLocks noGrp="1"/>
          </p:cNvSpPr>
          <p:nvPr>
            <p:ph type="ctrTitle"/>
          </p:nvPr>
        </p:nvSpPr>
        <p:spPr>
          <a:xfrm>
            <a:off x="1388188" y="970756"/>
            <a:ext cx="9415624" cy="2387600"/>
          </a:xfrm>
          <a:prstGeom prst="rect">
            <a:avLst/>
          </a:prstGeom>
        </p:spPr>
        <p:txBody>
          <a:bodyPr anchor="ctr"/>
          <a:lstStyle>
            <a:lvl1pPr algn="ctr">
              <a:defRPr sz="6000"/>
            </a:lvl1pPr>
          </a:lstStyle>
          <a:p>
            <a:r>
              <a:rPr lang="zh-CN" altLang="en-US" dirty="0"/>
              <a:t>单击此处编辑母版标题样式</a:t>
            </a:r>
          </a:p>
        </p:txBody>
      </p:sp>
      <p:cxnSp>
        <p:nvCxnSpPr>
          <p:cNvPr id="9" name="直线连接符 11"/>
          <p:cNvCxnSpPr/>
          <p:nvPr userDrawn="1"/>
        </p:nvCxnSpPr>
        <p:spPr>
          <a:xfrm>
            <a:off x="0" y="667469"/>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userDrawn="1"/>
        </p:nvPicPr>
        <p:blipFill>
          <a:blip r:embed="rId2" cstate="print">
            <a:extLst>
              <a:ext uri="{28A0092B-C50C-407E-A947-70E740481C1C}">
                <a14:useLocalDpi xmlns:a14="http://schemas.microsoft.com/office/drawing/2010/main" xmlns="" val="0"/>
              </a:ext>
            </a:extLst>
          </a:blip>
          <a:srcRect t="42287"/>
          <a:stretch>
            <a:fillRect/>
          </a:stretch>
        </p:blipFill>
        <p:spPr>
          <a:xfrm>
            <a:off x="0" y="5075428"/>
            <a:ext cx="12192000" cy="1782572"/>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xmlns="" val="0"/>
              </a:ext>
            </a:extLst>
          </a:blip>
          <a:stretch>
            <a:fillRect/>
          </a:stretch>
        </p:blipFill>
        <p:spPr>
          <a:xfrm>
            <a:off x="8248040" y="0"/>
            <a:ext cx="3943960" cy="655174"/>
          </a:xfrm>
          <a:prstGeom prst="rect">
            <a:avLst/>
          </a:prstGeom>
        </p:spPr>
      </p:pic>
      <p:pic>
        <p:nvPicPr>
          <p:cNvPr id="12" name="图片 11"/>
          <p:cNvPicPr>
            <a:picLocks noChangeAspect="1"/>
          </p:cNvPicPr>
          <p:nvPr userDrawn="1"/>
        </p:nvPicPr>
        <p:blipFill>
          <a:blip r:embed="rId4">
            <a:extLst>
              <a:ext uri="{28A0092B-C50C-407E-A947-70E740481C1C}">
                <a14:useLocalDpi xmlns:a14="http://schemas.microsoft.com/office/drawing/2010/main" xmlns="" val="0"/>
              </a:ext>
            </a:extLst>
          </a:blip>
          <a:srcRect/>
          <a:stretch>
            <a:fillRect/>
          </a:stretch>
        </p:blipFill>
        <p:spPr>
          <a:xfrm>
            <a:off x="0" y="52197"/>
            <a:ext cx="2634199" cy="553563"/>
          </a:xfrm>
          <a:prstGeom prst="rect">
            <a:avLst/>
          </a:prstGeom>
        </p:spPr>
      </p:pic>
      <p:sp>
        <p:nvSpPr>
          <p:cNvPr id="14" name="副标题 2"/>
          <p:cNvSpPr>
            <a:spLocks noGrp="1"/>
          </p:cNvSpPr>
          <p:nvPr>
            <p:ph type="subTitle" idx="1"/>
          </p:nvPr>
        </p:nvSpPr>
        <p:spPr>
          <a:xfrm>
            <a:off x="1388188" y="3481774"/>
            <a:ext cx="9415624" cy="912096"/>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Tree>
    <p:extLst>
      <p:ext uri="{BB962C8B-B14F-4D97-AF65-F5344CB8AC3E}">
        <p14:creationId xmlns:p14="http://schemas.microsoft.com/office/powerpoint/2010/main" xmlns="" val="1118269240"/>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
    <p:spTree>
      <p:nvGrpSpPr>
        <p:cNvPr id="1" name=""/>
        <p:cNvGrpSpPr/>
        <p:nvPr/>
      </p:nvGrpSpPr>
      <p:grpSpPr>
        <a:xfrm>
          <a:off x="0" y="0"/>
          <a:ext cx="0" cy="0"/>
          <a:chOff x="0" y="0"/>
          <a:chExt cx="0" cy="0"/>
        </a:xfrm>
      </p:grpSpPr>
      <p:sp>
        <p:nvSpPr>
          <p:cNvPr id="7" name="矩形 6"/>
          <p:cNvSpPr/>
          <p:nvPr userDrawn="1"/>
        </p:nvSpPr>
        <p:spPr>
          <a:xfrm>
            <a:off x="0" y="4878222"/>
            <a:ext cx="12192000" cy="1979778"/>
          </a:xfrm>
          <a:prstGeom prst="rect">
            <a:avLst/>
          </a:prstGeom>
          <a:blipFill dpi="0" rotWithShape="1">
            <a:blip r:embed="rId2">
              <a:alphaModFix amt="6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object 3"/>
          <p:cNvSpPr/>
          <p:nvPr userDrawn="1"/>
        </p:nvSpPr>
        <p:spPr>
          <a:xfrm>
            <a:off x="0" y="0"/>
            <a:ext cx="4180840" cy="6858000"/>
          </a:xfrm>
          <a:custGeom>
            <a:avLst/>
            <a:gdLst/>
            <a:ahLst/>
            <a:cxnLst/>
            <a:rect l="l" t="t" r="r" b="b"/>
            <a:pathLst>
              <a:path w="4180840" h="6858000">
                <a:moveTo>
                  <a:pt x="0" y="6857999"/>
                </a:moveTo>
                <a:lnTo>
                  <a:pt x="4180331" y="6858000"/>
                </a:lnTo>
                <a:lnTo>
                  <a:pt x="4180331" y="0"/>
                </a:lnTo>
                <a:lnTo>
                  <a:pt x="0" y="0"/>
                </a:lnTo>
                <a:lnTo>
                  <a:pt x="0" y="6857999"/>
                </a:lnTo>
                <a:close/>
              </a:path>
            </a:pathLst>
          </a:custGeom>
          <a:solidFill>
            <a:srgbClr val="4471C4">
              <a:alpha val="90194"/>
            </a:srgbClr>
          </a:solidFill>
        </p:spPr>
        <p:txBody>
          <a:bodyPr wrap="square" lIns="0" tIns="0" rIns="0" bIns="0" rtlCol="0"/>
          <a:lstStyle/>
          <a:p>
            <a:pPr algn="ctr"/>
            <a:endParaRPr>
              <a:solidFill>
                <a:schemeClr val="bg1"/>
              </a:solidFill>
            </a:endParaRPr>
          </a:p>
        </p:txBody>
      </p:sp>
      <p:sp>
        <p:nvSpPr>
          <p:cNvPr id="9" name="object 6"/>
          <p:cNvSpPr txBox="1"/>
          <p:nvPr userDrawn="1"/>
        </p:nvSpPr>
        <p:spPr>
          <a:xfrm>
            <a:off x="-184052" y="3053256"/>
            <a:ext cx="4448931" cy="751488"/>
          </a:xfrm>
          <a:prstGeom prst="rect">
            <a:avLst/>
          </a:prstGeom>
        </p:spPr>
        <p:txBody>
          <a:bodyPr vert="horz" wrap="square" lIns="0" tIns="12700" rIns="0" bIns="0" rtlCol="0">
            <a:spAutoFit/>
          </a:bodyPr>
          <a:lstStyle/>
          <a:p>
            <a:pPr marL="12700" algn="ctr">
              <a:lnSpc>
                <a:spcPct val="100000"/>
              </a:lnSpc>
              <a:spcBef>
                <a:spcPts val="100"/>
              </a:spcBef>
            </a:pPr>
            <a:r>
              <a:rPr sz="4800" spc="285" dirty="0">
                <a:solidFill>
                  <a:schemeClr val="bg1"/>
                </a:solidFill>
                <a:latin typeface="+mj-lt"/>
                <a:cs typeface="宋体" panose="02010600030101010101" pitchFamily="2" charset="-122"/>
              </a:rPr>
              <a:t>C</a:t>
            </a:r>
            <a:r>
              <a:rPr sz="4800" spc="-265" dirty="0">
                <a:solidFill>
                  <a:schemeClr val="bg1"/>
                </a:solidFill>
                <a:latin typeface="+mj-lt"/>
                <a:cs typeface="宋体" panose="02010600030101010101" pitchFamily="2" charset="-122"/>
              </a:rPr>
              <a:t> </a:t>
            </a:r>
            <a:r>
              <a:rPr sz="4800" spc="610" dirty="0">
                <a:solidFill>
                  <a:schemeClr val="bg1"/>
                </a:solidFill>
                <a:latin typeface="+mj-lt"/>
                <a:cs typeface="宋体" panose="02010600030101010101" pitchFamily="2" charset="-122"/>
              </a:rPr>
              <a:t>O</a:t>
            </a:r>
            <a:r>
              <a:rPr sz="4800" spc="-270" dirty="0">
                <a:solidFill>
                  <a:schemeClr val="bg1"/>
                </a:solidFill>
                <a:latin typeface="+mj-lt"/>
                <a:cs typeface="宋体" panose="02010600030101010101" pitchFamily="2" charset="-122"/>
              </a:rPr>
              <a:t> </a:t>
            </a:r>
            <a:r>
              <a:rPr sz="4800" spc="540" dirty="0">
                <a:solidFill>
                  <a:schemeClr val="bg1"/>
                </a:solidFill>
                <a:latin typeface="+mj-lt"/>
                <a:cs typeface="宋体" panose="02010600030101010101" pitchFamily="2" charset="-122"/>
              </a:rPr>
              <a:t>N</a:t>
            </a:r>
            <a:r>
              <a:rPr lang="en-US" sz="4800" spc="-265" dirty="0">
                <a:solidFill>
                  <a:schemeClr val="bg1"/>
                </a:solidFill>
                <a:latin typeface="+mj-lt"/>
                <a:cs typeface="宋体" panose="02010600030101010101" pitchFamily="2" charset="-122"/>
              </a:rPr>
              <a:t> </a:t>
            </a:r>
            <a:r>
              <a:rPr sz="4800" dirty="0">
                <a:solidFill>
                  <a:schemeClr val="bg1"/>
                </a:solidFill>
                <a:latin typeface="+mj-lt"/>
                <a:cs typeface="宋体" panose="02010600030101010101" pitchFamily="2" charset="-122"/>
              </a:rPr>
              <a:t>T</a:t>
            </a:r>
            <a:r>
              <a:rPr sz="4800" spc="-260" dirty="0">
                <a:solidFill>
                  <a:schemeClr val="bg1"/>
                </a:solidFill>
                <a:latin typeface="+mj-lt"/>
                <a:cs typeface="宋体" panose="02010600030101010101" pitchFamily="2" charset="-122"/>
              </a:rPr>
              <a:t> </a:t>
            </a:r>
            <a:r>
              <a:rPr sz="4800" dirty="0">
                <a:solidFill>
                  <a:schemeClr val="bg1"/>
                </a:solidFill>
                <a:latin typeface="+mj-lt"/>
                <a:cs typeface="宋体" panose="02010600030101010101" pitchFamily="2" charset="-122"/>
              </a:rPr>
              <a:t>E</a:t>
            </a:r>
            <a:r>
              <a:rPr sz="4800" spc="-270" dirty="0">
                <a:solidFill>
                  <a:schemeClr val="bg1"/>
                </a:solidFill>
                <a:latin typeface="+mj-lt"/>
                <a:cs typeface="宋体" panose="02010600030101010101" pitchFamily="2" charset="-122"/>
              </a:rPr>
              <a:t> </a:t>
            </a:r>
            <a:r>
              <a:rPr sz="4800" spc="540" dirty="0">
                <a:solidFill>
                  <a:schemeClr val="bg1"/>
                </a:solidFill>
                <a:latin typeface="+mj-lt"/>
                <a:cs typeface="宋体" panose="02010600030101010101" pitchFamily="2" charset="-122"/>
              </a:rPr>
              <a:t>N</a:t>
            </a:r>
            <a:r>
              <a:rPr sz="4800" spc="-254" dirty="0">
                <a:solidFill>
                  <a:schemeClr val="bg1"/>
                </a:solidFill>
                <a:latin typeface="+mj-lt"/>
                <a:cs typeface="宋体" panose="02010600030101010101" pitchFamily="2" charset="-122"/>
              </a:rPr>
              <a:t> </a:t>
            </a:r>
            <a:r>
              <a:rPr sz="4800" spc="-50" dirty="0">
                <a:solidFill>
                  <a:schemeClr val="bg1"/>
                </a:solidFill>
                <a:latin typeface="+mj-lt"/>
                <a:cs typeface="宋体" panose="02010600030101010101" pitchFamily="2" charset="-122"/>
              </a:rPr>
              <a:t>T</a:t>
            </a:r>
            <a:endParaRPr sz="4800" dirty="0">
              <a:solidFill>
                <a:schemeClr val="bg1"/>
              </a:solidFill>
              <a:latin typeface="+mj-lt"/>
              <a:cs typeface="宋体" panose="02010600030101010101" pitchFamily="2" charset="-122"/>
            </a:endParaRPr>
          </a:p>
        </p:txBody>
      </p:sp>
      <p:sp>
        <p:nvSpPr>
          <p:cNvPr id="10" name="object 7"/>
          <p:cNvSpPr txBox="1"/>
          <p:nvPr userDrawn="1"/>
        </p:nvSpPr>
        <p:spPr>
          <a:xfrm>
            <a:off x="-134046" y="714337"/>
            <a:ext cx="4245384" cy="1859483"/>
          </a:xfrm>
          <a:prstGeom prst="rect">
            <a:avLst/>
          </a:prstGeom>
        </p:spPr>
        <p:txBody>
          <a:bodyPr vert="horz" wrap="square" lIns="0" tIns="12700" rIns="0" bIns="0" rtlCol="0">
            <a:spAutoFit/>
          </a:bodyPr>
          <a:lstStyle/>
          <a:p>
            <a:pPr marL="12700" algn="ctr">
              <a:lnSpc>
                <a:spcPct val="100000"/>
              </a:lnSpc>
              <a:spcBef>
                <a:spcPts val="100"/>
              </a:spcBef>
              <a:tabLst>
                <a:tab pos="1324610" algn="l"/>
              </a:tabLst>
            </a:pPr>
            <a:r>
              <a:rPr sz="12000" spc="-50" dirty="0">
                <a:solidFill>
                  <a:schemeClr val="bg1"/>
                </a:solidFill>
                <a:latin typeface="微软雅黑" panose="020B0503020204020204" charset="-122"/>
                <a:cs typeface="微软雅黑" panose="020B0503020204020204" charset="-122"/>
              </a:rPr>
              <a:t>目</a:t>
            </a:r>
            <a:r>
              <a:rPr sz="12000" dirty="0">
                <a:solidFill>
                  <a:schemeClr val="bg1"/>
                </a:solidFill>
                <a:latin typeface="微软雅黑" panose="020B0503020204020204" charset="-122"/>
                <a:cs typeface="微软雅黑" panose="020B0503020204020204" charset="-122"/>
              </a:rPr>
              <a:t>	</a:t>
            </a:r>
            <a:r>
              <a:rPr sz="12000" spc="-50" dirty="0">
                <a:solidFill>
                  <a:schemeClr val="bg1"/>
                </a:solidFill>
                <a:latin typeface="微软雅黑" panose="020B0503020204020204" charset="-122"/>
                <a:cs typeface="微软雅黑" panose="020B0503020204020204" charset="-122"/>
              </a:rPr>
              <a:t>录</a:t>
            </a:r>
            <a:endParaRPr sz="12000" dirty="0">
              <a:solidFill>
                <a:schemeClr val="bg1"/>
              </a:solidFill>
              <a:latin typeface="微软雅黑" panose="020B0503020204020204" charset="-122"/>
              <a:cs typeface="微软雅黑" panose="020B0503020204020204" charset="-122"/>
            </a:endParaRPr>
          </a:p>
        </p:txBody>
      </p:sp>
      <p:grpSp>
        <p:nvGrpSpPr>
          <p:cNvPr id="12" name="组合 11"/>
          <p:cNvGrpSpPr/>
          <p:nvPr userDrawn="1"/>
        </p:nvGrpSpPr>
        <p:grpSpPr>
          <a:xfrm>
            <a:off x="292937" y="4552540"/>
            <a:ext cx="3391417" cy="1557664"/>
            <a:chOff x="144167" y="4585999"/>
            <a:chExt cx="3391417" cy="1557664"/>
          </a:xfrm>
        </p:grpSpPr>
        <p:pic>
          <p:nvPicPr>
            <p:cNvPr id="13" name="object 18"/>
            <p:cNvPicPr/>
            <p:nvPr userDrawn="1"/>
          </p:nvPicPr>
          <p:blipFill>
            <a:blip r:embed="rId3" cstate="print">
              <a:duotone>
                <a:schemeClr val="bg2">
                  <a:shade val="45000"/>
                  <a:satMod val="135000"/>
                </a:schemeClr>
                <a:prstClr val="white"/>
              </a:duotone>
              <a:extLst>
                <a:ext uri="{28A0092B-C50C-407E-A947-70E740481C1C}">
                  <a14:useLocalDpi xmlns:a14="http://schemas.microsoft.com/office/drawing/2010/main" xmlns="" val="0"/>
                </a:ext>
              </a:extLst>
            </a:blip>
            <a:srcRect l="24401" t="15529" r="24997" b="12057"/>
            <a:stretch>
              <a:fillRect/>
            </a:stretch>
          </p:blipFill>
          <p:spPr>
            <a:xfrm>
              <a:off x="1981687" y="4585999"/>
              <a:ext cx="1553897" cy="1557664"/>
            </a:xfrm>
            <a:prstGeom prst="rect">
              <a:avLst/>
            </a:prstGeom>
          </p:spPr>
        </p:pic>
        <p:pic>
          <p:nvPicPr>
            <p:cNvPr id="14" name="Picture 2" descr="广东石油化工学院"/>
            <p:cNvPicPr>
              <a:picLocks noChangeAspect="1" noChangeArrowheads="1"/>
            </p:cNvPicPr>
            <p:nvPr userDrawn="1"/>
          </p:nvPicPr>
          <p:blipFill rotWithShape="1">
            <a:blip r:embed="rId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xmlns="" val="0"/>
                </a:ext>
              </a:extLst>
            </a:blip>
            <a:srcRect l="24589" t="13775" r="26846" b="13201"/>
            <a:stretch>
              <a:fillRect/>
            </a:stretch>
          </p:blipFill>
          <p:spPr bwMode="auto">
            <a:xfrm>
              <a:off x="144167" y="4585999"/>
              <a:ext cx="1553897" cy="1557664"/>
            </a:xfrm>
            <a:prstGeom prst="rect">
              <a:avLst/>
            </a:prstGeom>
            <a:noFill/>
            <a:extLst>
              <a:ext uri="{909E8E84-426E-40DD-AFC4-6F175D3DCCD1}">
                <a14:hiddenFill xmlns:a14="http://schemas.microsoft.com/office/drawing/2010/main" xmlns="">
                  <a:solidFill>
                    <a:srgbClr val="FFFFFF"/>
                  </a:solidFill>
                </a14:hiddenFill>
              </a:ext>
            </a:extLst>
          </p:spPr>
        </p:pic>
        <p:cxnSp>
          <p:nvCxnSpPr>
            <p:cNvPr id="15" name="直接连接符 14"/>
            <p:cNvCxnSpPr/>
            <p:nvPr userDrawn="1"/>
          </p:nvCxnSpPr>
          <p:spPr>
            <a:xfrm>
              <a:off x="1886611" y="4585999"/>
              <a:ext cx="0" cy="155766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内容占位符 2"/>
          <p:cNvSpPr>
            <a:spLocks noGrp="1"/>
          </p:cNvSpPr>
          <p:nvPr>
            <p:ph idx="1"/>
          </p:nvPr>
        </p:nvSpPr>
        <p:spPr>
          <a:xfrm>
            <a:off x="4725914" y="1516773"/>
            <a:ext cx="6967506"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pic>
        <p:nvPicPr>
          <p:cNvPr id="19" name="Picture 2" descr="广东石油化工学院"/>
          <p:cNvPicPr>
            <a:picLocks noChangeAspect="1" noChangeArrowheads="1"/>
          </p:cNvPicPr>
          <p:nvPr userDrawn="1"/>
        </p:nvPicPr>
        <p:blipFill rotWithShape="1">
          <a:blip r:embed="rId5" cstate="print">
            <a:alphaModFix amt="50000"/>
            <a:clrChange>
              <a:clrFrom>
                <a:srgbClr val="FFFFFF"/>
              </a:clrFrom>
              <a:clrTo>
                <a:srgbClr val="FFFFFF">
                  <a:alpha val="0"/>
                </a:srgbClr>
              </a:clrTo>
            </a:clrChange>
            <a:extLst>
              <a:ext uri="{28A0092B-C50C-407E-A947-70E740481C1C}">
                <a14:useLocalDpi xmlns:a14="http://schemas.microsoft.com/office/drawing/2010/main" xmlns="" val="0"/>
              </a:ext>
            </a:extLst>
          </a:blip>
          <a:srcRect l="24589" t="13775" r="26846" b="13201"/>
          <a:stretch>
            <a:fillRect/>
          </a:stretch>
        </p:blipFill>
        <p:spPr bwMode="auto">
          <a:xfrm>
            <a:off x="11545817" y="16342"/>
            <a:ext cx="634857" cy="6363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76805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grpSp>
        <p:nvGrpSpPr>
          <p:cNvPr id="7" name="组合 6"/>
          <p:cNvGrpSpPr/>
          <p:nvPr userDrawn="1"/>
        </p:nvGrpSpPr>
        <p:grpSpPr>
          <a:xfrm>
            <a:off x="48289" y="48432"/>
            <a:ext cx="12138214" cy="6858000"/>
            <a:chOff x="1" y="0"/>
            <a:chExt cx="11907435" cy="6858000"/>
          </a:xfrm>
        </p:grpSpPr>
        <p:pic>
          <p:nvPicPr>
            <p:cNvPr id="8" name="图片 7"/>
            <p:cNvPicPr preferRelativeResize="0"/>
            <p:nvPr userDrawn="1"/>
          </p:nvPicPr>
          <p:blipFill>
            <a:blip r:embed="rId2" cstate="screen"/>
            <a:srcRect/>
            <a:stretch>
              <a:fillRect/>
            </a:stretch>
          </p:blipFill>
          <p:spPr>
            <a:xfrm flipH="1">
              <a:off x="1" y="0"/>
              <a:ext cx="5942055" cy="6858000"/>
            </a:xfrm>
            <a:custGeom>
              <a:avLst/>
              <a:gdLst>
                <a:gd name="connsiteX0" fmla="*/ 0 w 5942055"/>
                <a:gd name="connsiteY0" fmla="*/ 0 h 6858000"/>
                <a:gd name="connsiteX1" fmla="*/ 5942055 w 5942055"/>
                <a:gd name="connsiteY1" fmla="*/ 0 h 6858000"/>
                <a:gd name="connsiteX2" fmla="*/ 5942055 w 5942055"/>
                <a:gd name="connsiteY2" fmla="*/ 6858000 h 6858000"/>
                <a:gd name="connsiteX3" fmla="*/ 0 w 59420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42055" h="6858000">
                  <a:moveTo>
                    <a:pt x="0" y="0"/>
                  </a:moveTo>
                  <a:lnTo>
                    <a:pt x="5942055" y="0"/>
                  </a:lnTo>
                  <a:lnTo>
                    <a:pt x="5942055" y="6858000"/>
                  </a:lnTo>
                  <a:lnTo>
                    <a:pt x="0" y="6858000"/>
                  </a:lnTo>
                  <a:close/>
                </a:path>
              </a:pathLst>
            </a:custGeom>
          </p:spPr>
        </p:pic>
        <p:pic>
          <p:nvPicPr>
            <p:cNvPr id="9" name="图片 8"/>
            <p:cNvPicPr preferRelativeResize="0"/>
            <p:nvPr userDrawn="1"/>
          </p:nvPicPr>
          <p:blipFill>
            <a:blip r:embed="rId2" cstate="screen"/>
            <a:srcRect/>
            <a:stretch>
              <a:fillRect/>
            </a:stretch>
          </p:blipFill>
          <p:spPr>
            <a:xfrm>
              <a:off x="5965381" y="0"/>
              <a:ext cx="5942055" cy="6858000"/>
            </a:xfrm>
            <a:custGeom>
              <a:avLst/>
              <a:gdLst>
                <a:gd name="connsiteX0" fmla="*/ 0 w 5942055"/>
                <a:gd name="connsiteY0" fmla="*/ 0 h 6858000"/>
                <a:gd name="connsiteX1" fmla="*/ 5942055 w 5942055"/>
                <a:gd name="connsiteY1" fmla="*/ 0 h 6858000"/>
                <a:gd name="connsiteX2" fmla="*/ 5942055 w 5942055"/>
                <a:gd name="connsiteY2" fmla="*/ 6858000 h 6858000"/>
                <a:gd name="connsiteX3" fmla="*/ 0 w 594205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42055" h="6858000">
                  <a:moveTo>
                    <a:pt x="0" y="0"/>
                  </a:moveTo>
                  <a:lnTo>
                    <a:pt x="5942055" y="0"/>
                  </a:lnTo>
                  <a:lnTo>
                    <a:pt x="5942055" y="6858000"/>
                  </a:lnTo>
                  <a:lnTo>
                    <a:pt x="0" y="6858000"/>
                  </a:lnTo>
                  <a:close/>
                </a:path>
              </a:pathLst>
            </a:custGeom>
          </p:spPr>
        </p:pic>
      </p:grpSp>
      <p:sp>
        <p:nvSpPr>
          <p:cNvPr id="10" name="矩形: 圆角 9"/>
          <p:cNvSpPr/>
          <p:nvPr userDrawn="1"/>
        </p:nvSpPr>
        <p:spPr>
          <a:xfrm>
            <a:off x="4160232" y="2202744"/>
            <a:ext cx="7630116" cy="2892781"/>
          </a:xfrm>
          <a:prstGeom prst="roundRect">
            <a:avLst/>
          </a:prstGeom>
          <a:gradFill>
            <a:gsLst>
              <a:gs pos="100000">
                <a:schemeClr val="accent1"/>
              </a:gs>
              <a:gs pos="0">
                <a:schemeClr val="accent1">
                  <a:lumMod val="20000"/>
                  <a:lumOff val="8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userDrawn="1"/>
        </p:nvSpPr>
        <p:spPr>
          <a:xfrm>
            <a:off x="147652" y="1156837"/>
            <a:ext cx="4984594" cy="4984594"/>
          </a:xfrm>
          <a:prstGeom prst="ellipse">
            <a:avLst/>
          </a:pr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3">
            <a:extLst>
              <a:ext uri="{28A0092B-C50C-407E-A947-70E740481C1C}">
                <a14:useLocalDpi xmlns:a14="http://schemas.microsoft.com/office/drawing/2010/main" xmlns="" val="0"/>
              </a:ext>
            </a:extLst>
          </a:blip>
          <a:srcRect/>
          <a:stretch>
            <a:fillRect/>
          </a:stretch>
        </p:blipFill>
        <p:spPr>
          <a:xfrm>
            <a:off x="406025" y="1473378"/>
            <a:ext cx="4470266" cy="4470266"/>
          </a:xfrm>
          <a:custGeom>
            <a:avLst/>
            <a:gdLst>
              <a:gd name="connsiteX0" fmla="*/ 2025472 w 4470266"/>
              <a:gd name="connsiteY0" fmla="*/ 0 h 4459677"/>
              <a:gd name="connsiteX1" fmla="*/ 2444795 w 4470266"/>
              <a:gd name="connsiteY1" fmla="*/ 0 h 4459677"/>
              <a:gd name="connsiteX2" fmla="*/ 2463663 w 4470266"/>
              <a:gd name="connsiteY2" fmla="*/ 953 h 4459677"/>
              <a:gd name="connsiteX3" fmla="*/ 4470266 w 4470266"/>
              <a:gd name="connsiteY3" fmla="*/ 2224546 h 4459677"/>
              <a:gd name="connsiteX4" fmla="*/ 2463663 w 4470266"/>
              <a:gd name="connsiteY4" fmla="*/ 4448139 h 4459677"/>
              <a:gd name="connsiteX5" fmla="*/ 2235173 w 4470266"/>
              <a:gd name="connsiteY5" fmla="*/ 4459677 h 4459677"/>
              <a:gd name="connsiteX6" fmla="*/ 2235094 w 4470266"/>
              <a:gd name="connsiteY6" fmla="*/ 4459677 h 4459677"/>
              <a:gd name="connsiteX7" fmla="*/ 2006604 w 4470266"/>
              <a:gd name="connsiteY7" fmla="*/ 4448139 h 4459677"/>
              <a:gd name="connsiteX8" fmla="*/ 0 w 4470266"/>
              <a:gd name="connsiteY8" fmla="*/ 2224546 h 4459677"/>
              <a:gd name="connsiteX9" fmla="*/ 2006604 w 4470266"/>
              <a:gd name="connsiteY9" fmla="*/ 953 h 4459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70266" h="4459677">
                <a:moveTo>
                  <a:pt x="2025472" y="0"/>
                </a:moveTo>
                <a:lnTo>
                  <a:pt x="2444795" y="0"/>
                </a:lnTo>
                <a:lnTo>
                  <a:pt x="2463663" y="953"/>
                </a:lnTo>
                <a:cubicBezTo>
                  <a:pt x="3590742" y="115414"/>
                  <a:pt x="4470266" y="1067268"/>
                  <a:pt x="4470266" y="2224546"/>
                </a:cubicBezTo>
                <a:cubicBezTo>
                  <a:pt x="4470266" y="3381824"/>
                  <a:pt x="3590742" y="4333678"/>
                  <a:pt x="2463663" y="4448139"/>
                </a:cubicBezTo>
                <a:lnTo>
                  <a:pt x="2235173" y="4459677"/>
                </a:lnTo>
                <a:lnTo>
                  <a:pt x="2235094" y="4459677"/>
                </a:lnTo>
                <a:lnTo>
                  <a:pt x="2006604" y="4448139"/>
                </a:lnTo>
                <a:cubicBezTo>
                  <a:pt x="879524" y="4333678"/>
                  <a:pt x="0" y="3381824"/>
                  <a:pt x="0" y="2224546"/>
                </a:cubicBezTo>
                <a:cubicBezTo>
                  <a:pt x="0" y="1067268"/>
                  <a:pt x="879524" y="115414"/>
                  <a:pt x="2006604" y="953"/>
                </a:cubicBezTo>
                <a:close/>
              </a:path>
            </a:pathLst>
          </a:custGeom>
        </p:spPr>
      </p:pic>
      <p:sp>
        <p:nvSpPr>
          <p:cNvPr id="13" name="椭圆 12"/>
          <p:cNvSpPr/>
          <p:nvPr userDrawn="1"/>
        </p:nvSpPr>
        <p:spPr>
          <a:xfrm>
            <a:off x="406025" y="1464472"/>
            <a:ext cx="4470266" cy="4470266"/>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标题 1"/>
          <p:cNvSpPr>
            <a:spLocks noGrp="1"/>
          </p:cNvSpPr>
          <p:nvPr>
            <p:ph type="title"/>
          </p:nvPr>
        </p:nvSpPr>
        <p:spPr>
          <a:xfrm>
            <a:off x="5132246" y="2864881"/>
            <a:ext cx="721327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dirty="0"/>
              <a:t>单击此处编辑母版标题样式</a:t>
            </a:r>
          </a:p>
        </p:txBody>
      </p:sp>
      <p:pic>
        <p:nvPicPr>
          <p:cNvPr id="17" name="Picture 2" descr="广东石油化工学院"/>
          <p:cNvPicPr>
            <a:picLocks noChangeAspect="1" noChangeArrowheads="1"/>
          </p:cNvPicPr>
          <p:nvPr userDrawn="1"/>
        </p:nvPicPr>
        <p:blipFill rotWithShape="1">
          <a:blip r:embed="rId4" cstate="print">
            <a:alphaModFix amt="50000"/>
            <a:clrChange>
              <a:clrFrom>
                <a:srgbClr val="FFFFFF"/>
              </a:clrFrom>
              <a:clrTo>
                <a:srgbClr val="FFFFFF">
                  <a:alpha val="0"/>
                </a:srgbClr>
              </a:clrTo>
            </a:clrChange>
            <a:extLst>
              <a:ext uri="{28A0092B-C50C-407E-A947-70E740481C1C}">
                <a14:useLocalDpi xmlns:a14="http://schemas.microsoft.com/office/drawing/2010/main" xmlns="" val="0"/>
              </a:ext>
            </a:extLst>
          </a:blip>
          <a:srcRect l="24589" t="13775" r="26846" b="13201"/>
          <a:stretch>
            <a:fillRect/>
          </a:stretch>
        </p:blipFill>
        <p:spPr bwMode="auto">
          <a:xfrm>
            <a:off x="11545817" y="16342"/>
            <a:ext cx="634857" cy="6363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35051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内容">
    <p:spTree>
      <p:nvGrpSpPr>
        <p:cNvPr id="1" name=""/>
        <p:cNvGrpSpPr/>
        <p:nvPr/>
      </p:nvGrpSpPr>
      <p:grpSpPr>
        <a:xfrm>
          <a:off x="0" y="0"/>
          <a:ext cx="0" cy="0"/>
          <a:chOff x="0" y="0"/>
          <a:chExt cx="0" cy="0"/>
        </a:xfrm>
      </p:grpSpPr>
      <p:cxnSp>
        <p:nvCxnSpPr>
          <p:cNvPr id="8" name="直线连接符 11"/>
          <p:cNvCxnSpPr/>
          <p:nvPr userDrawn="1"/>
        </p:nvCxnSpPr>
        <p:spPr>
          <a:xfrm>
            <a:off x="0" y="667469"/>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userDrawn="1"/>
        </p:nvSpPr>
        <p:spPr>
          <a:xfrm>
            <a:off x="276679" y="276679"/>
            <a:ext cx="248040" cy="248040"/>
          </a:xfrm>
          <a:prstGeom prst="rect">
            <a:avLst/>
          </a:prstGeom>
          <a:solidFill>
            <a:schemeClr val="accent2">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mj-ea"/>
              <a:ea typeface="+mj-ea"/>
            </a:endParaRPr>
          </a:p>
        </p:txBody>
      </p:sp>
      <p:sp>
        <p:nvSpPr>
          <p:cNvPr id="11" name="矩形 10"/>
          <p:cNvSpPr/>
          <p:nvPr userDrawn="1"/>
        </p:nvSpPr>
        <p:spPr>
          <a:xfrm>
            <a:off x="0" y="0"/>
            <a:ext cx="393701" cy="393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zh-CN" altLang="en-US" sz="1600">
              <a:solidFill>
                <a:schemeClr val="bg1"/>
              </a:solidFill>
              <a:latin typeface="+mj-ea"/>
              <a:ea typeface="+mj-ea"/>
            </a:endParaRPr>
          </a:p>
        </p:txBody>
      </p:sp>
      <p:cxnSp>
        <p:nvCxnSpPr>
          <p:cNvPr id="12" name="直线连接符 6"/>
          <p:cNvCxnSpPr/>
          <p:nvPr userDrawn="1"/>
        </p:nvCxnSpPr>
        <p:spPr>
          <a:xfrm>
            <a:off x="0" y="6814457"/>
            <a:ext cx="12192000" cy="0"/>
          </a:xfrm>
          <a:prstGeom prst="line">
            <a:avLst/>
          </a:prstGeom>
          <a:ln w="101600" cmpd="thinThick">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灯片编号占位符 5"/>
          <p:cNvSpPr txBox="1"/>
          <p:nvPr userDrawn="1"/>
        </p:nvSpPr>
        <p:spPr>
          <a:xfrm>
            <a:off x="11508581" y="6602431"/>
            <a:ext cx="683418" cy="261859"/>
          </a:xfrm>
          <a:prstGeom prst="rect">
            <a:avLst/>
          </a:prstGeom>
          <a:solidFill>
            <a:schemeClr val="accent2">
              <a:lumMod val="60000"/>
              <a:lumOff val="40000"/>
            </a:schemeClr>
          </a:solidFill>
          <a:ln w="25400" cap="flat" cmpd="sng" algn="ctr">
            <a:noFill/>
            <a:prstDash val="solid"/>
          </a:ln>
        </p:spPr>
        <p:style>
          <a:lnRef idx="2">
            <a:schemeClr val="accent1">
              <a:shade val="50000"/>
            </a:schemeClr>
          </a:lnRef>
          <a:fillRef idx="1">
            <a:schemeClr val="accent1"/>
          </a:fillRef>
          <a:effectRef idx="0">
            <a:schemeClr val="accent1"/>
          </a:effectRef>
          <a:fontRef idx="none"/>
        </p:style>
        <p:txBody>
          <a:bodyPr vert="horz" lIns="0" tIns="45720" rIns="0" bIns="45720" rtlCol="0" anchor="ctr"/>
          <a:lstStyle>
            <a:defPPr>
              <a:defRPr lang="zh-CN"/>
            </a:defPPr>
            <a:lvl1pPr marL="0" algn="ctr" defTabSz="914400" rtl="0" eaLnBrk="1" latinLnBrk="0" hangingPunct="1">
              <a:defRPr sz="1400" b="1" kern="1200">
                <a:solidFill>
                  <a:schemeClr val="bg1"/>
                </a:solidFill>
                <a:latin typeface="微软雅黑" panose="020B0503020204020204" charset="-122"/>
                <a:ea typeface="微软雅黑" panose="020B0503020204020204" charset="-122"/>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18B1CCC-5B4E-41DC-9FD8-30B8F0069F97}" type="slidenum">
              <a:rPr lang="zh-CN" altLang="en-US" sz="1400" smtClean="0"/>
              <a:pPr/>
              <a:t>‹#›</a:t>
            </a:fld>
            <a:endParaRPr lang="zh-CN" altLang="en-US" sz="1400" dirty="0"/>
          </a:p>
        </p:txBody>
      </p:sp>
      <p:sp>
        <p:nvSpPr>
          <p:cNvPr id="14" name="日期占位符 3"/>
          <p:cNvSpPr>
            <a:spLocks noGrp="1"/>
          </p:cNvSpPr>
          <p:nvPr>
            <p:ph type="dt" sz="half" idx="10"/>
          </p:nvPr>
        </p:nvSpPr>
        <p:spPr>
          <a:xfrm>
            <a:off x="0" y="6419869"/>
            <a:ext cx="1169194" cy="365125"/>
          </a:xfrm>
          <a:prstGeom prst="rect">
            <a:avLst/>
          </a:prstGeom>
        </p:spPr>
        <p:txBody>
          <a:bodyPr/>
          <a:lstStyle>
            <a:lvl1pPr algn="ctr">
              <a:defRPr>
                <a:solidFill>
                  <a:schemeClr val="accent1"/>
                </a:solidFill>
              </a:defRPr>
            </a:lvl1pPr>
          </a:lstStyle>
          <a:p>
            <a:fld id="{427B852C-D69C-4447-A656-272F5CAA5127}" type="datetimeFigureOut">
              <a:rPr lang="zh-CN" altLang="en-US" smtClean="0"/>
              <a:pPr/>
              <a:t>2025/4/25</a:t>
            </a:fld>
            <a:endParaRPr lang="zh-CN" altLang="en-US" dirty="0"/>
          </a:p>
        </p:txBody>
      </p:sp>
      <p:sp>
        <p:nvSpPr>
          <p:cNvPr id="16" name="标题 1"/>
          <p:cNvSpPr>
            <a:spLocks noGrp="1"/>
          </p:cNvSpPr>
          <p:nvPr>
            <p:ph type="title"/>
          </p:nvPr>
        </p:nvSpPr>
        <p:spPr>
          <a:xfrm>
            <a:off x="749135" y="43542"/>
            <a:ext cx="8775438" cy="599705"/>
          </a:xfrm>
          <a:prstGeom prst="rect">
            <a:avLst/>
          </a:prstGeom>
        </p:spPr>
        <p:txBody>
          <a:bodyPr vert="horz" lIns="91440" tIns="45720" rIns="91440" bIns="45720" rtlCol="0" anchor="ctr">
            <a:normAutofit/>
          </a:bodyPr>
          <a:lstStyle>
            <a:lvl1pPr marL="0" algn="l" defTabSz="914400" rtl="0" eaLnBrk="1" latinLnBrk="0" hangingPunct="1">
              <a:lnSpc>
                <a:spcPct val="100000"/>
              </a:lnSpc>
              <a:spcBef>
                <a:spcPct val="0"/>
              </a:spcBef>
              <a:buNone/>
              <a:defRPr lang="zh-CN" altLang="en-US" sz="3600" kern="1200" dirty="0">
                <a:solidFill>
                  <a:schemeClr val="accent1"/>
                </a:solidFill>
                <a:latin typeface="+mj-lt"/>
                <a:ea typeface="+mj-ea"/>
                <a:cs typeface="+mj-cs"/>
              </a:defRPr>
            </a:lvl1pPr>
          </a:lstStyle>
          <a:p>
            <a:r>
              <a:rPr lang="zh-CN" altLang="en-US" dirty="0"/>
              <a:t>单击此处编辑母版标题样式</a:t>
            </a:r>
          </a:p>
        </p:txBody>
      </p:sp>
      <p:pic>
        <p:nvPicPr>
          <p:cNvPr id="17" name="Picture 2" descr="广东石油化工学院"/>
          <p:cNvPicPr>
            <a:picLocks noChangeAspect="1" noChangeArrowheads="1"/>
          </p:cNvPicPr>
          <p:nvPr userDrawn="1"/>
        </p:nvPicPr>
        <p:blipFill rotWithShape="1">
          <a:blip r:embed="rId2" cstate="print">
            <a:alphaModFix amt="50000"/>
            <a:clrChange>
              <a:clrFrom>
                <a:srgbClr val="FFFFFF"/>
              </a:clrFrom>
              <a:clrTo>
                <a:srgbClr val="FFFFFF">
                  <a:alpha val="0"/>
                </a:srgbClr>
              </a:clrTo>
            </a:clrChange>
            <a:extLst>
              <a:ext uri="{28A0092B-C50C-407E-A947-70E740481C1C}">
                <a14:useLocalDpi xmlns:a14="http://schemas.microsoft.com/office/drawing/2010/main" xmlns="" val="0"/>
              </a:ext>
            </a:extLst>
          </a:blip>
          <a:srcRect l="24589" t="13775" r="26846" b="13201"/>
          <a:stretch>
            <a:fillRect/>
          </a:stretch>
        </p:blipFill>
        <p:spPr bwMode="auto">
          <a:xfrm>
            <a:off x="11545817" y="16342"/>
            <a:ext cx="634857" cy="63639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81721255"/>
      </p:ext>
    </p:extLst>
  </p:cSld>
  <p:clrMapOvr>
    <a:masterClrMapping/>
  </p:clrMapOvr>
  <p:extLst>
    <p:ext uri="{DCECCB84-F9BA-43D5-87BE-67443E8EF086}">
      <p15:sldGuideLst xmlns:p15="http://schemas.microsoft.com/office/powerpoint/2012/main" xmlns="">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5" name="object 4"/>
          <p:cNvPicPr/>
          <p:nvPr userDrawn="1"/>
        </p:nvPicPr>
        <p:blipFill>
          <a:blip r:embed="rId2" cstate="print">
            <a:extLst>
              <a:ext uri="{BEBA8EAE-BF5A-486C-A8C5-ECC9F3942E4B}">
                <a14:imgProps xmlns:a14="http://schemas.microsoft.com/office/drawing/2010/main" xmlns="">
                  <a14:imgLayer r:embed="rId3">
                    <a14:imgEffect>
                      <a14:artisticPhotocopy detail="2"/>
                    </a14:imgEffect>
                    <a14:imgEffect>
                      <a14:sharpenSoften amount="-99000"/>
                    </a14:imgEffect>
                  </a14:imgLayer>
                </a14:imgProps>
              </a:ext>
            </a:extLst>
          </a:blip>
          <a:stretch>
            <a:fillRect/>
          </a:stretch>
        </p:blipFill>
        <p:spPr>
          <a:xfrm>
            <a:off x="0" y="8473"/>
            <a:ext cx="12192000" cy="6858000"/>
          </a:xfrm>
          <a:prstGeom prst="rect">
            <a:avLst/>
          </a:prstGeom>
        </p:spPr>
      </p:pic>
      <p:grpSp>
        <p:nvGrpSpPr>
          <p:cNvPr id="6" name="组合 5"/>
          <p:cNvGrpSpPr/>
          <p:nvPr userDrawn="1"/>
        </p:nvGrpSpPr>
        <p:grpSpPr>
          <a:xfrm>
            <a:off x="1893835" y="1413748"/>
            <a:ext cx="8590598" cy="4030504"/>
            <a:chOff x="276701" y="1331119"/>
            <a:chExt cx="8590598" cy="4030504"/>
          </a:xfrm>
          <a:solidFill>
            <a:schemeClr val="bg1"/>
          </a:solidFill>
        </p:grpSpPr>
        <p:sp>
          <p:nvSpPr>
            <p:cNvPr id="7" name="矩形 6"/>
            <p:cNvSpPr/>
            <p:nvPr/>
          </p:nvSpPr>
          <p:spPr>
            <a:xfrm>
              <a:off x="276701" y="1331119"/>
              <a:ext cx="8590598" cy="4030504"/>
            </a:xfrm>
            <a:prstGeom prst="rect">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1453039" y="2510314"/>
              <a:ext cx="6236494" cy="1107996"/>
            </a:xfrm>
            <a:prstGeom prst="rect">
              <a:avLst/>
            </a:prstGeom>
            <a:grpFill/>
            <a:effectLst/>
          </p:spPr>
          <p:txBody>
            <a:bodyPr wrap="square" rtlCol="0">
              <a:spAutoFit/>
            </a:bodyPr>
            <a:lstStyle/>
            <a:p>
              <a:pPr algn="ctr"/>
              <a:r>
                <a:rPr lang="en-US" altLang="zh-CN" sz="6600" b="1" dirty="0">
                  <a:solidFill>
                    <a:schemeClr val="tx1">
                      <a:lumMod val="75000"/>
                      <a:lumOff val="25000"/>
                    </a:schemeClr>
                  </a:solidFill>
                  <a:cs typeface="+mn-ea"/>
                  <a:sym typeface="+mn-lt"/>
                </a:rPr>
                <a:t>THANK YOU</a:t>
              </a:r>
            </a:p>
          </p:txBody>
        </p:sp>
        <p:cxnSp>
          <p:nvCxnSpPr>
            <p:cNvPr id="9" name="直接连接符 8"/>
            <p:cNvCxnSpPr/>
            <p:nvPr/>
          </p:nvCxnSpPr>
          <p:spPr>
            <a:xfrm>
              <a:off x="276702" y="3052286"/>
              <a:ext cx="1273016" cy="0"/>
            </a:xfrm>
            <a:prstGeom prst="line">
              <a:avLst/>
            </a:prstGeom>
            <a:grpFill/>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594283" y="3052286"/>
              <a:ext cx="1273016" cy="0"/>
            </a:xfrm>
            <a:prstGeom prst="line">
              <a:avLst/>
            </a:prstGeom>
            <a:grpFill/>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542949" y="1331119"/>
              <a:ext cx="57150" cy="3333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3" name="Picture 2" descr="广东石油化工学院"/>
          <p:cNvPicPr>
            <a:picLocks noChangeAspect="1" noChangeArrowheads="1"/>
          </p:cNvPicPr>
          <p:nvPr userDrawn="1"/>
        </p:nvPicPr>
        <p:blipFill rotWithShape="1">
          <a:blip r:embed="rId4" cstate="print">
            <a:alphaModFix amt="50000"/>
            <a:clrChange>
              <a:clrFrom>
                <a:srgbClr val="FFFFFF"/>
              </a:clrFrom>
              <a:clrTo>
                <a:srgbClr val="FFFFFF">
                  <a:alpha val="0"/>
                </a:srgbClr>
              </a:clrTo>
            </a:clrChange>
            <a:extLst>
              <a:ext uri="{28A0092B-C50C-407E-A947-70E740481C1C}">
                <a14:useLocalDpi xmlns:a14="http://schemas.microsoft.com/office/drawing/2010/main" xmlns="" val="0"/>
              </a:ext>
            </a:extLst>
          </a:blip>
          <a:srcRect l="24589" t="13775" r="26846" b="13201"/>
          <a:stretch>
            <a:fillRect/>
          </a:stretch>
        </p:blipFill>
        <p:spPr bwMode="auto">
          <a:xfrm>
            <a:off x="5469615" y="1474261"/>
            <a:ext cx="1252769" cy="125580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82642030"/>
      </p:ext>
    </p:extLst>
  </p:cSld>
  <p:clrMapOvr>
    <a:masterClrMapping/>
  </p:clrMapOvr>
  <p:extLst>
    <p:ext uri="{DCECCB84-F9BA-43D5-87BE-67443E8EF086}">
      <p15:sldGuideLst xmlns:p15="http://schemas.microsoft.com/office/powerpoint/2012/main" xmlns="">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tags" Target="../tags/tag2.xml"/><Relationship Id="rId12" Type="http://schemas.openxmlformats.org/officeDocument/2006/relationships/tags" Target="../tags/tag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tags" Target="../tags/tag6.xml"/><Relationship Id="rId5" Type="http://schemas.openxmlformats.org/officeDocument/2006/relationships/slideLayout" Target="../slideLayouts/slideLayout5.xml"/><Relationship Id="rId10" Type="http://schemas.openxmlformats.org/officeDocument/2006/relationships/tags" Target="../tags/tag5.xml"/><Relationship Id="rId4" Type="http://schemas.openxmlformats.org/officeDocument/2006/relationships/slideLayout" Target="../slideLayouts/slideLayout4.xml"/><Relationship Id="rId9" Type="http://schemas.openxmlformats.org/officeDocument/2006/relationships/tags" Target="../tags/tag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8"/>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9"/>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0"/>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pPr/>
              <a:t>2025/4/25</a:t>
            </a:fld>
            <a:endParaRPr lang="zh-CN" altLang="en-US"/>
          </a:p>
        </p:txBody>
      </p:sp>
      <p:sp>
        <p:nvSpPr>
          <p:cNvPr id="5" name="页脚占位符 4"/>
          <p:cNvSpPr>
            <a:spLocks noGrp="1"/>
          </p:cNvSpPr>
          <p:nvPr>
            <p:ph type="ftr" sz="quarter" idx="3"/>
            <p:custDataLst>
              <p:tags r:id="rId11"/>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2"/>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pPr/>
              <a:t>‹#›</a:t>
            </a:fld>
            <a:endParaRPr lang="zh-CN" altLang="en-US" dirty="0"/>
          </a:p>
        </p:txBody>
      </p:sp>
    </p:spTree>
    <p:custDataLst>
      <p:tags r:id="rId7"/>
    </p:custData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slideLayout" Target="../slideLayouts/slideLayout2.xml"/><Relationship Id="rId3" Type="http://schemas.openxmlformats.org/officeDocument/2006/relationships/tags" Target="../tags/tag12.xml"/><Relationship Id="rId21" Type="http://schemas.openxmlformats.org/officeDocument/2006/relationships/tags" Target="../tags/tag30.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10" Type="http://schemas.openxmlformats.org/officeDocument/2006/relationships/tags" Target="../tags/tag19.xml"/><Relationship Id="rId19" Type="http://schemas.openxmlformats.org/officeDocument/2006/relationships/tags" Target="../tags/tag28.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36.xml"/><Relationship Id="rId1" Type="http://schemas.openxmlformats.org/officeDocument/2006/relationships/tags" Target="../tags/tag35.xml"/></Relationships>
</file>

<file path=ppt/slides/_rels/slide4.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tags" Target="../tags/tag49.xml"/><Relationship Id="rId18" Type="http://schemas.openxmlformats.org/officeDocument/2006/relationships/tags" Target="../tags/tag54.xml"/><Relationship Id="rId26" Type="http://schemas.openxmlformats.org/officeDocument/2006/relationships/tags" Target="../tags/tag62.xml"/><Relationship Id="rId3" Type="http://schemas.openxmlformats.org/officeDocument/2006/relationships/tags" Target="../tags/tag39.xml"/><Relationship Id="rId21" Type="http://schemas.openxmlformats.org/officeDocument/2006/relationships/tags" Target="../tags/tag57.xml"/><Relationship Id="rId7" Type="http://schemas.openxmlformats.org/officeDocument/2006/relationships/tags" Target="../tags/tag43.xml"/><Relationship Id="rId12" Type="http://schemas.openxmlformats.org/officeDocument/2006/relationships/tags" Target="../tags/tag48.xml"/><Relationship Id="rId17" Type="http://schemas.openxmlformats.org/officeDocument/2006/relationships/tags" Target="../tags/tag53.xml"/><Relationship Id="rId25" Type="http://schemas.openxmlformats.org/officeDocument/2006/relationships/tags" Target="../tags/tag61.xml"/><Relationship Id="rId2" Type="http://schemas.openxmlformats.org/officeDocument/2006/relationships/tags" Target="../tags/tag38.xml"/><Relationship Id="rId16" Type="http://schemas.openxmlformats.org/officeDocument/2006/relationships/tags" Target="../tags/tag52.xml"/><Relationship Id="rId20" Type="http://schemas.openxmlformats.org/officeDocument/2006/relationships/tags" Target="../tags/tag56.xml"/><Relationship Id="rId29" Type="http://schemas.openxmlformats.org/officeDocument/2006/relationships/tags" Target="../tags/tag65.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tags" Target="../tags/tag47.xml"/><Relationship Id="rId24" Type="http://schemas.openxmlformats.org/officeDocument/2006/relationships/tags" Target="../tags/tag60.xml"/><Relationship Id="rId32" Type="http://schemas.openxmlformats.org/officeDocument/2006/relationships/slideLayout" Target="../slideLayouts/slideLayout4.xml"/><Relationship Id="rId5" Type="http://schemas.openxmlformats.org/officeDocument/2006/relationships/tags" Target="../tags/tag41.xml"/><Relationship Id="rId15" Type="http://schemas.openxmlformats.org/officeDocument/2006/relationships/tags" Target="../tags/tag51.xml"/><Relationship Id="rId23" Type="http://schemas.openxmlformats.org/officeDocument/2006/relationships/tags" Target="../tags/tag59.xml"/><Relationship Id="rId28" Type="http://schemas.openxmlformats.org/officeDocument/2006/relationships/tags" Target="../tags/tag64.xml"/><Relationship Id="rId10" Type="http://schemas.openxmlformats.org/officeDocument/2006/relationships/tags" Target="../tags/tag46.xml"/><Relationship Id="rId19" Type="http://schemas.openxmlformats.org/officeDocument/2006/relationships/tags" Target="../tags/tag55.xml"/><Relationship Id="rId31" Type="http://schemas.openxmlformats.org/officeDocument/2006/relationships/tags" Target="../tags/tag67.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tags" Target="../tags/tag50.xml"/><Relationship Id="rId22" Type="http://schemas.openxmlformats.org/officeDocument/2006/relationships/tags" Target="../tags/tag58.xml"/><Relationship Id="rId27" Type="http://schemas.openxmlformats.org/officeDocument/2006/relationships/tags" Target="../tags/tag63.xml"/><Relationship Id="rId30" Type="http://schemas.openxmlformats.org/officeDocument/2006/relationships/tags" Target="../tags/tag6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69.xml"/><Relationship Id="rId1" Type="http://schemas.openxmlformats.org/officeDocument/2006/relationships/tags" Target="../tags/tag6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1.xml"/><Relationship Id="rId1" Type="http://schemas.openxmlformats.org/officeDocument/2006/relationships/tags" Target="../tags/tag70.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tags" Target="../tags/tag8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15.svg"/><Relationship Id="rId5" Type="http://schemas.openxmlformats.org/officeDocument/2006/relationships/tags" Target="../tags/tag78.xml"/><Relationship Id="rId10" Type="http://schemas.openxmlformats.org/officeDocument/2006/relationships/image" Target="../media/image13.png"/><Relationship Id="rId4" Type="http://schemas.openxmlformats.org/officeDocument/2006/relationships/tags" Target="../tags/tag77.xml"/><Relationship Id="rId9"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3.xml"/><Relationship Id="rId1" Type="http://schemas.openxmlformats.org/officeDocument/2006/relationships/tags" Target="../tags/tag82.xml"/></Relationships>
</file>

<file path=ppt/slides/_rels/slide10.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17.sv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14.png"/><Relationship Id="rId5" Type="http://schemas.openxmlformats.org/officeDocument/2006/relationships/tags" Target="../tags/tag88.xml"/><Relationship Id="rId10" Type="http://schemas.openxmlformats.org/officeDocument/2006/relationships/notesSlide" Target="../notesSlides/notesSlide2.xml"/><Relationship Id="rId4" Type="http://schemas.openxmlformats.org/officeDocument/2006/relationships/tags" Target="../tags/tag87.xml"/><Relationship Id="rId9"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19.svg"/><Relationship Id="rId5" Type="http://schemas.openxmlformats.org/officeDocument/2006/relationships/tags" Target="../tags/tag96.xml"/><Relationship Id="rId10" Type="http://schemas.openxmlformats.org/officeDocument/2006/relationships/image" Target="../media/image15.png"/><Relationship Id="rId4" Type="http://schemas.openxmlformats.org/officeDocument/2006/relationships/tags" Target="../tags/tag95.xml"/><Relationship Id="rId9"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tags" Target="../tags/tag107.xml"/><Relationship Id="rId3" Type="http://schemas.openxmlformats.org/officeDocument/2006/relationships/tags" Target="../tags/tag102.xml"/><Relationship Id="rId7" Type="http://schemas.openxmlformats.org/officeDocument/2006/relationships/tags" Target="../tags/tag106.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11" Type="http://schemas.openxmlformats.org/officeDocument/2006/relationships/image" Target="../media/image21.svg"/><Relationship Id="rId5" Type="http://schemas.openxmlformats.org/officeDocument/2006/relationships/tags" Target="../tags/tag104.xml"/><Relationship Id="rId10" Type="http://schemas.openxmlformats.org/officeDocument/2006/relationships/image" Target="../media/image16.png"/><Relationship Id="rId4" Type="http://schemas.openxmlformats.org/officeDocument/2006/relationships/tags" Target="../tags/tag103.xml"/><Relationship Id="rId9"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09.xml"/><Relationship Id="rId1" Type="http://schemas.openxmlformats.org/officeDocument/2006/relationships/tags" Target="../tags/tag108.xml"/><Relationship Id="rId5" Type="http://schemas.openxmlformats.org/officeDocument/2006/relationships/image" Target="../media/image17.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18.pn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13.xml"/><Relationship Id="rId1" Type="http://schemas.openxmlformats.org/officeDocument/2006/relationships/tags" Target="../tags/tag112.xml"/></Relationships>
</file>

<file path=ppt/slides/_rels/slide16.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tags" Target="../tags/tag126.xml"/><Relationship Id="rId18" Type="http://schemas.openxmlformats.org/officeDocument/2006/relationships/tags" Target="../tags/tag131.xml"/><Relationship Id="rId3" Type="http://schemas.openxmlformats.org/officeDocument/2006/relationships/tags" Target="../tags/tag116.xml"/><Relationship Id="rId21" Type="http://schemas.openxmlformats.org/officeDocument/2006/relationships/slideLayout" Target="../slideLayouts/slideLayout4.xml"/><Relationship Id="rId7" Type="http://schemas.openxmlformats.org/officeDocument/2006/relationships/tags" Target="../tags/tag120.xml"/><Relationship Id="rId12" Type="http://schemas.openxmlformats.org/officeDocument/2006/relationships/tags" Target="../tags/tag125.xml"/><Relationship Id="rId17" Type="http://schemas.openxmlformats.org/officeDocument/2006/relationships/tags" Target="../tags/tag130.xml"/><Relationship Id="rId2" Type="http://schemas.openxmlformats.org/officeDocument/2006/relationships/tags" Target="../tags/tag115.xml"/><Relationship Id="rId16" Type="http://schemas.openxmlformats.org/officeDocument/2006/relationships/tags" Target="../tags/tag129.xml"/><Relationship Id="rId20" Type="http://schemas.openxmlformats.org/officeDocument/2006/relationships/tags" Target="../tags/tag133.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tags" Target="../tags/tag124.xml"/><Relationship Id="rId5" Type="http://schemas.openxmlformats.org/officeDocument/2006/relationships/tags" Target="../tags/tag118.xml"/><Relationship Id="rId15" Type="http://schemas.openxmlformats.org/officeDocument/2006/relationships/tags" Target="../tags/tag128.xml"/><Relationship Id="rId23" Type="http://schemas.openxmlformats.org/officeDocument/2006/relationships/image" Target="../media/image20.jpeg"/><Relationship Id="rId10" Type="http://schemas.openxmlformats.org/officeDocument/2006/relationships/tags" Target="../tags/tag123.xml"/><Relationship Id="rId19" Type="http://schemas.openxmlformats.org/officeDocument/2006/relationships/tags" Target="../tags/tag132.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tags" Target="../tags/tag127.xml"/><Relationship Id="rId22"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tags" Target="../tags/tag141.xml"/><Relationship Id="rId13" Type="http://schemas.openxmlformats.org/officeDocument/2006/relationships/tags" Target="../tags/tag146.xml"/><Relationship Id="rId18" Type="http://schemas.openxmlformats.org/officeDocument/2006/relationships/tags" Target="../tags/tag151.xml"/><Relationship Id="rId26" Type="http://schemas.openxmlformats.org/officeDocument/2006/relationships/image" Target="../media/image23.jpeg"/><Relationship Id="rId3" Type="http://schemas.openxmlformats.org/officeDocument/2006/relationships/tags" Target="../tags/tag136.xml"/><Relationship Id="rId21" Type="http://schemas.openxmlformats.org/officeDocument/2006/relationships/tags" Target="../tags/tag154.xml"/><Relationship Id="rId7" Type="http://schemas.openxmlformats.org/officeDocument/2006/relationships/tags" Target="../tags/tag140.xml"/><Relationship Id="rId12" Type="http://schemas.openxmlformats.org/officeDocument/2006/relationships/tags" Target="../tags/tag145.xml"/><Relationship Id="rId17" Type="http://schemas.openxmlformats.org/officeDocument/2006/relationships/tags" Target="../tags/tag150.xml"/><Relationship Id="rId25" Type="http://schemas.openxmlformats.org/officeDocument/2006/relationships/image" Target="../media/image22.jpeg"/><Relationship Id="rId2" Type="http://schemas.openxmlformats.org/officeDocument/2006/relationships/tags" Target="../tags/tag135.xml"/><Relationship Id="rId16" Type="http://schemas.openxmlformats.org/officeDocument/2006/relationships/tags" Target="../tags/tag149.xml"/><Relationship Id="rId20" Type="http://schemas.openxmlformats.org/officeDocument/2006/relationships/tags" Target="../tags/tag153.xml"/><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tags" Target="../tags/tag144.xml"/><Relationship Id="rId24" Type="http://schemas.openxmlformats.org/officeDocument/2006/relationships/image" Target="../media/image21.jpeg"/><Relationship Id="rId5" Type="http://schemas.openxmlformats.org/officeDocument/2006/relationships/tags" Target="../tags/tag138.xml"/><Relationship Id="rId15" Type="http://schemas.openxmlformats.org/officeDocument/2006/relationships/tags" Target="../tags/tag148.xml"/><Relationship Id="rId23" Type="http://schemas.openxmlformats.org/officeDocument/2006/relationships/slideLayout" Target="../slideLayouts/slideLayout4.xml"/><Relationship Id="rId10" Type="http://schemas.openxmlformats.org/officeDocument/2006/relationships/tags" Target="../tags/tag143.xml"/><Relationship Id="rId19" Type="http://schemas.openxmlformats.org/officeDocument/2006/relationships/tags" Target="../tags/tag152.xml"/><Relationship Id="rId4" Type="http://schemas.openxmlformats.org/officeDocument/2006/relationships/tags" Target="../tags/tag137.xml"/><Relationship Id="rId9" Type="http://schemas.openxmlformats.org/officeDocument/2006/relationships/tags" Target="../tags/tag142.xml"/><Relationship Id="rId14" Type="http://schemas.openxmlformats.org/officeDocument/2006/relationships/tags" Target="../tags/tag147.xml"/><Relationship Id="rId22" Type="http://schemas.openxmlformats.org/officeDocument/2006/relationships/tags" Target="../tags/tag155.xml"/><Relationship Id="rId27"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57.xml"/><Relationship Id="rId1" Type="http://schemas.openxmlformats.org/officeDocument/2006/relationships/tags" Target="../tags/tag156.xml"/></Relationships>
</file>

<file path=ppt/slides/_rels/slide19.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60.xml"/><Relationship Id="rId7" Type="http://schemas.openxmlformats.org/officeDocument/2006/relationships/tags" Target="../tags/tag164.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tags" Target="../tags/tag163.xml"/><Relationship Id="rId5" Type="http://schemas.openxmlformats.org/officeDocument/2006/relationships/tags" Target="../tags/tag162.xml"/><Relationship Id="rId4" Type="http://schemas.openxmlformats.org/officeDocument/2006/relationships/tags" Target="../tags/tag161.xml"/><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image" Target="../media/image32.svg"/><Relationship Id="rId5" Type="http://schemas.openxmlformats.org/officeDocument/2006/relationships/image" Target="../media/image26.png"/><Relationship Id="rId4"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34.svg"/><Relationship Id="rId5" Type="http://schemas.openxmlformats.org/officeDocument/2006/relationships/image" Target="../media/image27.png"/><Relationship Id="rId4" Type="http://schemas.openxmlformats.org/officeDocument/2006/relationships/notesSlide" Target="../notesSlides/notesSlide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70.xml"/><Relationship Id="rId1" Type="http://schemas.openxmlformats.org/officeDocument/2006/relationships/tags" Target="../tags/tag169.xml"/><Relationship Id="rId6" Type="http://schemas.openxmlformats.org/officeDocument/2006/relationships/image" Target="../media/image36.svg"/><Relationship Id="rId5" Type="http://schemas.openxmlformats.org/officeDocument/2006/relationships/image" Target="../media/image28.png"/><Relationship Id="rId4" Type="http://schemas.openxmlformats.org/officeDocument/2006/relationships/notesSlide" Target="../notesSlides/notesSlide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72.xml"/><Relationship Id="rId1" Type="http://schemas.openxmlformats.org/officeDocument/2006/relationships/tags" Target="../tags/tag171.xml"/></Relationships>
</file>

<file path=ppt/slides/_rels/slide24.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33.png"/><Relationship Id="rId3" Type="http://schemas.openxmlformats.org/officeDocument/2006/relationships/slideLayout" Target="../slideLayouts/slideLayout4.xml"/><Relationship Id="rId7" Type="http://schemas.openxmlformats.org/officeDocument/2006/relationships/image" Target="../media/image30.png"/><Relationship Id="rId12" Type="http://schemas.openxmlformats.org/officeDocument/2006/relationships/image" Target="../media/image44.svg"/><Relationship Id="rId2" Type="http://schemas.openxmlformats.org/officeDocument/2006/relationships/tags" Target="../tags/tag174.xml"/><Relationship Id="rId1" Type="http://schemas.openxmlformats.org/officeDocument/2006/relationships/tags" Target="../tags/tag173.xml"/><Relationship Id="rId6" Type="http://schemas.openxmlformats.org/officeDocument/2006/relationships/image" Target="../media/image38.svg"/><Relationship Id="rId11" Type="http://schemas.openxmlformats.org/officeDocument/2006/relationships/image" Target="../media/image32.png"/><Relationship Id="rId5" Type="http://schemas.openxmlformats.org/officeDocument/2006/relationships/image" Target="../media/image29.png"/><Relationship Id="rId10" Type="http://schemas.openxmlformats.org/officeDocument/2006/relationships/image" Target="../media/image42.svg"/><Relationship Id="rId4" Type="http://schemas.openxmlformats.org/officeDocument/2006/relationships/notesSlide" Target="../notesSlides/notesSlide8.xml"/><Relationship Id="rId9" Type="http://schemas.openxmlformats.org/officeDocument/2006/relationships/image" Target="../media/image31.png"/><Relationship Id="rId14" Type="http://schemas.openxmlformats.org/officeDocument/2006/relationships/image" Target="../media/image46.sv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image" Target="../media/image34.emf"/><Relationship Id="rId4" Type="http://schemas.openxmlformats.org/officeDocument/2006/relationships/notesSlide" Target="../notesSlides/notesSlide9.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image" Target="../media/image49.svg"/><Relationship Id="rId5" Type="http://schemas.openxmlformats.org/officeDocument/2006/relationships/image" Target="../media/image35.png"/><Relationship Id="rId4" Type="http://schemas.openxmlformats.org/officeDocument/2006/relationships/notesSlide" Target="../notesSlides/notesSlide10.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80.xml"/><Relationship Id="rId1" Type="http://schemas.openxmlformats.org/officeDocument/2006/relationships/tags" Target="../tags/tag179.xml"/></Relationships>
</file>

<file path=ppt/slides/_rels/slide28.xml.rels><?xml version="1.0" encoding="UTF-8" standalone="yes"?>
<Relationships xmlns="http://schemas.openxmlformats.org/package/2006/relationships"><Relationship Id="rId8" Type="http://schemas.openxmlformats.org/officeDocument/2006/relationships/tags" Target="../tags/tag188.xml"/><Relationship Id="rId13" Type="http://schemas.openxmlformats.org/officeDocument/2006/relationships/tags" Target="../tags/tag193.xml"/><Relationship Id="rId3" Type="http://schemas.openxmlformats.org/officeDocument/2006/relationships/tags" Target="../tags/tag183.xml"/><Relationship Id="rId7" Type="http://schemas.openxmlformats.org/officeDocument/2006/relationships/tags" Target="../tags/tag187.xml"/><Relationship Id="rId12" Type="http://schemas.openxmlformats.org/officeDocument/2006/relationships/tags" Target="../tags/tag192.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tags" Target="../tags/tag186.xml"/><Relationship Id="rId11" Type="http://schemas.openxmlformats.org/officeDocument/2006/relationships/tags" Target="../tags/tag191.xml"/><Relationship Id="rId5" Type="http://schemas.openxmlformats.org/officeDocument/2006/relationships/tags" Target="../tags/tag185.xml"/><Relationship Id="rId10" Type="http://schemas.openxmlformats.org/officeDocument/2006/relationships/tags" Target="../tags/tag190.xml"/><Relationship Id="rId4" Type="http://schemas.openxmlformats.org/officeDocument/2006/relationships/tags" Target="../tags/tag184.xml"/><Relationship Id="rId9" Type="http://schemas.openxmlformats.org/officeDocument/2006/relationships/tags" Target="../tags/tag189.xml"/><Relationship Id="rId14"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tags" Target="../tags/tag201.xml"/><Relationship Id="rId3" Type="http://schemas.openxmlformats.org/officeDocument/2006/relationships/tags" Target="../tags/tag196.xml"/><Relationship Id="rId7" Type="http://schemas.openxmlformats.org/officeDocument/2006/relationships/tags" Target="../tags/tag200.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04.xml"/><Relationship Id="rId7" Type="http://schemas.openxmlformats.org/officeDocument/2006/relationships/tags" Target="../tags/tag20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s>
</file>

<file path=ppt/slides/_rels/slide31.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11.xml"/><Relationship Id="rId7" Type="http://schemas.openxmlformats.org/officeDocument/2006/relationships/tags" Target="../tags/tag215.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tags" Target="../tags/tag214.xml"/><Relationship Id="rId5" Type="http://schemas.openxmlformats.org/officeDocument/2006/relationships/tags" Target="../tags/tag213.xml"/><Relationship Id="rId4" Type="http://schemas.openxmlformats.org/officeDocument/2006/relationships/tags" Target="../tags/tag212.xml"/></Relationships>
</file>

<file path=ppt/slides/_rels/slide32.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18.xml"/><Relationship Id="rId7" Type="http://schemas.openxmlformats.org/officeDocument/2006/relationships/tags" Target="../tags/tag222.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25.xml"/><Relationship Id="rId7" Type="http://schemas.openxmlformats.org/officeDocument/2006/relationships/tags" Target="../tags/tag229.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tags" Target="../tags/tag228.xml"/><Relationship Id="rId5" Type="http://schemas.openxmlformats.org/officeDocument/2006/relationships/tags" Target="../tags/tag227.xml"/><Relationship Id="rId4" Type="http://schemas.openxmlformats.org/officeDocument/2006/relationships/tags" Target="../tags/tag226.xml"/></Relationships>
</file>

<file path=ppt/slides/_rels/slide34.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32.xml"/><Relationship Id="rId7" Type="http://schemas.openxmlformats.org/officeDocument/2006/relationships/tags" Target="../tags/tag236.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s>
</file>

<file path=ppt/slides/_rels/slide35.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39.xml"/><Relationship Id="rId7" Type="http://schemas.openxmlformats.org/officeDocument/2006/relationships/tags" Target="../tags/tag243.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46.xml"/><Relationship Id="rId7" Type="http://schemas.openxmlformats.org/officeDocument/2006/relationships/tags" Target="../tags/tag250.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9" Type="http://schemas.openxmlformats.org/officeDocument/2006/relationships/image" Target="../media/image36.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2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a:extLst>
              <a:ext uri="{FF2B5EF4-FFF2-40B4-BE49-F238E27FC236}">
                <a16:creationId xmlns:a16="http://schemas.microsoft.com/office/drawing/2014/main" xmlns="" id="{EEF96C67-029A-03C6-1D37-902AFD7ABE36}"/>
              </a:ext>
            </a:extLst>
          </p:cNvPr>
          <p:cNvSpPr>
            <a:spLocks noGrp="1"/>
          </p:cNvSpPr>
          <p:nvPr>
            <p:ph type="ctrTitle"/>
            <p:custDataLst>
              <p:tags r:id="rId2"/>
            </p:custDataLst>
          </p:nvPr>
        </p:nvSpPr>
        <p:spPr>
          <a:xfrm>
            <a:off x="1388188" y="1673489"/>
            <a:ext cx="9415624" cy="2387600"/>
          </a:xfrm>
        </p:spPr>
        <p:txBody>
          <a:bodyPr>
            <a:normAutofit fontScale="90000"/>
          </a:bodyPr>
          <a:lstStyle/>
          <a:p>
            <a:pPr algn="ctr"/>
            <a:r>
              <a:rPr lang="zh-CN" altLang="en-US" sz="6600" dirty="0"/>
              <a:t>人工智能导论 </a:t>
            </a:r>
            <a:r>
              <a:rPr lang="en-US" altLang="zh-CN" sz="4400" dirty="0"/>
              <a:t/>
            </a:r>
            <a:br>
              <a:rPr lang="en-US" altLang="zh-CN" sz="4400" dirty="0"/>
            </a:br>
            <a:r>
              <a:rPr lang="en-US" altLang="zh-CN" sz="4400" dirty="0"/>
              <a:t/>
            </a:r>
            <a:br>
              <a:rPr lang="en-US" altLang="zh-CN" sz="4400" dirty="0"/>
            </a:br>
            <a:r>
              <a:rPr lang="zh-CN" altLang="en-US" sz="4400" dirty="0"/>
              <a:t>第</a:t>
            </a:r>
            <a:r>
              <a:rPr lang="en-US" altLang="zh-CN" sz="4400" dirty="0"/>
              <a:t>4</a:t>
            </a:r>
            <a:r>
              <a:rPr lang="zh-CN" altLang="en-US" sz="4400" dirty="0"/>
              <a:t>章 联邦学习</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a:extLst>
              <a:ext uri="{FF2B5EF4-FFF2-40B4-BE49-F238E27FC236}">
                <a16:creationId xmlns:a16="http://schemas.microsoft.com/office/drawing/2014/main" xmlns="" id="{0B62C21A-49D7-FC3E-14EF-A1F9CB8A10B2}"/>
              </a:ext>
            </a:extLst>
          </p:cNvPr>
          <p:cNvGrpSpPr/>
          <p:nvPr/>
        </p:nvGrpSpPr>
        <p:grpSpPr>
          <a:xfrm>
            <a:off x="5020150" y="719869"/>
            <a:ext cx="4853267" cy="736447"/>
            <a:chOff x="4284032" y="231806"/>
            <a:chExt cx="4853267" cy="736447"/>
          </a:xfrm>
        </p:grpSpPr>
        <p:sp>
          <p:nvSpPr>
            <p:cNvPr id="21" name="矩形: 圆角 20">
              <a:extLst>
                <a:ext uri="{FF2B5EF4-FFF2-40B4-BE49-F238E27FC236}">
                  <a16:creationId xmlns:a16="http://schemas.microsoft.com/office/drawing/2014/main" xmlns="" id="{40B9456B-5E2A-3374-94EA-28E270E71E21}"/>
                </a:ext>
              </a:extLst>
            </p:cNvPr>
            <p:cNvSpPr/>
            <p:nvPr>
              <p:custDataLst>
                <p:tags r:id="rId22"/>
              </p:custDataLst>
            </p:nvPr>
          </p:nvSpPr>
          <p:spPr>
            <a:xfrm>
              <a:off x="4284032" y="231806"/>
              <a:ext cx="4853267" cy="736447"/>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22" name="直接连接符 21">
              <a:extLst>
                <a:ext uri="{FF2B5EF4-FFF2-40B4-BE49-F238E27FC236}">
                  <a16:creationId xmlns:a16="http://schemas.microsoft.com/office/drawing/2014/main" xmlns="" id="{B2357D4C-6A41-57A2-AD5E-C00BACB031B0}"/>
                </a:ext>
              </a:extLst>
            </p:cNvPr>
            <p:cNvCxnSpPr>
              <a:cxnSpLocks/>
            </p:cNvCxnSpPr>
            <p:nvPr>
              <p:custDataLst>
                <p:tags r:id="rId23"/>
              </p:custDataLst>
            </p:nvPr>
          </p:nvCxnSpPr>
          <p:spPr>
            <a:xfrm flipV="1">
              <a:off x="5464534" y="380608"/>
              <a:ext cx="0" cy="459602"/>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23" name="项标题">
              <a:extLst>
                <a:ext uri="{FF2B5EF4-FFF2-40B4-BE49-F238E27FC236}">
                  <a16:creationId xmlns:a16="http://schemas.microsoft.com/office/drawing/2014/main" xmlns="" id="{701B1B35-BA02-35D2-18CF-85F184DFC07E}"/>
                </a:ext>
              </a:extLst>
            </p:cNvPr>
            <p:cNvSpPr txBox="1"/>
            <p:nvPr>
              <p:custDataLst>
                <p:tags r:id="rId24"/>
              </p:custDataLst>
            </p:nvPr>
          </p:nvSpPr>
          <p:spPr>
            <a:xfrm>
              <a:off x="5877378" y="346349"/>
              <a:ext cx="3041386" cy="533084"/>
            </a:xfrm>
            <a:prstGeom prst="rect">
              <a:avLst/>
            </a:prstGeom>
            <a:noFill/>
          </p:spPr>
          <p:txBody>
            <a:bodyPr wrap="square" lIns="0" tIns="0" rIns="0" bIns="0" rtlCol="0" anchor="ctr" anchorCtr="0">
              <a:noAutofit/>
            </a:bodyPr>
            <a:lstStyle/>
            <a:p>
              <a:pPr>
                <a:lnSpc>
                  <a:spcPct val="120000"/>
                </a:lnSpc>
              </a:pPr>
              <a:r>
                <a:rPr lang="zh-CN" altLang="en-US" b="1" spc="300" dirty="0">
                  <a:solidFill>
                    <a:schemeClr val="tx2"/>
                  </a:solidFill>
                  <a:latin typeface="+mn-ea"/>
                </a:rPr>
                <a:t>联邦学习概述</a:t>
              </a:r>
            </a:p>
          </p:txBody>
        </p:sp>
        <p:sp>
          <p:nvSpPr>
            <p:cNvPr id="24" name="序号">
              <a:extLst>
                <a:ext uri="{FF2B5EF4-FFF2-40B4-BE49-F238E27FC236}">
                  <a16:creationId xmlns:a16="http://schemas.microsoft.com/office/drawing/2014/main" xmlns="" id="{E33D5107-3800-256C-BC19-A4F562B3663F}"/>
                </a:ext>
              </a:extLst>
            </p:cNvPr>
            <p:cNvSpPr txBox="1"/>
            <p:nvPr>
              <p:custDataLst>
                <p:tags r:id="rId25"/>
              </p:custDataLst>
            </p:nvPr>
          </p:nvSpPr>
          <p:spPr>
            <a:xfrm>
              <a:off x="4435509" y="231806"/>
              <a:ext cx="872890" cy="736447"/>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01</a:t>
              </a:r>
            </a:p>
          </p:txBody>
        </p:sp>
      </p:grpSp>
      <p:grpSp>
        <p:nvGrpSpPr>
          <p:cNvPr id="25" name="组合 24">
            <a:extLst>
              <a:ext uri="{FF2B5EF4-FFF2-40B4-BE49-F238E27FC236}">
                <a16:creationId xmlns:a16="http://schemas.microsoft.com/office/drawing/2014/main" xmlns="" id="{2E5C40BD-7875-BF3E-C882-ECB28C7473D1}"/>
              </a:ext>
            </a:extLst>
          </p:cNvPr>
          <p:cNvGrpSpPr/>
          <p:nvPr/>
        </p:nvGrpSpPr>
        <p:grpSpPr>
          <a:xfrm>
            <a:off x="5020150" y="1699948"/>
            <a:ext cx="4853267" cy="736447"/>
            <a:chOff x="4284032" y="231806"/>
            <a:chExt cx="4853267" cy="736447"/>
          </a:xfrm>
        </p:grpSpPr>
        <p:sp>
          <p:nvSpPr>
            <p:cNvPr id="27" name="矩形: 圆角 26">
              <a:extLst>
                <a:ext uri="{FF2B5EF4-FFF2-40B4-BE49-F238E27FC236}">
                  <a16:creationId xmlns:a16="http://schemas.microsoft.com/office/drawing/2014/main" xmlns="" id="{39BEE415-3A42-6909-5340-A2E6B0DB3FF5}"/>
                </a:ext>
              </a:extLst>
            </p:cNvPr>
            <p:cNvSpPr/>
            <p:nvPr>
              <p:custDataLst>
                <p:tags r:id="rId18"/>
              </p:custDataLst>
            </p:nvPr>
          </p:nvSpPr>
          <p:spPr>
            <a:xfrm>
              <a:off x="4284032" y="231806"/>
              <a:ext cx="4853267" cy="736447"/>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28" name="直接连接符 27">
              <a:extLst>
                <a:ext uri="{FF2B5EF4-FFF2-40B4-BE49-F238E27FC236}">
                  <a16:creationId xmlns:a16="http://schemas.microsoft.com/office/drawing/2014/main" xmlns="" id="{1373F369-C71B-900C-89BC-3A15D5053705}"/>
                </a:ext>
              </a:extLst>
            </p:cNvPr>
            <p:cNvCxnSpPr>
              <a:cxnSpLocks/>
            </p:cNvCxnSpPr>
            <p:nvPr>
              <p:custDataLst>
                <p:tags r:id="rId19"/>
              </p:custDataLst>
            </p:nvPr>
          </p:nvCxnSpPr>
          <p:spPr>
            <a:xfrm flipV="1">
              <a:off x="5464534" y="380608"/>
              <a:ext cx="0" cy="459602"/>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29" name="项标题">
              <a:extLst>
                <a:ext uri="{FF2B5EF4-FFF2-40B4-BE49-F238E27FC236}">
                  <a16:creationId xmlns:a16="http://schemas.microsoft.com/office/drawing/2014/main" xmlns="" id="{E020E70F-001A-CFB1-3FD4-5B0A8EDDA80F}"/>
                </a:ext>
              </a:extLst>
            </p:cNvPr>
            <p:cNvSpPr txBox="1"/>
            <p:nvPr>
              <p:custDataLst>
                <p:tags r:id="rId20"/>
              </p:custDataLst>
            </p:nvPr>
          </p:nvSpPr>
          <p:spPr>
            <a:xfrm>
              <a:off x="5877378" y="346349"/>
              <a:ext cx="3041386" cy="533084"/>
            </a:xfrm>
            <a:prstGeom prst="rect">
              <a:avLst/>
            </a:prstGeom>
            <a:noFill/>
          </p:spPr>
          <p:txBody>
            <a:bodyPr wrap="square" lIns="0" tIns="0" rIns="0" bIns="0" rtlCol="0" anchor="ctr" anchorCtr="0">
              <a:noAutofit/>
            </a:bodyPr>
            <a:lstStyle/>
            <a:p>
              <a:pPr>
                <a:lnSpc>
                  <a:spcPct val="120000"/>
                </a:lnSpc>
              </a:pPr>
              <a:r>
                <a:rPr lang="zh-CN" altLang="en-US" b="1" spc="300" dirty="0">
                  <a:solidFill>
                    <a:schemeClr val="tx2"/>
                  </a:solidFill>
                  <a:latin typeface="+mn-ea"/>
                </a:rPr>
                <a:t>联邦学习的基础理论</a:t>
              </a:r>
            </a:p>
          </p:txBody>
        </p:sp>
        <p:sp>
          <p:nvSpPr>
            <p:cNvPr id="30" name="序号">
              <a:extLst>
                <a:ext uri="{FF2B5EF4-FFF2-40B4-BE49-F238E27FC236}">
                  <a16:creationId xmlns:a16="http://schemas.microsoft.com/office/drawing/2014/main" xmlns="" id="{84F81433-FB55-381D-32CA-B92515C617EC}"/>
                </a:ext>
              </a:extLst>
            </p:cNvPr>
            <p:cNvSpPr txBox="1"/>
            <p:nvPr>
              <p:custDataLst>
                <p:tags r:id="rId21"/>
              </p:custDataLst>
            </p:nvPr>
          </p:nvSpPr>
          <p:spPr>
            <a:xfrm>
              <a:off x="4435509" y="231806"/>
              <a:ext cx="872890" cy="736447"/>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02</a:t>
              </a:r>
            </a:p>
          </p:txBody>
        </p:sp>
      </p:grpSp>
      <p:grpSp>
        <p:nvGrpSpPr>
          <p:cNvPr id="31" name="组合 30">
            <a:extLst>
              <a:ext uri="{FF2B5EF4-FFF2-40B4-BE49-F238E27FC236}">
                <a16:creationId xmlns:a16="http://schemas.microsoft.com/office/drawing/2014/main" xmlns="" id="{F733440D-A89D-076C-791B-26F42D1A5403}"/>
              </a:ext>
            </a:extLst>
          </p:cNvPr>
          <p:cNvGrpSpPr/>
          <p:nvPr/>
        </p:nvGrpSpPr>
        <p:grpSpPr>
          <a:xfrm>
            <a:off x="5020150" y="2680027"/>
            <a:ext cx="4853267" cy="736447"/>
            <a:chOff x="4284032" y="231806"/>
            <a:chExt cx="4853267" cy="736447"/>
          </a:xfrm>
        </p:grpSpPr>
        <p:sp>
          <p:nvSpPr>
            <p:cNvPr id="32" name="矩形: 圆角 31">
              <a:extLst>
                <a:ext uri="{FF2B5EF4-FFF2-40B4-BE49-F238E27FC236}">
                  <a16:creationId xmlns:a16="http://schemas.microsoft.com/office/drawing/2014/main" xmlns="" id="{6615BFE5-7D07-DEA9-328D-087C680249EA}"/>
                </a:ext>
              </a:extLst>
            </p:cNvPr>
            <p:cNvSpPr/>
            <p:nvPr>
              <p:custDataLst>
                <p:tags r:id="rId14"/>
              </p:custDataLst>
            </p:nvPr>
          </p:nvSpPr>
          <p:spPr>
            <a:xfrm>
              <a:off x="4284032" y="231806"/>
              <a:ext cx="4853267" cy="736447"/>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33" name="直接连接符 32">
              <a:extLst>
                <a:ext uri="{FF2B5EF4-FFF2-40B4-BE49-F238E27FC236}">
                  <a16:creationId xmlns:a16="http://schemas.microsoft.com/office/drawing/2014/main" xmlns="" id="{65188AD4-EA3D-8ED6-8CB1-8FCCC8EE015A}"/>
                </a:ext>
              </a:extLst>
            </p:cNvPr>
            <p:cNvCxnSpPr>
              <a:cxnSpLocks/>
            </p:cNvCxnSpPr>
            <p:nvPr>
              <p:custDataLst>
                <p:tags r:id="rId15"/>
              </p:custDataLst>
            </p:nvPr>
          </p:nvCxnSpPr>
          <p:spPr>
            <a:xfrm flipV="1">
              <a:off x="5464534" y="380608"/>
              <a:ext cx="0" cy="459602"/>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38" name="项标题">
              <a:extLst>
                <a:ext uri="{FF2B5EF4-FFF2-40B4-BE49-F238E27FC236}">
                  <a16:creationId xmlns:a16="http://schemas.microsoft.com/office/drawing/2014/main" xmlns="" id="{E9F050FD-F48A-9289-CCA4-D763E6B9A601}"/>
                </a:ext>
              </a:extLst>
            </p:cNvPr>
            <p:cNvSpPr txBox="1"/>
            <p:nvPr>
              <p:custDataLst>
                <p:tags r:id="rId16"/>
              </p:custDataLst>
            </p:nvPr>
          </p:nvSpPr>
          <p:spPr>
            <a:xfrm>
              <a:off x="5877378" y="346349"/>
              <a:ext cx="3041386" cy="533084"/>
            </a:xfrm>
            <a:prstGeom prst="rect">
              <a:avLst/>
            </a:prstGeom>
            <a:noFill/>
          </p:spPr>
          <p:txBody>
            <a:bodyPr wrap="square" lIns="0" tIns="0" rIns="0" bIns="0" rtlCol="0" anchor="ctr" anchorCtr="0">
              <a:noAutofit/>
            </a:bodyPr>
            <a:lstStyle/>
            <a:p>
              <a:pPr>
                <a:lnSpc>
                  <a:spcPct val="120000"/>
                </a:lnSpc>
              </a:pPr>
              <a:r>
                <a:rPr lang="zh-CN" altLang="en-US" b="1" spc="300" dirty="0">
                  <a:solidFill>
                    <a:schemeClr val="tx2"/>
                  </a:solidFill>
                  <a:latin typeface="+mn-ea"/>
                </a:rPr>
                <a:t>联邦学习的分类</a:t>
              </a:r>
            </a:p>
          </p:txBody>
        </p:sp>
        <p:sp>
          <p:nvSpPr>
            <p:cNvPr id="39" name="序号">
              <a:extLst>
                <a:ext uri="{FF2B5EF4-FFF2-40B4-BE49-F238E27FC236}">
                  <a16:creationId xmlns:a16="http://schemas.microsoft.com/office/drawing/2014/main" xmlns="" id="{9D98E873-043F-6C04-CB68-355423CCE662}"/>
                </a:ext>
              </a:extLst>
            </p:cNvPr>
            <p:cNvSpPr txBox="1"/>
            <p:nvPr>
              <p:custDataLst>
                <p:tags r:id="rId17"/>
              </p:custDataLst>
            </p:nvPr>
          </p:nvSpPr>
          <p:spPr>
            <a:xfrm>
              <a:off x="4435509" y="231806"/>
              <a:ext cx="872890" cy="736447"/>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03</a:t>
              </a:r>
            </a:p>
          </p:txBody>
        </p:sp>
      </p:grpSp>
      <p:grpSp>
        <p:nvGrpSpPr>
          <p:cNvPr id="40" name="组合 39">
            <a:extLst>
              <a:ext uri="{FF2B5EF4-FFF2-40B4-BE49-F238E27FC236}">
                <a16:creationId xmlns:a16="http://schemas.microsoft.com/office/drawing/2014/main" xmlns="" id="{D138ABA7-4235-FF38-0ED8-8FD04ADA79FC}"/>
              </a:ext>
            </a:extLst>
          </p:cNvPr>
          <p:cNvGrpSpPr/>
          <p:nvPr/>
        </p:nvGrpSpPr>
        <p:grpSpPr>
          <a:xfrm>
            <a:off x="5020150" y="3660106"/>
            <a:ext cx="4853267" cy="736447"/>
            <a:chOff x="4284032" y="231806"/>
            <a:chExt cx="4853267" cy="736447"/>
          </a:xfrm>
        </p:grpSpPr>
        <p:sp>
          <p:nvSpPr>
            <p:cNvPr id="41" name="矩形: 圆角 40">
              <a:extLst>
                <a:ext uri="{FF2B5EF4-FFF2-40B4-BE49-F238E27FC236}">
                  <a16:creationId xmlns:a16="http://schemas.microsoft.com/office/drawing/2014/main" xmlns="" id="{0CF96E49-B08E-E9B1-A877-0F0B4958D3A3}"/>
                </a:ext>
              </a:extLst>
            </p:cNvPr>
            <p:cNvSpPr/>
            <p:nvPr>
              <p:custDataLst>
                <p:tags r:id="rId10"/>
              </p:custDataLst>
            </p:nvPr>
          </p:nvSpPr>
          <p:spPr>
            <a:xfrm>
              <a:off x="4284032" y="231806"/>
              <a:ext cx="4853267" cy="736447"/>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42" name="直接连接符 41">
              <a:extLst>
                <a:ext uri="{FF2B5EF4-FFF2-40B4-BE49-F238E27FC236}">
                  <a16:creationId xmlns:a16="http://schemas.microsoft.com/office/drawing/2014/main" xmlns="" id="{028742E7-4A30-BD3E-D693-096250948319}"/>
                </a:ext>
              </a:extLst>
            </p:cNvPr>
            <p:cNvCxnSpPr>
              <a:cxnSpLocks/>
            </p:cNvCxnSpPr>
            <p:nvPr>
              <p:custDataLst>
                <p:tags r:id="rId11"/>
              </p:custDataLst>
            </p:nvPr>
          </p:nvCxnSpPr>
          <p:spPr>
            <a:xfrm flipV="1">
              <a:off x="5464534" y="380608"/>
              <a:ext cx="0" cy="459602"/>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43" name="项标题">
              <a:extLst>
                <a:ext uri="{FF2B5EF4-FFF2-40B4-BE49-F238E27FC236}">
                  <a16:creationId xmlns:a16="http://schemas.microsoft.com/office/drawing/2014/main" xmlns="" id="{F3A4DD32-63AA-A370-4C64-294E25915D62}"/>
                </a:ext>
              </a:extLst>
            </p:cNvPr>
            <p:cNvSpPr txBox="1"/>
            <p:nvPr>
              <p:custDataLst>
                <p:tags r:id="rId12"/>
              </p:custDataLst>
            </p:nvPr>
          </p:nvSpPr>
          <p:spPr>
            <a:xfrm>
              <a:off x="5877378" y="346349"/>
              <a:ext cx="3041386" cy="533084"/>
            </a:xfrm>
            <a:prstGeom prst="rect">
              <a:avLst/>
            </a:prstGeom>
            <a:noFill/>
          </p:spPr>
          <p:txBody>
            <a:bodyPr wrap="square" lIns="0" tIns="0" rIns="0" bIns="0" rtlCol="0" anchor="ctr" anchorCtr="0">
              <a:noAutofit/>
            </a:bodyPr>
            <a:lstStyle/>
            <a:p>
              <a:pPr>
                <a:lnSpc>
                  <a:spcPct val="120000"/>
                </a:lnSpc>
              </a:pPr>
              <a:r>
                <a:rPr lang="zh-CN" altLang="en-US" b="1" spc="300" dirty="0">
                  <a:solidFill>
                    <a:schemeClr val="tx2"/>
                  </a:solidFill>
                  <a:latin typeface="+mn-ea"/>
                </a:rPr>
                <a:t>联邦学习的激励机制</a:t>
              </a:r>
            </a:p>
          </p:txBody>
        </p:sp>
        <p:sp>
          <p:nvSpPr>
            <p:cNvPr id="44" name="序号">
              <a:extLst>
                <a:ext uri="{FF2B5EF4-FFF2-40B4-BE49-F238E27FC236}">
                  <a16:creationId xmlns:a16="http://schemas.microsoft.com/office/drawing/2014/main" xmlns="" id="{FA54B14E-8790-9CC4-5925-833692E167F8}"/>
                </a:ext>
              </a:extLst>
            </p:cNvPr>
            <p:cNvSpPr txBox="1"/>
            <p:nvPr>
              <p:custDataLst>
                <p:tags r:id="rId13"/>
              </p:custDataLst>
            </p:nvPr>
          </p:nvSpPr>
          <p:spPr>
            <a:xfrm>
              <a:off x="4435509" y="231806"/>
              <a:ext cx="872890" cy="736447"/>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04</a:t>
              </a:r>
            </a:p>
          </p:txBody>
        </p:sp>
      </p:grpSp>
      <p:grpSp>
        <p:nvGrpSpPr>
          <p:cNvPr id="45" name="组合 44">
            <a:extLst>
              <a:ext uri="{FF2B5EF4-FFF2-40B4-BE49-F238E27FC236}">
                <a16:creationId xmlns:a16="http://schemas.microsoft.com/office/drawing/2014/main" xmlns="" id="{14C53525-1191-7779-103F-05F2C7B2DF05}"/>
              </a:ext>
            </a:extLst>
          </p:cNvPr>
          <p:cNvGrpSpPr/>
          <p:nvPr/>
        </p:nvGrpSpPr>
        <p:grpSpPr>
          <a:xfrm>
            <a:off x="5020150" y="4640185"/>
            <a:ext cx="4853267" cy="736447"/>
            <a:chOff x="4284032" y="231806"/>
            <a:chExt cx="4853267" cy="736447"/>
          </a:xfrm>
        </p:grpSpPr>
        <p:sp>
          <p:nvSpPr>
            <p:cNvPr id="46" name="矩形: 圆角 45">
              <a:extLst>
                <a:ext uri="{FF2B5EF4-FFF2-40B4-BE49-F238E27FC236}">
                  <a16:creationId xmlns:a16="http://schemas.microsoft.com/office/drawing/2014/main" xmlns="" id="{6588773D-7329-B3A7-4BE8-5B182ADCED69}"/>
                </a:ext>
              </a:extLst>
            </p:cNvPr>
            <p:cNvSpPr/>
            <p:nvPr>
              <p:custDataLst>
                <p:tags r:id="rId6"/>
              </p:custDataLst>
            </p:nvPr>
          </p:nvSpPr>
          <p:spPr>
            <a:xfrm>
              <a:off x="4284032" y="231806"/>
              <a:ext cx="4853267" cy="736447"/>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47" name="直接连接符 46">
              <a:extLst>
                <a:ext uri="{FF2B5EF4-FFF2-40B4-BE49-F238E27FC236}">
                  <a16:creationId xmlns:a16="http://schemas.microsoft.com/office/drawing/2014/main" xmlns="" id="{29C69BA6-173D-A02C-3354-995F76EF8A8D}"/>
                </a:ext>
              </a:extLst>
            </p:cNvPr>
            <p:cNvCxnSpPr>
              <a:cxnSpLocks/>
            </p:cNvCxnSpPr>
            <p:nvPr>
              <p:custDataLst>
                <p:tags r:id="rId7"/>
              </p:custDataLst>
            </p:nvPr>
          </p:nvCxnSpPr>
          <p:spPr>
            <a:xfrm flipV="1">
              <a:off x="5464534" y="380608"/>
              <a:ext cx="0" cy="459602"/>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48" name="项标题">
              <a:extLst>
                <a:ext uri="{FF2B5EF4-FFF2-40B4-BE49-F238E27FC236}">
                  <a16:creationId xmlns:a16="http://schemas.microsoft.com/office/drawing/2014/main" xmlns="" id="{4818E240-D001-0CD1-E7DC-A417DA3D0CDA}"/>
                </a:ext>
              </a:extLst>
            </p:cNvPr>
            <p:cNvSpPr txBox="1"/>
            <p:nvPr>
              <p:custDataLst>
                <p:tags r:id="rId8"/>
              </p:custDataLst>
            </p:nvPr>
          </p:nvSpPr>
          <p:spPr>
            <a:xfrm>
              <a:off x="5877378" y="346349"/>
              <a:ext cx="3041386" cy="533084"/>
            </a:xfrm>
            <a:prstGeom prst="rect">
              <a:avLst/>
            </a:prstGeom>
            <a:noFill/>
          </p:spPr>
          <p:txBody>
            <a:bodyPr wrap="square" lIns="0" tIns="0" rIns="0" bIns="0" rtlCol="0" anchor="ctr" anchorCtr="0">
              <a:noAutofit/>
            </a:bodyPr>
            <a:lstStyle/>
            <a:p>
              <a:pPr>
                <a:lnSpc>
                  <a:spcPct val="120000"/>
                </a:lnSpc>
              </a:pPr>
              <a:r>
                <a:rPr lang="zh-CN" altLang="en-US" b="1" spc="300" dirty="0">
                  <a:solidFill>
                    <a:schemeClr val="tx2"/>
                  </a:solidFill>
                  <a:latin typeface="+mn-ea"/>
                </a:rPr>
                <a:t>开源的联邦学习框架</a:t>
              </a:r>
            </a:p>
          </p:txBody>
        </p:sp>
        <p:sp>
          <p:nvSpPr>
            <p:cNvPr id="49" name="序号">
              <a:extLst>
                <a:ext uri="{FF2B5EF4-FFF2-40B4-BE49-F238E27FC236}">
                  <a16:creationId xmlns:a16="http://schemas.microsoft.com/office/drawing/2014/main" xmlns="" id="{37555B51-647E-E285-975D-4C28D73B596E}"/>
                </a:ext>
              </a:extLst>
            </p:cNvPr>
            <p:cNvSpPr txBox="1"/>
            <p:nvPr>
              <p:custDataLst>
                <p:tags r:id="rId9"/>
              </p:custDataLst>
            </p:nvPr>
          </p:nvSpPr>
          <p:spPr>
            <a:xfrm>
              <a:off x="4435509" y="231806"/>
              <a:ext cx="872890" cy="736447"/>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05</a:t>
              </a:r>
            </a:p>
          </p:txBody>
        </p:sp>
      </p:grpSp>
      <p:grpSp>
        <p:nvGrpSpPr>
          <p:cNvPr id="50" name="组合 49">
            <a:extLst>
              <a:ext uri="{FF2B5EF4-FFF2-40B4-BE49-F238E27FC236}">
                <a16:creationId xmlns:a16="http://schemas.microsoft.com/office/drawing/2014/main" xmlns="" id="{3E454E21-A141-6639-399C-9E769B1DF770}"/>
              </a:ext>
            </a:extLst>
          </p:cNvPr>
          <p:cNvGrpSpPr/>
          <p:nvPr/>
        </p:nvGrpSpPr>
        <p:grpSpPr>
          <a:xfrm>
            <a:off x="5020150" y="5620265"/>
            <a:ext cx="4853267" cy="736447"/>
            <a:chOff x="4284032" y="231806"/>
            <a:chExt cx="4853267" cy="736447"/>
          </a:xfrm>
        </p:grpSpPr>
        <p:sp>
          <p:nvSpPr>
            <p:cNvPr id="51" name="矩形: 圆角 50">
              <a:extLst>
                <a:ext uri="{FF2B5EF4-FFF2-40B4-BE49-F238E27FC236}">
                  <a16:creationId xmlns:a16="http://schemas.microsoft.com/office/drawing/2014/main" xmlns="" id="{CCDAEF54-DFB0-52EC-BD4B-BC9DDB55A75B}"/>
                </a:ext>
              </a:extLst>
            </p:cNvPr>
            <p:cNvSpPr/>
            <p:nvPr>
              <p:custDataLst>
                <p:tags r:id="rId2"/>
              </p:custDataLst>
            </p:nvPr>
          </p:nvSpPr>
          <p:spPr>
            <a:xfrm>
              <a:off x="4284032" y="231806"/>
              <a:ext cx="4853267" cy="736447"/>
            </a:xfrm>
            <a:prstGeom prst="roundRect">
              <a:avLst>
                <a:gd name="adj" fmla="val 6375"/>
              </a:avLst>
            </a:prstGeom>
            <a:solidFill>
              <a:schemeClr val="accent1">
                <a:alpha val="15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l">
                <a:buClrTx/>
                <a:buSzTx/>
                <a:buFontTx/>
              </a:pPr>
              <a:endParaRPr lang="zh-CN" altLang="en-US" dirty="0">
                <a:solidFill>
                  <a:schemeClr val="bg1"/>
                </a:solidFill>
                <a:latin typeface="+mn-ea"/>
                <a:sym typeface="+mn-ea"/>
              </a:endParaRPr>
            </a:p>
          </p:txBody>
        </p:sp>
        <p:cxnSp>
          <p:nvCxnSpPr>
            <p:cNvPr id="52" name="直接连接符 51">
              <a:extLst>
                <a:ext uri="{FF2B5EF4-FFF2-40B4-BE49-F238E27FC236}">
                  <a16:creationId xmlns:a16="http://schemas.microsoft.com/office/drawing/2014/main" xmlns="" id="{8ADDE0B3-720A-C949-0016-927BE57B6960}"/>
                </a:ext>
              </a:extLst>
            </p:cNvPr>
            <p:cNvCxnSpPr>
              <a:cxnSpLocks/>
            </p:cNvCxnSpPr>
            <p:nvPr>
              <p:custDataLst>
                <p:tags r:id="rId3"/>
              </p:custDataLst>
            </p:nvPr>
          </p:nvCxnSpPr>
          <p:spPr>
            <a:xfrm flipV="1">
              <a:off x="5464534" y="380608"/>
              <a:ext cx="0" cy="459602"/>
            </a:xfrm>
            <a:prstGeom prst="line">
              <a:avLst/>
            </a:prstGeom>
            <a:ln w="25400" cap="rnd">
              <a:solidFill>
                <a:schemeClr val="accent1">
                  <a:lumMod val="40000"/>
                  <a:lumOff val="60000"/>
                  <a:alpha val="80000"/>
                </a:schemeClr>
              </a:solidFill>
            </a:ln>
          </p:spPr>
          <p:style>
            <a:lnRef idx="1">
              <a:schemeClr val="accent1"/>
            </a:lnRef>
            <a:fillRef idx="0">
              <a:schemeClr val="accent1"/>
            </a:fillRef>
            <a:effectRef idx="0">
              <a:schemeClr val="accent1"/>
            </a:effectRef>
            <a:fontRef idx="minor">
              <a:schemeClr val="tx1"/>
            </a:fontRef>
          </p:style>
        </p:cxnSp>
        <p:sp>
          <p:nvSpPr>
            <p:cNvPr id="53" name="项标题">
              <a:extLst>
                <a:ext uri="{FF2B5EF4-FFF2-40B4-BE49-F238E27FC236}">
                  <a16:creationId xmlns:a16="http://schemas.microsoft.com/office/drawing/2014/main" xmlns="" id="{598990E1-B3AE-BFC4-8F52-3C8DD5AEFE3A}"/>
                </a:ext>
              </a:extLst>
            </p:cNvPr>
            <p:cNvSpPr txBox="1"/>
            <p:nvPr>
              <p:custDataLst>
                <p:tags r:id="rId4"/>
              </p:custDataLst>
            </p:nvPr>
          </p:nvSpPr>
          <p:spPr>
            <a:xfrm>
              <a:off x="5877378" y="346349"/>
              <a:ext cx="3041386" cy="533084"/>
            </a:xfrm>
            <a:prstGeom prst="rect">
              <a:avLst/>
            </a:prstGeom>
            <a:noFill/>
          </p:spPr>
          <p:txBody>
            <a:bodyPr wrap="square" lIns="0" tIns="0" rIns="0" bIns="0" rtlCol="0" anchor="ctr" anchorCtr="0">
              <a:noAutofit/>
            </a:bodyPr>
            <a:lstStyle/>
            <a:p>
              <a:pPr>
                <a:lnSpc>
                  <a:spcPct val="120000"/>
                </a:lnSpc>
              </a:pPr>
              <a:r>
                <a:rPr lang="zh-CN" altLang="en-US" b="1" spc="300" dirty="0">
                  <a:solidFill>
                    <a:schemeClr val="tx2"/>
                  </a:solidFill>
                  <a:latin typeface="+mn-ea"/>
                </a:rPr>
                <a:t>联邦学习的应用领域</a:t>
              </a:r>
            </a:p>
          </p:txBody>
        </p:sp>
        <p:sp>
          <p:nvSpPr>
            <p:cNvPr id="54" name="序号">
              <a:extLst>
                <a:ext uri="{FF2B5EF4-FFF2-40B4-BE49-F238E27FC236}">
                  <a16:creationId xmlns:a16="http://schemas.microsoft.com/office/drawing/2014/main" xmlns="" id="{A6FFAE29-31B8-13C8-8AB2-8C5903FC038E}"/>
                </a:ext>
              </a:extLst>
            </p:cNvPr>
            <p:cNvSpPr txBox="1"/>
            <p:nvPr>
              <p:custDataLst>
                <p:tags r:id="rId5"/>
              </p:custDataLst>
            </p:nvPr>
          </p:nvSpPr>
          <p:spPr>
            <a:xfrm>
              <a:off x="4435509" y="231806"/>
              <a:ext cx="872890" cy="736447"/>
            </a:xfrm>
            <a:prstGeom prst="rect">
              <a:avLst/>
            </a:prstGeom>
            <a:noFill/>
          </p:spPr>
          <p:txBody>
            <a:bodyPr wrap="none" lIns="0" tIns="0" rIns="0" bIns="0" rtlCol="0" anchor="ctr" anchorCtr="0">
              <a:noAutofit/>
            </a:bodyPr>
            <a:lstStyle/>
            <a:p>
              <a:pPr algn="ctr">
                <a:lnSpc>
                  <a:spcPct val="100000"/>
                </a:lnSpc>
              </a:pPr>
              <a:r>
                <a:rPr lang="en-US" sz="3600" b="1" dirty="0">
                  <a:gradFill flip="none" rotWithShape="1">
                    <a:gsLst>
                      <a:gs pos="19000">
                        <a:schemeClr val="accent1"/>
                      </a:gs>
                      <a:gs pos="74000">
                        <a:schemeClr val="accent2"/>
                      </a:gs>
                    </a:gsLst>
                    <a:lin ang="2700000" scaled="1"/>
                    <a:tileRect/>
                  </a:gradFill>
                  <a:latin typeface="+mn-ea"/>
                </a:rPr>
                <a:t>06</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36421" cy="1325563"/>
          </a:xfrm>
        </p:spPr>
        <p:txBody>
          <a:bodyPr>
            <a:normAutofit/>
          </a:bodyPr>
          <a:lstStyle/>
          <a:p>
            <a:pPr algn="ctr"/>
            <a:r>
              <a:rPr lang="en-US" altLang="zh-CN" dirty="0"/>
              <a:t>4.1 </a:t>
            </a:r>
            <a:r>
              <a:rPr lang="zh-CN" altLang="en-US" dirty="0"/>
              <a:t>联邦学习概述</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4B32E33-49DE-813C-FB20-CD5F55EB3C92}"/>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6A25E3F1-6CA5-B50F-44C6-F02C1D8ED849}"/>
              </a:ext>
            </a:extLst>
          </p:cNvPr>
          <p:cNvSpPr>
            <a:spLocks noGrp="1"/>
          </p:cNvSpPr>
          <p:nvPr>
            <p:ph type="title"/>
            <p:custDataLst>
              <p:tags r:id="rId2"/>
            </p:custDataLst>
          </p:nvPr>
        </p:nvSpPr>
        <p:spPr/>
        <p:txBody>
          <a:bodyPr>
            <a:normAutofit fontScale="90000"/>
          </a:bodyPr>
          <a:lstStyle/>
          <a:p>
            <a:r>
              <a:rPr lang="en-US" altLang="zh-CN" dirty="0"/>
              <a:t>4.1.1 </a:t>
            </a:r>
            <a:r>
              <a:rPr lang="zh-CN" altLang="en-US" dirty="0"/>
              <a:t>联邦学习的诞生背景</a:t>
            </a:r>
          </a:p>
        </p:txBody>
      </p:sp>
      <p:grpSp>
        <p:nvGrpSpPr>
          <p:cNvPr id="3" name="组合 2">
            <a:extLst>
              <a:ext uri="{FF2B5EF4-FFF2-40B4-BE49-F238E27FC236}">
                <a16:creationId xmlns:a16="http://schemas.microsoft.com/office/drawing/2014/main" xmlns="" id="{95565ACA-CF1F-FF3F-A6A3-6F2425F38AF7}"/>
              </a:ext>
            </a:extLst>
          </p:cNvPr>
          <p:cNvGrpSpPr/>
          <p:nvPr/>
        </p:nvGrpSpPr>
        <p:grpSpPr>
          <a:xfrm>
            <a:off x="141129" y="1340951"/>
            <a:ext cx="12050871" cy="3287286"/>
            <a:chOff x="141129" y="1493351"/>
            <a:chExt cx="12050871" cy="3287286"/>
          </a:xfrm>
        </p:grpSpPr>
        <p:sp>
          <p:nvSpPr>
            <p:cNvPr id="6" name="矩形 78">
              <a:extLst>
                <a:ext uri="{FF2B5EF4-FFF2-40B4-BE49-F238E27FC236}">
                  <a16:creationId xmlns:a16="http://schemas.microsoft.com/office/drawing/2014/main" xmlns="" id="{9D0DC76F-E526-28F4-72E1-41F92FEFE539}"/>
                </a:ext>
              </a:extLst>
            </p:cNvPr>
            <p:cNvSpPr>
              <a:spLocks noChangeArrowheads="1"/>
            </p:cNvSpPr>
            <p:nvPr>
              <p:custDataLst>
                <p:tags r:id="rId3"/>
              </p:custDataLst>
            </p:nvPr>
          </p:nvSpPr>
          <p:spPr bwMode="auto">
            <a:xfrm>
              <a:off x="9288145" y="1626909"/>
              <a:ext cx="290385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联邦学习首个国际标准</a:t>
              </a:r>
            </a:p>
          </p:txBody>
        </p:sp>
        <p:sp>
          <p:nvSpPr>
            <p:cNvPr id="7" name="矩形 78">
              <a:extLst>
                <a:ext uri="{FF2B5EF4-FFF2-40B4-BE49-F238E27FC236}">
                  <a16:creationId xmlns:a16="http://schemas.microsoft.com/office/drawing/2014/main" xmlns="" id="{8B012D86-A285-0BEE-2950-265ED5796909}"/>
                </a:ext>
              </a:extLst>
            </p:cNvPr>
            <p:cNvSpPr>
              <a:spLocks noChangeArrowheads="1"/>
            </p:cNvSpPr>
            <p:nvPr>
              <p:custDataLst>
                <p:tags r:id="rId4"/>
              </p:custDataLst>
            </p:nvPr>
          </p:nvSpPr>
          <p:spPr bwMode="auto">
            <a:xfrm>
              <a:off x="141129" y="1493351"/>
              <a:ext cx="290385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800" b="0" i="0" u="none" strike="noStrike" kern="1200" cap="none" spc="0" normalizeH="0" noProof="0" dirty="0">
                  <a:ln>
                    <a:noFill/>
                  </a:ln>
                  <a:solidFill>
                    <a:srgbClr val="000000"/>
                  </a:solidFill>
                  <a:effectLst/>
                  <a:uLnTx/>
                  <a:uFillTx/>
                  <a:latin typeface="Times New Roman" panose="02020603050405020304" pitchFamily="18" charset="0"/>
                  <a:cs typeface="+mn-cs"/>
                </a:rPr>
                <a:t>在分布式数据库实现</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1800" b="0" i="0" u="none" strike="noStrike" kern="1200" cap="none" spc="0" normalizeH="0" noProof="0" dirty="0">
                  <a:ln>
                    <a:noFill/>
                  </a:ln>
                  <a:solidFill>
                    <a:srgbClr val="000000"/>
                  </a:solidFill>
                  <a:effectLst/>
                  <a:uLnTx/>
                  <a:uFillTx/>
                  <a:latin typeface="Times New Roman" panose="02020603050405020304" pitchFamily="18" charset="0"/>
                  <a:cs typeface="+mn-cs"/>
                </a:rPr>
                <a:t>关联规则挖掘</a:t>
              </a:r>
            </a:p>
          </p:txBody>
        </p:sp>
        <p:sp>
          <p:nvSpPr>
            <p:cNvPr id="8" name="右箭头 6">
              <a:extLst>
                <a:ext uri="{FF2B5EF4-FFF2-40B4-BE49-F238E27FC236}">
                  <a16:creationId xmlns:a16="http://schemas.microsoft.com/office/drawing/2014/main" xmlns="" id="{980F1A78-5FEC-B69C-26B2-8D99C767051B}"/>
                </a:ext>
              </a:extLst>
            </p:cNvPr>
            <p:cNvSpPr/>
            <p:nvPr>
              <p:custDataLst>
                <p:tags r:id="rId5"/>
              </p:custDataLst>
            </p:nvPr>
          </p:nvSpPr>
          <p:spPr>
            <a:xfrm>
              <a:off x="279877" y="2767647"/>
              <a:ext cx="11486515" cy="391160"/>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endParaRPr>
            </a:p>
          </p:txBody>
        </p:sp>
        <p:sp>
          <p:nvSpPr>
            <p:cNvPr id="10" name="椭圆 9">
              <a:extLst>
                <a:ext uri="{FF2B5EF4-FFF2-40B4-BE49-F238E27FC236}">
                  <a16:creationId xmlns:a16="http://schemas.microsoft.com/office/drawing/2014/main" xmlns="" id="{1A828192-EA46-32BF-9958-62575F5BC2A5}"/>
                </a:ext>
              </a:extLst>
            </p:cNvPr>
            <p:cNvSpPr/>
            <p:nvPr>
              <p:custDataLst>
                <p:tags r:id="rId6"/>
              </p:custDataLst>
            </p:nvPr>
          </p:nvSpPr>
          <p:spPr>
            <a:xfrm>
              <a:off x="4163537" y="2509837"/>
              <a:ext cx="863600" cy="86550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dirty="0">
                <a:solidFill>
                  <a:prstClr val="white"/>
                </a:solidFill>
                <a:latin typeface="Times New Roman" panose="02020603050405020304" pitchFamily="18" charset="0"/>
                <a:ea typeface="宋体" panose="02010600030101010101" pitchFamily="2" charset="-122"/>
              </a:endParaRPr>
            </a:p>
          </p:txBody>
        </p:sp>
        <p:sp>
          <p:nvSpPr>
            <p:cNvPr id="11" name="椭圆 10">
              <a:extLst>
                <a:ext uri="{FF2B5EF4-FFF2-40B4-BE49-F238E27FC236}">
                  <a16:creationId xmlns:a16="http://schemas.microsoft.com/office/drawing/2014/main" xmlns="" id="{2B6E6F1C-2604-5648-3FFF-4880BA77BBD1}"/>
                </a:ext>
              </a:extLst>
            </p:cNvPr>
            <p:cNvSpPr/>
            <p:nvPr>
              <p:custDataLst>
                <p:tags r:id="rId7"/>
              </p:custDataLst>
            </p:nvPr>
          </p:nvSpPr>
          <p:spPr>
            <a:xfrm>
              <a:off x="4217512" y="2563812"/>
              <a:ext cx="755650" cy="757555"/>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000" b="1">
                  <a:solidFill>
                    <a:schemeClr val="tx1"/>
                  </a:solidFill>
                  <a:latin typeface="Times New Roman" panose="02020603050405020304" pitchFamily="18" charset="0"/>
                  <a:ea typeface="宋体" panose="02010600030101010101" pitchFamily="2" charset="-122"/>
                  <a:cs typeface="Arial" panose="020B0604020202020204" pitchFamily="34" charset="0"/>
                </a:rPr>
                <a:t>2012</a:t>
              </a:r>
              <a:endPar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endParaRPr>
            </a:p>
          </p:txBody>
        </p:sp>
        <p:sp>
          <p:nvSpPr>
            <p:cNvPr id="12" name="椭圆 11">
              <a:extLst>
                <a:ext uri="{FF2B5EF4-FFF2-40B4-BE49-F238E27FC236}">
                  <a16:creationId xmlns:a16="http://schemas.microsoft.com/office/drawing/2014/main" xmlns="" id="{3D416565-57F4-5AB6-1743-DB591DCDFEAF}"/>
                </a:ext>
              </a:extLst>
            </p:cNvPr>
            <p:cNvSpPr/>
            <p:nvPr>
              <p:custDataLst>
                <p:tags r:id="rId8"/>
              </p:custDataLst>
            </p:nvPr>
          </p:nvSpPr>
          <p:spPr>
            <a:xfrm>
              <a:off x="5643087" y="2509837"/>
              <a:ext cx="863600" cy="86550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dirty="0">
                <a:solidFill>
                  <a:prstClr val="white"/>
                </a:solidFill>
                <a:latin typeface="Times New Roman" panose="02020603050405020304" pitchFamily="18" charset="0"/>
                <a:ea typeface="宋体" panose="02010600030101010101" pitchFamily="2" charset="-122"/>
              </a:endParaRPr>
            </a:p>
          </p:txBody>
        </p:sp>
        <p:sp>
          <p:nvSpPr>
            <p:cNvPr id="13" name="椭圆 12">
              <a:extLst>
                <a:ext uri="{FF2B5EF4-FFF2-40B4-BE49-F238E27FC236}">
                  <a16:creationId xmlns:a16="http://schemas.microsoft.com/office/drawing/2014/main" xmlns="" id="{6D53312A-B826-19A4-58E6-051F72B90B97}"/>
                </a:ext>
              </a:extLst>
            </p:cNvPr>
            <p:cNvSpPr/>
            <p:nvPr>
              <p:custDataLst>
                <p:tags r:id="rId9"/>
              </p:custDataLst>
            </p:nvPr>
          </p:nvSpPr>
          <p:spPr>
            <a:xfrm>
              <a:off x="5697062" y="2563812"/>
              <a:ext cx="755650" cy="757555"/>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000" b="1">
                  <a:solidFill>
                    <a:schemeClr val="tx1"/>
                  </a:solidFill>
                  <a:latin typeface="Times New Roman" panose="02020603050405020304" pitchFamily="18" charset="0"/>
                  <a:ea typeface="宋体" panose="02010600030101010101" pitchFamily="2" charset="-122"/>
                  <a:cs typeface="Arial" panose="020B0604020202020204" pitchFamily="34" charset="0"/>
                </a:rPr>
                <a:t>2016</a:t>
              </a:r>
              <a:endPar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endParaRPr>
            </a:p>
          </p:txBody>
        </p:sp>
        <p:sp>
          <p:nvSpPr>
            <p:cNvPr id="14" name="椭圆 13">
              <a:extLst>
                <a:ext uri="{FF2B5EF4-FFF2-40B4-BE49-F238E27FC236}">
                  <a16:creationId xmlns:a16="http://schemas.microsoft.com/office/drawing/2014/main" xmlns="" id="{81107968-A644-9C84-843C-9D36F9FE3D24}"/>
                </a:ext>
              </a:extLst>
            </p:cNvPr>
            <p:cNvSpPr/>
            <p:nvPr>
              <p:custDataLst>
                <p:tags r:id="rId10"/>
              </p:custDataLst>
            </p:nvPr>
          </p:nvSpPr>
          <p:spPr>
            <a:xfrm>
              <a:off x="7214712" y="2509837"/>
              <a:ext cx="863600" cy="86550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dirty="0">
                <a:solidFill>
                  <a:prstClr val="white"/>
                </a:solidFill>
                <a:latin typeface="Times New Roman" panose="02020603050405020304" pitchFamily="18" charset="0"/>
                <a:ea typeface="宋体" panose="02010600030101010101" pitchFamily="2" charset="-122"/>
              </a:endParaRPr>
            </a:p>
          </p:txBody>
        </p:sp>
        <p:sp>
          <p:nvSpPr>
            <p:cNvPr id="15" name="椭圆 14">
              <a:extLst>
                <a:ext uri="{FF2B5EF4-FFF2-40B4-BE49-F238E27FC236}">
                  <a16:creationId xmlns:a16="http://schemas.microsoft.com/office/drawing/2014/main" xmlns="" id="{BF4C0AB1-7881-6C2B-B1FB-A06DAC74B540}"/>
                </a:ext>
              </a:extLst>
            </p:cNvPr>
            <p:cNvSpPr/>
            <p:nvPr>
              <p:custDataLst>
                <p:tags r:id="rId11"/>
              </p:custDataLst>
            </p:nvPr>
          </p:nvSpPr>
          <p:spPr>
            <a:xfrm>
              <a:off x="7268687" y="2563812"/>
              <a:ext cx="755650" cy="757555"/>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000" b="1">
                  <a:solidFill>
                    <a:schemeClr val="tx1"/>
                  </a:solidFill>
                  <a:latin typeface="Times New Roman" panose="02020603050405020304" pitchFamily="18" charset="0"/>
                  <a:ea typeface="宋体" panose="02010600030101010101" pitchFamily="2" charset="-122"/>
                  <a:cs typeface="Arial" panose="020B0604020202020204" pitchFamily="34" charset="0"/>
                </a:rPr>
                <a:t>2019</a:t>
              </a:r>
              <a:endPar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endParaRPr>
            </a:p>
          </p:txBody>
        </p:sp>
        <p:sp>
          <p:nvSpPr>
            <p:cNvPr id="16" name="椭圆 15">
              <a:extLst>
                <a:ext uri="{FF2B5EF4-FFF2-40B4-BE49-F238E27FC236}">
                  <a16:creationId xmlns:a16="http://schemas.microsoft.com/office/drawing/2014/main" xmlns="" id="{CBBF05D4-080A-FFF6-1B60-A2866485B2E4}"/>
                </a:ext>
              </a:extLst>
            </p:cNvPr>
            <p:cNvSpPr/>
            <p:nvPr>
              <p:custDataLst>
                <p:tags r:id="rId12"/>
              </p:custDataLst>
            </p:nvPr>
          </p:nvSpPr>
          <p:spPr>
            <a:xfrm>
              <a:off x="8786337" y="2509837"/>
              <a:ext cx="863600" cy="86550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dirty="0">
                <a:solidFill>
                  <a:prstClr val="white"/>
                </a:solidFill>
                <a:latin typeface="Times New Roman" panose="02020603050405020304" pitchFamily="18" charset="0"/>
                <a:ea typeface="宋体" panose="02010600030101010101" pitchFamily="2" charset="-122"/>
              </a:endParaRPr>
            </a:p>
          </p:txBody>
        </p:sp>
        <p:sp>
          <p:nvSpPr>
            <p:cNvPr id="18" name="椭圆 17">
              <a:extLst>
                <a:ext uri="{FF2B5EF4-FFF2-40B4-BE49-F238E27FC236}">
                  <a16:creationId xmlns:a16="http://schemas.microsoft.com/office/drawing/2014/main" xmlns="" id="{C2F49C75-E6BD-E959-2A3A-BF1EE45C9B32}"/>
                </a:ext>
              </a:extLst>
            </p:cNvPr>
            <p:cNvSpPr/>
            <p:nvPr>
              <p:custDataLst>
                <p:tags r:id="rId13"/>
              </p:custDataLst>
            </p:nvPr>
          </p:nvSpPr>
          <p:spPr>
            <a:xfrm>
              <a:off x="8840312" y="2563812"/>
              <a:ext cx="755650" cy="757555"/>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rPr>
                <a:t>2020</a:t>
              </a:r>
            </a:p>
          </p:txBody>
        </p:sp>
        <p:sp>
          <p:nvSpPr>
            <p:cNvPr id="27" name="椭圆 26">
              <a:extLst>
                <a:ext uri="{FF2B5EF4-FFF2-40B4-BE49-F238E27FC236}">
                  <a16:creationId xmlns:a16="http://schemas.microsoft.com/office/drawing/2014/main" xmlns="" id="{FD6625DE-A766-3809-9CD2-5E3105AD21F1}"/>
                </a:ext>
              </a:extLst>
            </p:cNvPr>
            <p:cNvSpPr/>
            <p:nvPr>
              <p:custDataLst>
                <p:tags r:id="rId14"/>
              </p:custDataLst>
            </p:nvPr>
          </p:nvSpPr>
          <p:spPr>
            <a:xfrm>
              <a:off x="10313512" y="2530792"/>
              <a:ext cx="863600" cy="864870"/>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dirty="0">
                <a:solidFill>
                  <a:prstClr val="white"/>
                </a:solidFill>
                <a:latin typeface="Times New Roman" panose="02020603050405020304" pitchFamily="18" charset="0"/>
                <a:ea typeface="宋体" panose="02010600030101010101" pitchFamily="2" charset="-122"/>
              </a:endParaRPr>
            </a:p>
          </p:txBody>
        </p:sp>
        <p:sp>
          <p:nvSpPr>
            <p:cNvPr id="28" name="椭圆 27">
              <a:extLst>
                <a:ext uri="{FF2B5EF4-FFF2-40B4-BE49-F238E27FC236}">
                  <a16:creationId xmlns:a16="http://schemas.microsoft.com/office/drawing/2014/main" xmlns="" id="{92891233-410D-459D-FB07-C6801AFEAAEE}"/>
                </a:ext>
              </a:extLst>
            </p:cNvPr>
            <p:cNvSpPr/>
            <p:nvPr>
              <p:custDataLst>
                <p:tags r:id="rId15"/>
              </p:custDataLst>
            </p:nvPr>
          </p:nvSpPr>
          <p:spPr>
            <a:xfrm>
              <a:off x="10367487" y="2584767"/>
              <a:ext cx="755650" cy="756920"/>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000" b="1">
                  <a:solidFill>
                    <a:schemeClr val="tx1"/>
                  </a:solidFill>
                  <a:latin typeface="Times New Roman" panose="02020603050405020304" pitchFamily="18" charset="0"/>
                  <a:ea typeface="宋体" panose="02010600030101010101" pitchFamily="2" charset="-122"/>
                  <a:cs typeface="Arial" panose="020B0604020202020204" pitchFamily="34" charset="0"/>
                </a:rPr>
                <a:t>2021</a:t>
              </a:r>
              <a:endPar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endParaRPr>
            </a:p>
          </p:txBody>
        </p:sp>
        <p:sp>
          <p:nvSpPr>
            <p:cNvPr id="29" name="椭圆 28">
              <a:extLst>
                <a:ext uri="{FF2B5EF4-FFF2-40B4-BE49-F238E27FC236}">
                  <a16:creationId xmlns:a16="http://schemas.microsoft.com/office/drawing/2014/main" xmlns="" id="{52BC49E6-9C11-1983-6E9F-406B72FF7476}"/>
                </a:ext>
              </a:extLst>
            </p:cNvPr>
            <p:cNvSpPr/>
            <p:nvPr>
              <p:custDataLst>
                <p:tags r:id="rId16"/>
              </p:custDataLst>
            </p:nvPr>
          </p:nvSpPr>
          <p:spPr>
            <a:xfrm>
              <a:off x="2630012" y="2530792"/>
              <a:ext cx="863600" cy="86550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dirty="0">
                <a:solidFill>
                  <a:prstClr val="white"/>
                </a:solidFill>
                <a:latin typeface="Times New Roman" panose="02020603050405020304" pitchFamily="18" charset="0"/>
                <a:ea typeface="宋体" panose="02010600030101010101" pitchFamily="2" charset="-122"/>
              </a:endParaRPr>
            </a:p>
          </p:txBody>
        </p:sp>
        <p:sp>
          <p:nvSpPr>
            <p:cNvPr id="30" name="椭圆 29">
              <a:extLst>
                <a:ext uri="{FF2B5EF4-FFF2-40B4-BE49-F238E27FC236}">
                  <a16:creationId xmlns:a16="http://schemas.microsoft.com/office/drawing/2014/main" xmlns="" id="{89B06D77-A9E8-8D58-D67B-CB0CE074A002}"/>
                </a:ext>
              </a:extLst>
            </p:cNvPr>
            <p:cNvSpPr/>
            <p:nvPr>
              <p:custDataLst>
                <p:tags r:id="rId17"/>
              </p:custDataLst>
            </p:nvPr>
          </p:nvSpPr>
          <p:spPr>
            <a:xfrm>
              <a:off x="2683987" y="2584767"/>
              <a:ext cx="755650" cy="757555"/>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r>
                <a:rPr lang="en-US" altLang="zh-CN" sz="2000" b="1">
                  <a:solidFill>
                    <a:schemeClr val="tx1"/>
                  </a:solidFill>
                  <a:latin typeface="Times New Roman" panose="02020603050405020304" pitchFamily="18" charset="0"/>
                  <a:ea typeface="宋体" panose="02010600030101010101" pitchFamily="2" charset="-122"/>
                  <a:cs typeface="Arial" panose="020B0604020202020204" pitchFamily="34" charset="0"/>
                </a:rPr>
                <a:t>2006</a:t>
              </a:r>
              <a:endPar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endParaRPr>
            </a:p>
          </p:txBody>
        </p:sp>
        <p:sp>
          <p:nvSpPr>
            <p:cNvPr id="31" name="椭圆 30">
              <a:extLst>
                <a:ext uri="{FF2B5EF4-FFF2-40B4-BE49-F238E27FC236}">
                  <a16:creationId xmlns:a16="http://schemas.microsoft.com/office/drawing/2014/main" xmlns="" id="{FF62C4D7-2BE0-EF52-3F87-92BFD5FB8F32}"/>
                </a:ext>
              </a:extLst>
            </p:cNvPr>
            <p:cNvSpPr/>
            <p:nvPr>
              <p:custDataLst>
                <p:tags r:id="rId18"/>
              </p:custDataLst>
            </p:nvPr>
          </p:nvSpPr>
          <p:spPr>
            <a:xfrm>
              <a:off x="1161257" y="2530792"/>
              <a:ext cx="863600" cy="865505"/>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endParaRPr>
            </a:p>
          </p:txBody>
        </p:sp>
        <p:sp>
          <p:nvSpPr>
            <p:cNvPr id="32" name="椭圆 31">
              <a:extLst>
                <a:ext uri="{FF2B5EF4-FFF2-40B4-BE49-F238E27FC236}">
                  <a16:creationId xmlns:a16="http://schemas.microsoft.com/office/drawing/2014/main" xmlns="" id="{84E62250-EF9B-CCDA-FF01-DFFD6DFB03EF}"/>
                </a:ext>
              </a:extLst>
            </p:cNvPr>
            <p:cNvSpPr/>
            <p:nvPr>
              <p:custDataLst>
                <p:tags r:id="rId19"/>
              </p:custDataLst>
            </p:nvPr>
          </p:nvSpPr>
          <p:spPr>
            <a:xfrm>
              <a:off x="1215232" y="2584767"/>
              <a:ext cx="755650" cy="757555"/>
            </a:xfrm>
            <a:prstGeom prst="ellipse">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000" b="1" dirty="0">
                  <a:solidFill>
                    <a:schemeClr val="tx1"/>
                  </a:solidFill>
                  <a:latin typeface="Times New Roman" panose="02020603050405020304" pitchFamily="18" charset="0"/>
                  <a:ea typeface="宋体" panose="02010600030101010101" pitchFamily="2" charset="-122"/>
                  <a:cs typeface="Arial" panose="020B0604020202020204" pitchFamily="34" charset="0"/>
                </a:rPr>
                <a:t>1996</a:t>
              </a:r>
            </a:p>
          </p:txBody>
        </p:sp>
        <p:sp>
          <p:nvSpPr>
            <p:cNvPr id="33" name="矩形 78">
              <a:extLst>
                <a:ext uri="{FF2B5EF4-FFF2-40B4-BE49-F238E27FC236}">
                  <a16:creationId xmlns:a16="http://schemas.microsoft.com/office/drawing/2014/main" xmlns="" id="{369FEECB-DC53-8DC4-5991-01A3BCA06912}"/>
                </a:ext>
              </a:extLst>
            </p:cNvPr>
            <p:cNvSpPr>
              <a:spLocks noChangeArrowheads="1"/>
            </p:cNvSpPr>
            <p:nvPr>
              <p:custDataLst>
                <p:tags r:id="rId20"/>
              </p:custDataLst>
            </p:nvPr>
          </p:nvSpPr>
          <p:spPr bwMode="auto">
            <a:xfrm>
              <a:off x="1539717" y="3857307"/>
              <a:ext cx="3045460"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在横向和纵向分割的数据上实现带有隐私保护的</a:t>
              </a:r>
            </a:p>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分布式支持向量机建模</a:t>
              </a:r>
            </a:p>
          </p:txBody>
        </p:sp>
        <p:sp>
          <p:nvSpPr>
            <p:cNvPr id="34" name="矩形 78">
              <a:extLst>
                <a:ext uri="{FF2B5EF4-FFF2-40B4-BE49-F238E27FC236}">
                  <a16:creationId xmlns:a16="http://schemas.microsoft.com/office/drawing/2014/main" xmlns="" id="{393F8FE3-97AF-7F5D-8F36-41BF7BE8AAAC}"/>
                </a:ext>
              </a:extLst>
            </p:cNvPr>
            <p:cNvSpPr>
              <a:spLocks noChangeArrowheads="1"/>
            </p:cNvSpPr>
            <p:nvPr>
              <p:custDataLst>
                <p:tags r:id="rId21"/>
              </p:custDataLst>
            </p:nvPr>
          </p:nvSpPr>
          <p:spPr bwMode="auto">
            <a:xfrm>
              <a:off x="3133249" y="1499016"/>
              <a:ext cx="290385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提出医疗在线安全</a:t>
              </a:r>
            </a:p>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联邦学习框架</a:t>
              </a:r>
            </a:p>
          </p:txBody>
        </p:sp>
        <p:sp>
          <p:nvSpPr>
            <p:cNvPr id="35" name="矩形 78">
              <a:extLst>
                <a:ext uri="{FF2B5EF4-FFF2-40B4-BE49-F238E27FC236}">
                  <a16:creationId xmlns:a16="http://schemas.microsoft.com/office/drawing/2014/main" xmlns="" id="{6150D3B1-24AC-B008-B698-D4B1CC2DEFF4}"/>
                </a:ext>
              </a:extLst>
            </p:cNvPr>
            <p:cNvSpPr>
              <a:spLocks noChangeArrowheads="1"/>
            </p:cNvSpPr>
            <p:nvPr>
              <p:custDataLst>
                <p:tags r:id="rId22"/>
              </p:custDataLst>
            </p:nvPr>
          </p:nvSpPr>
          <p:spPr bwMode="auto">
            <a:xfrm>
              <a:off x="6194584" y="1499016"/>
              <a:ext cx="290385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发布联邦学习开源</a:t>
              </a:r>
            </a:p>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项目</a:t>
              </a:r>
              <a:r>
                <a:rPr lang="en-US" altLang="zh-CN" dirty="0">
                  <a:solidFill>
                    <a:srgbClr val="000000"/>
                  </a:solidFill>
                  <a:latin typeface="Times New Roman" panose="02020603050405020304" pitchFamily="18" charset="0"/>
                  <a:ea typeface="宋体" panose="02010600030101010101" pitchFamily="2" charset="-122"/>
                </a:rPr>
                <a:t>FATE</a:t>
              </a:r>
            </a:p>
          </p:txBody>
        </p:sp>
        <p:sp>
          <p:nvSpPr>
            <p:cNvPr id="36" name="矩形 78">
              <a:extLst>
                <a:ext uri="{FF2B5EF4-FFF2-40B4-BE49-F238E27FC236}">
                  <a16:creationId xmlns:a16="http://schemas.microsoft.com/office/drawing/2014/main" xmlns="" id="{199F197B-EEF4-F514-2BD9-04BDED840E9C}"/>
                </a:ext>
              </a:extLst>
            </p:cNvPr>
            <p:cNvSpPr>
              <a:spLocks noChangeArrowheads="1"/>
            </p:cNvSpPr>
            <p:nvPr>
              <p:custDataLst>
                <p:tags r:id="rId23"/>
              </p:custDataLst>
            </p:nvPr>
          </p:nvSpPr>
          <p:spPr bwMode="auto">
            <a:xfrm>
              <a:off x="4595337" y="3878262"/>
              <a:ext cx="290385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联邦学习移动端应用框架</a:t>
              </a:r>
            </a:p>
          </p:txBody>
        </p:sp>
        <p:sp>
          <p:nvSpPr>
            <p:cNvPr id="37" name="矩形 78">
              <a:extLst>
                <a:ext uri="{FF2B5EF4-FFF2-40B4-BE49-F238E27FC236}">
                  <a16:creationId xmlns:a16="http://schemas.microsoft.com/office/drawing/2014/main" xmlns="" id="{910347BE-26D9-BD59-D5B9-34B0D2DDFCFF}"/>
                </a:ext>
              </a:extLst>
            </p:cNvPr>
            <p:cNvSpPr>
              <a:spLocks noChangeArrowheads="1"/>
            </p:cNvSpPr>
            <p:nvPr>
              <p:custDataLst>
                <p:tags r:id="rId24"/>
              </p:custDataLst>
            </p:nvPr>
          </p:nvSpPr>
          <p:spPr bwMode="auto">
            <a:xfrm>
              <a:off x="7766209" y="3873380"/>
              <a:ext cx="290385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spcBef>
                  <a:spcPct val="0"/>
                </a:spcBef>
              </a:pPr>
              <a:r>
                <a:rPr lang="zh-CN" altLang="en-US" dirty="0">
                  <a:solidFill>
                    <a:srgbClr val="000000"/>
                  </a:solidFill>
                  <a:latin typeface="Times New Roman" panose="02020603050405020304" pitchFamily="18" charset="0"/>
                  <a:ea typeface="宋体" panose="02010600030101010101" pitchFamily="2" charset="-122"/>
                </a:rPr>
                <a:t>首创知识联邦理论体系</a:t>
              </a:r>
            </a:p>
          </p:txBody>
        </p:sp>
        <p:sp>
          <p:nvSpPr>
            <p:cNvPr id="38" name="文本框 71">
              <a:extLst>
                <a:ext uri="{FF2B5EF4-FFF2-40B4-BE49-F238E27FC236}">
                  <a16:creationId xmlns:a16="http://schemas.microsoft.com/office/drawing/2014/main" xmlns="" id="{0EBCBA0F-53DF-0134-EC29-F28722D23E6D}"/>
                </a:ext>
              </a:extLst>
            </p:cNvPr>
            <p:cNvSpPr txBox="1">
              <a:spLocks noChangeArrowheads="1"/>
            </p:cNvSpPr>
            <p:nvPr>
              <p:custDataLst>
                <p:tags r:id="rId25"/>
              </p:custDataLst>
            </p:nvPr>
          </p:nvSpPr>
          <p:spPr bwMode="auto">
            <a:xfrm>
              <a:off x="782797" y="2141537"/>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000" b="1" i="0" u="none" strike="noStrike" kern="1200" cap="none" spc="0" normalizeH="0" noProof="0" dirty="0">
                  <a:ln>
                    <a:noFill/>
                  </a:ln>
                  <a:solidFill>
                    <a:srgbClr val="000000"/>
                  </a:solidFill>
                  <a:effectLst/>
                  <a:uLnTx/>
                  <a:uFillTx/>
                  <a:latin typeface="Times New Roman" panose="02020603050405020304" pitchFamily="18" charset="0"/>
                  <a:cs typeface="+mn-cs"/>
                </a:rPr>
                <a:t>Cheung</a:t>
              </a:r>
              <a:r>
                <a:rPr kumimoji="0" lang="zh-CN" altLang="en-US" sz="2000" b="1" i="0" u="none" strike="noStrike" kern="1200" cap="none" spc="0" normalizeH="0" noProof="0" dirty="0">
                  <a:ln>
                    <a:noFill/>
                  </a:ln>
                  <a:solidFill>
                    <a:srgbClr val="000000"/>
                  </a:solidFill>
                  <a:effectLst/>
                  <a:uLnTx/>
                  <a:uFillTx/>
                  <a:latin typeface="Times New Roman" panose="02020603050405020304" pitchFamily="18" charset="0"/>
                  <a:cs typeface="+mn-cs"/>
                </a:rPr>
                <a:t>等</a:t>
              </a:r>
            </a:p>
          </p:txBody>
        </p:sp>
        <p:sp>
          <p:nvSpPr>
            <p:cNvPr id="39" name="文本框 71">
              <a:extLst>
                <a:ext uri="{FF2B5EF4-FFF2-40B4-BE49-F238E27FC236}">
                  <a16:creationId xmlns:a16="http://schemas.microsoft.com/office/drawing/2014/main" xmlns="" id="{B6BF0E17-6C37-A1FF-7344-8FF8EF792C2B}"/>
                </a:ext>
              </a:extLst>
            </p:cNvPr>
            <p:cNvSpPr txBox="1">
              <a:spLocks noChangeArrowheads="1"/>
            </p:cNvSpPr>
            <p:nvPr>
              <p:custDataLst>
                <p:tags r:id="rId26"/>
              </p:custDataLst>
            </p:nvPr>
          </p:nvSpPr>
          <p:spPr bwMode="auto">
            <a:xfrm>
              <a:off x="3785077" y="2147252"/>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000" b="1" i="0" u="none" strike="noStrike" kern="1200" cap="none" spc="0" normalizeH="0" noProof="0">
                  <a:ln>
                    <a:noFill/>
                  </a:ln>
                  <a:solidFill>
                    <a:srgbClr val="000000"/>
                  </a:solidFill>
                  <a:effectLst/>
                  <a:uLnTx/>
                  <a:uFillTx/>
                  <a:latin typeface="Times New Roman" panose="02020603050405020304" pitchFamily="18" charset="0"/>
                  <a:cs typeface="+mn-cs"/>
                </a:rPr>
                <a:t>王爽</a:t>
              </a:r>
            </a:p>
          </p:txBody>
        </p:sp>
        <p:sp>
          <p:nvSpPr>
            <p:cNvPr id="40" name="文本框 71">
              <a:extLst>
                <a:ext uri="{FF2B5EF4-FFF2-40B4-BE49-F238E27FC236}">
                  <a16:creationId xmlns:a16="http://schemas.microsoft.com/office/drawing/2014/main" xmlns="" id="{23E6FD90-3B84-9281-EC34-52514ABC0306}"/>
                </a:ext>
              </a:extLst>
            </p:cNvPr>
            <p:cNvSpPr txBox="1">
              <a:spLocks noChangeArrowheads="1"/>
            </p:cNvSpPr>
            <p:nvPr>
              <p:custDataLst>
                <p:tags r:id="rId27"/>
              </p:custDataLst>
            </p:nvPr>
          </p:nvSpPr>
          <p:spPr bwMode="auto">
            <a:xfrm>
              <a:off x="2251552" y="3427412"/>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2000" b="1" i="0" u="none" strike="noStrike" kern="1200" cap="none" spc="0" normalizeH="0" noProof="0">
                  <a:ln>
                    <a:noFill/>
                  </a:ln>
                  <a:solidFill>
                    <a:srgbClr val="000000"/>
                  </a:solidFill>
                  <a:effectLst/>
                  <a:uLnTx/>
                  <a:uFillTx/>
                  <a:latin typeface="Times New Roman" panose="02020603050405020304" pitchFamily="18" charset="0"/>
                  <a:cs typeface="+mn-cs"/>
                </a:rPr>
                <a:t>Yu</a:t>
              </a:r>
              <a:r>
                <a:rPr kumimoji="0" lang="zh-CN" altLang="en-US" sz="2000" b="1" i="0" u="none" strike="noStrike" kern="1200" cap="none" spc="0" normalizeH="0" noProof="0">
                  <a:ln>
                    <a:noFill/>
                  </a:ln>
                  <a:solidFill>
                    <a:srgbClr val="000000"/>
                  </a:solidFill>
                  <a:effectLst/>
                  <a:uLnTx/>
                  <a:uFillTx/>
                  <a:latin typeface="Times New Roman" panose="02020603050405020304" pitchFamily="18" charset="0"/>
                  <a:cs typeface="+mn-cs"/>
                </a:rPr>
                <a:t>等</a:t>
              </a:r>
            </a:p>
          </p:txBody>
        </p:sp>
        <p:sp>
          <p:nvSpPr>
            <p:cNvPr id="41" name="文本框 71">
              <a:extLst>
                <a:ext uri="{FF2B5EF4-FFF2-40B4-BE49-F238E27FC236}">
                  <a16:creationId xmlns:a16="http://schemas.microsoft.com/office/drawing/2014/main" xmlns="" id="{E3CDB2D0-CA12-745E-903E-FE0FD0E6D28D}"/>
                </a:ext>
              </a:extLst>
            </p:cNvPr>
            <p:cNvSpPr txBox="1">
              <a:spLocks noChangeArrowheads="1"/>
            </p:cNvSpPr>
            <p:nvPr>
              <p:custDataLst>
                <p:tags r:id="rId28"/>
              </p:custDataLst>
            </p:nvPr>
          </p:nvSpPr>
          <p:spPr bwMode="auto">
            <a:xfrm>
              <a:off x="5264627" y="3427412"/>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noProof="0">
                  <a:ln>
                    <a:noFill/>
                  </a:ln>
                  <a:solidFill>
                    <a:srgbClr val="000000"/>
                  </a:solidFill>
                  <a:effectLst/>
                  <a:uLnTx/>
                  <a:uFillTx/>
                  <a:latin typeface="Times New Roman" panose="02020603050405020304" pitchFamily="18" charset="0"/>
                  <a:cs typeface="+mn-cs"/>
                </a:rPr>
                <a:t>Google</a:t>
              </a:r>
            </a:p>
          </p:txBody>
        </p:sp>
        <p:sp>
          <p:nvSpPr>
            <p:cNvPr id="42" name="文本框 71">
              <a:extLst>
                <a:ext uri="{FF2B5EF4-FFF2-40B4-BE49-F238E27FC236}">
                  <a16:creationId xmlns:a16="http://schemas.microsoft.com/office/drawing/2014/main" xmlns="" id="{C5E193A0-2A84-C04E-99D0-395CF2B60C4D}"/>
                </a:ext>
              </a:extLst>
            </p:cNvPr>
            <p:cNvSpPr txBox="1">
              <a:spLocks noChangeArrowheads="1"/>
            </p:cNvSpPr>
            <p:nvPr>
              <p:custDataLst>
                <p:tags r:id="rId29"/>
              </p:custDataLst>
            </p:nvPr>
          </p:nvSpPr>
          <p:spPr bwMode="auto">
            <a:xfrm>
              <a:off x="6836252" y="2125027"/>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000" b="1" i="0" u="none" strike="noStrike" kern="1200" cap="none" spc="0" normalizeH="0" noProof="0">
                  <a:ln>
                    <a:noFill/>
                  </a:ln>
                  <a:solidFill>
                    <a:srgbClr val="000000"/>
                  </a:solidFill>
                  <a:effectLst/>
                  <a:uLnTx/>
                  <a:uFillTx/>
                  <a:latin typeface="Times New Roman" panose="02020603050405020304" pitchFamily="18" charset="0"/>
                  <a:cs typeface="+mn-cs"/>
                </a:rPr>
                <a:t>微众银行</a:t>
              </a:r>
            </a:p>
          </p:txBody>
        </p:sp>
        <p:sp>
          <p:nvSpPr>
            <p:cNvPr id="43" name="文本框 71">
              <a:extLst>
                <a:ext uri="{FF2B5EF4-FFF2-40B4-BE49-F238E27FC236}">
                  <a16:creationId xmlns:a16="http://schemas.microsoft.com/office/drawing/2014/main" xmlns="" id="{B68CBAC5-A9FA-8DC6-E8D9-F0476A9E71F5}"/>
                </a:ext>
              </a:extLst>
            </p:cNvPr>
            <p:cNvSpPr txBox="1">
              <a:spLocks noChangeArrowheads="1"/>
            </p:cNvSpPr>
            <p:nvPr>
              <p:custDataLst>
                <p:tags r:id="rId30"/>
              </p:custDataLst>
            </p:nvPr>
          </p:nvSpPr>
          <p:spPr bwMode="auto">
            <a:xfrm>
              <a:off x="8407877" y="3433127"/>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2000" b="1" i="0" u="none" strike="noStrike" kern="1200" cap="none" spc="0" normalizeH="0" noProof="0">
                  <a:ln>
                    <a:noFill/>
                  </a:ln>
                  <a:solidFill>
                    <a:srgbClr val="000000"/>
                  </a:solidFill>
                  <a:effectLst/>
                  <a:uLnTx/>
                  <a:uFillTx/>
                  <a:latin typeface="Times New Roman" panose="02020603050405020304" pitchFamily="18" charset="0"/>
                  <a:cs typeface="+mn-cs"/>
                </a:rPr>
                <a:t>李晓林</a:t>
              </a:r>
            </a:p>
          </p:txBody>
        </p:sp>
        <p:sp>
          <p:nvSpPr>
            <p:cNvPr id="44" name="文本框 71">
              <a:extLst>
                <a:ext uri="{FF2B5EF4-FFF2-40B4-BE49-F238E27FC236}">
                  <a16:creationId xmlns:a16="http://schemas.microsoft.com/office/drawing/2014/main" xmlns="" id="{5007159C-7760-1EBB-AC86-A0AE132E2F1C}"/>
                </a:ext>
              </a:extLst>
            </p:cNvPr>
            <p:cNvSpPr txBox="1">
              <a:spLocks noChangeArrowheads="1"/>
            </p:cNvSpPr>
            <p:nvPr>
              <p:custDataLst>
                <p:tags r:id="rId31"/>
              </p:custDataLst>
            </p:nvPr>
          </p:nvSpPr>
          <p:spPr bwMode="auto">
            <a:xfrm>
              <a:off x="9935687" y="2144077"/>
              <a:ext cx="1621155" cy="3987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noProof="0">
                  <a:ln>
                    <a:noFill/>
                  </a:ln>
                  <a:solidFill>
                    <a:srgbClr val="000000"/>
                  </a:solidFill>
                  <a:effectLst/>
                  <a:uLnTx/>
                  <a:uFillTx/>
                  <a:latin typeface="Times New Roman" panose="02020603050405020304" pitchFamily="18" charset="0"/>
                  <a:cs typeface="+mn-cs"/>
                </a:rPr>
                <a:t>IEEE</a:t>
              </a:r>
            </a:p>
          </p:txBody>
        </p:sp>
      </p:grpSp>
      <p:sp>
        <p:nvSpPr>
          <p:cNvPr id="46" name="文本框 45">
            <a:extLst>
              <a:ext uri="{FF2B5EF4-FFF2-40B4-BE49-F238E27FC236}">
                <a16:creationId xmlns:a16="http://schemas.microsoft.com/office/drawing/2014/main" xmlns="" id="{6500ACB6-5BE0-B422-36B9-CEBC3C036C77}"/>
              </a:ext>
            </a:extLst>
          </p:cNvPr>
          <p:cNvSpPr txBox="1"/>
          <p:nvPr/>
        </p:nvSpPr>
        <p:spPr>
          <a:xfrm>
            <a:off x="279876" y="4958087"/>
            <a:ext cx="11632723" cy="1569660"/>
          </a:xfrm>
          <a:prstGeom prst="rect">
            <a:avLst/>
          </a:prstGeom>
          <a:noFill/>
        </p:spPr>
        <p:txBody>
          <a:bodyPr wrap="square">
            <a:spAutoFit/>
          </a:bodyPr>
          <a:lstStyle/>
          <a:p>
            <a:r>
              <a:rPr lang="zh-CN" altLang="en-US" sz="2400" dirty="0"/>
              <a:t>联邦学习（</a:t>
            </a:r>
            <a:r>
              <a:rPr lang="en-US" altLang="zh-CN" sz="2400" dirty="0"/>
              <a:t>Federated Learning</a:t>
            </a:r>
            <a:r>
              <a:rPr lang="zh-CN" altLang="en-US" sz="2400" dirty="0"/>
              <a:t>）是一种新兴的分布式隐私计算技术，它允许多个计算节点在本地设备上存储数据和协同训练模型，降低数据传输风险，实现在保护用户隐私的同时提高全局模型的性能，非常适用于数据量大、数据源分布广、信息敏感度高的场景。</a:t>
            </a:r>
          </a:p>
        </p:txBody>
      </p:sp>
    </p:spTree>
    <p:custDataLst>
      <p:tags r:id="rId1"/>
    </p:custDataLst>
    <p:extLst>
      <p:ext uri="{BB962C8B-B14F-4D97-AF65-F5344CB8AC3E}">
        <p14:creationId xmlns:p14="http://schemas.microsoft.com/office/powerpoint/2010/main" xmlns="" val="2486851667"/>
      </p:ext>
    </p:ext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4.1.2 </a:t>
            </a:r>
            <a:r>
              <a:rPr lang="zh-CN" altLang="en-US" dirty="0"/>
              <a:t>联邦学习的范式</a:t>
            </a:r>
          </a:p>
        </p:txBody>
      </p:sp>
      <p:grpSp>
        <p:nvGrpSpPr>
          <p:cNvPr id="3" name="组合 2">
            <a:extLst>
              <a:ext uri="{FF2B5EF4-FFF2-40B4-BE49-F238E27FC236}">
                <a16:creationId xmlns:a16="http://schemas.microsoft.com/office/drawing/2014/main" xmlns="" id="{237E39ED-A755-61C2-C009-FC64F669B3DA}"/>
              </a:ext>
            </a:extLst>
          </p:cNvPr>
          <p:cNvGrpSpPr/>
          <p:nvPr/>
        </p:nvGrpSpPr>
        <p:grpSpPr>
          <a:xfrm>
            <a:off x="596735" y="1041400"/>
            <a:ext cx="10816332" cy="5398909"/>
            <a:chOff x="1284545" y="656147"/>
            <a:chExt cx="8882380" cy="4774565"/>
          </a:xfrm>
        </p:grpSpPr>
        <p:grpSp>
          <p:nvGrpSpPr>
            <p:cNvPr id="6" name="组合 5">
              <a:extLst>
                <a:ext uri="{FF2B5EF4-FFF2-40B4-BE49-F238E27FC236}">
                  <a16:creationId xmlns:a16="http://schemas.microsoft.com/office/drawing/2014/main" xmlns="" id="{8F478508-1D12-1129-FDC0-28FFDB5AF9C0}"/>
                </a:ext>
              </a:extLst>
            </p:cNvPr>
            <p:cNvGrpSpPr/>
            <p:nvPr/>
          </p:nvGrpSpPr>
          <p:grpSpPr>
            <a:xfrm>
              <a:off x="6321682" y="1284657"/>
              <a:ext cx="3371850" cy="2969875"/>
              <a:chOff x="-1101150" y="3759085"/>
              <a:chExt cx="3371850" cy="2969875"/>
            </a:xfrm>
          </p:grpSpPr>
          <p:sp>
            <p:nvSpPr>
              <p:cNvPr id="41" name="等腰三角形 40">
                <a:extLst>
                  <a:ext uri="{FF2B5EF4-FFF2-40B4-BE49-F238E27FC236}">
                    <a16:creationId xmlns:a16="http://schemas.microsoft.com/office/drawing/2014/main" xmlns="" id="{CFD28C04-77B8-1FB3-B9C1-F5372220F645}"/>
                  </a:ext>
                </a:extLst>
              </p:cNvPr>
              <p:cNvSpPr/>
              <p:nvPr/>
            </p:nvSpPr>
            <p:spPr>
              <a:xfrm>
                <a:off x="-1101150" y="3761624"/>
                <a:ext cx="3371850" cy="2967336"/>
              </a:xfrm>
              <a:prstGeom prst="triangle">
                <a:avLst/>
              </a:prstGeom>
              <a:solidFill>
                <a:schemeClr val="bg1">
                  <a:lumMod val="9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42" name="等腰三角形 41">
                <a:extLst>
                  <a:ext uri="{FF2B5EF4-FFF2-40B4-BE49-F238E27FC236}">
                    <a16:creationId xmlns:a16="http://schemas.microsoft.com/office/drawing/2014/main" xmlns="" id="{A22DB61E-ABA8-D52D-B78C-82B765E92BCE}"/>
                  </a:ext>
                </a:extLst>
              </p:cNvPr>
              <p:cNvSpPr/>
              <p:nvPr/>
            </p:nvSpPr>
            <p:spPr>
              <a:xfrm>
                <a:off x="-396300" y="3759085"/>
                <a:ext cx="1950780" cy="1737475"/>
              </a:xfrm>
              <a:prstGeom prst="triangle">
                <a:avLst>
                  <a:gd name="adj" fmla="val 50340"/>
                </a:avLst>
              </a:prstGeom>
              <a:solidFill>
                <a:schemeClr val="tx1"/>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grpSp>
        <p:sp>
          <p:nvSpPr>
            <p:cNvPr id="7" name="文本框 6">
              <a:extLst>
                <a:ext uri="{FF2B5EF4-FFF2-40B4-BE49-F238E27FC236}">
                  <a16:creationId xmlns:a16="http://schemas.microsoft.com/office/drawing/2014/main" xmlns="" id="{7D8AB4D2-A72D-2AC6-00B8-523E5342B5C1}"/>
                </a:ext>
              </a:extLst>
            </p:cNvPr>
            <p:cNvSpPr txBox="1"/>
            <p:nvPr/>
          </p:nvSpPr>
          <p:spPr>
            <a:xfrm>
              <a:off x="1303595" y="656147"/>
              <a:ext cx="4278630" cy="4000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安全可信的多方分布式机器学习范式</a:t>
              </a:r>
            </a:p>
          </p:txBody>
        </p:sp>
        <p:sp>
          <p:nvSpPr>
            <p:cNvPr id="8" name="矩形 7">
              <a:extLst>
                <a:ext uri="{FF2B5EF4-FFF2-40B4-BE49-F238E27FC236}">
                  <a16:creationId xmlns:a16="http://schemas.microsoft.com/office/drawing/2014/main" xmlns="" id="{BADE3402-C3A4-C26E-5BD3-0EFE5CB52DD4}"/>
                </a:ext>
              </a:extLst>
            </p:cNvPr>
            <p:cNvSpPr/>
            <p:nvPr/>
          </p:nvSpPr>
          <p:spPr>
            <a:xfrm>
              <a:off x="1395035" y="1018732"/>
              <a:ext cx="875665" cy="107950"/>
            </a:xfrm>
            <a:prstGeom prst="rect">
              <a:avLst/>
            </a:prstGeom>
            <a:solidFill>
              <a:schemeClr val="tx1"/>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endParaRPr>
            </a:p>
          </p:txBody>
        </p:sp>
        <p:grpSp>
          <p:nvGrpSpPr>
            <p:cNvPr id="10" name="组合 9">
              <a:extLst>
                <a:ext uri="{FF2B5EF4-FFF2-40B4-BE49-F238E27FC236}">
                  <a16:creationId xmlns:a16="http://schemas.microsoft.com/office/drawing/2014/main" xmlns="" id="{9B025A97-EE71-00DA-4507-48C3EBFC5043}"/>
                </a:ext>
              </a:extLst>
            </p:cNvPr>
            <p:cNvGrpSpPr/>
            <p:nvPr/>
          </p:nvGrpSpPr>
          <p:grpSpPr>
            <a:xfrm>
              <a:off x="1284545" y="1719772"/>
              <a:ext cx="8792845" cy="3710940"/>
              <a:chOff x="123" y="3297"/>
              <a:chExt cx="13847" cy="5844"/>
            </a:xfrm>
          </p:grpSpPr>
          <p:sp>
            <p:nvSpPr>
              <p:cNvPr id="37" name="文本框 36">
                <a:extLst>
                  <a:ext uri="{FF2B5EF4-FFF2-40B4-BE49-F238E27FC236}">
                    <a16:creationId xmlns:a16="http://schemas.microsoft.com/office/drawing/2014/main" xmlns="" id="{89C2E668-A37E-BD5A-F090-EE9AF2521087}"/>
                  </a:ext>
                </a:extLst>
              </p:cNvPr>
              <p:cNvSpPr txBox="1"/>
              <p:nvPr/>
            </p:nvSpPr>
            <p:spPr>
              <a:xfrm>
                <a:off x="123" y="3297"/>
                <a:ext cx="6400" cy="6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技术特性</a:t>
                </a:r>
              </a:p>
            </p:txBody>
          </p:sp>
          <p:sp>
            <p:nvSpPr>
              <p:cNvPr id="38" name="文本框 37">
                <a:extLst>
                  <a:ext uri="{FF2B5EF4-FFF2-40B4-BE49-F238E27FC236}">
                    <a16:creationId xmlns:a16="http://schemas.microsoft.com/office/drawing/2014/main" xmlns="" id="{015D30C2-19CB-8B83-ECA1-62FC544F7E0A}"/>
                  </a:ext>
                </a:extLst>
              </p:cNvPr>
              <p:cNvSpPr txBox="1"/>
              <p:nvPr/>
            </p:nvSpPr>
            <p:spPr>
              <a:xfrm>
                <a:off x="153" y="4109"/>
                <a:ext cx="9243" cy="3562"/>
              </a:xfrm>
              <a:prstGeom prst="rect">
                <a:avLst/>
              </a:prstGeom>
              <a:noFill/>
            </p:spPr>
            <p:txBody>
              <a:bodyPr wrap="square" rtlCol="0">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数据/模型的</a:t>
                </a:r>
                <a:r>
                  <a:rPr kumimoji="0" lang="zh-CN" altLang="en-US" sz="16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安全可信</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:可信赖的隐私保护安全</a:t>
                </a:r>
                <a:r>
                  <a:rPr kumimoji="0" lang="en-US" altLang="zh-CN"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抗攻击</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模型性能</a:t>
                </a:r>
                <a:r>
                  <a:rPr kumimoji="0" lang="zh-CN" altLang="en-US" sz="16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可使用</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:效用最优</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机器学习</a:t>
                </a:r>
                <a:r>
                  <a:rPr kumimoji="0" lang="zh-CN" altLang="en-US" sz="16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效率可控</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:复杂度可控</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决策</a:t>
                </a:r>
                <a:r>
                  <a:rPr kumimoji="0" lang="zh-CN" altLang="en-US" sz="16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可解释</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:机制透明/结果可说明</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模型</a:t>
                </a:r>
                <a:r>
                  <a:rPr kumimoji="0" lang="zh-CN" altLang="en-US" sz="16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可监管</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:可溯源/确权/可审计/可追责</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zh-CN" altLang="en-US" sz="1600" b="1"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普惠性</a:t>
                </a: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:开源，低门槛的隐私保护AI应用</a:t>
                </a:r>
              </a:p>
            </p:txBody>
          </p:sp>
          <p:sp>
            <p:nvSpPr>
              <p:cNvPr id="39" name="矩形 38">
                <a:extLst>
                  <a:ext uri="{FF2B5EF4-FFF2-40B4-BE49-F238E27FC236}">
                    <a16:creationId xmlns:a16="http://schemas.microsoft.com/office/drawing/2014/main" xmlns="" id="{FA6D24B1-0575-2E85-A4C1-49B6A54B56BE}"/>
                  </a:ext>
                </a:extLst>
              </p:cNvPr>
              <p:cNvSpPr/>
              <p:nvPr/>
            </p:nvSpPr>
            <p:spPr>
              <a:xfrm>
                <a:off x="297" y="3935"/>
                <a:ext cx="1379" cy="170"/>
              </a:xfrm>
              <a:prstGeom prst="rect">
                <a:avLst/>
              </a:prstGeom>
              <a:solidFill>
                <a:schemeClr val="tx1"/>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endParaRPr>
              </a:p>
            </p:txBody>
          </p:sp>
          <p:sp>
            <p:nvSpPr>
              <p:cNvPr id="40" name="文本框 39">
                <a:extLst>
                  <a:ext uri="{FF2B5EF4-FFF2-40B4-BE49-F238E27FC236}">
                    <a16:creationId xmlns:a16="http://schemas.microsoft.com/office/drawing/2014/main" xmlns="" id="{D98E9664-51B3-AC9B-1375-9FFE109672B6}"/>
                  </a:ext>
                </a:extLst>
              </p:cNvPr>
              <p:cNvSpPr txBox="1"/>
              <p:nvPr/>
            </p:nvSpPr>
            <p:spPr>
              <a:xfrm>
                <a:off x="540" y="8559"/>
                <a:ext cx="13430" cy="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noProof="0" dirty="0">
                    <a:ln>
                      <a:noFill/>
                    </a:ln>
                    <a:effectLst>
                      <a:outerShdw blurRad="38100" dist="25400" dir="5400000" algn="ctr" rotWithShape="0">
                        <a:srgbClr val="6E747A">
                          <a:alpha val="43000"/>
                        </a:srgbClr>
                      </a:outerShdw>
                    </a:effectLst>
                    <a:uLnTx/>
                    <a:uFillTx/>
                    <a:latin typeface="Times New Roman" panose="02020603050405020304" pitchFamily="18" charset="0"/>
                    <a:ea typeface="宋体" panose="02010600030101010101" pitchFamily="2" charset="-122"/>
                    <a:cs typeface="+mn-cs"/>
                  </a:rPr>
                  <a:t>联邦学习：安全可信，性能可使用，效率可控，决策可解释，模型可监管，惠普性</a:t>
                </a:r>
              </a:p>
            </p:txBody>
          </p:sp>
        </p:grpSp>
        <p:sp>
          <p:nvSpPr>
            <p:cNvPr id="11" name="文本框 10">
              <a:extLst>
                <a:ext uri="{FF2B5EF4-FFF2-40B4-BE49-F238E27FC236}">
                  <a16:creationId xmlns:a16="http://schemas.microsoft.com/office/drawing/2014/main" xmlns="" id="{A25CF4AF-F6B6-0380-D02E-E4F72DA94C11}"/>
                </a:ext>
              </a:extLst>
            </p:cNvPr>
            <p:cNvSpPr txBox="1"/>
            <p:nvPr/>
          </p:nvSpPr>
          <p:spPr>
            <a:xfrm>
              <a:off x="1303595" y="1121602"/>
              <a:ext cx="5869305" cy="414655"/>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原始数据和模型私密参数数据都不动和不可见</a:t>
              </a:r>
            </a:p>
          </p:txBody>
        </p:sp>
        <p:grpSp>
          <p:nvGrpSpPr>
            <p:cNvPr id="12" name="组合 11">
              <a:extLst>
                <a:ext uri="{FF2B5EF4-FFF2-40B4-BE49-F238E27FC236}">
                  <a16:creationId xmlns:a16="http://schemas.microsoft.com/office/drawing/2014/main" xmlns="" id="{EE50051C-4992-640F-74D6-9FBC9A4B2E84}"/>
                </a:ext>
              </a:extLst>
            </p:cNvPr>
            <p:cNvGrpSpPr/>
            <p:nvPr/>
          </p:nvGrpSpPr>
          <p:grpSpPr>
            <a:xfrm>
              <a:off x="5791775" y="825374"/>
              <a:ext cx="4375150" cy="4116070"/>
              <a:chOff x="9396" y="246"/>
              <a:chExt cx="6890" cy="6482"/>
            </a:xfrm>
          </p:grpSpPr>
          <p:sp>
            <p:nvSpPr>
              <p:cNvPr id="13" name="椭圆 12">
                <a:extLst>
                  <a:ext uri="{FF2B5EF4-FFF2-40B4-BE49-F238E27FC236}">
                    <a16:creationId xmlns:a16="http://schemas.microsoft.com/office/drawing/2014/main" xmlns="" id="{43CC157F-89D1-0F70-1CC7-ED930C198702}"/>
                  </a:ext>
                </a:extLst>
              </p:cNvPr>
              <p:cNvSpPr/>
              <p:nvPr/>
            </p:nvSpPr>
            <p:spPr>
              <a:xfrm>
                <a:off x="12035" y="246"/>
                <a:ext cx="1701" cy="1701"/>
              </a:xfrm>
              <a:prstGeom prst="ellipse">
                <a:avLst/>
              </a:prstGeom>
              <a:solidFill>
                <a:schemeClr val="tx1">
                  <a:lumMod val="65000"/>
                  <a:lumOff val="3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隐私</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保护</a:t>
                </a:r>
              </a:p>
            </p:txBody>
          </p:sp>
          <p:sp>
            <p:nvSpPr>
              <p:cNvPr id="14" name="椭圆 13">
                <a:extLst>
                  <a:ext uri="{FF2B5EF4-FFF2-40B4-BE49-F238E27FC236}">
                    <a16:creationId xmlns:a16="http://schemas.microsoft.com/office/drawing/2014/main" xmlns="" id="{682C4D74-4FCC-F4C4-6F0F-49617334948E}"/>
                  </a:ext>
                </a:extLst>
              </p:cNvPr>
              <p:cNvSpPr/>
              <p:nvPr/>
            </p:nvSpPr>
            <p:spPr>
              <a:xfrm>
                <a:off x="9396" y="4763"/>
                <a:ext cx="1701" cy="1701"/>
              </a:xfrm>
              <a:prstGeom prst="ellipse">
                <a:avLst/>
              </a:prstGeom>
              <a:solidFill>
                <a:schemeClr val="tx1">
                  <a:lumMod val="65000"/>
                  <a:lumOff val="3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模型</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性能</a:t>
                </a:r>
              </a:p>
            </p:txBody>
          </p:sp>
          <p:sp>
            <p:nvSpPr>
              <p:cNvPr id="15" name="椭圆 14">
                <a:extLst>
                  <a:ext uri="{FF2B5EF4-FFF2-40B4-BE49-F238E27FC236}">
                    <a16:creationId xmlns:a16="http://schemas.microsoft.com/office/drawing/2014/main" xmlns="" id="{138F8E06-78F2-0993-48D9-3C0E51469795}"/>
                  </a:ext>
                </a:extLst>
              </p:cNvPr>
              <p:cNvSpPr/>
              <p:nvPr/>
            </p:nvSpPr>
            <p:spPr>
              <a:xfrm>
                <a:off x="14585" y="4763"/>
                <a:ext cx="1701" cy="1701"/>
              </a:xfrm>
              <a:prstGeom prst="ellipse">
                <a:avLst/>
              </a:prstGeom>
              <a:solidFill>
                <a:schemeClr val="tx1">
                  <a:lumMod val="65000"/>
                  <a:lumOff val="3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算法</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效率</a:t>
                </a:r>
              </a:p>
            </p:txBody>
          </p:sp>
          <p:sp>
            <p:nvSpPr>
              <p:cNvPr id="16" name="椭圆 15">
                <a:extLst>
                  <a:ext uri="{FF2B5EF4-FFF2-40B4-BE49-F238E27FC236}">
                    <a16:creationId xmlns:a16="http://schemas.microsoft.com/office/drawing/2014/main" xmlns="" id="{FE6A0543-43CA-23D1-6005-8A3A8338F7BD}"/>
                  </a:ext>
                </a:extLst>
              </p:cNvPr>
              <p:cNvSpPr/>
              <p:nvPr/>
            </p:nvSpPr>
            <p:spPr>
              <a:xfrm>
                <a:off x="9396" y="246"/>
                <a:ext cx="1701" cy="1701"/>
              </a:xfrm>
              <a:prstGeom prst="ellipse">
                <a:avLst/>
              </a:prstGeom>
              <a:solidFill>
                <a:schemeClr val="tx1">
                  <a:lumMod val="65000"/>
                  <a:lumOff val="3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可解释性</a:t>
                </a:r>
              </a:p>
            </p:txBody>
          </p:sp>
          <p:sp>
            <p:nvSpPr>
              <p:cNvPr id="18" name="椭圆 17">
                <a:extLst>
                  <a:ext uri="{FF2B5EF4-FFF2-40B4-BE49-F238E27FC236}">
                    <a16:creationId xmlns:a16="http://schemas.microsoft.com/office/drawing/2014/main" xmlns="" id="{8F788169-69C0-4409-BBE6-2DA418EC2DE5}"/>
                  </a:ext>
                </a:extLst>
              </p:cNvPr>
              <p:cNvSpPr/>
              <p:nvPr/>
            </p:nvSpPr>
            <p:spPr>
              <a:xfrm>
                <a:off x="14585" y="246"/>
                <a:ext cx="1701" cy="1701"/>
              </a:xfrm>
              <a:prstGeom prst="ellipse">
                <a:avLst/>
              </a:prstGeom>
              <a:solidFill>
                <a:schemeClr val="tx1">
                  <a:lumMod val="65000"/>
                  <a:lumOff val="3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noProof="0" dirty="0">
                    <a:ln>
                      <a:noFill/>
                    </a:ln>
                    <a:solidFill>
                      <a:prstClr val="white"/>
                    </a:solidFill>
                    <a:effectLst/>
                    <a:uLnTx/>
                    <a:uFillTx/>
                    <a:latin typeface="Times New Roman" panose="02020603050405020304" pitchFamily="18" charset="0"/>
                    <a:ea typeface="宋体" panose="02010600030101010101" pitchFamily="2" charset="-122"/>
                    <a:cs typeface="+mn-cs"/>
                  </a:rPr>
                  <a:t>可监管性</a:t>
                </a:r>
              </a:p>
            </p:txBody>
          </p:sp>
          <p:cxnSp>
            <p:nvCxnSpPr>
              <p:cNvPr id="27" name="直接箭头连接符 26">
                <a:extLst>
                  <a:ext uri="{FF2B5EF4-FFF2-40B4-BE49-F238E27FC236}">
                    <a16:creationId xmlns:a16="http://schemas.microsoft.com/office/drawing/2014/main" xmlns="" id="{AEE10A03-5EE0-8582-5A59-A378429F292C}"/>
                  </a:ext>
                </a:extLst>
              </p:cNvPr>
              <p:cNvCxnSpPr>
                <a:stCxn id="14" idx="0"/>
              </p:cNvCxnSpPr>
              <p:nvPr/>
            </p:nvCxnSpPr>
            <p:spPr>
              <a:xfrm flipV="1">
                <a:off x="10247" y="1491"/>
                <a:ext cx="1910" cy="3272"/>
              </a:xfrm>
              <a:prstGeom prst="straightConnector1">
                <a:avLst/>
              </a:prstGeom>
              <a:ln w="19050">
                <a:solidFill>
                  <a:schemeClr val="tx1"/>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a:extLst>
                  <a:ext uri="{FF2B5EF4-FFF2-40B4-BE49-F238E27FC236}">
                    <a16:creationId xmlns:a16="http://schemas.microsoft.com/office/drawing/2014/main" xmlns="" id="{9DBB3AC4-CE11-F3EB-74D2-4BB4F0B011EB}"/>
                  </a:ext>
                </a:extLst>
              </p:cNvPr>
              <p:cNvCxnSpPr>
                <a:stCxn id="15" idx="0"/>
              </p:cNvCxnSpPr>
              <p:nvPr/>
            </p:nvCxnSpPr>
            <p:spPr>
              <a:xfrm flipH="1" flipV="1">
                <a:off x="13605" y="1508"/>
                <a:ext cx="1831" cy="3255"/>
              </a:xfrm>
              <a:prstGeom prst="straightConnector1">
                <a:avLst/>
              </a:prstGeom>
              <a:ln w="19050">
                <a:solidFill>
                  <a:schemeClr val="tx1"/>
                </a:solidFill>
                <a:headEnd type="arrow"/>
                <a:tailEnd type="arrow"/>
              </a:ln>
            </p:spPr>
            <p:style>
              <a:lnRef idx="2">
                <a:schemeClr val="accent1"/>
              </a:lnRef>
              <a:fillRef idx="0">
                <a:srgbClr val="FFFFFF"/>
              </a:fillRef>
              <a:effectRef idx="0">
                <a:srgbClr val="FFFFFF"/>
              </a:effectRef>
              <a:fontRef idx="minor">
                <a:schemeClr val="tx1"/>
              </a:fontRef>
            </p:style>
          </p:cxnSp>
          <p:cxnSp>
            <p:nvCxnSpPr>
              <p:cNvPr id="29" name="直接箭头连接符 28">
                <a:extLst>
                  <a:ext uri="{FF2B5EF4-FFF2-40B4-BE49-F238E27FC236}">
                    <a16:creationId xmlns:a16="http://schemas.microsoft.com/office/drawing/2014/main" xmlns="" id="{4FC697CE-E603-E478-194A-083AF09BA289}"/>
                  </a:ext>
                </a:extLst>
              </p:cNvPr>
              <p:cNvCxnSpPr/>
              <p:nvPr/>
            </p:nvCxnSpPr>
            <p:spPr>
              <a:xfrm flipV="1">
                <a:off x="11059" y="5884"/>
                <a:ext cx="3593" cy="9"/>
              </a:xfrm>
              <a:prstGeom prst="straightConnector1">
                <a:avLst/>
              </a:prstGeom>
              <a:ln w="19050">
                <a:solidFill>
                  <a:schemeClr val="tx1"/>
                </a:solidFill>
                <a:headEnd type="arrow"/>
                <a:tailEnd type="arrow"/>
              </a:ln>
            </p:spPr>
            <p:style>
              <a:lnRef idx="2">
                <a:schemeClr val="accent1"/>
              </a:lnRef>
              <a:fillRef idx="0">
                <a:srgbClr val="FFFFFF"/>
              </a:fillRef>
              <a:effectRef idx="0">
                <a:srgbClr val="FFFFFF"/>
              </a:effectRef>
              <a:fontRef idx="minor">
                <a:schemeClr val="tx1"/>
              </a:fontRef>
            </p:style>
          </p:cxnSp>
          <p:sp>
            <p:nvSpPr>
              <p:cNvPr id="30" name="文本框 29">
                <a:extLst>
                  <a:ext uri="{FF2B5EF4-FFF2-40B4-BE49-F238E27FC236}">
                    <a16:creationId xmlns:a16="http://schemas.microsoft.com/office/drawing/2014/main" xmlns="" id="{C3258F0B-8812-E4B7-5D15-96443889DE09}"/>
                  </a:ext>
                </a:extLst>
              </p:cNvPr>
              <p:cNvSpPr txBox="1"/>
              <p:nvPr/>
            </p:nvSpPr>
            <p:spPr>
              <a:xfrm rot="18000000">
                <a:off x="10241" y="2917"/>
                <a:ext cx="2282" cy="4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rPr>
                  <a:t>但影响性能</a:t>
                </a:r>
              </a:p>
            </p:txBody>
          </p:sp>
          <p:sp>
            <p:nvSpPr>
              <p:cNvPr id="31" name="文本框 30">
                <a:extLst>
                  <a:ext uri="{FF2B5EF4-FFF2-40B4-BE49-F238E27FC236}">
                    <a16:creationId xmlns:a16="http://schemas.microsoft.com/office/drawing/2014/main" xmlns="" id="{F224862B-C2CA-6061-09DD-711A3687372D}"/>
                  </a:ext>
                </a:extLst>
              </p:cNvPr>
              <p:cNvSpPr txBox="1"/>
              <p:nvPr/>
            </p:nvSpPr>
            <p:spPr>
              <a:xfrm rot="18000000">
                <a:off x="9886" y="2717"/>
                <a:ext cx="2282" cy="4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差分隐私</a:t>
                </a:r>
              </a:p>
            </p:txBody>
          </p:sp>
          <p:sp>
            <p:nvSpPr>
              <p:cNvPr id="32" name="文本框 31">
                <a:extLst>
                  <a:ext uri="{FF2B5EF4-FFF2-40B4-BE49-F238E27FC236}">
                    <a16:creationId xmlns:a16="http://schemas.microsoft.com/office/drawing/2014/main" xmlns="" id="{ABD688F2-7BB3-2864-8A2E-FFB6C58EAF6C}"/>
                  </a:ext>
                </a:extLst>
              </p:cNvPr>
              <p:cNvSpPr txBox="1"/>
              <p:nvPr/>
            </p:nvSpPr>
            <p:spPr>
              <a:xfrm rot="3660000">
                <a:off x="13212" y="2911"/>
                <a:ext cx="2282" cy="4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noProof="0" dirty="0">
                    <a:ln>
                      <a:noFill/>
                    </a:ln>
                    <a:solidFill>
                      <a:prstClr val="black"/>
                    </a:solidFill>
                    <a:effectLst/>
                    <a:uLnTx/>
                    <a:uFillTx/>
                    <a:latin typeface="Times New Roman" panose="02020603050405020304" pitchFamily="18" charset="0"/>
                    <a:ea typeface="宋体" panose="02010600030101010101" pitchFamily="2" charset="-122"/>
                    <a:cs typeface="+mn-cs"/>
                  </a:rPr>
                  <a:t>但效率降低</a:t>
                </a:r>
              </a:p>
            </p:txBody>
          </p:sp>
          <p:sp>
            <p:nvSpPr>
              <p:cNvPr id="33" name="文本框 32">
                <a:extLst>
                  <a:ext uri="{FF2B5EF4-FFF2-40B4-BE49-F238E27FC236}">
                    <a16:creationId xmlns:a16="http://schemas.microsoft.com/office/drawing/2014/main" xmlns="" id="{BBBA6409-289D-F740-BF02-14F7B94A177B}"/>
                  </a:ext>
                </a:extLst>
              </p:cNvPr>
              <p:cNvSpPr txBox="1"/>
              <p:nvPr/>
            </p:nvSpPr>
            <p:spPr>
              <a:xfrm rot="3660000">
                <a:off x="13530" y="2725"/>
                <a:ext cx="2282" cy="48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rPr>
                  <a:t>同态加密</a:t>
                </a:r>
              </a:p>
            </p:txBody>
          </p:sp>
          <p:sp>
            <p:nvSpPr>
              <p:cNvPr id="34" name="文本框 33">
                <a:extLst>
                  <a:ext uri="{FF2B5EF4-FFF2-40B4-BE49-F238E27FC236}">
                    <a16:creationId xmlns:a16="http://schemas.microsoft.com/office/drawing/2014/main" xmlns="" id="{C5DD3457-C4F3-712B-2198-1AFD9C3990C7}"/>
                  </a:ext>
                </a:extLst>
              </p:cNvPr>
              <p:cNvSpPr txBox="1"/>
              <p:nvPr/>
            </p:nvSpPr>
            <p:spPr>
              <a:xfrm>
                <a:off x="11447" y="5906"/>
                <a:ext cx="3378" cy="8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rPr>
                  <a:t>隐私安全满足用户需求</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rPr>
                  <a:t>隐私安全不满足用户需求</a:t>
                </a:r>
              </a:p>
            </p:txBody>
          </p:sp>
          <p:sp>
            <p:nvSpPr>
              <p:cNvPr id="35" name="椭圆 34">
                <a:extLst>
                  <a:ext uri="{FF2B5EF4-FFF2-40B4-BE49-F238E27FC236}">
                    <a16:creationId xmlns:a16="http://schemas.microsoft.com/office/drawing/2014/main" xmlns="" id="{6697635D-41A0-B59D-B7D5-F31E3C3AFAD7}"/>
                  </a:ext>
                </a:extLst>
              </p:cNvPr>
              <p:cNvSpPr/>
              <p:nvPr/>
            </p:nvSpPr>
            <p:spPr>
              <a:xfrm>
                <a:off x="11328" y="6114"/>
                <a:ext cx="119" cy="119"/>
              </a:xfrm>
              <a:prstGeom prst="ellipse">
                <a:avLst/>
              </a:prstGeom>
              <a:solidFill>
                <a:schemeClr val="tx1"/>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endParaRPr>
              </a:p>
            </p:txBody>
          </p:sp>
          <p:sp>
            <p:nvSpPr>
              <p:cNvPr id="36" name="椭圆 35">
                <a:extLst>
                  <a:ext uri="{FF2B5EF4-FFF2-40B4-BE49-F238E27FC236}">
                    <a16:creationId xmlns:a16="http://schemas.microsoft.com/office/drawing/2014/main" xmlns="" id="{B25F8277-D44F-1F93-F370-C30D2A733A0C}"/>
                  </a:ext>
                </a:extLst>
              </p:cNvPr>
              <p:cNvSpPr/>
              <p:nvPr/>
            </p:nvSpPr>
            <p:spPr>
              <a:xfrm>
                <a:off x="11328" y="6454"/>
                <a:ext cx="119" cy="119"/>
              </a:xfrm>
              <a:prstGeom prst="ellipse">
                <a:avLst/>
              </a:prstGeom>
              <a:solidFill>
                <a:schemeClr val="bg1">
                  <a:lumMod val="95000"/>
                </a:schemeClr>
              </a:solidFill>
              <a:ln>
                <a:solidFill>
                  <a:schemeClr val="tx1"/>
                </a:solidFill>
              </a:ln>
            </p:spPr>
            <p:style>
              <a:lnRef idx="2">
                <a:schemeClr val="accent1"/>
              </a:lnRef>
              <a:fillRef idx="0">
                <a:srgbClr val="FFFFFF"/>
              </a:fillRef>
              <a:effectRef idx="0">
                <a:srgbClr val="FFFFFF"/>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zh-CN" sz="1800" b="0" i="0" u="none" strike="noStrike" kern="1200" cap="none" spc="0" normalizeH="0" noProof="0">
                  <a:ln>
                    <a:noFill/>
                  </a:ln>
                  <a:solidFill>
                    <a:prstClr val="black"/>
                  </a:solidFill>
                  <a:effectLst/>
                  <a:uLnTx/>
                  <a:uFillTx/>
                  <a:latin typeface="Times New Roman" panose="02020603050405020304" pitchFamily="18" charset="0"/>
                  <a:ea typeface="宋体" panose="02010600030101010101" pitchFamily="2" charset="-122"/>
                  <a:cs typeface="+mn-cs"/>
                </a:endParaRPr>
              </a:p>
            </p:txBody>
          </p:sp>
        </p:grpSp>
      </p:gr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44887" cy="1325563"/>
          </a:xfrm>
        </p:spPr>
        <p:txBody>
          <a:bodyPr>
            <a:normAutofit/>
          </a:bodyPr>
          <a:lstStyle/>
          <a:p>
            <a:pPr algn="ctr"/>
            <a:r>
              <a:rPr lang="en-US" altLang="zh-CN" dirty="0"/>
              <a:t>4.2 </a:t>
            </a:r>
            <a:r>
              <a:rPr lang="zh-CN" altLang="en-US" dirty="0"/>
              <a:t>联邦学习的基础理论</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FD6F99-A51F-EB28-2CF3-7D8A8F5B28EA}"/>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0E7DB7B8-DB73-8B2E-288D-5A2E2C640E32}"/>
              </a:ext>
            </a:extLst>
          </p:cNvPr>
          <p:cNvSpPr>
            <a:spLocks noGrp="1"/>
          </p:cNvSpPr>
          <p:nvPr>
            <p:ph type="title"/>
            <p:custDataLst>
              <p:tags r:id="rId2"/>
            </p:custDataLst>
          </p:nvPr>
        </p:nvSpPr>
        <p:spPr/>
        <p:txBody>
          <a:bodyPr>
            <a:normAutofit fontScale="90000"/>
          </a:bodyPr>
          <a:lstStyle/>
          <a:p>
            <a:r>
              <a:rPr lang="en-US" altLang="zh-CN" dirty="0"/>
              <a:t>4.2.1 </a:t>
            </a:r>
            <a:r>
              <a:rPr lang="zh-CN" altLang="en-US" dirty="0"/>
              <a:t>分布式计算架构</a:t>
            </a:r>
          </a:p>
        </p:txBody>
      </p:sp>
      <p:pic>
        <p:nvPicPr>
          <p:cNvPr id="5" name="图形 4">
            <a:extLst>
              <a:ext uri="{FF2B5EF4-FFF2-40B4-BE49-F238E27FC236}">
                <a16:creationId xmlns:a16="http://schemas.microsoft.com/office/drawing/2014/main" xmlns="" id="{494896B5-8915-0D43-6CA9-F268101773F8}"/>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1523201" y="875037"/>
            <a:ext cx="8924666" cy="4931833"/>
          </a:xfrm>
          <a:prstGeom prst="rect">
            <a:avLst/>
          </a:prstGeom>
        </p:spPr>
      </p:pic>
      <p:sp>
        <p:nvSpPr>
          <p:cNvPr id="13" name="文本框 12">
            <a:extLst>
              <a:ext uri="{FF2B5EF4-FFF2-40B4-BE49-F238E27FC236}">
                <a16:creationId xmlns:a16="http://schemas.microsoft.com/office/drawing/2014/main" xmlns="" id="{8CF1E101-E272-B133-DBAE-51DAFCD53573}"/>
              </a:ext>
            </a:extLst>
          </p:cNvPr>
          <p:cNvSpPr txBox="1"/>
          <p:nvPr/>
        </p:nvSpPr>
        <p:spPr>
          <a:xfrm>
            <a:off x="1198034" y="5806870"/>
            <a:ext cx="10435165" cy="830997"/>
          </a:xfrm>
          <a:prstGeom prst="rect">
            <a:avLst/>
          </a:prstGeom>
          <a:noFill/>
        </p:spPr>
        <p:txBody>
          <a:bodyPr wrap="square">
            <a:spAutoFit/>
          </a:bodyPr>
          <a:lstStyle/>
          <a:p>
            <a:r>
              <a:rPr lang="zh-CN" altLang="en-US" sz="2400" dirty="0"/>
              <a:t>分布式计算架构是联邦学习理论的核心组成部分，它源于对多方算力资源的高度利用和高效计算的迫切需求。</a:t>
            </a:r>
          </a:p>
        </p:txBody>
      </p:sp>
    </p:spTree>
    <p:custDataLst>
      <p:tags r:id="rId1"/>
    </p:custDataLst>
    <p:extLst>
      <p:ext uri="{BB962C8B-B14F-4D97-AF65-F5344CB8AC3E}">
        <p14:creationId xmlns:p14="http://schemas.microsoft.com/office/powerpoint/2010/main" xmlns="" val="2406046869"/>
      </p:ext>
    </p:ext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4.2.2 </a:t>
            </a:r>
            <a:r>
              <a:rPr lang="zh-CN" altLang="en-US" dirty="0"/>
              <a:t>用于隐私保护的安全加密机制</a:t>
            </a:r>
          </a:p>
        </p:txBody>
      </p:sp>
      <p:grpSp>
        <p:nvGrpSpPr>
          <p:cNvPr id="75" name="组合 74">
            <a:extLst>
              <a:ext uri="{FF2B5EF4-FFF2-40B4-BE49-F238E27FC236}">
                <a16:creationId xmlns:a16="http://schemas.microsoft.com/office/drawing/2014/main" xmlns="" id="{C9C24A3E-5D96-C50A-E109-69599E1EBED0}"/>
              </a:ext>
            </a:extLst>
          </p:cNvPr>
          <p:cNvGrpSpPr/>
          <p:nvPr/>
        </p:nvGrpSpPr>
        <p:grpSpPr>
          <a:xfrm>
            <a:off x="1391783" y="5283428"/>
            <a:ext cx="8999868" cy="608529"/>
            <a:chOff x="-47550" y="5278577"/>
            <a:chExt cx="8999868" cy="608529"/>
          </a:xfrm>
        </p:grpSpPr>
        <p:sp>
          <p:nvSpPr>
            <p:cNvPr id="7" name="矩形 6"/>
            <p:cNvSpPr/>
            <p:nvPr>
              <p:custDataLst>
                <p:tags r:id="rId7"/>
              </p:custDataLst>
            </p:nvPr>
          </p:nvSpPr>
          <p:spPr>
            <a:xfrm>
              <a:off x="3231430" y="5331993"/>
              <a:ext cx="5720888" cy="551736"/>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ln>
                    <a:noFill/>
                    <a:prstDash val="sysDot"/>
                  </a:ln>
                  <a:solidFill>
                    <a:schemeClr val="tx1">
                      <a:lumMod val="85000"/>
                      <a:lumOff val="15000"/>
                    </a:schemeClr>
                  </a:solidFill>
                  <a:latin typeface="+mn-ea"/>
                  <a:cs typeface="+mn-ea"/>
                </a:rPr>
                <a:t>分布式计算中的隐私保护，秘密共享技术的应用。</a:t>
              </a:r>
            </a:p>
          </p:txBody>
        </p:sp>
        <p:sp>
          <p:nvSpPr>
            <p:cNvPr id="8" name="矩形 7"/>
            <p:cNvSpPr/>
            <p:nvPr>
              <p:custDataLst>
                <p:tags r:id="rId8"/>
              </p:custDataLst>
            </p:nvPr>
          </p:nvSpPr>
          <p:spPr>
            <a:xfrm>
              <a:off x="-47550" y="5278577"/>
              <a:ext cx="3287233" cy="608529"/>
            </a:xfrm>
            <a:prstGeom prst="rect">
              <a:avLst/>
            </a:prstGeom>
            <a:noFill/>
          </p:spPr>
          <p:txBody>
            <a:bodyPr wrap="square" lIns="0" tIns="0" rIns="0" bIns="0" rtlCol="0" anchor="ctr">
              <a:noAutofit/>
            </a:bodyPr>
            <a:lstStyle/>
            <a:p>
              <a:pPr algn="r">
                <a:spcBef>
                  <a:spcPct val="0"/>
                </a:spcBef>
                <a:spcAft>
                  <a:spcPct val="0"/>
                </a:spcAft>
                <a:buClr>
                  <a:schemeClr val="accent1"/>
                </a:buClr>
                <a:buSzPct val="70000"/>
              </a:pPr>
              <a:r>
                <a:rPr lang="zh-CN" altLang="en-US" sz="2400" b="1" dirty="0">
                  <a:solidFill>
                    <a:schemeClr val="accent1"/>
                  </a:solidFill>
                  <a:latin typeface="+mn-ea"/>
                  <a:cs typeface="+mn-ea"/>
                </a:rPr>
                <a:t>安全多方计算（SMC）：</a:t>
              </a:r>
            </a:p>
          </p:txBody>
        </p:sp>
      </p:grpSp>
      <p:grpSp>
        <p:nvGrpSpPr>
          <p:cNvPr id="74" name="组合 73">
            <a:extLst>
              <a:ext uri="{FF2B5EF4-FFF2-40B4-BE49-F238E27FC236}">
                <a16:creationId xmlns:a16="http://schemas.microsoft.com/office/drawing/2014/main" xmlns="" id="{CC06797B-78EC-D5CC-E0F4-5964B6E9CC1D}"/>
              </a:ext>
            </a:extLst>
          </p:cNvPr>
          <p:cNvGrpSpPr/>
          <p:nvPr/>
        </p:nvGrpSpPr>
        <p:grpSpPr>
          <a:xfrm>
            <a:off x="1391783" y="5721889"/>
            <a:ext cx="9496349" cy="608529"/>
            <a:chOff x="-47549" y="5725298"/>
            <a:chExt cx="9496349" cy="608529"/>
          </a:xfrm>
        </p:grpSpPr>
        <p:sp>
          <p:nvSpPr>
            <p:cNvPr id="9" name="矩形 8"/>
            <p:cNvSpPr/>
            <p:nvPr>
              <p:custDataLst>
                <p:tags r:id="rId5"/>
              </p:custDataLst>
            </p:nvPr>
          </p:nvSpPr>
          <p:spPr>
            <a:xfrm>
              <a:off x="3239684" y="5800870"/>
              <a:ext cx="6209116" cy="498313"/>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000" dirty="0">
                  <a:ln>
                    <a:noFill/>
                    <a:prstDash val="sysDot"/>
                  </a:ln>
                  <a:solidFill>
                    <a:schemeClr val="tx1">
                      <a:lumMod val="85000"/>
                      <a:lumOff val="15000"/>
                    </a:schemeClr>
                  </a:solidFill>
                  <a:latin typeface="+mn-ea"/>
                  <a:cs typeface="+mn-ea"/>
                </a:rPr>
                <a:t>硬件与软件的协同保护，隔离空间中的数据安全。</a:t>
              </a:r>
            </a:p>
          </p:txBody>
        </p:sp>
        <p:sp>
          <p:nvSpPr>
            <p:cNvPr id="10" name="矩形 9"/>
            <p:cNvSpPr/>
            <p:nvPr>
              <p:custDataLst>
                <p:tags r:id="rId6"/>
              </p:custDataLst>
            </p:nvPr>
          </p:nvSpPr>
          <p:spPr>
            <a:xfrm>
              <a:off x="-47549" y="5725298"/>
              <a:ext cx="3287233" cy="608529"/>
            </a:xfrm>
            <a:prstGeom prst="rect">
              <a:avLst/>
            </a:prstGeom>
            <a:noFill/>
          </p:spPr>
          <p:txBody>
            <a:bodyPr wrap="square" lIns="0" tIns="0" rIns="0" bIns="0" rtlCol="0" anchor="ctr">
              <a:noAutofit/>
            </a:bodyPr>
            <a:lstStyle/>
            <a:p>
              <a:pPr algn="r">
                <a:spcBef>
                  <a:spcPct val="0"/>
                </a:spcBef>
                <a:spcAft>
                  <a:spcPct val="0"/>
                </a:spcAft>
                <a:buClr>
                  <a:schemeClr val="accent1"/>
                </a:buClr>
                <a:buSzPct val="70000"/>
              </a:pPr>
              <a:r>
                <a:rPr lang="zh-CN" altLang="en-US" sz="2400" b="1" dirty="0">
                  <a:solidFill>
                    <a:schemeClr val="accent1"/>
                  </a:solidFill>
                  <a:latin typeface="+mn-ea"/>
                  <a:cs typeface="+mn-ea"/>
                </a:rPr>
                <a:t>可信执行环境（TEE）：</a:t>
              </a:r>
            </a:p>
          </p:txBody>
        </p:sp>
      </p:grpSp>
      <p:grpSp>
        <p:nvGrpSpPr>
          <p:cNvPr id="73" name="组合 72">
            <a:extLst>
              <a:ext uri="{FF2B5EF4-FFF2-40B4-BE49-F238E27FC236}">
                <a16:creationId xmlns:a16="http://schemas.microsoft.com/office/drawing/2014/main" xmlns="" id="{1FDC8495-051F-482A-0D1A-1E79B98261B7}"/>
              </a:ext>
            </a:extLst>
          </p:cNvPr>
          <p:cNvGrpSpPr/>
          <p:nvPr/>
        </p:nvGrpSpPr>
        <p:grpSpPr>
          <a:xfrm>
            <a:off x="1391783" y="6160351"/>
            <a:ext cx="8796067" cy="608529"/>
            <a:chOff x="144147" y="5859028"/>
            <a:chExt cx="8796067" cy="608529"/>
          </a:xfrm>
        </p:grpSpPr>
        <p:sp>
          <p:nvSpPr>
            <p:cNvPr id="11" name="矩形 10"/>
            <p:cNvSpPr/>
            <p:nvPr>
              <p:custDataLst>
                <p:tags r:id="rId3"/>
              </p:custDataLst>
            </p:nvPr>
          </p:nvSpPr>
          <p:spPr>
            <a:xfrm>
              <a:off x="2022585" y="5932374"/>
              <a:ext cx="6917629" cy="498313"/>
            </a:xfrm>
            <a:prstGeom prst="rect">
              <a:avLst/>
            </a:prstGeom>
            <a:noFill/>
          </p:spPr>
          <p:txBody>
            <a:bodyPr wrap="square" lIns="0" tIns="0" rIns="0" bIns="0" rtlCol="0" anchor="t" anchorCtr="0">
              <a:noAutofit/>
            </a:bodyPr>
            <a:lstStyle/>
            <a:p>
              <a:pPr>
                <a:lnSpc>
                  <a:spcPct val="150000"/>
                </a:lnSpc>
                <a:spcBef>
                  <a:spcPct val="0"/>
                </a:spcBef>
                <a:spcAft>
                  <a:spcPct val="0"/>
                </a:spcAft>
              </a:pPr>
              <a:r>
                <a:rPr lang="zh-CN" altLang="en-US" sz="2000" dirty="0">
                  <a:ln>
                    <a:noFill/>
                    <a:prstDash val="sysDot"/>
                  </a:ln>
                  <a:solidFill>
                    <a:schemeClr val="tx1">
                      <a:lumMod val="85000"/>
                      <a:lumOff val="15000"/>
                    </a:schemeClr>
                  </a:solidFill>
                  <a:latin typeface="+mn-ea"/>
                  <a:cs typeface="+mn-ea"/>
                </a:rPr>
                <a:t>加密数据的直接计算，但面临高计算资源消耗的挑战。</a:t>
              </a:r>
            </a:p>
          </p:txBody>
        </p:sp>
        <p:sp>
          <p:nvSpPr>
            <p:cNvPr id="12" name="矩形 11"/>
            <p:cNvSpPr/>
            <p:nvPr>
              <p:custDataLst>
                <p:tags r:id="rId4"/>
              </p:custDataLst>
            </p:nvPr>
          </p:nvSpPr>
          <p:spPr>
            <a:xfrm>
              <a:off x="144147" y="5859028"/>
              <a:ext cx="2189604" cy="608529"/>
            </a:xfrm>
            <a:prstGeom prst="rect">
              <a:avLst/>
            </a:prstGeom>
            <a:noFill/>
          </p:spPr>
          <p:txBody>
            <a:bodyPr wrap="square" lIns="0" tIns="0" rIns="0" bIns="0" rtlCol="0" anchor="ctr">
              <a:noAutofit/>
            </a:bodyPr>
            <a:lstStyle/>
            <a:p>
              <a:pPr algn="ctr">
                <a:spcBef>
                  <a:spcPct val="0"/>
                </a:spcBef>
                <a:spcAft>
                  <a:spcPct val="0"/>
                </a:spcAft>
                <a:buClr>
                  <a:schemeClr val="accent1"/>
                </a:buClr>
                <a:buSzPct val="70000"/>
              </a:pPr>
              <a:r>
                <a:rPr lang="zh-CN" altLang="en-US" sz="2400" b="1" dirty="0">
                  <a:solidFill>
                    <a:schemeClr val="accent1"/>
                  </a:solidFill>
                  <a:latin typeface="+mn-ea"/>
                  <a:cs typeface="+mn-ea"/>
                </a:rPr>
                <a:t>同态加密：</a:t>
              </a:r>
            </a:p>
          </p:txBody>
        </p:sp>
      </p:grpSp>
      <p:pic>
        <p:nvPicPr>
          <p:cNvPr id="72" name="图形 71">
            <a:extLst>
              <a:ext uri="{FF2B5EF4-FFF2-40B4-BE49-F238E27FC236}">
                <a16:creationId xmlns:a16="http://schemas.microsoft.com/office/drawing/2014/main" xmlns="" id="{A11A1114-32B2-55CC-1C6F-D38BE68C0458}"/>
              </a:ext>
            </a:extLst>
          </p:cNvPr>
          <p:cNvPicPr>
            <a:picLocks noChangeAspect="1"/>
          </p:cNvPicPr>
          <p:nvPr/>
        </p:nvPicPr>
        <p:blipFill>
          <a:blip r:embed="rId10">
            <a:extLst>
              <a:ext uri="{96DAC541-7B7A-43D3-8B79-37D633B846F1}">
                <asvg:svgBlip xmlns:asvg="http://schemas.microsoft.com/office/drawing/2016/SVG/main" xmlns="" r:embed="rId11"/>
              </a:ext>
            </a:extLst>
          </a:blip>
          <a:srcRect/>
          <a:stretch/>
        </p:blipFill>
        <p:spPr>
          <a:xfrm>
            <a:off x="1629991" y="692382"/>
            <a:ext cx="8761660" cy="4687767"/>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70287" cy="1325563"/>
          </a:xfrm>
        </p:spPr>
        <p:txBody>
          <a:bodyPr>
            <a:normAutofit/>
          </a:bodyPr>
          <a:lstStyle/>
          <a:p>
            <a:pPr algn="ctr"/>
            <a:r>
              <a:rPr lang="en-US" altLang="zh-CN" dirty="0"/>
              <a:t>4.3 </a:t>
            </a:r>
            <a:r>
              <a:rPr lang="zh-CN" altLang="en-US" dirty="0"/>
              <a:t>联邦学习分类</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pPr lvl="0"/>
            <a:r>
              <a:rPr lang="en-US" altLang="zh-CN" dirty="0"/>
              <a:t>4.3.1 </a:t>
            </a:r>
            <a:r>
              <a:rPr lang="zh-CN" altLang="en-US" dirty="0"/>
              <a:t>横向联邦学习</a:t>
            </a:r>
          </a:p>
        </p:txBody>
      </p:sp>
      <p:sp>
        <p:nvSpPr>
          <p:cNvPr id="31" name="圆角矩形 30"/>
          <p:cNvSpPr/>
          <p:nvPr>
            <p:custDataLst>
              <p:tags r:id="rId3"/>
            </p:custDataLst>
          </p:nvPr>
        </p:nvSpPr>
        <p:spPr>
          <a:xfrm>
            <a:off x="365158" y="1471411"/>
            <a:ext cx="5172042" cy="176327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36" name="圆角矩形 35"/>
          <p:cNvSpPr/>
          <p:nvPr>
            <p:custDataLst>
              <p:tags r:id="rId4"/>
            </p:custDataLst>
          </p:nvPr>
        </p:nvSpPr>
        <p:spPr>
          <a:xfrm>
            <a:off x="0" y="1992793"/>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a:solidFill>
                  <a:schemeClr val="lt1">
                    <a:lumMod val="100000"/>
                  </a:schemeClr>
                </a:solidFill>
                <a:latin typeface="+mn-ea"/>
                <a:cs typeface="+mn-ea"/>
                <a:sym typeface="+mn-ea"/>
              </a:rPr>
              <a:t>特征空间重合，样本空间不同</a:t>
            </a:r>
          </a:p>
        </p:txBody>
      </p:sp>
      <p:sp>
        <p:nvSpPr>
          <p:cNvPr id="5" name="矩形 4"/>
          <p:cNvSpPr/>
          <p:nvPr>
            <p:custDataLst>
              <p:tags r:id="rId5"/>
            </p:custDataLst>
          </p:nvPr>
        </p:nvSpPr>
        <p:spPr>
          <a:xfrm>
            <a:off x="2326850" y="1638512"/>
            <a:ext cx="3210350" cy="1428626"/>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横向联邦学习适用于特征空间重合但样本空间不同的跨设备协同训练场景。</a:t>
            </a:r>
          </a:p>
        </p:txBody>
      </p:sp>
      <p:sp>
        <p:nvSpPr>
          <p:cNvPr id="66" name="圆角矩形 65"/>
          <p:cNvSpPr/>
          <p:nvPr>
            <p:custDataLst>
              <p:tags r:id="rId6"/>
            </p:custDataLst>
          </p:nvPr>
        </p:nvSpPr>
        <p:spPr>
          <a:xfrm>
            <a:off x="365158" y="3401785"/>
            <a:ext cx="6727158" cy="257568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4" name="圆角矩形 35"/>
          <p:cNvSpPr/>
          <p:nvPr>
            <p:custDataLst>
              <p:tags r:id="rId7"/>
            </p:custDataLst>
          </p:nvPr>
        </p:nvSpPr>
        <p:spPr>
          <a:xfrm>
            <a:off x="0" y="413801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a:solidFill>
                  <a:schemeClr val="lt1">
                    <a:lumMod val="100000"/>
                  </a:schemeClr>
                </a:solidFill>
                <a:latin typeface="+mn-ea"/>
                <a:cs typeface="+mn-ea"/>
                <a:sym typeface="+mn-ea"/>
              </a:rPr>
              <a:t>训练框架与步骤</a:t>
            </a:r>
          </a:p>
        </p:txBody>
      </p:sp>
      <p:sp>
        <p:nvSpPr>
          <p:cNvPr id="6" name="矩形 5"/>
          <p:cNvSpPr/>
          <p:nvPr>
            <p:custDataLst>
              <p:tags r:id="rId8"/>
            </p:custDataLst>
          </p:nvPr>
        </p:nvSpPr>
        <p:spPr>
          <a:xfrm>
            <a:off x="2237949" y="3609540"/>
            <a:ext cx="3388151" cy="2246930"/>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采用服务器-客户端架构，包括训练任务初始化、全局模型同步、本地模型训练、本地模型上传、全局模型聚合与更新、模型评估。</a:t>
            </a:r>
          </a:p>
        </p:txBody>
      </p:sp>
      <p:pic>
        <p:nvPicPr>
          <p:cNvPr id="21" name="图形 20">
            <a:extLst>
              <a:ext uri="{FF2B5EF4-FFF2-40B4-BE49-F238E27FC236}">
                <a16:creationId xmlns:a16="http://schemas.microsoft.com/office/drawing/2014/main" xmlns="" id="{2640FF6C-7DE7-64B0-D647-F1B11E79A22F}"/>
              </a:ext>
            </a:extLst>
          </p:cNvPr>
          <p:cNvPicPr>
            <a:picLocks noChangeAspect="1"/>
          </p:cNvPicPr>
          <p:nvPr/>
        </p:nvPicPr>
        <p:blipFill>
          <a:blip r:embed="rId11">
            <a:extLst>
              <a:ext uri="{96DAC541-7B7A-43D3-8B79-37D633B846F1}">
                <asvg:svgBlip xmlns:asvg="http://schemas.microsoft.com/office/drawing/2016/SVG/main" xmlns="" r:embed="rId12"/>
              </a:ext>
            </a:extLst>
          </a:blip>
          <a:srcRect/>
          <a:stretch/>
        </p:blipFill>
        <p:spPr>
          <a:xfrm>
            <a:off x="5454010" y="1784677"/>
            <a:ext cx="6737990" cy="4276258"/>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en-US" altLang="zh-CN" dirty="0"/>
              <a:t>4.3.2 </a:t>
            </a:r>
            <a:r>
              <a:rPr lang="zh-CN" altLang="en-US" dirty="0"/>
              <a:t>纵向联邦学习</a:t>
            </a:r>
          </a:p>
        </p:txBody>
      </p:sp>
      <p:sp>
        <p:nvSpPr>
          <p:cNvPr id="2" name="圆角矩形 30">
            <a:extLst>
              <a:ext uri="{FF2B5EF4-FFF2-40B4-BE49-F238E27FC236}">
                <a16:creationId xmlns:a16="http://schemas.microsoft.com/office/drawing/2014/main" xmlns="" id="{790557F8-B367-0320-DF93-C39CFB6D0028}"/>
              </a:ext>
            </a:extLst>
          </p:cNvPr>
          <p:cNvSpPr/>
          <p:nvPr>
            <p:custDataLst>
              <p:tags r:id="rId3"/>
            </p:custDataLst>
          </p:nvPr>
        </p:nvSpPr>
        <p:spPr>
          <a:xfrm>
            <a:off x="365158" y="1329267"/>
            <a:ext cx="5172042" cy="1952536"/>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5" name="圆角矩形 35">
            <a:extLst>
              <a:ext uri="{FF2B5EF4-FFF2-40B4-BE49-F238E27FC236}">
                <a16:creationId xmlns:a16="http://schemas.microsoft.com/office/drawing/2014/main" xmlns="" id="{0EE67C66-FDA0-5FF9-A1A6-314045D497A1}"/>
              </a:ext>
            </a:extLst>
          </p:cNvPr>
          <p:cNvSpPr/>
          <p:nvPr>
            <p:custDataLst>
              <p:tags r:id="rId4"/>
            </p:custDataLst>
          </p:nvPr>
        </p:nvSpPr>
        <p:spPr>
          <a:xfrm>
            <a:off x="0" y="1992793"/>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样本空间重合，特征空间不同</a:t>
            </a:r>
          </a:p>
        </p:txBody>
      </p:sp>
      <p:sp>
        <p:nvSpPr>
          <p:cNvPr id="6" name="矩形 5">
            <a:extLst>
              <a:ext uri="{FF2B5EF4-FFF2-40B4-BE49-F238E27FC236}">
                <a16:creationId xmlns:a16="http://schemas.microsoft.com/office/drawing/2014/main" xmlns="" id="{6C34B3E8-D89E-D864-1EA6-B47DBE9C7B32}"/>
              </a:ext>
            </a:extLst>
          </p:cNvPr>
          <p:cNvSpPr/>
          <p:nvPr>
            <p:custDataLst>
              <p:tags r:id="rId5"/>
            </p:custDataLst>
          </p:nvPr>
        </p:nvSpPr>
        <p:spPr>
          <a:xfrm>
            <a:off x="2144269" y="1471411"/>
            <a:ext cx="3575508" cy="1694772"/>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纵向联邦学习适用于各参与者之间用户空间（即样本空间）重叠较多而特征空间重叠较少或没有重叠的场景。</a:t>
            </a:r>
          </a:p>
        </p:txBody>
      </p:sp>
      <p:sp>
        <p:nvSpPr>
          <p:cNvPr id="9" name="圆角矩形 65">
            <a:extLst>
              <a:ext uri="{FF2B5EF4-FFF2-40B4-BE49-F238E27FC236}">
                <a16:creationId xmlns:a16="http://schemas.microsoft.com/office/drawing/2014/main" xmlns="" id="{70868A68-4D8D-1CBA-E17B-BD2B326213FD}"/>
              </a:ext>
            </a:extLst>
          </p:cNvPr>
          <p:cNvSpPr/>
          <p:nvPr>
            <p:custDataLst>
              <p:tags r:id="rId6"/>
            </p:custDataLst>
          </p:nvPr>
        </p:nvSpPr>
        <p:spPr>
          <a:xfrm>
            <a:off x="365158" y="3623318"/>
            <a:ext cx="6727158" cy="1905415"/>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10" name="圆角矩形 35">
            <a:extLst>
              <a:ext uri="{FF2B5EF4-FFF2-40B4-BE49-F238E27FC236}">
                <a16:creationId xmlns:a16="http://schemas.microsoft.com/office/drawing/2014/main" xmlns="" id="{ADF203EA-E081-A5CC-269D-64467A33E357}"/>
              </a:ext>
            </a:extLst>
          </p:cNvPr>
          <p:cNvSpPr/>
          <p:nvPr>
            <p:custDataLst>
              <p:tags r:id="rId7"/>
            </p:custDataLst>
          </p:nvPr>
        </p:nvSpPr>
        <p:spPr>
          <a:xfrm>
            <a:off x="0" y="413801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a:solidFill>
                  <a:schemeClr val="lt1">
                    <a:lumMod val="100000"/>
                  </a:schemeClr>
                </a:solidFill>
                <a:latin typeface="+mn-ea"/>
                <a:cs typeface="+mn-ea"/>
                <a:sym typeface="+mn-ea"/>
              </a:rPr>
              <a:t>训练框架与步骤</a:t>
            </a:r>
          </a:p>
        </p:txBody>
      </p:sp>
      <p:sp>
        <p:nvSpPr>
          <p:cNvPr id="14" name="矩形 13">
            <a:extLst>
              <a:ext uri="{FF2B5EF4-FFF2-40B4-BE49-F238E27FC236}">
                <a16:creationId xmlns:a16="http://schemas.microsoft.com/office/drawing/2014/main" xmlns="" id="{B58B2A37-10AB-9A93-E770-75D8C4DA2D39}"/>
              </a:ext>
            </a:extLst>
          </p:cNvPr>
          <p:cNvSpPr/>
          <p:nvPr>
            <p:custDataLst>
              <p:tags r:id="rId8"/>
            </p:custDataLst>
          </p:nvPr>
        </p:nvSpPr>
        <p:spPr>
          <a:xfrm>
            <a:off x="2237948" y="3409161"/>
            <a:ext cx="3388151" cy="2246930"/>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训练框架包括加密样本对齐和加密模型训练。</a:t>
            </a:r>
          </a:p>
        </p:txBody>
      </p:sp>
      <p:pic>
        <p:nvPicPr>
          <p:cNvPr id="15" name="图形 14">
            <a:extLst>
              <a:ext uri="{FF2B5EF4-FFF2-40B4-BE49-F238E27FC236}">
                <a16:creationId xmlns:a16="http://schemas.microsoft.com/office/drawing/2014/main" xmlns="" id="{98DB2119-4D41-EA67-AC9F-C5A8C28433E6}"/>
              </a:ext>
            </a:extLst>
          </p:cNvPr>
          <p:cNvPicPr>
            <a:picLocks noChangeAspect="1"/>
          </p:cNvPicPr>
          <p:nvPr/>
        </p:nvPicPr>
        <p:blipFill>
          <a:blip r:embed="rId10">
            <a:extLst>
              <a:ext uri="{96DAC541-7B7A-43D3-8B79-37D633B846F1}">
                <asvg:svgBlip xmlns:asvg="http://schemas.microsoft.com/office/drawing/2016/SVG/main" xmlns="" r:embed="rId11"/>
              </a:ext>
            </a:extLst>
          </a:blip>
          <a:srcRect/>
          <a:stretch/>
        </p:blipFill>
        <p:spPr>
          <a:xfrm>
            <a:off x="5463932" y="1784677"/>
            <a:ext cx="6718145" cy="4276258"/>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54FC32-DCFE-797E-F7DB-607939D7A009}"/>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26DDC904-7265-BB4B-54CD-20A15245923B}"/>
              </a:ext>
            </a:extLst>
          </p:cNvPr>
          <p:cNvSpPr>
            <a:spLocks noGrp="1"/>
          </p:cNvSpPr>
          <p:nvPr>
            <p:ph type="title"/>
            <p:custDataLst>
              <p:tags r:id="rId2"/>
            </p:custDataLst>
          </p:nvPr>
        </p:nvSpPr>
        <p:spPr/>
        <p:txBody>
          <a:bodyPr>
            <a:normAutofit fontScale="90000"/>
          </a:bodyPr>
          <a:lstStyle/>
          <a:p>
            <a:r>
              <a:rPr lang="en-US" altLang="zh-CN" dirty="0"/>
              <a:t>4.3.3 </a:t>
            </a:r>
            <a:r>
              <a:rPr lang="zh-CN" altLang="en-US" dirty="0"/>
              <a:t>联邦迁移学习</a:t>
            </a:r>
          </a:p>
        </p:txBody>
      </p:sp>
      <p:sp>
        <p:nvSpPr>
          <p:cNvPr id="2" name="圆角矩形 30">
            <a:extLst>
              <a:ext uri="{FF2B5EF4-FFF2-40B4-BE49-F238E27FC236}">
                <a16:creationId xmlns:a16="http://schemas.microsoft.com/office/drawing/2014/main" xmlns="" id="{FCA38469-C2A7-8DA2-3DF0-98457D012D62}"/>
              </a:ext>
            </a:extLst>
          </p:cNvPr>
          <p:cNvSpPr/>
          <p:nvPr>
            <p:custDataLst>
              <p:tags r:id="rId3"/>
            </p:custDataLst>
          </p:nvPr>
        </p:nvSpPr>
        <p:spPr>
          <a:xfrm>
            <a:off x="365158" y="1471411"/>
            <a:ext cx="5172042" cy="1763272"/>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5" name="圆角矩形 35">
            <a:extLst>
              <a:ext uri="{FF2B5EF4-FFF2-40B4-BE49-F238E27FC236}">
                <a16:creationId xmlns:a16="http://schemas.microsoft.com/office/drawing/2014/main" xmlns="" id="{0A4C1949-FAF9-4061-48DF-8DB20493AB93}"/>
              </a:ext>
            </a:extLst>
          </p:cNvPr>
          <p:cNvSpPr/>
          <p:nvPr>
            <p:custDataLst>
              <p:tags r:id="rId4"/>
            </p:custDataLst>
          </p:nvPr>
        </p:nvSpPr>
        <p:spPr>
          <a:xfrm>
            <a:off x="0" y="1992793"/>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dirty="0">
                <a:solidFill>
                  <a:schemeClr val="lt1">
                    <a:lumMod val="100000"/>
                  </a:schemeClr>
                </a:solidFill>
                <a:latin typeface="+mn-ea"/>
                <a:cs typeface="+mn-ea"/>
                <a:sym typeface="+mn-ea"/>
              </a:rPr>
              <a:t>特征与样本空间重叠较少</a:t>
            </a:r>
          </a:p>
        </p:txBody>
      </p:sp>
      <p:sp>
        <p:nvSpPr>
          <p:cNvPr id="6" name="矩形 5">
            <a:extLst>
              <a:ext uri="{FF2B5EF4-FFF2-40B4-BE49-F238E27FC236}">
                <a16:creationId xmlns:a16="http://schemas.microsoft.com/office/drawing/2014/main" xmlns="" id="{884B079E-4D47-6EB5-CA9E-75B80EDBA75D}"/>
              </a:ext>
            </a:extLst>
          </p:cNvPr>
          <p:cNvSpPr/>
          <p:nvPr>
            <p:custDataLst>
              <p:tags r:id="rId5"/>
            </p:custDataLst>
          </p:nvPr>
        </p:nvSpPr>
        <p:spPr>
          <a:xfrm>
            <a:off x="2144270" y="1610199"/>
            <a:ext cx="3575508" cy="1428626"/>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联邦迁移学习适用于特征与样本空间重叠较少的跨领域知识迁移场景。</a:t>
            </a:r>
          </a:p>
        </p:txBody>
      </p:sp>
      <p:sp>
        <p:nvSpPr>
          <p:cNvPr id="9" name="圆角矩形 65">
            <a:extLst>
              <a:ext uri="{FF2B5EF4-FFF2-40B4-BE49-F238E27FC236}">
                <a16:creationId xmlns:a16="http://schemas.microsoft.com/office/drawing/2014/main" xmlns="" id="{EBD4867A-C6EE-C6F6-4761-C0E4CAFA7327}"/>
              </a:ext>
            </a:extLst>
          </p:cNvPr>
          <p:cNvSpPr/>
          <p:nvPr>
            <p:custDataLst>
              <p:tags r:id="rId6"/>
            </p:custDataLst>
          </p:nvPr>
        </p:nvSpPr>
        <p:spPr>
          <a:xfrm>
            <a:off x="365158" y="3623318"/>
            <a:ext cx="6727158" cy="1905415"/>
          </a:xfrm>
          <a:prstGeom prst="roundRect">
            <a:avLst>
              <a:gd name="adj" fmla="val 11525"/>
            </a:avLst>
          </a:prstGeom>
          <a:gradFill>
            <a:gsLst>
              <a:gs pos="0">
                <a:schemeClr val="accent1">
                  <a:lumMod val="20000"/>
                  <a:lumOff val="80000"/>
                  <a:alpha val="0"/>
                </a:schemeClr>
              </a:gs>
              <a:gs pos="100000">
                <a:schemeClr val="accent1">
                  <a:lumMod val="20000"/>
                  <a:lumOff val="80000"/>
                  <a:alpha val="44000"/>
                </a:schemeClr>
              </a:gs>
            </a:gsLst>
            <a:lin ang="10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sz="1600">
              <a:sym typeface="+mn-ea"/>
            </a:endParaRPr>
          </a:p>
        </p:txBody>
      </p:sp>
      <p:sp>
        <p:nvSpPr>
          <p:cNvPr id="10" name="圆角矩形 35">
            <a:extLst>
              <a:ext uri="{FF2B5EF4-FFF2-40B4-BE49-F238E27FC236}">
                <a16:creationId xmlns:a16="http://schemas.microsoft.com/office/drawing/2014/main" xmlns="" id="{614A51B0-96E8-97FD-8DE2-9B57E6F8C25B}"/>
              </a:ext>
            </a:extLst>
          </p:cNvPr>
          <p:cNvSpPr/>
          <p:nvPr>
            <p:custDataLst>
              <p:tags r:id="rId7"/>
            </p:custDataLst>
          </p:nvPr>
        </p:nvSpPr>
        <p:spPr>
          <a:xfrm>
            <a:off x="0" y="4138015"/>
            <a:ext cx="2088187" cy="720065"/>
          </a:xfrm>
          <a:prstGeom prst="roundRect">
            <a:avLst>
              <a:gd name="adj" fmla="val 14111"/>
            </a:avLst>
          </a:prstGeom>
          <a:solidFill>
            <a:schemeClr val="accent1"/>
          </a:solidFill>
          <a:ln>
            <a:solidFill>
              <a:schemeClr val="accent1">
                <a:lumMod val="20000"/>
                <a:lumOff val="8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spcBef>
                <a:spcPct val="0"/>
              </a:spcBef>
              <a:spcAft>
                <a:spcPct val="0"/>
              </a:spcAft>
            </a:pPr>
            <a:r>
              <a:rPr lang="zh-CN" altLang="en-US" sz="2000" b="1">
                <a:solidFill>
                  <a:schemeClr val="lt1">
                    <a:lumMod val="100000"/>
                  </a:schemeClr>
                </a:solidFill>
                <a:latin typeface="+mn-ea"/>
                <a:cs typeface="+mn-ea"/>
                <a:sym typeface="+mn-ea"/>
              </a:rPr>
              <a:t>训练框架与步骤</a:t>
            </a:r>
          </a:p>
        </p:txBody>
      </p:sp>
      <p:sp>
        <p:nvSpPr>
          <p:cNvPr id="14" name="矩形 13">
            <a:extLst>
              <a:ext uri="{FF2B5EF4-FFF2-40B4-BE49-F238E27FC236}">
                <a16:creationId xmlns:a16="http://schemas.microsoft.com/office/drawing/2014/main" xmlns="" id="{1A648391-3405-9C63-1991-B236F04A32BA}"/>
              </a:ext>
            </a:extLst>
          </p:cNvPr>
          <p:cNvSpPr/>
          <p:nvPr>
            <p:custDataLst>
              <p:tags r:id="rId8"/>
            </p:custDataLst>
          </p:nvPr>
        </p:nvSpPr>
        <p:spPr>
          <a:xfrm>
            <a:off x="2237948" y="3409161"/>
            <a:ext cx="3388151" cy="2246930"/>
          </a:xfrm>
          <a:prstGeom prst="rect">
            <a:avLst/>
          </a:prstGeom>
          <a:noFill/>
        </p:spPr>
        <p:txBody>
          <a:bodyPr wrap="square" lIns="0" tIns="0" rIns="0" bIns="0" rtlCol="0" anchor="ctr" anchorCtr="0">
            <a:noAutofit/>
          </a:bodyPr>
          <a:lstStyle/>
          <a:p>
            <a:pPr algn="just" fontAlgn="b">
              <a:lnSpc>
                <a:spcPct val="150000"/>
              </a:lnSpc>
              <a:spcBef>
                <a:spcPct val="0"/>
              </a:spcBef>
              <a:spcAft>
                <a:spcPct val="0"/>
              </a:spcAft>
            </a:pPr>
            <a:r>
              <a:rPr lang="zh-CN" altLang="en-US" sz="2000" dirty="0">
                <a:solidFill>
                  <a:schemeClr val="tx1">
                    <a:lumMod val="85000"/>
                    <a:lumOff val="15000"/>
                  </a:schemeClr>
                </a:solidFill>
                <a:latin typeface="+mn-ea"/>
                <a:cs typeface="+mn-ea"/>
              </a:rPr>
              <a:t>训练框架包括源域模型预训练、目标域模型微调、模型聚合、模型更新。</a:t>
            </a:r>
          </a:p>
        </p:txBody>
      </p:sp>
      <p:pic>
        <p:nvPicPr>
          <p:cNvPr id="15" name="图形 14">
            <a:extLst>
              <a:ext uri="{FF2B5EF4-FFF2-40B4-BE49-F238E27FC236}">
                <a16:creationId xmlns:a16="http://schemas.microsoft.com/office/drawing/2014/main" xmlns="" id="{395900BE-B9E1-F7FA-810A-F83850262F79}"/>
              </a:ext>
            </a:extLst>
          </p:cNvPr>
          <p:cNvPicPr>
            <a:picLocks noChangeAspect="1"/>
          </p:cNvPicPr>
          <p:nvPr/>
        </p:nvPicPr>
        <p:blipFill>
          <a:blip r:embed="rId10">
            <a:extLst>
              <a:ext uri="{96DAC541-7B7A-43D3-8B79-37D633B846F1}">
                <asvg:svgBlip xmlns:asvg="http://schemas.microsoft.com/office/drawing/2016/SVG/main" xmlns="" r:embed="rId11"/>
              </a:ext>
            </a:extLst>
          </a:blip>
          <a:srcRect/>
          <a:stretch/>
        </p:blipFill>
        <p:spPr>
          <a:xfrm>
            <a:off x="5463932" y="1852333"/>
            <a:ext cx="6718145" cy="4140945"/>
          </a:xfrm>
          <a:prstGeom prst="rect">
            <a:avLst/>
          </a:prstGeom>
        </p:spPr>
      </p:pic>
    </p:spTree>
    <p:custDataLst>
      <p:tags r:id="rId1"/>
    </p:custDataLst>
    <p:extLst>
      <p:ext uri="{BB962C8B-B14F-4D97-AF65-F5344CB8AC3E}">
        <p14:creationId xmlns:p14="http://schemas.microsoft.com/office/powerpoint/2010/main" xmlns="" val="1111933469"/>
      </p:ext>
    </p:ext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custDataLst>
              <p:tags r:id="rId2"/>
            </p:custDataLst>
          </p:nvPr>
        </p:nvSpPr>
        <p:spPr/>
        <p:txBody>
          <a:bodyPr>
            <a:normAutofit fontScale="90000"/>
          </a:bodyPr>
          <a:lstStyle/>
          <a:p>
            <a:r>
              <a:rPr lang="en-US" altLang="zh-CN" dirty="0"/>
              <a:t>4.3.4 </a:t>
            </a:r>
            <a:r>
              <a:rPr lang="zh-CN" altLang="en-US" dirty="0"/>
              <a:t>联邦强化学习</a:t>
            </a:r>
          </a:p>
        </p:txBody>
      </p:sp>
      <p:pic>
        <p:nvPicPr>
          <p:cNvPr id="2" name="图片 1">
            <a:extLst>
              <a:ext uri="{FF2B5EF4-FFF2-40B4-BE49-F238E27FC236}">
                <a16:creationId xmlns:a16="http://schemas.microsoft.com/office/drawing/2014/main" xmlns="" id="{6326BACF-558E-8AC0-F274-03E4555CD503}"/>
              </a:ext>
            </a:extLst>
          </p:cNvPr>
          <p:cNvPicPr>
            <a:picLocks noChangeAspect="1"/>
          </p:cNvPicPr>
          <p:nvPr/>
        </p:nvPicPr>
        <p:blipFill>
          <a:blip r:embed="rId5">
            <a:clrChange>
              <a:clrFrom>
                <a:srgbClr val="FFFFFF"/>
              </a:clrFrom>
              <a:clrTo>
                <a:srgbClr val="FFFFFF">
                  <a:alpha val="0"/>
                </a:srgbClr>
              </a:clrTo>
            </a:clrChange>
          </a:blip>
          <a:srcRect t="2986" b="14474"/>
          <a:stretch/>
        </p:blipFill>
        <p:spPr>
          <a:xfrm>
            <a:off x="1152525" y="778933"/>
            <a:ext cx="9886950" cy="4622800"/>
          </a:xfrm>
          <a:prstGeom prst="rect">
            <a:avLst/>
          </a:prstGeom>
        </p:spPr>
      </p:pic>
      <p:sp>
        <p:nvSpPr>
          <p:cNvPr id="5" name="文本框 4">
            <a:extLst>
              <a:ext uri="{FF2B5EF4-FFF2-40B4-BE49-F238E27FC236}">
                <a16:creationId xmlns:a16="http://schemas.microsoft.com/office/drawing/2014/main" xmlns="" id="{A9D9BF6D-4DEE-E1E9-7E81-8041576A5632}"/>
              </a:ext>
            </a:extLst>
          </p:cNvPr>
          <p:cNvSpPr txBox="1"/>
          <p:nvPr/>
        </p:nvSpPr>
        <p:spPr>
          <a:xfrm>
            <a:off x="463467" y="5478902"/>
            <a:ext cx="11265065" cy="1200329"/>
          </a:xfrm>
          <a:prstGeom prst="rect">
            <a:avLst/>
          </a:prstGeom>
          <a:noFill/>
        </p:spPr>
        <p:txBody>
          <a:bodyPr wrap="square">
            <a:spAutoFit/>
          </a:bodyPr>
          <a:lstStyle/>
          <a:p>
            <a:r>
              <a:rPr lang="zh-CN" altLang="en-US" sz="2400" dirty="0"/>
              <a:t>联邦强化学习（</a:t>
            </a:r>
            <a:r>
              <a:rPr lang="en-US" altLang="zh-CN" sz="2400" dirty="0"/>
              <a:t>Federated Reinforcement Learning</a:t>
            </a:r>
            <a:r>
              <a:rPr lang="zh-CN" altLang="en-US" sz="2400" dirty="0"/>
              <a:t>，</a:t>
            </a:r>
            <a:r>
              <a:rPr lang="en-US" altLang="zh-CN" sz="2400" dirty="0"/>
              <a:t>FRL</a:t>
            </a:r>
            <a:r>
              <a:rPr lang="zh-CN" altLang="en-US" sz="2400" dirty="0"/>
              <a:t>）是一种结合了联邦学习和强化学习（</a:t>
            </a:r>
            <a:r>
              <a:rPr lang="en-US" altLang="zh-CN" sz="2400" dirty="0"/>
              <a:t>Reinforcement Learning</a:t>
            </a:r>
            <a:r>
              <a:rPr lang="zh-CN" altLang="en-US" sz="2400" dirty="0"/>
              <a:t>，</a:t>
            </a:r>
            <a:r>
              <a:rPr lang="en-US" altLang="zh-CN" sz="2400" dirty="0"/>
              <a:t>RL</a:t>
            </a:r>
            <a:r>
              <a:rPr lang="zh-CN" altLang="en-US" sz="2400" dirty="0"/>
              <a:t>）的新兴研究方向，适用于多智能体系统在分布式隐私保护环境中的学习与决策优化。</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3E49F99-66F4-D1D0-B8C4-50A67DE3BB72}"/>
            </a:ext>
          </a:extLst>
        </p:cNvPr>
        <p:cNvGrpSpPr/>
        <p:nvPr/>
      </p:nvGrpSpPr>
      <p:grpSpPr>
        <a:xfrm>
          <a:off x="0" y="0"/>
          <a:ext cx="0" cy="0"/>
          <a:chOff x="0" y="0"/>
          <a:chExt cx="0" cy="0"/>
        </a:xfrm>
      </p:grpSpPr>
      <p:sp>
        <p:nvSpPr>
          <p:cNvPr id="6" name="标题 5">
            <a:extLst>
              <a:ext uri="{FF2B5EF4-FFF2-40B4-BE49-F238E27FC236}">
                <a16:creationId xmlns:a16="http://schemas.microsoft.com/office/drawing/2014/main" xmlns="" id="{04B9028E-D86A-A0CC-0FB5-8E0531025F16}"/>
              </a:ext>
            </a:extLst>
          </p:cNvPr>
          <p:cNvSpPr>
            <a:spLocks noGrp="1"/>
          </p:cNvSpPr>
          <p:nvPr>
            <p:ph type="title"/>
            <p:custDataLst>
              <p:tags r:id="rId2"/>
            </p:custDataLst>
          </p:nvPr>
        </p:nvSpPr>
        <p:spPr/>
        <p:txBody>
          <a:bodyPr>
            <a:normAutofit fontScale="90000"/>
          </a:bodyPr>
          <a:lstStyle/>
          <a:p>
            <a:r>
              <a:rPr lang="en-US" altLang="zh-CN" dirty="0"/>
              <a:t>4.3.4 </a:t>
            </a:r>
            <a:r>
              <a:rPr lang="zh-CN" altLang="en-US" dirty="0"/>
              <a:t>联邦强化学习</a:t>
            </a:r>
          </a:p>
        </p:txBody>
      </p:sp>
      <p:pic>
        <p:nvPicPr>
          <p:cNvPr id="4" name="图片 3">
            <a:extLst>
              <a:ext uri="{FF2B5EF4-FFF2-40B4-BE49-F238E27FC236}">
                <a16:creationId xmlns:a16="http://schemas.microsoft.com/office/drawing/2014/main" xmlns="" id="{FFD2F494-2A6E-A60D-2909-3EC56D97D70C}"/>
              </a:ext>
            </a:extLst>
          </p:cNvPr>
          <p:cNvPicPr>
            <a:picLocks noChangeAspect="1"/>
          </p:cNvPicPr>
          <p:nvPr/>
        </p:nvPicPr>
        <p:blipFill>
          <a:blip r:embed="rId5"/>
          <a:stretch>
            <a:fillRect/>
          </a:stretch>
        </p:blipFill>
        <p:spPr>
          <a:xfrm>
            <a:off x="0" y="1039888"/>
            <a:ext cx="12192000" cy="5167692"/>
          </a:xfrm>
          <a:prstGeom prst="rect">
            <a:avLst/>
          </a:prstGeom>
        </p:spPr>
      </p:pic>
    </p:spTree>
    <p:custDataLst>
      <p:tags r:id="rId1"/>
    </p:custDataLst>
    <p:extLst>
      <p:ext uri="{BB962C8B-B14F-4D97-AF65-F5344CB8AC3E}">
        <p14:creationId xmlns:p14="http://schemas.microsoft.com/office/powerpoint/2010/main" xmlns="" val="413452996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36421" cy="1325563"/>
          </a:xfrm>
        </p:spPr>
        <p:txBody>
          <a:bodyPr>
            <a:normAutofit/>
          </a:bodyPr>
          <a:lstStyle/>
          <a:p>
            <a:pPr algn="ctr"/>
            <a:r>
              <a:rPr lang="en-US" altLang="zh-CN" dirty="0"/>
              <a:t>4.4 </a:t>
            </a:r>
            <a:r>
              <a:rPr lang="zh-CN" altLang="en-US" dirty="0"/>
              <a:t>联邦学习激励机制</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2"/>
            </p:custDataLst>
          </p:nvPr>
        </p:nvSpPr>
        <p:spPr/>
        <p:txBody>
          <a:bodyPr>
            <a:normAutofit fontScale="90000"/>
          </a:bodyPr>
          <a:lstStyle/>
          <a:p>
            <a:r>
              <a:rPr lang="en-US" altLang="zh-CN" dirty="0"/>
              <a:t>4.4.1 </a:t>
            </a:r>
            <a:r>
              <a:rPr lang="zh-CN" altLang="en-US" dirty="0"/>
              <a:t>激励机制的基本要素</a:t>
            </a:r>
          </a:p>
        </p:txBody>
      </p:sp>
      <p:pic>
        <p:nvPicPr>
          <p:cNvPr id="2" name="图片 1" descr="424228647\74a8cc855e2cbe53b0a84ed7aaffe598"/>
          <p:cNvPicPr>
            <a:picLocks noChangeAspect="1"/>
          </p:cNvPicPr>
          <p:nvPr>
            <p:custDataLst>
              <p:tags r:id="rId3"/>
            </p:custDataLst>
          </p:nvPr>
        </p:nvPicPr>
        <p:blipFill rotWithShape="1">
          <a:blip r:embed="rId22"/>
          <a:srcRect l="35243"/>
          <a:stretch>
            <a:fillRect/>
          </a:stretch>
        </p:blipFill>
        <p:spPr>
          <a:xfrm>
            <a:off x="0" y="1773131"/>
            <a:ext cx="4317365" cy="4118610"/>
          </a:xfrm>
          <a:prstGeom prst="rect">
            <a:avLst/>
          </a:prstGeom>
          <a:ln w="9525" cap="flat" cmpd="sng" algn="ctr">
            <a:noFill/>
            <a:prstDash val="solid"/>
            <a:round/>
            <a:headEnd type="none" w="med" len="med"/>
            <a:tailEnd type="none" w="med" len="med"/>
          </a:ln>
        </p:spPr>
      </p:pic>
      <p:pic>
        <p:nvPicPr>
          <p:cNvPr id="10" name="https://photo-static-api.fotomore.com/creative/vcg/400/new/VCG41N1483048616.jpg?uid=386&amp;timestamp=1686143016&amp;sign=b560353de4fbf26a5b3939bf07f1bf22" descr="/data/temp/863b4d82-1abf-11f0-9d05-da74302b1c4e.jpg863b4d82-1abf-11f0-9d05-da74302b1c4e"/>
          <p:cNvPicPr>
            <a:picLocks noChangeAspect="1"/>
          </p:cNvPicPr>
          <p:nvPr>
            <p:custDataLst>
              <p:tags r:id="rId4"/>
            </p:custDataLst>
          </p:nvPr>
        </p:nvPicPr>
        <p:blipFill rotWithShape="1">
          <a:blip r:embed="rId23" cstate="print"/>
          <a:srcRect t="3515" b="3515"/>
          <a:stretch>
            <a:fillRect/>
          </a:stretch>
        </p:blipFill>
        <p:spPr>
          <a:xfrm>
            <a:off x="0" y="2201121"/>
            <a:ext cx="3429635" cy="3079750"/>
          </a:xfrm>
          <a:prstGeom prst="rect">
            <a:avLst/>
          </a:prstGeom>
          <a:ln w="9525" cap="flat" cmpd="sng" algn="ctr">
            <a:noFill/>
            <a:prstDash val="solid"/>
            <a:round/>
            <a:headEnd type="none" w="med" len="med"/>
            <a:tailEnd type="none" w="med" len="med"/>
          </a:ln>
        </p:spPr>
      </p:pic>
      <p:sp>
        <p:nvSpPr>
          <p:cNvPr id="4" name="矩形 3"/>
          <p:cNvSpPr/>
          <p:nvPr>
            <p:custDataLst>
              <p:tags r:id="rId5"/>
            </p:custDataLst>
          </p:nvPr>
        </p:nvSpPr>
        <p:spPr>
          <a:xfrm>
            <a:off x="4724520" y="1381439"/>
            <a:ext cx="3033439" cy="457241"/>
          </a:xfrm>
          <a:prstGeom prst="rect">
            <a:avLst/>
          </a:prstGeom>
          <a:noFill/>
        </p:spPr>
        <p:txBody>
          <a:bodyPr wrap="square" lIns="0" tIns="0" rIns="0" bIns="0" rtlCol="0" anchor="ctr" anchorCtr="0">
            <a:noAutofit/>
          </a:bodyPr>
          <a:lstStyle/>
          <a:p>
            <a:pPr>
              <a:spcBef>
                <a:spcPct val="0"/>
              </a:spcBef>
              <a:spcAft>
                <a:spcPct val="0"/>
              </a:spcAft>
            </a:pPr>
            <a:r>
              <a:rPr lang="en-US" altLang="zh-CN" sz="4800">
                <a:solidFill>
                  <a:schemeClr val="accent1">
                    <a:alpha val="42000"/>
                  </a:schemeClr>
                </a:solidFill>
                <a:latin typeface="+mn-ea"/>
                <a:cs typeface="+mn-ea"/>
                <a:sym typeface="+mn-ea"/>
              </a:rPr>
              <a:t>01</a:t>
            </a:r>
            <a:endParaRPr lang="zh-CN" altLang="en-US" sz="4800">
              <a:solidFill>
                <a:schemeClr val="accent1">
                  <a:alpha val="42000"/>
                </a:schemeClr>
              </a:solidFill>
              <a:latin typeface="+mn-ea"/>
              <a:cs typeface="+mn-ea"/>
              <a:sym typeface="+mn-ea"/>
            </a:endParaRPr>
          </a:p>
        </p:txBody>
      </p:sp>
      <p:cxnSp>
        <p:nvCxnSpPr>
          <p:cNvPr id="12" name="直接连接符 11"/>
          <p:cNvCxnSpPr/>
          <p:nvPr>
            <p:custDataLst>
              <p:tags r:id="rId6"/>
            </p:custDataLst>
          </p:nvPr>
        </p:nvCxnSpPr>
        <p:spPr>
          <a:xfrm>
            <a:off x="4730870" y="1941566"/>
            <a:ext cx="3031509" cy="0"/>
          </a:xfrm>
          <a:prstGeom prst="line">
            <a:avLst/>
          </a:prstGeom>
          <a:ln w="12700">
            <a:solidFill>
              <a:schemeClr val="accent1">
                <a:alpha val="40000"/>
              </a:schemeClr>
            </a:solidFill>
          </a:ln>
        </p:spPr>
        <p:style>
          <a:lnRef idx="2">
            <a:schemeClr val="accent1"/>
          </a:lnRef>
          <a:fillRef idx="0">
            <a:srgbClr val="FFFFFF"/>
          </a:fillRef>
          <a:effectRef idx="0">
            <a:srgbClr val="FFFFFF"/>
          </a:effectRef>
          <a:fontRef idx="minor">
            <a:schemeClr val="tx1"/>
          </a:fontRef>
        </p:style>
      </p:cxnSp>
      <p:sp>
        <p:nvSpPr>
          <p:cNvPr id="13" name="矩形 12"/>
          <p:cNvSpPr/>
          <p:nvPr>
            <p:custDataLst>
              <p:tags r:id="rId7"/>
            </p:custDataLst>
          </p:nvPr>
        </p:nvSpPr>
        <p:spPr>
          <a:xfrm>
            <a:off x="4725155" y="2058418"/>
            <a:ext cx="3032534" cy="276103"/>
          </a:xfrm>
          <a:prstGeom prst="rect">
            <a:avLst/>
          </a:prstGeom>
          <a:noFill/>
        </p:spPr>
        <p:txBody>
          <a:bodyPr wrap="square" lIns="0" tIns="0" rIns="0" bIns="0" rtlCol="0" anchor="b">
            <a:noAutofit/>
          </a:bodyPr>
          <a:lstStyle/>
          <a:p>
            <a:pPr>
              <a:spcBef>
                <a:spcPct val="0"/>
              </a:spcBef>
              <a:spcAft>
                <a:spcPct val="0"/>
              </a:spcAft>
            </a:pPr>
            <a:r>
              <a:rPr lang="zh-CN" altLang="en-US" sz="2000" b="1">
                <a:solidFill>
                  <a:schemeClr val="accent1"/>
                </a:solidFill>
                <a:latin typeface="+mn-ea"/>
                <a:cs typeface="+mn-ea"/>
                <a:sym typeface="+mn-ea"/>
              </a:rPr>
              <a:t>贡献度量与奖励分配</a:t>
            </a:r>
          </a:p>
        </p:txBody>
      </p:sp>
      <p:sp>
        <p:nvSpPr>
          <p:cNvPr id="15" name="矩形 14"/>
          <p:cNvSpPr/>
          <p:nvPr>
            <p:custDataLst>
              <p:tags r:id="rId8"/>
            </p:custDataLst>
          </p:nvPr>
        </p:nvSpPr>
        <p:spPr>
          <a:xfrm>
            <a:off x="4726425" y="2390557"/>
            <a:ext cx="3031799" cy="1273305"/>
          </a:xfrm>
          <a:prstGeom prst="rect">
            <a:avLst/>
          </a:prstGeom>
          <a:ln>
            <a:noFill/>
            <a:prstDash val="sysDash"/>
          </a:ln>
        </p:spPr>
        <p:txBody>
          <a:bodyPr vert="horz" wrap="square" lIns="0" tIns="0" rIns="0" bIns="0" rtlCol="0">
            <a:noAutofit/>
          </a:bodyPr>
          <a:lstStyle/>
          <a:p>
            <a:pPr algn="just">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sym typeface="+mn-ea"/>
              </a:rPr>
              <a:t>通过数据质量与模型改进量化贡献度，分配货币与非货币形式的奖励。</a:t>
            </a:r>
          </a:p>
        </p:txBody>
      </p:sp>
      <p:sp>
        <p:nvSpPr>
          <p:cNvPr id="17" name="矩形 16"/>
          <p:cNvSpPr/>
          <p:nvPr>
            <p:custDataLst>
              <p:tags r:id="rId9"/>
            </p:custDataLst>
          </p:nvPr>
        </p:nvSpPr>
        <p:spPr>
          <a:xfrm>
            <a:off x="4730870" y="4065083"/>
            <a:ext cx="3033439" cy="457241"/>
          </a:xfrm>
          <a:prstGeom prst="rect">
            <a:avLst/>
          </a:prstGeom>
          <a:noFill/>
        </p:spPr>
        <p:txBody>
          <a:bodyPr wrap="square" lIns="0" tIns="0" rIns="0" bIns="0" rtlCol="0" anchor="ctr" anchorCtr="0">
            <a:noAutofit/>
          </a:bodyPr>
          <a:lstStyle/>
          <a:p>
            <a:pPr>
              <a:spcBef>
                <a:spcPct val="0"/>
              </a:spcBef>
              <a:spcAft>
                <a:spcPct val="0"/>
              </a:spcAft>
            </a:pPr>
            <a:r>
              <a:rPr lang="en-US" altLang="zh-CN" sz="4800">
                <a:solidFill>
                  <a:schemeClr val="accent1">
                    <a:alpha val="42000"/>
                  </a:schemeClr>
                </a:solidFill>
                <a:latin typeface="+mn-ea"/>
                <a:cs typeface="+mn-ea"/>
                <a:sym typeface="+mn-ea"/>
              </a:rPr>
              <a:t>03</a:t>
            </a:r>
            <a:endParaRPr lang="zh-CN" altLang="en-US" sz="4800">
              <a:solidFill>
                <a:schemeClr val="accent1">
                  <a:alpha val="42000"/>
                </a:schemeClr>
              </a:solidFill>
              <a:latin typeface="+mn-ea"/>
              <a:cs typeface="+mn-ea"/>
              <a:sym typeface="+mn-ea"/>
            </a:endParaRPr>
          </a:p>
        </p:txBody>
      </p:sp>
      <p:cxnSp>
        <p:nvCxnSpPr>
          <p:cNvPr id="38" name="直接连接符 37"/>
          <p:cNvCxnSpPr/>
          <p:nvPr>
            <p:custDataLst>
              <p:tags r:id="rId10"/>
            </p:custDataLst>
          </p:nvPr>
        </p:nvCxnSpPr>
        <p:spPr>
          <a:xfrm>
            <a:off x="4737220" y="4625845"/>
            <a:ext cx="3031509" cy="0"/>
          </a:xfrm>
          <a:prstGeom prst="line">
            <a:avLst/>
          </a:prstGeom>
          <a:ln w="12700">
            <a:solidFill>
              <a:schemeClr val="accent1">
                <a:alpha val="40000"/>
              </a:schemeClr>
            </a:solidFill>
          </a:ln>
        </p:spPr>
        <p:style>
          <a:lnRef idx="2">
            <a:schemeClr val="accent1"/>
          </a:lnRef>
          <a:fillRef idx="0">
            <a:srgbClr val="FFFFFF"/>
          </a:fillRef>
          <a:effectRef idx="0">
            <a:srgbClr val="FFFFFF"/>
          </a:effectRef>
          <a:fontRef idx="minor">
            <a:schemeClr val="tx1"/>
          </a:fontRef>
        </p:style>
      </p:cxnSp>
      <p:sp>
        <p:nvSpPr>
          <p:cNvPr id="21" name="矩形 20"/>
          <p:cNvSpPr/>
          <p:nvPr>
            <p:custDataLst>
              <p:tags r:id="rId11"/>
            </p:custDataLst>
          </p:nvPr>
        </p:nvSpPr>
        <p:spPr>
          <a:xfrm>
            <a:off x="4731505" y="4742697"/>
            <a:ext cx="3032534" cy="276103"/>
          </a:xfrm>
          <a:prstGeom prst="rect">
            <a:avLst/>
          </a:prstGeom>
          <a:noFill/>
        </p:spPr>
        <p:txBody>
          <a:bodyPr wrap="square" lIns="0" tIns="0" rIns="0" bIns="0" rtlCol="0" anchor="b">
            <a:noAutofit/>
          </a:bodyPr>
          <a:lstStyle/>
          <a:p>
            <a:pPr>
              <a:spcBef>
                <a:spcPct val="0"/>
              </a:spcBef>
              <a:spcAft>
                <a:spcPct val="0"/>
              </a:spcAft>
            </a:pPr>
            <a:r>
              <a:rPr lang="zh-CN" altLang="en-US" sz="2000" b="1">
                <a:solidFill>
                  <a:schemeClr val="accent1"/>
                </a:solidFill>
                <a:latin typeface="+mn-ea"/>
                <a:cs typeface="+mn-ea"/>
                <a:sym typeface="+mn-ea"/>
              </a:rPr>
              <a:t>系统稳定性</a:t>
            </a:r>
          </a:p>
        </p:txBody>
      </p:sp>
      <p:sp>
        <p:nvSpPr>
          <p:cNvPr id="23" name="矩形 22"/>
          <p:cNvSpPr/>
          <p:nvPr>
            <p:custDataLst>
              <p:tags r:id="rId12"/>
            </p:custDataLst>
          </p:nvPr>
        </p:nvSpPr>
        <p:spPr>
          <a:xfrm>
            <a:off x="4732775" y="5074836"/>
            <a:ext cx="3031799" cy="1273305"/>
          </a:xfrm>
          <a:prstGeom prst="rect">
            <a:avLst/>
          </a:prstGeom>
          <a:noFill/>
          <a:ln>
            <a:noFill/>
            <a:prstDash val="sysDash"/>
          </a:ln>
        </p:spPr>
        <p:txBody>
          <a:bodyPr vert="horz" wrap="square" lIns="0" tIns="0" rIns="0" bIns="0" rtlCol="0">
            <a:noAutofit/>
          </a:bodyPr>
          <a:lstStyle/>
          <a:p>
            <a:pPr algn="just">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sym typeface="+mn-ea"/>
              </a:rPr>
              <a:t>促进长期合作与持续贡献，保障联邦学习系统的稳定运行。</a:t>
            </a:r>
          </a:p>
        </p:txBody>
      </p:sp>
      <p:sp>
        <p:nvSpPr>
          <p:cNvPr id="24" name="矩形 23"/>
          <p:cNvSpPr/>
          <p:nvPr>
            <p:custDataLst>
              <p:tags r:id="rId13"/>
            </p:custDataLst>
          </p:nvPr>
        </p:nvSpPr>
        <p:spPr>
          <a:xfrm>
            <a:off x="8625087" y="1381439"/>
            <a:ext cx="3033440" cy="457241"/>
          </a:xfrm>
          <a:prstGeom prst="rect">
            <a:avLst/>
          </a:prstGeom>
          <a:noFill/>
        </p:spPr>
        <p:txBody>
          <a:bodyPr wrap="square" lIns="0" tIns="0" rIns="0" bIns="0" rtlCol="0" anchor="ctr" anchorCtr="0">
            <a:noAutofit/>
          </a:bodyPr>
          <a:lstStyle/>
          <a:p>
            <a:pPr>
              <a:spcBef>
                <a:spcPct val="0"/>
              </a:spcBef>
              <a:spcAft>
                <a:spcPct val="0"/>
              </a:spcAft>
            </a:pPr>
            <a:r>
              <a:rPr lang="en-US" altLang="zh-CN" sz="4800">
                <a:solidFill>
                  <a:schemeClr val="accent1">
                    <a:alpha val="42000"/>
                  </a:schemeClr>
                </a:solidFill>
                <a:latin typeface="+mn-ea"/>
                <a:cs typeface="+mn-ea"/>
                <a:sym typeface="+mn-ea"/>
              </a:rPr>
              <a:t>02</a:t>
            </a:r>
            <a:endParaRPr lang="zh-CN" altLang="en-US" sz="4800">
              <a:solidFill>
                <a:schemeClr val="accent1">
                  <a:alpha val="42000"/>
                </a:schemeClr>
              </a:solidFill>
              <a:latin typeface="+mn-ea"/>
              <a:cs typeface="+mn-ea"/>
              <a:sym typeface="+mn-ea"/>
            </a:endParaRPr>
          </a:p>
        </p:txBody>
      </p:sp>
      <p:cxnSp>
        <p:nvCxnSpPr>
          <p:cNvPr id="43" name="直接连接符 42"/>
          <p:cNvCxnSpPr/>
          <p:nvPr>
            <p:custDataLst>
              <p:tags r:id="rId14"/>
            </p:custDataLst>
          </p:nvPr>
        </p:nvCxnSpPr>
        <p:spPr>
          <a:xfrm>
            <a:off x="8631438" y="1941566"/>
            <a:ext cx="3031509" cy="0"/>
          </a:xfrm>
          <a:prstGeom prst="line">
            <a:avLst/>
          </a:prstGeom>
          <a:ln w="12700">
            <a:solidFill>
              <a:schemeClr val="accent1">
                <a:alpha val="40000"/>
              </a:schemeClr>
            </a:solidFill>
          </a:ln>
        </p:spPr>
        <p:style>
          <a:lnRef idx="2">
            <a:schemeClr val="accent1"/>
          </a:lnRef>
          <a:fillRef idx="0">
            <a:srgbClr val="FFFFFF"/>
          </a:fillRef>
          <a:effectRef idx="0">
            <a:srgbClr val="FFFFFF"/>
          </a:effectRef>
          <a:fontRef idx="minor">
            <a:schemeClr val="tx1"/>
          </a:fontRef>
        </p:style>
      </p:cxnSp>
      <p:sp>
        <p:nvSpPr>
          <p:cNvPr id="25" name="矩形 24"/>
          <p:cNvSpPr/>
          <p:nvPr>
            <p:custDataLst>
              <p:tags r:id="rId15"/>
            </p:custDataLst>
          </p:nvPr>
        </p:nvSpPr>
        <p:spPr>
          <a:xfrm>
            <a:off x="8626358" y="2058418"/>
            <a:ext cx="3032534" cy="276103"/>
          </a:xfrm>
          <a:prstGeom prst="rect">
            <a:avLst/>
          </a:prstGeom>
          <a:noFill/>
        </p:spPr>
        <p:txBody>
          <a:bodyPr wrap="square" lIns="0" tIns="0" rIns="0" bIns="0" rtlCol="0" anchor="b">
            <a:noAutofit/>
          </a:bodyPr>
          <a:lstStyle/>
          <a:p>
            <a:pPr>
              <a:spcBef>
                <a:spcPct val="0"/>
              </a:spcBef>
              <a:spcAft>
                <a:spcPct val="0"/>
              </a:spcAft>
            </a:pPr>
            <a:r>
              <a:rPr lang="zh-CN" altLang="en-US" sz="2000" b="1">
                <a:solidFill>
                  <a:schemeClr val="accent1"/>
                </a:solidFill>
                <a:latin typeface="+mn-ea"/>
                <a:cs typeface="+mn-ea"/>
                <a:sym typeface="+mn-ea"/>
              </a:rPr>
              <a:t>隐私保护</a:t>
            </a:r>
          </a:p>
        </p:txBody>
      </p:sp>
      <p:sp>
        <p:nvSpPr>
          <p:cNvPr id="26" name="矩形 25"/>
          <p:cNvSpPr/>
          <p:nvPr>
            <p:custDataLst>
              <p:tags r:id="rId16"/>
            </p:custDataLst>
          </p:nvPr>
        </p:nvSpPr>
        <p:spPr>
          <a:xfrm>
            <a:off x="8626993" y="2390557"/>
            <a:ext cx="3031799" cy="1273305"/>
          </a:xfrm>
          <a:prstGeom prst="rect">
            <a:avLst/>
          </a:prstGeom>
          <a:ln>
            <a:noFill/>
            <a:prstDash val="sysDash"/>
          </a:ln>
        </p:spPr>
        <p:txBody>
          <a:bodyPr vert="horz" wrap="square" lIns="0" tIns="0" rIns="0" bIns="0" rtlCol="0">
            <a:noAutofit/>
          </a:bodyPr>
          <a:lstStyle/>
          <a:p>
            <a:pPr algn="just">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sym typeface="+mn-ea"/>
              </a:rPr>
              <a:t>确保数据加密与匿名化处理，保护参与方的隐私安全。</a:t>
            </a:r>
          </a:p>
        </p:txBody>
      </p:sp>
      <p:sp>
        <p:nvSpPr>
          <p:cNvPr id="27" name="矩形 26"/>
          <p:cNvSpPr/>
          <p:nvPr>
            <p:custDataLst>
              <p:tags r:id="rId17"/>
            </p:custDataLst>
          </p:nvPr>
        </p:nvSpPr>
        <p:spPr>
          <a:xfrm>
            <a:off x="8632072" y="4065083"/>
            <a:ext cx="3033440" cy="457241"/>
          </a:xfrm>
          <a:prstGeom prst="rect">
            <a:avLst/>
          </a:prstGeom>
          <a:noFill/>
        </p:spPr>
        <p:txBody>
          <a:bodyPr wrap="square" lIns="0" tIns="0" rIns="0" bIns="0" rtlCol="0" anchor="ctr" anchorCtr="0">
            <a:noAutofit/>
          </a:bodyPr>
          <a:lstStyle/>
          <a:p>
            <a:pPr>
              <a:spcBef>
                <a:spcPct val="0"/>
              </a:spcBef>
              <a:spcAft>
                <a:spcPct val="0"/>
              </a:spcAft>
            </a:pPr>
            <a:r>
              <a:rPr lang="en-US" altLang="zh-CN" sz="4800">
                <a:solidFill>
                  <a:schemeClr val="accent1">
                    <a:alpha val="42000"/>
                  </a:schemeClr>
                </a:solidFill>
                <a:latin typeface="+mn-ea"/>
                <a:cs typeface="+mn-ea"/>
                <a:sym typeface="+mn-ea"/>
              </a:rPr>
              <a:t>04</a:t>
            </a:r>
            <a:endParaRPr lang="zh-CN" altLang="en-US" sz="4800">
              <a:solidFill>
                <a:schemeClr val="accent1">
                  <a:alpha val="42000"/>
                </a:schemeClr>
              </a:solidFill>
              <a:latin typeface="+mn-ea"/>
              <a:cs typeface="+mn-ea"/>
              <a:sym typeface="+mn-ea"/>
            </a:endParaRPr>
          </a:p>
        </p:txBody>
      </p:sp>
      <p:cxnSp>
        <p:nvCxnSpPr>
          <p:cNvPr id="48" name="直接连接符 47"/>
          <p:cNvCxnSpPr/>
          <p:nvPr>
            <p:custDataLst>
              <p:tags r:id="rId18"/>
            </p:custDataLst>
          </p:nvPr>
        </p:nvCxnSpPr>
        <p:spPr>
          <a:xfrm>
            <a:off x="8638423" y="4625845"/>
            <a:ext cx="3031509" cy="0"/>
          </a:xfrm>
          <a:prstGeom prst="line">
            <a:avLst/>
          </a:prstGeom>
          <a:ln w="12700">
            <a:solidFill>
              <a:schemeClr val="accent1">
                <a:alpha val="40000"/>
              </a:schemeClr>
            </a:solidFill>
          </a:ln>
        </p:spPr>
        <p:style>
          <a:lnRef idx="2">
            <a:schemeClr val="accent1"/>
          </a:lnRef>
          <a:fillRef idx="0">
            <a:srgbClr val="FFFFFF"/>
          </a:fillRef>
          <a:effectRef idx="0">
            <a:srgbClr val="FFFFFF"/>
          </a:effectRef>
          <a:fontRef idx="minor">
            <a:schemeClr val="tx1"/>
          </a:fontRef>
        </p:style>
      </p:cxnSp>
      <p:sp>
        <p:nvSpPr>
          <p:cNvPr id="28" name="矩形 27"/>
          <p:cNvSpPr/>
          <p:nvPr>
            <p:custDataLst>
              <p:tags r:id="rId19"/>
            </p:custDataLst>
          </p:nvPr>
        </p:nvSpPr>
        <p:spPr>
          <a:xfrm>
            <a:off x="8633343" y="4742697"/>
            <a:ext cx="3032534" cy="276103"/>
          </a:xfrm>
          <a:prstGeom prst="rect">
            <a:avLst/>
          </a:prstGeom>
          <a:noFill/>
        </p:spPr>
        <p:txBody>
          <a:bodyPr wrap="square" lIns="0" tIns="0" rIns="0" bIns="0" rtlCol="0" anchor="b">
            <a:noAutofit/>
          </a:bodyPr>
          <a:lstStyle/>
          <a:p>
            <a:pPr>
              <a:spcBef>
                <a:spcPct val="0"/>
              </a:spcBef>
              <a:spcAft>
                <a:spcPct val="0"/>
              </a:spcAft>
            </a:pPr>
            <a:r>
              <a:rPr lang="zh-CN" altLang="en-US" sz="2000" b="1">
                <a:solidFill>
                  <a:schemeClr val="accent1"/>
                </a:solidFill>
                <a:latin typeface="+mn-ea"/>
                <a:cs typeface="+mn-ea"/>
                <a:sym typeface="+mn-ea"/>
              </a:rPr>
              <a:t>透明度与灵活性</a:t>
            </a:r>
          </a:p>
        </p:txBody>
      </p:sp>
      <p:sp>
        <p:nvSpPr>
          <p:cNvPr id="29" name="矩形 28"/>
          <p:cNvSpPr/>
          <p:nvPr>
            <p:custDataLst>
              <p:tags r:id="rId20"/>
            </p:custDataLst>
          </p:nvPr>
        </p:nvSpPr>
        <p:spPr>
          <a:xfrm>
            <a:off x="8632708" y="5074836"/>
            <a:ext cx="3031799" cy="1273305"/>
          </a:xfrm>
          <a:prstGeom prst="rect">
            <a:avLst/>
          </a:prstGeom>
          <a:ln>
            <a:noFill/>
            <a:prstDash val="sysDash"/>
          </a:ln>
        </p:spPr>
        <p:txBody>
          <a:bodyPr vert="horz" wrap="square" lIns="0" tIns="0" rIns="0" bIns="0" rtlCol="0">
            <a:noAutofit/>
          </a:bodyPr>
          <a:lstStyle/>
          <a:p>
            <a:pPr algn="just">
              <a:lnSpc>
                <a:spcPct val="150000"/>
              </a:lnSpc>
              <a:spcBef>
                <a:spcPct val="0"/>
              </a:spcBef>
              <a:spcAft>
                <a:spcPct val="0"/>
              </a:spcAft>
            </a:pPr>
            <a:r>
              <a:rPr lang="zh-CN" altLang="en-US">
                <a:ln>
                  <a:noFill/>
                  <a:prstDash val="sysDot"/>
                </a:ln>
                <a:solidFill>
                  <a:schemeClr val="tx1">
                    <a:lumMod val="85000"/>
                    <a:lumOff val="15000"/>
                  </a:schemeClr>
                </a:solidFill>
                <a:latin typeface="+mn-ea"/>
                <a:cs typeface="+mn-ea"/>
                <a:sym typeface="+mn-ea"/>
              </a:rPr>
              <a:t>机制设计需公开透明，易于理解，并能适应不同参与者与环境变化。</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normAutofit fontScale="90000"/>
          </a:bodyPr>
          <a:lstStyle/>
          <a:p>
            <a:r>
              <a:rPr lang="en-US" altLang="zh-CN" dirty="0"/>
              <a:t>4.4.2 </a:t>
            </a:r>
            <a:r>
              <a:rPr lang="zh-CN" altLang="en-US" dirty="0"/>
              <a:t>激励机制设计原则</a:t>
            </a:r>
          </a:p>
        </p:txBody>
      </p:sp>
      <p:sp>
        <p:nvSpPr>
          <p:cNvPr id="8" name="矩形 7"/>
          <p:cNvSpPr/>
          <p:nvPr>
            <p:custDataLst>
              <p:tags r:id="rId3"/>
            </p:custDataLst>
          </p:nvPr>
        </p:nvSpPr>
        <p:spPr>
          <a:xfrm>
            <a:off x="833118" y="3398597"/>
            <a:ext cx="2412314" cy="1132297"/>
          </a:xfrm>
          <a:prstGeom prst="rect">
            <a:avLst/>
          </a:prstGeom>
          <a:ln>
            <a:noFill/>
            <a:prstDash val="sysDash"/>
          </a:ln>
        </p:spPr>
        <p:txBody>
          <a:bodyPr vert="horz" wrap="square" lIns="0" tIns="0" rIns="0" bIns="0" rtlCol="0">
            <a:noAutofit/>
          </a:bodyPr>
          <a:lstStyle/>
          <a:p>
            <a:pPr>
              <a:lnSpc>
                <a:spcPct val="150000"/>
              </a:lnSpc>
              <a:spcBef>
                <a:spcPct val="0"/>
              </a:spcBef>
              <a:spcAft>
                <a:spcPct val="0"/>
              </a:spcAft>
            </a:pPr>
            <a:r>
              <a:rPr lang="zh-CN" altLang="en-US" kern="0" dirty="0">
                <a:ln>
                  <a:noFill/>
                  <a:prstDash val="sysDot"/>
                </a:ln>
                <a:solidFill>
                  <a:schemeClr val="tx1">
                    <a:lumMod val="85000"/>
                    <a:lumOff val="15000"/>
                  </a:schemeClr>
                </a:solidFill>
                <a:latin typeface="+mn-ea"/>
                <a:cs typeface="+mn-ea"/>
              </a:rPr>
              <a:t>确保各方享有平等机会与权益，提供明确的贡献评估指标。</a:t>
            </a:r>
          </a:p>
        </p:txBody>
      </p:sp>
      <p:sp>
        <p:nvSpPr>
          <p:cNvPr id="9" name="矩形 8"/>
          <p:cNvSpPr/>
          <p:nvPr>
            <p:custDataLst>
              <p:tags r:id="rId4"/>
            </p:custDataLst>
          </p:nvPr>
        </p:nvSpPr>
        <p:spPr>
          <a:xfrm>
            <a:off x="850261" y="2717256"/>
            <a:ext cx="2159956" cy="591101"/>
          </a:xfrm>
          <a:prstGeom prst="rect">
            <a:avLst/>
          </a:prstGeom>
          <a:noFill/>
        </p:spPr>
        <p:txBody>
          <a:bodyPr wrap="square" lIns="0" tIns="0" rIns="0" bIns="0" rtlCol="0" anchor="ctr">
            <a:noAutofit/>
          </a:bodyPr>
          <a:lstStyle/>
          <a:p>
            <a:pPr>
              <a:spcBef>
                <a:spcPct val="0"/>
              </a:spcBef>
              <a:spcAft>
                <a:spcPct val="0"/>
              </a:spcAft>
            </a:pPr>
            <a:r>
              <a:rPr lang="zh-CN" altLang="en-US" sz="2400" b="1" kern="0">
                <a:solidFill>
                  <a:schemeClr val="accent1"/>
                </a:solidFill>
                <a:latin typeface="+mn-ea"/>
                <a:cs typeface="+mn-ea"/>
              </a:rPr>
              <a:t>公平性与可量化贡献评估</a:t>
            </a:r>
          </a:p>
        </p:txBody>
      </p:sp>
      <p:sp>
        <p:nvSpPr>
          <p:cNvPr id="13" name="矩形 12"/>
          <p:cNvSpPr/>
          <p:nvPr>
            <p:custDataLst>
              <p:tags r:id="rId5"/>
            </p:custDataLst>
          </p:nvPr>
        </p:nvSpPr>
        <p:spPr>
          <a:xfrm>
            <a:off x="850261" y="1463157"/>
            <a:ext cx="1325181" cy="991613"/>
          </a:xfrm>
          <a:prstGeom prst="rect">
            <a:avLst/>
          </a:prstGeom>
          <a:noFill/>
        </p:spPr>
        <p:txBody>
          <a:bodyPr wrap="none" lIns="0" tIns="0" rIns="0" bIns="0" rtlCol="0" anchor="ctr">
            <a:normAutofit fontScale="95000" lnSpcReduction="10000"/>
          </a:bodyPr>
          <a:lstStyle/>
          <a:p>
            <a:pPr>
              <a:spcBef>
                <a:spcPct val="0"/>
              </a:spcBef>
              <a:spcAft>
                <a:spcPct val="0"/>
              </a:spcAft>
            </a:pPr>
            <a:r>
              <a:rPr lang="en-US" altLang="zh-CN" sz="7200" b="1" kern="0">
                <a:solidFill>
                  <a:schemeClr val="accent1"/>
                </a:solidFill>
                <a:latin typeface="+mn-ea"/>
                <a:cs typeface="+mn-ea"/>
              </a:rPr>
              <a:t>01</a:t>
            </a:r>
            <a:endParaRPr lang="zh-CN" altLang="en-US" sz="7200" b="1" kern="0">
              <a:solidFill>
                <a:schemeClr val="accent1"/>
              </a:solidFill>
              <a:latin typeface="+mn-ea"/>
              <a:cs typeface="+mn-ea"/>
            </a:endParaRPr>
          </a:p>
        </p:txBody>
      </p:sp>
      <p:sp>
        <p:nvSpPr>
          <p:cNvPr id="16" name="矩形 15"/>
          <p:cNvSpPr/>
          <p:nvPr>
            <p:custDataLst>
              <p:tags r:id="rId6"/>
            </p:custDataLst>
          </p:nvPr>
        </p:nvSpPr>
        <p:spPr>
          <a:xfrm>
            <a:off x="3656903" y="3398597"/>
            <a:ext cx="2347913" cy="1132297"/>
          </a:xfrm>
          <a:prstGeom prst="rect">
            <a:avLst/>
          </a:prstGeom>
          <a:ln>
            <a:noFill/>
            <a:prstDash val="sysDash"/>
          </a:ln>
        </p:spPr>
        <p:txBody>
          <a:bodyPr vert="horz" wrap="square" lIns="0" tIns="0" rIns="0" bIns="0" rtlCol="0">
            <a:noAutofit/>
          </a:bodyPr>
          <a:lstStyle/>
          <a:p>
            <a:pPr>
              <a:lnSpc>
                <a:spcPct val="150000"/>
              </a:lnSpc>
              <a:spcBef>
                <a:spcPct val="0"/>
              </a:spcBef>
              <a:spcAft>
                <a:spcPct val="0"/>
              </a:spcAft>
            </a:pPr>
            <a:r>
              <a:rPr lang="zh-CN" altLang="en-US" kern="0" dirty="0">
                <a:ln>
                  <a:noFill/>
                  <a:prstDash val="sysDot"/>
                </a:ln>
                <a:solidFill>
                  <a:schemeClr val="tx1">
                    <a:lumMod val="85000"/>
                    <a:lumOff val="15000"/>
                  </a:schemeClr>
                </a:solidFill>
                <a:latin typeface="+mn-ea"/>
                <a:cs typeface="+mn-ea"/>
              </a:rPr>
              <a:t>结合经济与非经济激励，同时采用差分隐私与加密通信保护隐私。</a:t>
            </a:r>
          </a:p>
        </p:txBody>
      </p:sp>
      <p:sp>
        <p:nvSpPr>
          <p:cNvPr id="17" name="矩形 16"/>
          <p:cNvSpPr/>
          <p:nvPr>
            <p:custDataLst>
              <p:tags r:id="rId7"/>
            </p:custDataLst>
          </p:nvPr>
        </p:nvSpPr>
        <p:spPr>
          <a:xfrm>
            <a:off x="3656904" y="2717256"/>
            <a:ext cx="2159956" cy="591101"/>
          </a:xfrm>
          <a:prstGeom prst="rect">
            <a:avLst/>
          </a:prstGeom>
          <a:noFill/>
        </p:spPr>
        <p:txBody>
          <a:bodyPr wrap="square" lIns="0" tIns="0" rIns="0" bIns="0" rtlCol="0" anchor="ctr">
            <a:noAutofit/>
          </a:bodyPr>
          <a:lstStyle/>
          <a:p>
            <a:pPr>
              <a:spcBef>
                <a:spcPct val="0"/>
              </a:spcBef>
              <a:spcAft>
                <a:spcPct val="0"/>
              </a:spcAft>
            </a:pPr>
            <a:r>
              <a:rPr lang="zh-CN" altLang="en-US" sz="2400" b="1" kern="0">
                <a:solidFill>
                  <a:schemeClr val="accent1"/>
                </a:solidFill>
                <a:latin typeface="+mn-ea"/>
                <a:cs typeface="+mn-ea"/>
              </a:rPr>
              <a:t>激励多样性与隐私保护</a:t>
            </a:r>
          </a:p>
        </p:txBody>
      </p:sp>
      <p:sp>
        <p:nvSpPr>
          <p:cNvPr id="18" name="矩形 17"/>
          <p:cNvSpPr/>
          <p:nvPr>
            <p:custDataLst>
              <p:tags r:id="rId8"/>
            </p:custDataLst>
          </p:nvPr>
        </p:nvSpPr>
        <p:spPr>
          <a:xfrm>
            <a:off x="3656904" y="1463157"/>
            <a:ext cx="1325181" cy="991613"/>
          </a:xfrm>
          <a:prstGeom prst="rect">
            <a:avLst/>
          </a:prstGeom>
          <a:noFill/>
        </p:spPr>
        <p:txBody>
          <a:bodyPr wrap="none" lIns="0" tIns="0" rIns="0" bIns="0" rtlCol="0" anchor="ctr">
            <a:normAutofit fontScale="95000" lnSpcReduction="10000"/>
          </a:bodyPr>
          <a:lstStyle/>
          <a:p>
            <a:pPr>
              <a:spcBef>
                <a:spcPct val="0"/>
              </a:spcBef>
              <a:spcAft>
                <a:spcPct val="0"/>
              </a:spcAft>
            </a:pPr>
            <a:r>
              <a:rPr lang="en-US" altLang="zh-CN" sz="7200" b="1" kern="0" dirty="0">
                <a:solidFill>
                  <a:schemeClr val="accent1"/>
                </a:solidFill>
                <a:latin typeface="+mn-ea"/>
                <a:cs typeface="+mn-ea"/>
              </a:rPr>
              <a:t>02</a:t>
            </a:r>
            <a:endParaRPr lang="zh-CN" altLang="en-US" sz="7200" b="1" kern="0" dirty="0">
              <a:solidFill>
                <a:schemeClr val="accent1"/>
              </a:solidFill>
              <a:latin typeface="+mn-ea"/>
              <a:cs typeface="+mn-ea"/>
            </a:endParaRPr>
          </a:p>
        </p:txBody>
      </p:sp>
      <p:sp>
        <p:nvSpPr>
          <p:cNvPr id="20" name="矩形 19"/>
          <p:cNvSpPr/>
          <p:nvPr>
            <p:custDataLst>
              <p:tags r:id="rId9"/>
            </p:custDataLst>
          </p:nvPr>
        </p:nvSpPr>
        <p:spPr>
          <a:xfrm>
            <a:off x="6462911" y="3398597"/>
            <a:ext cx="2232355" cy="1132297"/>
          </a:xfrm>
          <a:prstGeom prst="rect">
            <a:avLst/>
          </a:prstGeom>
          <a:ln>
            <a:noFill/>
            <a:prstDash val="sysDash"/>
          </a:ln>
        </p:spPr>
        <p:txBody>
          <a:bodyPr vert="horz" wrap="square" lIns="0" tIns="0" rIns="0" bIns="0" rtlCol="0">
            <a:noAutofit/>
          </a:bodyPr>
          <a:lstStyle/>
          <a:p>
            <a:pPr>
              <a:lnSpc>
                <a:spcPct val="150000"/>
              </a:lnSpc>
              <a:spcBef>
                <a:spcPct val="0"/>
              </a:spcBef>
              <a:spcAft>
                <a:spcPct val="0"/>
              </a:spcAft>
            </a:pPr>
            <a:r>
              <a:rPr lang="zh-CN" altLang="en-US" kern="0" dirty="0">
                <a:ln>
                  <a:noFill/>
                  <a:prstDash val="sysDot"/>
                </a:ln>
                <a:solidFill>
                  <a:schemeClr val="tx1">
                    <a:lumMod val="85000"/>
                    <a:lumOff val="15000"/>
                  </a:schemeClr>
                </a:solidFill>
                <a:latin typeface="+mn-ea"/>
                <a:cs typeface="+mn-ea"/>
              </a:rPr>
              <a:t>注重长期合作与系统发展，适应参与者数量与数据量的增长。</a:t>
            </a:r>
          </a:p>
        </p:txBody>
      </p:sp>
      <p:sp>
        <p:nvSpPr>
          <p:cNvPr id="21" name="矩形 20"/>
          <p:cNvSpPr/>
          <p:nvPr>
            <p:custDataLst>
              <p:tags r:id="rId10"/>
            </p:custDataLst>
          </p:nvPr>
        </p:nvSpPr>
        <p:spPr>
          <a:xfrm>
            <a:off x="6462912" y="2717256"/>
            <a:ext cx="2159956" cy="591101"/>
          </a:xfrm>
          <a:prstGeom prst="rect">
            <a:avLst/>
          </a:prstGeom>
          <a:noFill/>
        </p:spPr>
        <p:txBody>
          <a:bodyPr wrap="square" lIns="0" tIns="0" rIns="0" bIns="0" rtlCol="0" anchor="ctr">
            <a:noAutofit/>
          </a:bodyPr>
          <a:lstStyle/>
          <a:p>
            <a:pPr>
              <a:spcBef>
                <a:spcPct val="0"/>
              </a:spcBef>
              <a:spcAft>
                <a:spcPct val="0"/>
              </a:spcAft>
            </a:pPr>
            <a:r>
              <a:rPr lang="zh-CN" altLang="en-US" sz="2400" b="1" kern="0">
                <a:solidFill>
                  <a:schemeClr val="accent1"/>
                </a:solidFill>
                <a:latin typeface="+mn-ea"/>
                <a:cs typeface="+mn-ea"/>
              </a:rPr>
              <a:t>长期激励与可扩展性</a:t>
            </a:r>
          </a:p>
        </p:txBody>
      </p:sp>
      <p:sp>
        <p:nvSpPr>
          <p:cNvPr id="22" name="矩形 21"/>
          <p:cNvSpPr/>
          <p:nvPr>
            <p:custDataLst>
              <p:tags r:id="rId11"/>
            </p:custDataLst>
          </p:nvPr>
        </p:nvSpPr>
        <p:spPr>
          <a:xfrm>
            <a:off x="6462912" y="1463157"/>
            <a:ext cx="1325181" cy="991613"/>
          </a:xfrm>
          <a:prstGeom prst="rect">
            <a:avLst/>
          </a:prstGeom>
          <a:noFill/>
        </p:spPr>
        <p:txBody>
          <a:bodyPr wrap="none" lIns="0" tIns="0" rIns="0" bIns="0" rtlCol="0" anchor="ctr">
            <a:normAutofit fontScale="95000" lnSpcReduction="10000"/>
          </a:bodyPr>
          <a:lstStyle/>
          <a:p>
            <a:pPr>
              <a:spcBef>
                <a:spcPct val="0"/>
              </a:spcBef>
              <a:spcAft>
                <a:spcPct val="0"/>
              </a:spcAft>
            </a:pPr>
            <a:r>
              <a:rPr lang="en-US" altLang="zh-CN" sz="7200" b="1" kern="0" dirty="0">
                <a:solidFill>
                  <a:schemeClr val="accent1"/>
                </a:solidFill>
                <a:latin typeface="+mn-ea"/>
                <a:cs typeface="+mn-ea"/>
              </a:rPr>
              <a:t>03</a:t>
            </a:r>
            <a:endParaRPr lang="zh-CN" altLang="en-US" sz="7200" b="1" kern="0" dirty="0">
              <a:solidFill>
                <a:schemeClr val="accent1"/>
              </a:solidFill>
              <a:latin typeface="+mn-ea"/>
              <a:cs typeface="+mn-ea"/>
            </a:endParaRPr>
          </a:p>
        </p:txBody>
      </p:sp>
      <p:sp>
        <p:nvSpPr>
          <p:cNvPr id="24" name="矩形 23"/>
          <p:cNvSpPr/>
          <p:nvPr>
            <p:custDataLst>
              <p:tags r:id="rId12"/>
            </p:custDataLst>
          </p:nvPr>
        </p:nvSpPr>
        <p:spPr>
          <a:xfrm>
            <a:off x="9286064" y="3398597"/>
            <a:ext cx="2159956" cy="1132297"/>
          </a:xfrm>
          <a:prstGeom prst="rect">
            <a:avLst/>
          </a:prstGeom>
          <a:ln>
            <a:noFill/>
            <a:prstDash val="sysDash"/>
          </a:ln>
        </p:spPr>
        <p:txBody>
          <a:bodyPr vert="horz" wrap="square" lIns="0" tIns="0" rIns="0" bIns="0" rtlCol="0">
            <a:noAutofit/>
          </a:bodyPr>
          <a:lstStyle/>
          <a:p>
            <a:pPr>
              <a:lnSpc>
                <a:spcPct val="150000"/>
              </a:lnSpc>
              <a:spcBef>
                <a:spcPct val="0"/>
              </a:spcBef>
              <a:spcAft>
                <a:spcPct val="0"/>
              </a:spcAft>
            </a:pPr>
            <a:r>
              <a:rPr lang="zh-CN" altLang="en-US" kern="0" dirty="0">
                <a:ln>
                  <a:noFill/>
                  <a:prstDash val="sysDot"/>
                </a:ln>
                <a:solidFill>
                  <a:schemeClr val="tx1">
                    <a:lumMod val="85000"/>
                    <a:lumOff val="15000"/>
                  </a:schemeClr>
                </a:solidFill>
                <a:latin typeface="+mn-ea"/>
                <a:cs typeface="+mn-ea"/>
              </a:rPr>
              <a:t>设计简单明了，便于建立信任。</a:t>
            </a:r>
          </a:p>
        </p:txBody>
      </p:sp>
      <p:sp>
        <p:nvSpPr>
          <p:cNvPr id="25" name="矩形 24"/>
          <p:cNvSpPr/>
          <p:nvPr>
            <p:custDataLst>
              <p:tags r:id="rId13"/>
            </p:custDataLst>
          </p:nvPr>
        </p:nvSpPr>
        <p:spPr>
          <a:xfrm>
            <a:off x="9286064" y="2717256"/>
            <a:ext cx="2159956" cy="591101"/>
          </a:xfrm>
          <a:prstGeom prst="rect">
            <a:avLst/>
          </a:prstGeom>
          <a:noFill/>
        </p:spPr>
        <p:txBody>
          <a:bodyPr wrap="square" lIns="0" tIns="0" rIns="0" bIns="0" rtlCol="0" anchor="ctr">
            <a:noAutofit/>
          </a:bodyPr>
          <a:lstStyle/>
          <a:p>
            <a:pPr>
              <a:spcBef>
                <a:spcPct val="0"/>
              </a:spcBef>
              <a:spcAft>
                <a:spcPct val="0"/>
              </a:spcAft>
            </a:pPr>
            <a:r>
              <a:rPr lang="zh-CN" altLang="en-US" sz="2400" b="1" kern="0" dirty="0">
                <a:solidFill>
                  <a:schemeClr val="accent1"/>
                </a:solidFill>
                <a:latin typeface="+mn-ea"/>
                <a:cs typeface="+mn-ea"/>
              </a:rPr>
              <a:t>可解释性</a:t>
            </a:r>
          </a:p>
        </p:txBody>
      </p:sp>
      <p:sp>
        <p:nvSpPr>
          <p:cNvPr id="26" name="矩形 25"/>
          <p:cNvSpPr/>
          <p:nvPr>
            <p:custDataLst>
              <p:tags r:id="rId14"/>
            </p:custDataLst>
          </p:nvPr>
        </p:nvSpPr>
        <p:spPr>
          <a:xfrm>
            <a:off x="9286064" y="1463157"/>
            <a:ext cx="1325181" cy="991613"/>
          </a:xfrm>
          <a:prstGeom prst="rect">
            <a:avLst/>
          </a:prstGeom>
          <a:noFill/>
        </p:spPr>
        <p:txBody>
          <a:bodyPr wrap="none" lIns="0" tIns="0" rIns="0" bIns="0" rtlCol="0" anchor="ctr">
            <a:normAutofit fontScale="95000" lnSpcReduction="10000"/>
          </a:bodyPr>
          <a:lstStyle/>
          <a:p>
            <a:pPr>
              <a:spcBef>
                <a:spcPct val="0"/>
              </a:spcBef>
              <a:spcAft>
                <a:spcPct val="0"/>
              </a:spcAft>
            </a:pPr>
            <a:r>
              <a:rPr lang="en-US" altLang="zh-CN" sz="7200" b="1" kern="0">
                <a:solidFill>
                  <a:schemeClr val="accent1"/>
                </a:solidFill>
                <a:latin typeface="+mn-ea"/>
                <a:cs typeface="+mn-ea"/>
              </a:rPr>
              <a:t>04</a:t>
            </a:r>
            <a:endParaRPr lang="zh-CN" altLang="en-US" sz="7200" b="1" kern="0">
              <a:solidFill>
                <a:schemeClr val="accent1"/>
              </a:solidFill>
              <a:latin typeface="+mn-ea"/>
              <a:cs typeface="+mn-ea"/>
            </a:endParaRPr>
          </a:p>
        </p:txBody>
      </p:sp>
      <p:cxnSp>
        <p:nvCxnSpPr>
          <p:cNvPr id="35" name="直接连接符 34"/>
          <p:cNvCxnSpPr/>
          <p:nvPr>
            <p:custDataLst>
              <p:tags r:id="rId15"/>
            </p:custDataLst>
          </p:nvPr>
        </p:nvCxnSpPr>
        <p:spPr>
          <a:xfrm>
            <a:off x="645160" y="1463157"/>
            <a:ext cx="0" cy="4427087"/>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custDataLst>
              <p:tags r:id="rId16"/>
            </p:custDataLst>
          </p:nvPr>
        </p:nvCxnSpPr>
        <p:spPr>
          <a:xfrm>
            <a:off x="3451168" y="1463157"/>
            <a:ext cx="0" cy="4427087"/>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custDataLst>
              <p:tags r:id="rId17"/>
            </p:custDataLst>
          </p:nvPr>
        </p:nvCxnSpPr>
        <p:spPr>
          <a:xfrm>
            <a:off x="6257176" y="1463157"/>
            <a:ext cx="0" cy="4427087"/>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custDataLst>
              <p:tags r:id="rId18"/>
            </p:custDataLst>
          </p:nvPr>
        </p:nvCxnSpPr>
        <p:spPr>
          <a:xfrm>
            <a:off x="9080963" y="1463157"/>
            <a:ext cx="0" cy="4427087"/>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pic>
        <p:nvPicPr>
          <p:cNvPr id="39" name="图片 38" descr="/data/temp/8716792b-1abf-11f0-a968-eacf7bd623f4.jpg8716792b-1abf-11f0-a968-eacf7bd623f4"/>
          <p:cNvPicPr>
            <a:picLocks noChangeAspect="1"/>
          </p:cNvPicPr>
          <p:nvPr>
            <p:custDataLst>
              <p:tags r:id="rId19"/>
            </p:custDataLst>
          </p:nvPr>
        </p:nvPicPr>
        <p:blipFill rotWithShape="1">
          <a:blip r:embed="rId24" cstate="print"/>
          <a:srcRect t="3125" b="3125"/>
          <a:stretch>
            <a:fillRect/>
          </a:stretch>
        </p:blipFill>
        <p:spPr>
          <a:xfrm>
            <a:off x="850261" y="4826734"/>
            <a:ext cx="2159956" cy="1295974"/>
          </a:xfrm>
          <a:prstGeom prst="rect">
            <a:avLst/>
          </a:prstGeom>
          <a:solidFill>
            <a:schemeClr val="accent1"/>
          </a:solidFill>
          <a:ln>
            <a:solidFill>
              <a:schemeClr val="accent1">
                <a:alpha val="20000"/>
              </a:schemeClr>
            </a:solidFill>
          </a:ln>
        </p:spPr>
      </p:pic>
      <p:pic>
        <p:nvPicPr>
          <p:cNvPr id="40" name="图片 39" descr="/data/temp/87167c69-1abf-11f0-a968-eacf7bd623f4.jpg87167c69-1abf-11f0-a968-eacf7bd623f4"/>
          <p:cNvPicPr>
            <a:picLocks noChangeAspect="1"/>
          </p:cNvPicPr>
          <p:nvPr>
            <p:custDataLst>
              <p:tags r:id="rId20"/>
            </p:custDataLst>
          </p:nvPr>
        </p:nvPicPr>
        <p:blipFill rotWithShape="1">
          <a:blip r:embed="rId25" cstate="print"/>
          <a:srcRect t="10026" r="59"/>
          <a:stretch>
            <a:fillRect/>
          </a:stretch>
        </p:blipFill>
        <p:spPr>
          <a:xfrm>
            <a:off x="3656904" y="4826734"/>
            <a:ext cx="2159956" cy="1295974"/>
          </a:xfrm>
          <a:prstGeom prst="rect">
            <a:avLst/>
          </a:prstGeom>
          <a:solidFill>
            <a:schemeClr val="accent1"/>
          </a:solidFill>
          <a:ln>
            <a:solidFill>
              <a:schemeClr val="accent1">
                <a:alpha val="20000"/>
              </a:schemeClr>
            </a:solidFill>
          </a:ln>
        </p:spPr>
      </p:pic>
      <p:pic>
        <p:nvPicPr>
          <p:cNvPr id="41" name="图片 40" descr="/data/temp/87167a4b-1abf-11f0-a968-eacf7bd623f4.jpg87167a4b-1abf-11f0-a968-eacf7bd623f4"/>
          <p:cNvPicPr>
            <a:picLocks noChangeAspect="1"/>
          </p:cNvPicPr>
          <p:nvPr>
            <p:custDataLst>
              <p:tags r:id="rId21"/>
            </p:custDataLst>
          </p:nvPr>
        </p:nvPicPr>
        <p:blipFill rotWithShape="1">
          <a:blip r:embed="rId26" cstate="print"/>
          <a:srcRect l="19118" t="6702" b="6911"/>
          <a:stretch>
            <a:fillRect/>
          </a:stretch>
        </p:blipFill>
        <p:spPr>
          <a:xfrm>
            <a:off x="6462912" y="4826734"/>
            <a:ext cx="2159956" cy="1295974"/>
          </a:xfrm>
          <a:prstGeom prst="rect">
            <a:avLst/>
          </a:prstGeom>
          <a:solidFill>
            <a:schemeClr val="accent1"/>
          </a:solidFill>
          <a:ln>
            <a:solidFill>
              <a:schemeClr val="accent1">
                <a:alpha val="20000"/>
              </a:schemeClr>
            </a:solidFill>
          </a:ln>
        </p:spPr>
      </p:pic>
      <p:pic>
        <p:nvPicPr>
          <p:cNvPr id="42" name="图片 41" descr="/data/temp/87167b21-1abf-11f0-a968-eacf7bd623f4.jpg87167b21-1abf-11f0-a968-eacf7bd623f4"/>
          <p:cNvPicPr>
            <a:picLocks noChangeAspect="1"/>
          </p:cNvPicPr>
          <p:nvPr>
            <p:custDataLst>
              <p:tags r:id="rId22"/>
            </p:custDataLst>
          </p:nvPr>
        </p:nvPicPr>
        <p:blipFill rotWithShape="1">
          <a:blip r:embed="rId27" cstate="print"/>
          <a:srcRect l="294" r="294"/>
          <a:stretch>
            <a:fillRect/>
          </a:stretch>
        </p:blipFill>
        <p:spPr>
          <a:xfrm>
            <a:off x="9286064" y="4826734"/>
            <a:ext cx="2159956" cy="1295974"/>
          </a:xfrm>
          <a:prstGeom prst="rect">
            <a:avLst/>
          </a:prstGeom>
          <a:solidFill>
            <a:schemeClr val="accent1"/>
          </a:solidFill>
          <a:ln>
            <a:solidFill>
              <a:schemeClr val="accent1">
                <a:alpha val="20000"/>
              </a:schemeClr>
            </a:solidFill>
          </a:ln>
        </p:spPr>
      </p:pic>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70287" cy="1325563"/>
          </a:xfrm>
        </p:spPr>
        <p:txBody>
          <a:bodyPr>
            <a:normAutofit/>
          </a:bodyPr>
          <a:lstStyle/>
          <a:p>
            <a:pPr algn="ctr"/>
            <a:r>
              <a:rPr lang="en-US" altLang="zh-CN" dirty="0"/>
              <a:t>4.5</a:t>
            </a:r>
            <a:r>
              <a:rPr lang="zh-CN" altLang="en-US" dirty="0"/>
              <a:t>开源的联邦学习框架</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2"/>
            </p:custDataLst>
          </p:nvPr>
        </p:nvSpPr>
        <p:spPr/>
        <p:txBody>
          <a:bodyPr>
            <a:normAutofit fontScale="90000"/>
          </a:bodyPr>
          <a:lstStyle/>
          <a:p>
            <a:r>
              <a:rPr lang="en-US" altLang="zh-CN" dirty="0"/>
              <a:t>4.5.1 </a:t>
            </a:r>
            <a:r>
              <a:rPr lang="zh-CN" altLang="en-US" dirty="0"/>
              <a:t>PySyft框架</a:t>
            </a:r>
          </a:p>
        </p:txBody>
      </p:sp>
      <p:sp>
        <p:nvSpPr>
          <p:cNvPr id="4" name="圆角矩形 13"/>
          <p:cNvSpPr/>
          <p:nvPr>
            <p:custDataLst>
              <p:tags r:id="rId3"/>
            </p:custDataLst>
          </p:nvPr>
        </p:nvSpPr>
        <p:spPr>
          <a:xfrm>
            <a:off x="5593867" y="1434211"/>
            <a:ext cx="2203933" cy="527357"/>
          </a:xfrm>
          <a:prstGeom prst="roundRect">
            <a:avLst>
              <a:gd name="adj" fmla="val 12041"/>
            </a:avLst>
          </a:prstGeom>
          <a:solidFill>
            <a:schemeClr val="accent1"/>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sz="2400" b="1" dirty="0">
                <a:solidFill>
                  <a:srgbClr val="FFFFFF"/>
                </a:solidFill>
                <a:latin typeface="+mn-ea"/>
                <a:cs typeface="+mn-ea"/>
                <a:sym typeface="+mn-ea"/>
              </a:rPr>
              <a:t>核心设计理念</a:t>
            </a:r>
          </a:p>
        </p:txBody>
      </p:sp>
      <p:sp>
        <p:nvSpPr>
          <p:cNvPr id="9" name="矩形 8"/>
          <p:cNvSpPr/>
          <p:nvPr>
            <p:custDataLst>
              <p:tags r:id="rId4"/>
            </p:custDataLst>
          </p:nvPr>
        </p:nvSpPr>
        <p:spPr>
          <a:xfrm>
            <a:off x="5593867" y="2031099"/>
            <a:ext cx="6330164" cy="1498492"/>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400" dirty="0">
                <a:solidFill>
                  <a:schemeClr val="tx1">
                    <a:lumMod val="85000"/>
                    <a:lumOff val="15000"/>
                  </a:schemeClr>
                </a:solidFill>
                <a:latin typeface="+mn-ea"/>
                <a:cs typeface="+mn-ea"/>
              </a:rPr>
              <a:t>基于张量的链抽象模型，支持联邦学习与隐私保护。</a:t>
            </a:r>
          </a:p>
        </p:txBody>
      </p:sp>
      <p:sp>
        <p:nvSpPr>
          <p:cNvPr id="10" name="圆角矩形 24"/>
          <p:cNvSpPr/>
          <p:nvPr>
            <p:custDataLst>
              <p:tags r:id="rId5"/>
            </p:custDataLst>
          </p:nvPr>
        </p:nvSpPr>
        <p:spPr>
          <a:xfrm>
            <a:off x="5593867" y="3948129"/>
            <a:ext cx="2203933" cy="529190"/>
          </a:xfrm>
          <a:prstGeom prst="roundRect">
            <a:avLst>
              <a:gd name="adj" fmla="val 11999"/>
            </a:avLst>
          </a:prstGeom>
          <a:solidFill>
            <a:schemeClr val="accent1"/>
          </a:solidFill>
          <a:ln>
            <a:noFill/>
          </a:ln>
          <a:effectLst/>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sz="2400" b="1">
                <a:solidFill>
                  <a:srgbClr val="FFFFFF"/>
                </a:solidFill>
                <a:latin typeface="+mn-ea"/>
                <a:cs typeface="+mn-ea"/>
                <a:sym typeface="+mn-ea"/>
              </a:rPr>
              <a:t>功能与集成</a:t>
            </a:r>
          </a:p>
        </p:txBody>
      </p:sp>
      <p:sp>
        <p:nvSpPr>
          <p:cNvPr id="11" name="矩形 10"/>
          <p:cNvSpPr/>
          <p:nvPr>
            <p:custDataLst>
              <p:tags r:id="rId6"/>
            </p:custDataLst>
          </p:nvPr>
        </p:nvSpPr>
        <p:spPr>
          <a:xfrm>
            <a:off x="5593867" y="4544383"/>
            <a:ext cx="6330164" cy="1498492"/>
          </a:xfrm>
          <a:prstGeom prst="rect">
            <a:avLst/>
          </a:prstGeom>
          <a:noFill/>
        </p:spPr>
        <p:txBody>
          <a:bodyPr wrap="square" lIns="0" tIns="0" rIns="0" bIns="0" rtlCol="0" anchor="t" anchorCtr="0">
            <a:noAutofit/>
          </a:bodyPr>
          <a:lstStyle/>
          <a:p>
            <a:pPr algn="just">
              <a:lnSpc>
                <a:spcPct val="150000"/>
              </a:lnSpc>
              <a:spcBef>
                <a:spcPct val="0"/>
              </a:spcBef>
              <a:spcAft>
                <a:spcPct val="0"/>
              </a:spcAft>
            </a:pPr>
            <a:r>
              <a:rPr lang="zh-CN" altLang="en-US" sz="2400" dirty="0">
                <a:solidFill>
                  <a:schemeClr val="tx1">
                    <a:lumMod val="85000"/>
                    <a:lumOff val="15000"/>
                  </a:schemeClr>
                </a:solidFill>
                <a:latin typeface="+mn-ea"/>
                <a:cs typeface="+mn-ea"/>
              </a:rPr>
              <a:t>支持横向与纵向联邦学习，与PyTorch、TensorFlow等框架集成。</a:t>
            </a:r>
          </a:p>
        </p:txBody>
      </p:sp>
      <p:grpSp>
        <p:nvGrpSpPr>
          <p:cNvPr id="6" name="组合 5">
            <a:extLst>
              <a:ext uri="{FF2B5EF4-FFF2-40B4-BE49-F238E27FC236}">
                <a16:creationId xmlns:a16="http://schemas.microsoft.com/office/drawing/2014/main" xmlns="" id="{192CEEEA-CE06-D7DC-851C-D88A108E3F7E}"/>
              </a:ext>
            </a:extLst>
          </p:cNvPr>
          <p:cNvGrpSpPr/>
          <p:nvPr/>
        </p:nvGrpSpPr>
        <p:grpSpPr>
          <a:xfrm>
            <a:off x="1246373" y="822801"/>
            <a:ext cx="2351962" cy="1767999"/>
            <a:chOff x="136870" y="1828800"/>
            <a:chExt cx="4646295" cy="3014133"/>
          </a:xfrm>
        </p:grpSpPr>
        <p:sp>
          <p:nvSpPr>
            <p:cNvPr id="23" name="任意多边形 15"/>
            <p:cNvSpPr/>
            <p:nvPr>
              <p:custDataLst>
                <p:tags r:id="rId7"/>
              </p:custDataLst>
            </p:nvPr>
          </p:nvSpPr>
          <p:spPr>
            <a:xfrm>
              <a:off x="136870" y="1828800"/>
              <a:ext cx="4646295" cy="3014133"/>
            </a:xfrm>
            <a:custGeom>
              <a:avLst/>
              <a:gdLst>
                <a:gd name="adj" fmla="val 8696"/>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17" h="6052">
                  <a:moveTo>
                    <a:pt x="489" y="0"/>
                  </a:moveTo>
                  <a:lnTo>
                    <a:pt x="6828" y="0"/>
                  </a:lnTo>
                  <a:cubicBezTo>
                    <a:pt x="7098" y="0"/>
                    <a:pt x="7317" y="219"/>
                    <a:pt x="7317" y="489"/>
                  </a:cubicBezTo>
                  <a:lnTo>
                    <a:pt x="7317" y="5134"/>
                  </a:lnTo>
                  <a:cubicBezTo>
                    <a:pt x="7317" y="5404"/>
                    <a:pt x="7098" y="5623"/>
                    <a:pt x="6828" y="5623"/>
                  </a:cubicBezTo>
                  <a:lnTo>
                    <a:pt x="1234" y="5623"/>
                  </a:lnTo>
                  <a:lnTo>
                    <a:pt x="699" y="6052"/>
                  </a:lnTo>
                  <a:lnTo>
                    <a:pt x="700" y="5623"/>
                  </a:lnTo>
                  <a:lnTo>
                    <a:pt x="489" y="5623"/>
                  </a:lnTo>
                  <a:cubicBezTo>
                    <a:pt x="219" y="5623"/>
                    <a:pt x="0" y="5404"/>
                    <a:pt x="0" y="5134"/>
                  </a:cubicBezTo>
                  <a:lnTo>
                    <a:pt x="0" y="489"/>
                  </a:lnTo>
                  <a:cubicBezTo>
                    <a:pt x="0" y="219"/>
                    <a:pt x="219" y="0"/>
                    <a:pt x="489" y="0"/>
                  </a:cubicBezTo>
                  <a:close/>
                </a:path>
              </a:pathLst>
            </a:custGeom>
            <a:gradFill>
              <a:gsLst>
                <a:gs pos="65000">
                  <a:schemeClr val="accent1"/>
                </a:gs>
                <a:gs pos="20000">
                  <a:schemeClr val="accent1">
                    <a:lumMod val="60000"/>
                    <a:lumOff val="40000"/>
                  </a:schemeClr>
                </a:gs>
              </a:gsLst>
              <a:path path="circle">
                <a:fillToRect r="100000" b="100000"/>
              </a:path>
              <a:tileRect l="-100000" t="-10000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pic>
          <p:nvPicPr>
            <p:cNvPr id="2" name="图片 1">
              <a:extLst>
                <a:ext uri="{FF2B5EF4-FFF2-40B4-BE49-F238E27FC236}">
                  <a16:creationId xmlns:a16="http://schemas.microsoft.com/office/drawing/2014/main" xmlns="" id="{ACF9A125-8CC4-F2B3-A2D0-D79BE9A35ECF}"/>
                </a:ext>
              </a:extLst>
            </p:cNvPr>
            <p:cNvPicPr>
              <a:picLocks noChangeAspect="1"/>
            </p:cNvPicPr>
            <p:nvPr/>
          </p:nvPicPr>
          <p:blipFill>
            <a:blip r:embed="rId9"/>
            <a:stretch>
              <a:fillRect/>
            </a:stretch>
          </p:blipFill>
          <p:spPr>
            <a:xfrm>
              <a:off x="166625" y="1943507"/>
              <a:ext cx="4578069" cy="25399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grpSp>
        <p:nvGrpSpPr>
          <p:cNvPr id="30" name="组合 29">
            <a:extLst>
              <a:ext uri="{FF2B5EF4-FFF2-40B4-BE49-F238E27FC236}">
                <a16:creationId xmlns:a16="http://schemas.microsoft.com/office/drawing/2014/main" xmlns="" id="{9461A80B-524C-AC0C-5E88-F941046EA559}"/>
              </a:ext>
            </a:extLst>
          </p:cNvPr>
          <p:cNvGrpSpPr/>
          <p:nvPr/>
        </p:nvGrpSpPr>
        <p:grpSpPr>
          <a:xfrm>
            <a:off x="818938" y="3006673"/>
            <a:ext cx="2960370" cy="3419475"/>
            <a:chOff x="3789680" y="1934845"/>
            <a:chExt cx="2960370" cy="3419475"/>
          </a:xfrm>
        </p:grpSpPr>
        <p:sp>
          <p:nvSpPr>
            <p:cNvPr id="31" name="圆角矩形 5">
              <a:extLst>
                <a:ext uri="{FF2B5EF4-FFF2-40B4-BE49-F238E27FC236}">
                  <a16:creationId xmlns:a16="http://schemas.microsoft.com/office/drawing/2014/main" xmlns="" id="{05A8FA81-66F2-C67A-708B-CB0F8A4ACB00}"/>
                </a:ext>
              </a:extLst>
            </p:cNvPr>
            <p:cNvSpPr/>
            <p:nvPr/>
          </p:nvSpPr>
          <p:spPr>
            <a:xfrm>
              <a:off x="4872990" y="3860165"/>
              <a:ext cx="1756410" cy="531495"/>
            </a:xfrm>
            <a:prstGeom prst="roundRect">
              <a:avLst/>
            </a:prstGeom>
            <a:no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_</a:t>
              </a:r>
              <a:r>
                <a:rPr lang="en-US" altLang="zh-CN" b="1" dirty="0" err="1">
                  <a:solidFill>
                    <a:schemeClr val="tx1"/>
                  </a:solidFill>
                  <a:latin typeface="Times New Roman" panose="02020603050405020304" pitchFamily="18" charset="0"/>
                  <a:ea typeface="宋体" panose="02010600030101010101" pitchFamily="2" charset="-122"/>
                  <a:cs typeface="Times New Roman" panose="02020603050405020304" pitchFamily="18" charset="0"/>
                </a:rPr>
                <a:t>Syft</a:t>
              </a:r>
              <a:r>
                <a:rPr lang="zh-CN" altLang="en-US"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张量</a:t>
              </a:r>
            </a:p>
          </p:txBody>
        </p:sp>
        <p:sp>
          <p:nvSpPr>
            <p:cNvPr id="32" name="圆角矩形 6">
              <a:extLst>
                <a:ext uri="{FF2B5EF4-FFF2-40B4-BE49-F238E27FC236}">
                  <a16:creationId xmlns:a16="http://schemas.microsoft.com/office/drawing/2014/main" xmlns="" id="{3EA7AD07-95F9-D077-6F21-7736581B8995}"/>
                </a:ext>
              </a:extLst>
            </p:cNvPr>
            <p:cNvSpPr/>
            <p:nvPr/>
          </p:nvSpPr>
          <p:spPr>
            <a:xfrm>
              <a:off x="4879975" y="2897505"/>
              <a:ext cx="1756410" cy="531495"/>
            </a:xfrm>
            <a:prstGeom prst="roundRect">
              <a:avLst/>
            </a:prstGeom>
            <a:no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_</a:t>
              </a:r>
              <a:r>
                <a:rPr lang="en-US" altLang="zh-CN" b="1" dirty="0" err="1">
                  <a:solidFill>
                    <a:schemeClr val="tx1"/>
                  </a:solidFill>
                  <a:latin typeface="Times New Roman" panose="02020603050405020304" pitchFamily="18" charset="0"/>
                  <a:ea typeface="宋体" panose="02010600030101010101" pitchFamily="2" charset="-122"/>
                  <a:cs typeface="Times New Roman" panose="02020603050405020304" pitchFamily="18" charset="0"/>
                </a:rPr>
                <a:t>Syft</a:t>
              </a:r>
              <a:r>
                <a:rPr lang="zh-CN" altLang="en-US"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张量</a:t>
              </a:r>
            </a:p>
          </p:txBody>
        </p:sp>
        <p:sp>
          <p:nvSpPr>
            <p:cNvPr id="33" name="圆角矩形 7">
              <a:extLst>
                <a:ext uri="{FF2B5EF4-FFF2-40B4-BE49-F238E27FC236}">
                  <a16:creationId xmlns:a16="http://schemas.microsoft.com/office/drawing/2014/main" xmlns="" id="{E5A91088-E70E-BB72-1F8A-22405B999086}"/>
                </a:ext>
              </a:extLst>
            </p:cNvPr>
            <p:cNvSpPr/>
            <p:nvPr/>
          </p:nvSpPr>
          <p:spPr>
            <a:xfrm>
              <a:off x="4872990" y="4822825"/>
              <a:ext cx="1756410" cy="531495"/>
            </a:xfrm>
            <a:prstGeom prst="roundRect">
              <a:avLst/>
            </a:prstGeom>
            <a:no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_</a:t>
              </a:r>
              <a:r>
                <a:rPr lang="en-US" altLang="zh-CN" b="1" dirty="0" err="1">
                  <a:solidFill>
                    <a:schemeClr val="tx1"/>
                  </a:solidFill>
                  <a:latin typeface="Times New Roman" panose="02020603050405020304" pitchFamily="18" charset="0"/>
                  <a:ea typeface="宋体" panose="02010600030101010101" pitchFamily="2" charset="-122"/>
                  <a:cs typeface="Times New Roman" panose="02020603050405020304" pitchFamily="18" charset="0"/>
                </a:rPr>
                <a:t>Syft</a:t>
              </a:r>
              <a:r>
                <a:rPr lang="zh-CN" altLang="en-US"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张量</a:t>
              </a:r>
            </a:p>
          </p:txBody>
        </p:sp>
        <p:sp>
          <p:nvSpPr>
            <p:cNvPr id="34" name="圆角矩形 8">
              <a:extLst>
                <a:ext uri="{FF2B5EF4-FFF2-40B4-BE49-F238E27FC236}">
                  <a16:creationId xmlns:a16="http://schemas.microsoft.com/office/drawing/2014/main" xmlns="" id="{440A3453-83B9-FC20-1C88-06082DA28B54}"/>
                </a:ext>
              </a:extLst>
            </p:cNvPr>
            <p:cNvSpPr/>
            <p:nvPr/>
          </p:nvSpPr>
          <p:spPr>
            <a:xfrm>
              <a:off x="4872990" y="1934845"/>
              <a:ext cx="1756410" cy="531495"/>
            </a:xfrm>
            <a:prstGeom prst="roundRect">
              <a:avLst/>
            </a:prstGeom>
            <a:noFill/>
            <a:ln w="28575">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en-US" altLang="zh-CN"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Torch</a:t>
              </a:r>
              <a:r>
                <a:rPr lang="zh-CN" altLang="en-US"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rPr>
                <a:t>张量</a:t>
              </a:r>
            </a:p>
          </p:txBody>
        </p:sp>
        <p:cxnSp>
          <p:nvCxnSpPr>
            <p:cNvPr id="35" name="曲线连接符 10">
              <a:extLst>
                <a:ext uri="{FF2B5EF4-FFF2-40B4-BE49-F238E27FC236}">
                  <a16:creationId xmlns:a16="http://schemas.microsoft.com/office/drawing/2014/main" xmlns="" id="{C1FAAA3D-B454-9FC8-DEB6-8522F91C3BE7}"/>
                </a:ext>
              </a:extLst>
            </p:cNvPr>
            <p:cNvCxnSpPr>
              <a:stCxn id="31" idx="1"/>
            </p:cNvCxnSpPr>
            <p:nvPr/>
          </p:nvCxnSpPr>
          <p:spPr>
            <a:xfrm rot="10800000" flipH="1">
              <a:off x="4872355" y="3318510"/>
              <a:ext cx="14605" cy="807720"/>
            </a:xfrm>
            <a:prstGeom prst="curvedConnector4">
              <a:avLst>
                <a:gd name="adj1" fmla="val -1630435"/>
                <a:gd name="adj2" fmla="val 99764"/>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36" name="曲线连接符 11">
              <a:extLst>
                <a:ext uri="{FF2B5EF4-FFF2-40B4-BE49-F238E27FC236}">
                  <a16:creationId xmlns:a16="http://schemas.microsoft.com/office/drawing/2014/main" xmlns="" id="{067EC25F-B065-297B-C4B2-3312F3930645}"/>
                </a:ext>
              </a:extLst>
            </p:cNvPr>
            <p:cNvCxnSpPr/>
            <p:nvPr/>
          </p:nvCxnSpPr>
          <p:spPr>
            <a:xfrm rot="10800000" flipH="1">
              <a:off x="4857750" y="4253230"/>
              <a:ext cx="14605" cy="807720"/>
            </a:xfrm>
            <a:prstGeom prst="curvedConnector4">
              <a:avLst>
                <a:gd name="adj1" fmla="val -1630435"/>
                <a:gd name="adj2" fmla="val 99764"/>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37" name="曲线连接符 12">
              <a:extLst>
                <a:ext uri="{FF2B5EF4-FFF2-40B4-BE49-F238E27FC236}">
                  <a16:creationId xmlns:a16="http://schemas.microsoft.com/office/drawing/2014/main" xmlns="" id="{D3F50CD4-B3AD-F87E-8EE8-D95C0636E586}"/>
                </a:ext>
              </a:extLst>
            </p:cNvPr>
            <p:cNvCxnSpPr/>
            <p:nvPr/>
          </p:nvCxnSpPr>
          <p:spPr>
            <a:xfrm rot="10800000" flipH="1">
              <a:off x="4843145" y="2268220"/>
              <a:ext cx="14605" cy="807720"/>
            </a:xfrm>
            <a:prstGeom prst="curvedConnector4">
              <a:avLst>
                <a:gd name="adj1" fmla="val -1630435"/>
                <a:gd name="adj2" fmla="val 99764"/>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38" name="直接箭头连接符 37">
              <a:extLst>
                <a:ext uri="{FF2B5EF4-FFF2-40B4-BE49-F238E27FC236}">
                  <a16:creationId xmlns:a16="http://schemas.microsoft.com/office/drawing/2014/main" xmlns="" id="{DB08BB00-5B94-96E9-05E4-F0E5790FCCE7}"/>
                </a:ext>
              </a:extLst>
            </p:cNvPr>
            <p:cNvCxnSpPr>
              <a:stCxn id="33" idx="0"/>
              <a:endCxn id="31" idx="2"/>
            </p:cNvCxnSpPr>
            <p:nvPr/>
          </p:nvCxnSpPr>
          <p:spPr>
            <a:xfrm flipV="1">
              <a:off x="5751195" y="4391660"/>
              <a:ext cx="0" cy="431165"/>
            </a:xfrm>
            <a:prstGeom prst="straightConnector1">
              <a:avLst/>
            </a:prstGeom>
            <a:ln>
              <a:solidFill>
                <a:schemeClr val="tx1"/>
              </a:solidFill>
              <a:headEnd type="arrow" w="med" len="med"/>
              <a:tailEnd type="none" w="med" len="med"/>
            </a:ln>
          </p:spPr>
          <p:style>
            <a:lnRef idx="2">
              <a:schemeClr val="accent1"/>
            </a:lnRef>
            <a:fillRef idx="0">
              <a:srgbClr val="FFFFFF"/>
            </a:fillRef>
            <a:effectRef idx="0">
              <a:srgbClr val="FFFFFF"/>
            </a:effectRef>
            <a:fontRef idx="minor">
              <a:schemeClr val="tx1"/>
            </a:fontRef>
          </p:style>
        </p:cxnSp>
        <p:cxnSp>
          <p:nvCxnSpPr>
            <p:cNvPr id="39" name="直接箭头连接符 38">
              <a:extLst>
                <a:ext uri="{FF2B5EF4-FFF2-40B4-BE49-F238E27FC236}">
                  <a16:creationId xmlns:a16="http://schemas.microsoft.com/office/drawing/2014/main" xmlns="" id="{04E22FAB-F415-CA89-32DF-8078B292F845}"/>
                </a:ext>
              </a:extLst>
            </p:cNvPr>
            <p:cNvCxnSpPr>
              <a:stCxn id="31" idx="0"/>
              <a:endCxn id="32" idx="2"/>
            </p:cNvCxnSpPr>
            <p:nvPr/>
          </p:nvCxnSpPr>
          <p:spPr>
            <a:xfrm flipV="1">
              <a:off x="5751195" y="3429000"/>
              <a:ext cx="6985" cy="431165"/>
            </a:xfrm>
            <a:prstGeom prst="straightConnector1">
              <a:avLst/>
            </a:prstGeom>
            <a:ln>
              <a:solidFill>
                <a:schemeClr val="tx1"/>
              </a:solidFill>
              <a:headEnd type="arrow" w="med" len="med"/>
              <a:tailEnd type="none" w="med" len="med"/>
            </a:ln>
          </p:spPr>
          <p:style>
            <a:lnRef idx="2">
              <a:schemeClr val="accent1"/>
            </a:lnRef>
            <a:fillRef idx="0">
              <a:srgbClr val="FFFFFF"/>
            </a:fillRef>
            <a:effectRef idx="0">
              <a:srgbClr val="FFFFFF"/>
            </a:effectRef>
            <a:fontRef idx="minor">
              <a:schemeClr val="tx1"/>
            </a:fontRef>
          </p:style>
        </p:cxnSp>
        <p:cxnSp>
          <p:nvCxnSpPr>
            <p:cNvPr id="40" name="直接箭头连接符 39">
              <a:extLst>
                <a:ext uri="{FF2B5EF4-FFF2-40B4-BE49-F238E27FC236}">
                  <a16:creationId xmlns:a16="http://schemas.microsoft.com/office/drawing/2014/main" xmlns="" id="{607DB293-E100-584D-7EBC-DF47ACE4E5E1}"/>
                </a:ext>
              </a:extLst>
            </p:cNvPr>
            <p:cNvCxnSpPr>
              <a:stCxn id="32" idx="0"/>
              <a:endCxn id="34" idx="2"/>
            </p:cNvCxnSpPr>
            <p:nvPr/>
          </p:nvCxnSpPr>
          <p:spPr>
            <a:xfrm flipH="1" flipV="1">
              <a:off x="5751195" y="2466340"/>
              <a:ext cx="6985" cy="431165"/>
            </a:xfrm>
            <a:prstGeom prst="straightConnector1">
              <a:avLst/>
            </a:prstGeom>
            <a:ln>
              <a:solidFill>
                <a:schemeClr val="tx1"/>
              </a:solidFill>
              <a:headEnd type="arrow" w="med" len="med"/>
              <a:tailEnd type="none" w="med" len="med"/>
            </a:ln>
          </p:spPr>
          <p:style>
            <a:lnRef idx="2">
              <a:schemeClr val="accent1"/>
            </a:lnRef>
            <a:fillRef idx="0">
              <a:srgbClr val="FFFFFF"/>
            </a:fillRef>
            <a:effectRef idx="0">
              <a:srgbClr val="FFFFFF"/>
            </a:effectRef>
            <a:fontRef idx="minor">
              <a:schemeClr val="tx1"/>
            </a:fontRef>
          </p:style>
        </p:cxnSp>
        <p:sp>
          <p:nvSpPr>
            <p:cNvPr id="41" name="文本框 40">
              <a:extLst>
                <a:ext uri="{FF2B5EF4-FFF2-40B4-BE49-F238E27FC236}">
                  <a16:creationId xmlns:a16="http://schemas.microsoft.com/office/drawing/2014/main" xmlns="" id="{88294F66-FBE5-3498-CC5D-E9AF1C81B055}"/>
                </a:ext>
              </a:extLst>
            </p:cNvPr>
            <p:cNvSpPr txBox="1"/>
            <p:nvPr/>
          </p:nvSpPr>
          <p:spPr>
            <a:xfrm>
              <a:off x="3789680" y="2466340"/>
              <a:ext cx="908050" cy="337185"/>
            </a:xfrm>
            <a:prstGeom prst="rect">
              <a:avLst/>
            </a:prstGeom>
            <a:noFill/>
          </p:spPr>
          <p:txBody>
            <a:bodyPr wrap="square" rtlCol="0">
              <a:spAutoFit/>
            </a:bodyPr>
            <a:lstStyle/>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.parent</a:t>
              </a:r>
            </a:p>
          </p:txBody>
        </p:sp>
        <p:sp>
          <p:nvSpPr>
            <p:cNvPr id="42" name="文本框 41">
              <a:extLst>
                <a:ext uri="{FF2B5EF4-FFF2-40B4-BE49-F238E27FC236}">
                  <a16:creationId xmlns:a16="http://schemas.microsoft.com/office/drawing/2014/main" xmlns="" id="{E1188DB1-B6E9-B32E-FD67-84104128FE8F}"/>
                </a:ext>
              </a:extLst>
            </p:cNvPr>
            <p:cNvSpPr txBox="1"/>
            <p:nvPr/>
          </p:nvSpPr>
          <p:spPr>
            <a:xfrm>
              <a:off x="3789680" y="3522980"/>
              <a:ext cx="908050" cy="338554"/>
            </a:xfrm>
            <a:prstGeom prst="rect">
              <a:avLst/>
            </a:prstGeom>
            <a:noFill/>
          </p:spPr>
          <p:txBody>
            <a:bodyPr wrap="square" rtlCol="0">
              <a:spAutoFit/>
            </a:bodyPr>
            <a:lstStyle/>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.parent</a:t>
              </a:r>
            </a:p>
          </p:txBody>
        </p:sp>
        <p:sp>
          <p:nvSpPr>
            <p:cNvPr id="43" name="文本框 42">
              <a:extLst>
                <a:ext uri="{FF2B5EF4-FFF2-40B4-BE49-F238E27FC236}">
                  <a16:creationId xmlns:a16="http://schemas.microsoft.com/office/drawing/2014/main" xmlns="" id="{7E459B92-4798-1028-7C0A-18861CD12F44}"/>
                </a:ext>
              </a:extLst>
            </p:cNvPr>
            <p:cNvSpPr txBox="1"/>
            <p:nvPr/>
          </p:nvSpPr>
          <p:spPr>
            <a:xfrm>
              <a:off x="3789680" y="4488815"/>
              <a:ext cx="908050" cy="337185"/>
            </a:xfrm>
            <a:prstGeom prst="rect">
              <a:avLst/>
            </a:prstGeom>
            <a:noFill/>
          </p:spPr>
          <p:txBody>
            <a:bodyPr wrap="square" rtlCol="0">
              <a:spAutoFit/>
            </a:bodyPr>
            <a:lstStyle/>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.parent</a:t>
              </a:r>
            </a:p>
          </p:txBody>
        </p:sp>
        <p:sp>
          <p:nvSpPr>
            <p:cNvPr id="44" name="文本框 43">
              <a:extLst>
                <a:ext uri="{FF2B5EF4-FFF2-40B4-BE49-F238E27FC236}">
                  <a16:creationId xmlns:a16="http://schemas.microsoft.com/office/drawing/2014/main" xmlns="" id="{83B4F9E4-59B2-615B-5A8E-330363D86BE9}"/>
                </a:ext>
              </a:extLst>
            </p:cNvPr>
            <p:cNvSpPr txBox="1"/>
            <p:nvPr/>
          </p:nvSpPr>
          <p:spPr>
            <a:xfrm>
              <a:off x="5842000" y="2513330"/>
              <a:ext cx="908050" cy="337185"/>
            </a:xfrm>
            <a:prstGeom prst="rect">
              <a:avLst/>
            </a:prstGeom>
            <a:noFill/>
          </p:spPr>
          <p:txBody>
            <a:bodyPr wrap="square" rtlCol="0">
              <a:spAutoFit/>
            </a:bodyPr>
            <a:lstStyle/>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.child</a:t>
              </a:r>
            </a:p>
          </p:txBody>
        </p:sp>
        <p:sp>
          <p:nvSpPr>
            <p:cNvPr id="45" name="文本框 44">
              <a:extLst>
                <a:ext uri="{FF2B5EF4-FFF2-40B4-BE49-F238E27FC236}">
                  <a16:creationId xmlns:a16="http://schemas.microsoft.com/office/drawing/2014/main" xmlns="" id="{9FCC69DC-EE60-3C71-043C-F966F4111499}"/>
                </a:ext>
              </a:extLst>
            </p:cNvPr>
            <p:cNvSpPr txBox="1"/>
            <p:nvPr/>
          </p:nvSpPr>
          <p:spPr>
            <a:xfrm>
              <a:off x="5842000" y="3475990"/>
              <a:ext cx="908050" cy="337185"/>
            </a:xfrm>
            <a:prstGeom prst="rect">
              <a:avLst/>
            </a:prstGeom>
            <a:noFill/>
          </p:spPr>
          <p:txBody>
            <a:bodyPr wrap="square" rtlCol="0">
              <a:spAutoFit/>
            </a:bodyPr>
            <a:lstStyle/>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.child</a:t>
              </a:r>
            </a:p>
          </p:txBody>
        </p:sp>
        <p:sp>
          <p:nvSpPr>
            <p:cNvPr id="46" name="文本框 45">
              <a:extLst>
                <a:ext uri="{FF2B5EF4-FFF2-40B4-BE49-F238E27FC236}">
                  <a16:creationId xmlns:a16="http://schemas.microsoft.com/office/drawing/2014/main" xmlns="" id="{B2F2ADD7-0537-2DA1-1E88-639D4607683C}"/>
                </a:ext>
              </a:extLst>
            </p:cNvPr>
            <p:cNvSpPr txBox="1"/>
            <p:nvPr/>
          </p:nvSpPr>
          <p:spPr>
            <a:xfrm>
              <a:off x="5842000" y="4438650"/>
              <a:ext cx="908050" cy="337185"/>
            </a:xfrm>
            <a:prstGeom prst="rect">
              <a:avLst/>
            </a:prstGeom>
            <a:noFill/>
          </p:spPr>
          <p:txBody>
            <a:bodyPr wrap="square" rtlCol="0">
              <a:spAutoFit/>
            </a:bodyPr>
            <a:lstStyle/>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.child</a:t>
              </a:r>
            </a:p>
          </p:txBody>
        </p:sp>
      </p:gr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标题 11"/>
          <p:cNvSpPr>
            <a:spLocks noGrp="1"/>
          </p:cNvSpPr>
          <p:nvPr>
            <p:ph type="title"/>
            <p:custDataLst>
              <p:tags r:id="rId2"/>
            </p:custDataLst>
          </p:nvPr>
        </p:nvSpPr>
        <p:spPr/>
        <p:txBody>
          <a:bodyPr>
            <a:normAutofit fontScale="90000"/>
          </a:bodyPr>
          <a:lstStyle/>
          <a:p>
            <a:r>
              <a:rPr lang="en-US" altLang="zh-CN" dirty="0"/>
              <a:t>4.5.2 </a:t>
            </a:r>
            <a:r>
              <a:rPr lang="zh-CN" altLang="en-US" dirty="0"/>
              <a:t>TensorFlow Federated框架</a:t>
            </a:r>
          </a:p>
        </p:txBody>
      </p:sp>
      <p:pic>
        <p:nvPicPr>
          <p:cNvPr id="47" name="图形 46">
            <a:extLst>
              <a:ext uri="{FF2B5EF4-FFF2-40B4-BE49-F238E27FC236}">
                <a16:creationId xmlns:a16="http://schemas.microsoft.com/office/drawing/2014/main" xmlns="" id="{72320D1B-E3AD-8DC4-E354-F63A7146080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040467" y="762000"/>
            <a:ext cx="7897471" cy="5015315"/>
          </a:xfrm>
          <a:prstGeom prst="rect">
            <a:avLst/>
          </a:prstGeom>
        </p:spPr>
      </p:pic>
      <p:sp>
        <p:nvSpPr>
          <p:cNvPr id="51" name="文本框 50">
            <a:extLst>
              <a:ext uri="{FF2B5EF4-FFF2-40B4-BE49-F238E27FC236}">
                <a16:creationId xmlns:a16="http://schemas.microsoft.com/office/drawing/2014/main" xmlns="" id="{4DEF0CB4-55E2-5D4D-6CD3-A1F118093B86}"/>
              </a:ext>
            </a:extLst>
          </p:cNvPr>
          <p:cNvSpPr txBox="1"/>
          <p:nvPr/>
        </p:nvSpPr>
        <p:spPr>
          <a:xfrm>
            <a:off x="246685" y="5896068"/>
            <a:ext cx="11485033" cy="830997"/>
          </a:xfrm>
          <a:prstGeom prst="rect">
            <a:avLst/>
          </a:prstGeom>
          <a:noFill/>
        </p:spPr>
        <p:txBody>
          <a:bodyPr wrap="square">
            <a:spAutoFit/>
          </a:bodyPr>
          <a:lstStyle/>
          <a:p>
            <a:r>
              <a:rPr lang="en-US" altLang="zh-CN" sz="2400" dirty="0"/>
              <a:t>TensorFlow Federated</a:t>
            </a:r>
            <a:r>
              <a:rPr lang="zh-CN" altLang="en-US" sz="2400" dirty="0"/>
              <a:t>（</a:t>
            </a:r>
            <a:r>
              <a:rPr lang="en-US" altLang="zh-CN" sz="2400" dirty="0"/>
              <a:t>TFF</a:t>
            </a:r>
            <a:r>
              <a:rPr lang="zh-CN" altLang="en-US" sz="2400" dirty="0"/>
              <a:t>）是</a:t>
            </a:r>
            <a:r>
              <a:rPr lang="en-US" altLang="zh-CN" sz="2400" dirty="0"/>
              <a:t>Google Research</a:t>
            </a:r>
            <a:r>
              <a:rPr lang="zh-CN" altLang="en-US" sz="2400" dirty="0"/>
              <a:t>团队在</a:t>
            </a:r>
            <a:r>
              <a:rPr lang="en-US" altLang="zh-CN" sz="2400" dirty="0"/>
              <a:t>2019</a:t>
            </a:r>
            <a:r>
              <a:rPr lang="zh-CN" altLang="en-US" sz="2400" dirty="0"/>
              <a:t>年发布的开源联邦学习框架，旨在解决传统集中式机器学习方法在数据隐私和安全性方面的挑战。</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0371A0-7684-56BC-A966-31EAE9B9B8DE}"/>
            </a:ext>
          </a:extLst>
        </p:cNvPr>
        <p:cNvGrpSpPr/>
        <p:nvPr/>
      </p:nvGrpSpPr>
      <p:grpSpPr>
        <a:xfrm>
          <a:off x="0" y="0"/>
          <a:ext cx="0" cy="0"/>
          <a:chOff x="0" y="0"/>
          <a:chExt cx="0" cy="0"/>
        </a:xfrm>
      </p:grpSpPr>
      <p:sp>
        <p:nvSpPr>
          <p:cNvPr id="12" name="标题 11">
            <a:extLst>
              <a:ext uri="{FF2B5EF4-FFF2-40B4-BE49-F238E27FC236}">
                <a16:creationId xmlns:a16="http://schemas.microsoft.com/office/drawing/2014/main" xmlns="" id="{CBCFB787-9301-76A1-1B3A-2B9C0E2574AF}"/>
              </a:ext>
            </a:extLst>
          </p:cNvPr>
          <p:cNvSpPr>
            <a:spLocks noGrp="1"/>
          </p:cNvSpPr>
          <p:nvPr>
            <p:ph type="title"/>
            <p:custDataLst>
              <p:tags r:id="rId2"/>
            </p:custDataLst>
          </p:nvPr>
        </p:nvSpPr>
        <p:spPr/>
        <p:txBody>
          <a:bodyPr>
            <a:normAutofit fontScale="90000"/>
          </a:bodyPr>
          <a:lstStyle/>
          <a:p>
            <a:r>
              <a:rPr lang="en-US" altLang="zh-CN" dirty="0"/>
              <a:t>4.5.3 FATE</a:t>
            </a:r>
            <a:r>
              <a:rPr lang="zh-CN" altLang="en-US" dirty="0"/>
              <a:t>框架</a:t>
            </a:r>
          </a:p>
        </p:txBody>
      </p:sp>
      <p:pic>
        <p:nvPicPr>
          <p:cNvPr id="47" name="图形 46">
            <a:extLst>
              <a:ext uri="{FF2B5EF4-FFF2-40B4-BE49-F238E27FC236}">
                <a16:creationId xmlns:a16="http://schemas.microsoft.com/office/drawing/2014/main" xmlns="" id="{1443491F-AD02-2AE4-706B-95ED7D63FD20}"/>
              </a:ext>
            </a:extLst>
          </p:cNvPr>
          <p:cNvPicPr>
            <a:picLocks noChangeAspect="1"/>
          </p:cNvPicPr>
          <p:nvPr/>
        </p:nvPicPr>
        <p:blipFill>
          <a:blip r:embed="rId5">
            <a:extLst>
              <a:ext uri="{96DAC541-7B7A-43D3-8B79-37D633B846F1}">
                <asvg:svgBlip xmlns:asvg="http://schemas.microsoft.com/office/drawing/2016/SVG/main" xmlns="" r:embed="rId6"/>
              </a:ext>
            </a:extLst>
          </a:blip>
          <a:srcRect/>
          <a:stretch/>
        </p:blipFill>
        <p:spPr>
          <a:xfrm>
            <a:off x="2133477" y="762000"/>
            <a:ext cx="7711450" cy="5015315"/>
          </a:xfrm>
          <a:prstGeom prst="rect">
            <a:avLst/>
          </a:prstGeom>
        </p:spPr>
      </p:pic>
      <p:sp>
        <p:nvSpPr>
          <p:cNvPr id="51" name="文本框 50">
            <a:extLst>
              <a:ext uri="{FF2B5EF4-FFF2-40B4-BE49-F238E27FC236}">
                <a16:creationId xmlns:a16="http://schemas.microsoft.com/office/drawing/2014/main" xmlns="" id="{6D6CDD44-1B62-51A2-C1BC-7B64221E4C4D}"/>
              </a:ext>
            </a:extLst>
          </p:cNvPr>
          <p:cNvSpPr txBox="1"/>
          <p:nvPr/>
        </p:nvSpPr>
        <p:spPr>
          <a:xfrm>
            <a:off x="246685" y="5896068"/>
            <a:ext cx="11485033" cy="707886"/>
          </a:xfrm>
          <a:prstGeom prst="rect">
            <a:avLst/>
          </a:prstGeom>
          <a:noFill/>
        </p:spPr>
        <p:txBody>
          <a:bodyPr wrap="square">
            <a:spAutoFit/>
          </a:bodyPr>
          <a:lstStyle/>
          <a:p>
            <a:r>
              <a:rPr lang="en-US" altLang="zh-CN" sz="2000" dirty="0"/>
              <a:t>FATE</a:t>
            </a:r>
            <a:r>
              <a:rPr lang="zh-CN" altLang="en-US" sz="2000" dirty="0"/>
              <a:t>（</a:t>
            </a:r>
            <a:r>
              <a:rPr lang="en-US" altLang="zh-CN" sz="2000" dirty="0"/>
              <a:t>Federated AI Technology Enabler</a:t>
            </a:r>
            <a:r>
              <a:rPr lang="zh-CN" altLang="en-US" sz="2000" dirty="0"/>
              <a:t>）框架是微众银行在</a:t>
            </a:r>
            <a:r>
              <a:rPr lang="en-US" altLang="zh-CN" sz="2000" dirty="0"/>
              <a:t>2019</a:t>
            </a:r>
            <a:r>
              <a:rPr lang="zh-CN" altLang="en-US" sz="2000" dirty="0"/>
              <a:t>年开源的联邦学习平台，是世界上第一个工业级的开源联邦学习框架，使不同企业和机构能够在保护隐私数据安全的同时协作处理数据。</a:t>
            </a:r>
          </a:p>
        </p:txBody>
      </p:sp>
    </p:spTree>
    <p:custDataLst>
      <p:tags r:id="rId1"/>
    </p:custDataLst>
    <p:extLst>
      <p:ext uri="{BB962C8B-B14F-4D97-AF65-F5344CB8AC3E}">
        <p14:creationId xmlns:p14="http://schemas.microsoft.com/office/powerpoint/2010/main" xmlns="" val="368701626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标题 12"/>
          <p:cNvSpPr>
            <a:spLocks noGrp="1"/>
          </p:cNvSpPr>
          <p:nvPr>
            <p:ph type="title"/>
            <p:custDataLst>
              <p:tags r:id="rId2"/>
            </p:custDataLst>
          </p:nvPr>
        </p:nvSpPr>
        <p:spPr/>
        <p:txBody>
          <a:bodyPr>
            <a:normAutofit fontScale="90000"/>
          </a:bodyPr>
          <a:lstStyle/>
          <a:p>
            <a:r>
              <a:rPr lang="en-US" altLang="zh-CN" dirty="0"/>
              <a:t>4.5.4 </a:t>
            </a:r>
            <a:r>
              <a:rPr lang="zh-CN" altLang="en-US" dirty="0"/>
              <a:t>FedML框架</a:t>
            </a:r>
          </a:p>
        </p:txBody>
      </p:sp>
      <p:pic>
        <p:nvPicPr>
          <p:cNvPr id="4" name="图形 3">
            <a:extLst>
              <a:ext uri="{FF2B5EF4-FFF2-40B4-BE49-F238E27FC236}">
                <a16:creationId xmlns:a16="http://schemas.microsoft.com/office/drawing/2014/main" xmlns="" id="{F52996CC-D87F-2A95-4679-EC45E63087D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42620" y="932782"/>
            <a:ext cx="8171647" cy="5579513"/>
          </a:xfrm>
          <a:prstGeom prst="rect">
            <a:avLst/>
          </a:prstGeom>
        </p:spPr>
      </p:pic>
      <p:sp>
        <p:nvSpPr>
          <p:cNvPr id="6" name="文本框 5">
            <a:extLst>
              <a:ext uri="{FF2B5EF4-FFF2-40B4-BE49-F238E27FC236}">
                <a16:creationId xmlns:a16="http://schemas.microsoft.com/office/drawing/2014/main" xmlns="" id="{40F81473-82BB-1662-8539-40B364D3A1B5}"/>
              </a:ext>
            </a:extLst>
          </p:cNvPr>
          <p:cNvSpPr txBox="1"/>
          <p:nvPr/>
        </p:nvSpPr>
        <p:spPr>
          <a:xfrm>
            <a:off x="8555566" y="1560036"/>
            <a:ext cx="3493814" cy="4154984"/>
          </a:xfrm>
          <a:prstGeom prst="rect">
            <a:avLst/>
          </a:prstGeom>
          <a:noFill/>
        </p:spPr>
        <p:txBody>
          <a:bodyPr wrap="square">
            <a:spAutoFit/>
          </a:bodyPr>
          <a:lstStyle/>
          <a:p>
            <a:r>
              <a:rPr lang="en-US" altLang="zh-CN" sz="2400" dirty="0" err="1"/>
              <a:t>FedML</a:t>
            </a:r>
            <a:r>
              <a:rPr lang="zh-CN" altLang="en-US" sz="2400" dirty="0"/>
              <a:t>是由美国南加州大学联合</a:t>
            </a:r>
            <a:r>
              <a:rPr lang="en-US" altLang="zh-CN" sz="2400" dirty="0"/>
              <a:t>MIT</a:t>
            </a:r>
            <a:r>
              <a:rPr lang="zh-CN" altLang="en-US" sz="2400" dirty="0"/>
              <a:t>、</a:t>
            </a:r>
            <a:r>
              <a:rPr lang="en-US" altLang="zh-CN" sz="2400" dirty="0"/>
              <a:t>Stanford</a:t>
            </a:r>
            <a:r>
              <a:rPr lang="zh-CN" altLang="en-US" sz="2400" dirty="0"/>
              <a:t>、</a:t>
            </a:r>
            <a:r>
              <a:rPr lang="en-US" altLang="zh-CN" sz="2400" dirty="0"/>
              <a:t>MSU</a:t>
            </a:r>
            <a:r>
              <a:rPr lang="zh-CN" altLang="en-US" sz="2400" dirty="0"/>
              <a:t>、</a:t>
            </a:r>
            <a:r>
              <a:rPr lang="en-US" altLang="zh-CN" sz="2400" dirty="0"/>
              <a:t>UW-Madison</a:t>
            </a:r>
            <a:r>
              <a:rPr lang="zh-CN" altLang="en-US" sz="2400" dirty="0"/>
              <a:t>、</a:t>
            </a:r>
            <a:r>
              <a:rPr lang="en-US" altLang="zh-CN" sz="2400" dirty="0"/>
              <a:t>UIUC</a:t>
            </a:r>
            <a:r>
              <a:rPr lang="zh-CN" altLang="en-US" sz="2400" dirty="0"/>
              <a:t>、腾讯、微众银行等众多知名高校与公司联合发布的开源联邦学习框架，为实现在任何规模的计算设备上运行多样化联邦学习算法的目标而提供简单灵活且通用的</a:t>
            </a:r>
            <a:r>
              <a:rPr lang="en-US" altLang="zh-CN" sz="2400" dirty="0"/>
              <a:t>API</a:t>
            </a:r>
            <a:r>
              <a:rPr lang="zh-CN" altLang="en-US" sz="2400" dirty="0"/>
              <a:t>支持。</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53354" cy="1325563"/>
          </a:xfrm>
        </p:spPr>
        <p:txBody>
          <a:bodyPr>
            <a:normAutofit/>
          </a:bodyPr>
          <a:lstStyle/>
          <a:p>
            <a:pPr algn="ctr"/>
            <a:r>
              <a:rPr lang="en-US" altLang="zh-CN" dirty="0"/>
              <a:t>4.6 </a:t>
            </a:r>
            <a:r>
              <a:rPr lang="zh-CN" altLang="en-US" dirty="0"/>
              <a:t>联邦学习应用领域</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2"/>
            </p:custDataLst>
          </p:nvPr>
        </p:nvSpPr>
        <p:spPr/>
        <p:txBody>
          <a:bodyPr anchor="b" anchorCtr="0">
            <a:normAutofit fontScale="90000"/>
          </a:bodyPr>
          <a:lstStyle/>
          <a:p>
            <a:r>
              <a:rPr lang="en-US" altLang="zh-CN" dirty="0">
                <a:solidFill>
                  <a:schemeClr val="accent1"/>
                </a:solidFill>
              </a:rPr>
              <a:t>4.6.1 </a:t>
            </a:r>
            <a:r>
              <a:rPr lang="zh-CN" altLang="en-US" dirty="0">
                <a:solidFill>
                  <a:schemeClr val="accent1"/>
                </a:solidFill>
              </a:rPr>
              <a:t>跨行业隐私保护数据的分析与合作</a:t>
            </a:r>
          </a:p>
        </p:txBody>
      </p:sp>
      <p:grpSp>
        <p:nvGrpSpPr>
          <p:cNvPr id="5" name="组合 4">
            <a:extLst>
              <a:ext uri="{FF2B5EF4-FFF2-40B4-BE49-F238E27FC236}">
                <a16:creationId xmlns:a16="http://schemas.microsoft.com/office/drawing/2014/main" xmlns="" id="{3FA35602-EBA0-3896-2433-8F604DECF412}"/>
              </a:ext>
            </a:extLst>
          </p:cNvPr>
          <p:cNvGrpSpPr/>
          <p:nvPr/>
        </p:nvGrpSpPr>
        <p:grpSpPr>
          <a:xfrm>
            <a:off x="2030669" y="873611"/>
            <a:ext cx="8130662" cy="4478517"/>
            <a:chOff x="2040194" y="755077"/>
            <a:chExt cx="8130662" cy="4478517"/>
          </a:xfrm>
        </p:grpSpPr>
        <p:grpSp>
          <p:nvGrpSpPr>
            <p:cNvPr id="8" name="组合 7">
              <a:extLst>
                <a:ext uri="{FF2B5EF4-FFF2-40B4-BE49-F238E27FC236}">
                  <a16:creationId xmlns:a16="http://schemas.microsoft.com/office/drawing/2014/main" xmlns="" id="{2922C03C-7758-C0B6-62E6-3BFB76F490CF}"/>
                </a:ext>
              </a:extLst>
            </p:cNvPr>
            <p:cNvGrpSpPr/>
            <p:nvPr/>
          </p:nvGrpSpPr>
          <p:grpSpPr>
            <a:xfrm>
              <a:off x="2110699" y="755077"/>
              <a:ext cx="1495425" cy="815975"/>
              <a:chOff x="4236" y="1193"/>
              <a:chExt cx="2355" cy="1285"/>
            </a:xfrm>
          </p:grpSpPr>
          <p:sp>
            <p:nvSpPr>
              <p:cNvPr id="35" name="文本框 34">
                <a:extLst>
                  <a:ext uri="{FF2B5EF4-FFF2-40B4-BE49-F238E27FC236}">
                    <a16:creationId xmlns:a16="http://schemas.microsoft.com/office/drawing/2014/main" xmlns="" id="{39D4FCD5-ACAD-CCC5-B184-4045FC23CCB8}"/>
                  </a:ext>
                </a:extLst>
              </p:cNvPr>
              <p:cNvSpPr txBox="1"/>
              <p:nvPr/>
            </p:nvSpPr>
            <p:spPr>
              <a:xfrm>
                <a:off x="4494" y="1193"/>
                <a:ext cx="1819" cy="580"/>
              </a:xfrm>
              <a:prstGeom prst="rect">
                <a:avLst/>
              </a:prstGeom>
              <a:noFill/>
            </p:spPr>
            <p:txBody>
              <a:bodyPr wrap="square" rtlCol="0">
                <a:spAutoFit/>
              </a:bodyPr>
              <a:lstStyle/>
              <a:p>
                <a:pPr algn="ctr"/>
                <a:r>
                  <a:rPr lang="zh-CN" altLang="en-US" b="1" dirty="0">
                    <a:latin typeface="Times New Roman" panose="02020603050405020304" pitchFamily="18" charset="0"/>
                    <a:ea typeface="宋体" panose="02010600030101010101" pitchFamily="2" charset="-122"/>
                  </a:rPr>
                  <a:t>政府机构</a:t>
                </a:r>
              </a:p>
            </p:txBody>
          </p:sp>
          <p:sp>
            <p:nvSpPr>
              <p:cNvPr id="36" name="文本框 35">
                <a:extLst>
                  <a:ext uri="{FF2B5EF4-FFF2-40B4-BE49-F238E27FC236}">
                    <a16:creationId xmlns:a16="http://schemas.microsoft.com/office/drawing/2014/main" xmlns="" id="{81CA6B31-EF6B-4207-FC46-5E86030AF43C}"/>
                  </a:ext>
                </a:extLst>
              </p:cNvPr>
              <p:cNvSpPr txBox="1"/>
              <p:nvPr/>
            </p:nvSpPr>
            <p:spPr>
              <a:xfrm>
                <a:off x="4236" y="1753"/>
                <a:ext cx="2355" cy="725"/>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隐私计算节点</a:t>
                </a:r>
              </a:p>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政务数据</a:t>
                </a:r>
              </a:p>
            </p:txBody>
          </p:sp>
        </p:grpSp>
        <p:sp>
          <p:nvSpPr>
            <p:cNvPr id="9" name="文本框 8">
              <a:extLst>
                <a:ext uri="{FF2B5EF4-FFF2-40B4-BE49-F238E27FC236}">
                  <a16:creationId xmlns:a16="http://schemas.microsoft.com/office/drawing/2014/main" xmlns="" id="{0EE1934F-DCC8-E08A-0707-AAED3BF0CBEC}"/>
                </a:ext>
              </a:extLst>
            </p:cNvPr>
            <p:cNvSpPr txBox="1"/>
            <p:nvPr/>
          </p:nvSpPr>
          <p:spPr>
            <a:xfrm>
              <a:off x="2198309" y="3479862"/>
              <a:ext cx="1155065" cy="368300"/>
            </a:xfrm>
            <a:prstGeom prst="rect">
              <a:avLst/>
            </a:prstGeom>
            <a:noFill/>
          </p:spPr>
          <p:txBody>
            <a:bodyPr wrap="square" rtlCol="0">
              <a:spAutoFit/>
            </a:bodyPr>
            <a:lstStyle/>
            <a:p>
              <a:pPr algn="ctr"/>
              <a:r>
                <a:rPr lang="zh-CN" altLang="en-US" b="1" dirty="0">
                  <a:latin typeface="Times New Roman" panose="02020603050405020304" pitchFamily="18" charset="0"/>
                  <a:ea typeface="宋体" panose="02010600030101010101" pitchFamily="2" charset="-122"/>
                </a:rPr>
                <a:t>居民</a:t>
              </a:r>
            </a:p>
          </p:txBody>
        </p:sp>
        <p:sp>
          <p:nvSpPr>
            <p:cNvPr id="10" name="文本框 9">
              <a:extLst>
                <a:ext uri="{FF2B5EF4-FFF2-40B4-BE49-F238E27FC236}">
                  <a16:creationId xmlns:a16="http://schemas.microsoft.com/office/drawing/2014/main" xmlns="" id="{8499A0A7-15F0-9BDA-8A23-A9CA9F6F31B3}"/>
                </a:ext>
              </a:extLst>
            </p:cNvPr>
            <p:cNvSpPr txBox="1"/>
            <p:nvPr/>
          </p:nvSpPr>
          <p:spPr>
            <a:xfrm>
              <a:off x="2040194" y="3813872"/>
              <a:ext cx="1496060" cy="275590"/>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zh-CN" altLang="en-US" sz="1200" b="1">
                  <a:latin typeface="Times New Roman" panose="02020603050405020304" pitchFamily="18" charset="0"/>
                  <a:ea typeface="宋体" panose="02010600030101010101" pitchFamily="2" charset="-122"/>
                </a:rPr>
                <a:t>个人隐私数据</a:t>
              </a:r>
            </a:p>
          </p:txBody>
        </p:sp>
        <p:grpSp>
          <p:nvGrpSpPr>
            <p:cNvPr id="11" name="组合 10">
              <a:extLst>
                <a:ext uri="{FF2B5EF4-FFF2-40B4-BE49-F238E27FC236}">
                  <a16:creationId xmlns:a16="http://schemas.microsoft.com/office/drawing/2014/main" xmlns="" id="{6337D114-A759-8F3D-5495-3A8A12906484}"/>
                </a:ext>
              </a:extLst>
            </p:cNvPr>
            <p:cNvGrpSpPr/>
            <p:nvPr/>
          </p:nvGrpSpPr>
          <p:grpSpPr>
            <a:xfrm>
              <a:off x="5265379" y="1792032"/>
              <a:ext cx="1550035" cy="1233805"/>
              <a:chOff x="8559" y="2313"/>
              <a:chExt cx="2441" cy="1943"/>
            </a:xfrm>
          </p:grpSpPr>
          <p:sp>
            <p:nvSpPr>
              <p:cNvPr id="33" name="文本框 32">
                <a:extLst>
                  <a:ext uri="{FF2B5EF4-FFF2-40B4-BE49-F238E27FC236}">
                    <a16:creationId xmlns:a16="http://schemas.microsoft.com/office/drawing/2014/main" xmlns="" id="{E5419250-F564-283F-5B4A-F652BB060C5D}"/>
                  </a:ext>
                </a:extLst>
              </p:cNvPr>
              <p:cNvSpPr txBox="1"/>
              <p:nvPr/>
            </p:nvSpPr>
            <p:spPr>
              <a:xfrm>
                <a:off x="8640" y="2313"/>
                <a:ext cx="2278" cy="580"/>
              </a:xfrm>
              <a:prstGeom prst="rect">
                <a:avLst/>
              </a:prstGeom>
              <a:noFill/>
            </p:spPr>
            <p:txBody>
              <a:bodyPr wrap="square" rtlCol="0">
                <a:spAutoFit/>
              </a:bodyPr>
              <a:lstStyle/>
              <a:p>
                <a:pPr algn="ctr"/>
                <a:r>
                  <a:rPr lang="zh-CN" altLang="en-US" b="1" dirty="0">
                    <a:latin typeface="Times New Roman" panose="02020603050405020304" pitchFamily="18" charset="0"/>
                    <a:ea typeface="宋体" panose="02010600030101010101" pitchFamily="2" charset="-122"/>
                  </a:rPr>
                  <a:t>大数据机构</a:t>
                </a:r>
              </a:p>
            </p:txBody>
          </p:sp>
          <p:sp>
            <p:nvSpPr>
              <p:cNvPr id="34" name="文本框 33">
                <a:extLst>
                  <a:ext uri="{FF2B5EF4-FFF2-40B4-BE49-F238E27FC236}">
                    <a16:creationId xmlns:a16="http://schemas.microsoft.com/office/drawing/2014/main" xmlns="" id="{8F01B161-16AD-F851-BDA4-E5553688E8CB}"/>
                  </a:ext>
                </a:extLst>
              </p:cNvPr>
              <p:cNvSpPr txBox="1"/>
              <p:nvPr/>
            </p:nvSpPr>
            <p:spPr>
              <a:xfrm>
                <a:off x="8559" y="2949"/>
                <a:ext cx="2441" cy="1307"/>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大数据平台</a:t>
                </a:r>
              </a:p>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隐私计算网络</a:t>
                </a:r>
              </a:p>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云计算基础设施</a:t>
                </a:r>
              </a:p>
              <a:p>
                <a:pPr marL="285750" indent="-285750">
                  <a:buFont typeface="Arial" panose="020B0604020202020204" pitchFamily="34" charset="0"/>
                  <a:buChar char="•"/>
                </a:pPr>
                <a:r>
                  <a:rPr lang="en-US" altLang="zh-CN" sz="1200" b="1" dirty="0">
                    <a:latin typeface="Times New Roman" panose="02020603050405020304" pitchFamily="18" charset="0"/>
                    <a:ea typeface="宋体" panose="02010600030101010101" pitchFamily="2" charset="-122"/>
                  </a:rPr>
                  <a:t>......</a:t>
                </a:r>
              </a:p>
            </p:txBody>
          </p:sp>
        </p:grpSp>
        <p:grpSp>
          <p:nvGrpSpPr>
            <p:cNvPr id="12" name="组合 11">
              <a:extLst>
                <a:ext uri="{FF2B5EF4-FFF2-40B4-BE49-F238E27FC236}">
                  <a16:creationId xmlns:a16="http://schemas.microsoft.com/office/drawing/2014/main" xmlns="" id="{9F35811A-3579-4DBB-FAF6-922B5F3149BB}"/>
                </a:ext>
              </a:extLst>
            </p:cNvPr>
            <p:cNvGrpSpPr/>
            <p:nvPr/>
          </p:nvGrpSpPr>
          <p:grpSpPr>
            <a:xfrm>
              <a:off x="8436989" y="781747"/>
              <a:ext cx="1498600" cy="793115"/>
              <a:chOff x="13879" y="1628"/>
              <a:chExt cx="2360" cy="1249"/>
            </a:xfrm>
          </p:grpSpPr>
          <p:sp>
            <p:nvSpPr>
              <p:cNvPr id="31" name="文本框 30">
                <a:extLst>
                  <a:ext uri="{FF2B5EF4-FFF2-40B4-BE49-F238E27FC236}">
                    <a16:creationId xmlns:a16="http://schemas.microsoft.com/office/drawing/2014/main" xmlns="" id="{97650E8B-F7CF-62DB-6B1C-A640D0019421}"/>
                  </a:ext>
                </a:extLst>
              </p:cNvPr>
              <p:cNvSpPr txBox="1"/>
              <p:nvPr/>
            </p:nvSpPr>
            <p:spPr>
              <a:xfrm>
                <a:off x="14149" y="1628"/>
                <a:ext cx="1819" cy="580"/>
              </a:xfrm>
              <a:prstGeom prst="rect">
                <a:avLst/>
              </a:prstGeom>
              <a:noFill/>
            </p:spPr>
            <p:txBody>
              <a:bodyPr wrap="square" rtlCol="0">
                <a:spAutoFit/>
              </a:bodyPr>
              <a:lstStyle/>
              <a:p>
                <a:pPr algn="ctr"/>
                <a:r>
                  <a:rPr lang="zh-CN" altLang="en-US" b="1">
                    <a:latin typeface="Times New Roman" panose="02020603050405020304" pitchFamily="18" charset="0"/>
                    <a:ea typeface="宋体" panose="02010600030101010101" pitchFamily="2" charset="-122"/>
                  </a:rPr>
                  <a:t>企业</a:t>
                </a:r>
              </a:p>
            </p:txBody>
          </p:sp>
          <p:sp>
            <p:nvSpPr>
              <p:cNvPr id="32" name="文本框 31">
                <a:extLst>
                  <a:ext uri="{FF2B5EF4-FFF2-40B4-BE49-F238E27FC236}">
                    <a16:creationId xmlns:a16="http://schemas.microsoft.com/office/drawing/2014/main" xmlns="" id="{BB047F76-0385-B3C9-2E10-1D9A7A1C86ED}"/>
                  </a:ext>
                </a:extLst>
              </p:cNvPr>
              <p:cNvSpPr txBox="1"/>
              <p:nvPr/>
            </p:nvSpPr>
            <p:spPr>
              <a:xfrm>
                <a:off x="13879" y="2152"/>
                <a:ext cx="2360" cy="725"/>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zh-CN" altLang="en-US" sz="1200" b="1">
                    <a:latin typeface="Times New Roman" panose="02020603050405020304" pitchFamily="18" charset="0"/>
                    <a:ea typeface="宋体" panose="02010600030101010101" pitchFamily="2" charset="-122"/>
                  </a:rPr>
                  <a:t>隐私计算节点</a:t>
                </a:r>
              </a:p>
              <a:p>
                <a:pPr marL="285750" indent="-285750">
                  <a:buFont typeface="Arial" panose="020B0604020202020204" pitchFamily="34" charset="0"/>
                  <a:buChar char="•"/>
                </a:pPr>
                <a:r>
                  <a:rPr lang="zh-CN" altLang="en-US" sz="1200" b="1">
                    <a:latin typeface="Times New Roman" panose="02020603050405020304" pitchFamily="18" charset="0"/>
                    <a:ea typeface="宋体" panose="02010600030101010101" pitchFamily="2" charset="-122"/>
                  </a:rPr>
                  <a:t>经营数据</a:t>
                </a:r>
              </a:p>
            </p:txBody>
          </p:sp>
        </p:grpSp>
        <p:cxnSp>
          <p:nvCxnSpPr>
            <p:cNvPr id="13" name="直接箭头连接符 12">
              <a:extLst>
                <a:ext uri="{FF2B5EF4-FFF2-40B4-BE49-F238E27FC236}">
                  <a16:creationId xmlns:a16="http://schemas.microsoft.com/office/drawing/2014/main" xmlns="" id="{6B7C2552-273F-9A3C-5145-A870ABF453ED}"/>
                </a:ext>
              </a:extLst>
            </p:cNvPr>
            <p:cNvCxnSpPr/>
            <p:nvPr/>
          </p:nvCxnSpPr>
          <p:spPr>
            <a:xfrm>
              <a:off x="3599139" y="1560257"/>
              <a:ext cx="1659890" cy="621665"/>
            </a:xfrm>
            <a:prstGeom prst="straightConnector1">
              <a:avLst/>
            </a:prstGeom>
            <a:ln w="28575" cmpd="sng">
              <a:solidFill>
                <a:schemeClr val="tx1"/>
              </a:solidFill>
              <a:prstDash val="solid"/>
              <a:headEnd type="arrow"/>
              <a:tailEnd type="arrow"/>
            </a:ln>
          </p:spPr>
          <p:style>
            <a:lnRef idx="2">
              <a:schemeClr val="accent1"/>
            </a:lnRef>
            <a:fillRef idx="0">
              <a:srgbClr val="FFFFFF"/>
            </a:fillRef>
            <a:effectRef idx="0">
              <a:srgbClr val="FFFFFF"/>
            </a:effectRef>
            <a:fontRef idx="minor">
              <a:schemeClr val="tx1"/>
            </a:fontRef>
          </p:style>
        </p:cxnSp>
        <p:cxnSp>
          <p:nvCxnSpPr>
            <p:cNvPr id="14" name="直接箭头连接符 13">
              <a:extLst>
                <a:ext uri="{FF2B5EF4-FFF2-40B4-BE49-F238E27FC236}">
                  <a16:creationId xmlns:a16="http://schemas.microsoft.com/office/drawing/2014/main" xmlns="" id="{C02BBB13-1619-55B5-C0BA-37C9815163BD}"/>
                </a:ext>
              </a:extLst>
            </p:cNvPr>
            <p:cNvCxnSpPr>
              <a:cxnSpLocks/>
              <a:stCxn id="10" idx="3"/>
            </p:cNvCxnSpPr>
            <p:nvPr/>
          </p:nvCxnSpPr>
          <p:spPr>
            <a:xfrm flipV="1">
              <a:off x="3536254" y="3009327"/>
              <a:ext cx="1733570" cy="942340"/>
            </a:xfrm>
            <a:prstGeom prst="straightConnector1">
              <a:avLst/>
            </a:prstGeom>
            <a:ln w="28575" cmpd="sng">
              <a:solidFill>
                <a:schemeClr val="tx1"/>
              </a:solidFill>
              <a:prstDash val="solid"/>
              <a:headEnd type="arrow"/>
              <a:tailEnd type="arrow"/>
            </a:ln>
          </p:spPr>
          <p:style>
            <a:lnRef idx="2">
              <a:schemeClr val="accent1"/>
            </a:lnRef>
            <a:fillRef idx="0">
              <a:srgbClr val="FFFFFF"/>
            </a:fillRef>
            <a:effectRef idx="0">
              <a:srgbClr val="FFFFFF"/>
            </a:effectRef>
            <a:fontRef idx="minor">
              <a:schemeClr val="tx1"/>
            </a:fontRef>
          </p:style>
        </p:cxnSp>
        <p:cxnSp>
          <p:nvCxnSpPr>
            <p:cNvPr id="20" name="直接箭头连接符 19">
              <a:extLst>
                <a:ext uri="{FF2B5EF4-FFF2-40B4-BE49-F238E27FC236}">
                  <a16:creationId xmlns:a16="http://schemas.microsoft.com/office/drawing/2014/main" xmlns="" id="{CA3F83E6-5C17-2E20-C8EC-6BC0C49F71AA}"/>
                </a:ext>
              </a:extLst>
            </p:cNvPr>
            <p:cNvCxnSpPr/>
            <p:nvPr/>
          </p:nvCxnSpPr>
          <p:spPr>
            <a:xfrm flipV="1">
              <a:off x="6805889" y="1533587"/>
              <a:ext cx="1557020" cy="659130"/>
            </a:xfrm>
            <a:prstGeom prst="straightConnector1">
              <a:avLst/>
            </a:prstGeom>
            <a:ln w="28575" cmpd="sng">
              <a:solidFill>
                <a:schemeClr val="tx1"/>
              </a:solidFill>
              <a:prstDash val="solid"/>
              <a:headEnd type="arrow"/>
              <a:tailEnd type="arrow"/>
            </a:ln>
          </p:spPr>
          <p:style>
            <a:lnRef idx="2">
              <a:schemeClr val="accent1"/>
            </a:lnRef>
            <a:fillRef idx="0">
              <a:srgbClr val="FFFFFF"/>
            </a:fillRef>
            <a:effectRef idx="0">
              <a:srgbClr val="FFFFFF"/>
            </a:effectRef>
            <a:fontRef idx="minor">
              <a:schemeClr val="tx1"/>
            </a:fontRef>
          </p:style>
        </p:cxnSp>
        <p:cxnSp>
          <p:nvCxnSpPr>
            <p:cNvPr id="21" name="直接箭头连接符 20">
              <a:extLst>
                <a:ext uri="{FF2B5EF4-FFF2-40B4-BE49-F238E27FC236}">
                  <a16:creationId xmlns:a16="http://schemas.microsoft.com/office/drawing/2014/main" xmlns="" id="{29A3FEDD-9F19-50DC-3C7C-EAB71833009E}"/>
                </a:ext>
              </a:extLst>
            </p:cNvPr>
            <p:cNvCxnSpPr>
              <a:cxnSpLocks/>
              <a:endCxn id="30" idx="1"/>
            </p:cNvCxnSpPr>
            <p:nvPr/>
          </p:nvCxnSpPr>
          <p:spPr>
            <a:xfrm>
              <a:off x="6833891" y="3027177"/>
              <a:ext cx="1701205" cy="943161"/>
            </a:xfrm>
            <a:prstGeom prst="straightConnector1">
              <a:avLst/>
            </a:prstGeom>
            <a:ln w="28575" cmpd="sng">
              <a:solidFill>
                <a:schemeClr val="tx1"/>
              </a:solidFill>
              <a:prstDash val="solid"/>
              <a:headEnd type="arrow"/>
              <a:tailEnd type="arrow"/>
            </a:ln>
          </p:spPr>
          <p:style>
            <a:lnRef idx="2">
              <a:schemeClr val="accent1"/>
            </a:lnRef>
            <a:fillRef idx="0">
              <a:srgbClr val="FFFFFF"/>
            </a:fillRef>
            <a:effectRef idx="0">
              <a:srgbClr val="FFFFFF"/>
            </a:effectRef>
            <a:fontRef idx="minor">
              <a:schemeClr val="tx1"/>
            </a:fontRef>
          </p:style>
        </p:cxnSp>
        <p:sp>
          <p:nvSpPr>
            <p:cNvPr id="22" name="矩形 21">
              <a:extLst>
                <a:ext uri="{FF2B5EF4-FFF2-40B4-BE49-F238E27FC236}">
                  <a16:creationId xmlns:a16="http://schemas.microsoft.com/office/drawing/2014/main" xmlns="" id="{9B4B2631-AC9D-1A82-D723-784359BCD860}"/>
                </a:ext>
              </a:extLst>
            </p:cNvPr>
            <p:cNvSpPr/>
            <p:nvPr/>
          </p:nvSpPr>
          <p:spPr>
            <a:xfrm>
              <a:off x="4918669" y="1727897"/>
              <a:ext cx="2335530" cy="2212975"/>
            </a:xfrm>
            <a:prstGeom prst="rect">
              <a:avLst/>
            </a:prstGeom>
            <a:ln w="28575" cmpd="sng">
              <a:solidFill>
                <a:schemeClr val="tx1"/>
              </a:solidFill>
              <a:prstDash val="sysDash"/>
            </a:ln>
          </p:spPr>
          <p:style>
            <a:lnRef idx="2">
              <a:schemeClr val="accent1"/>
            </a:lnRef>
            <a:fillRef idx="0">
              <a:srgbClr val="FFFFFF"/>
            </a:fillRef>
            <a:effectRef idx="0">
              <a:srgbClr val="FFFFFF"/>
            </a:effectRef>
            <a:fontRef idx="minor">
              <a:schemeClr val="tx1"/>
            </a:fontRef>
          </p:style>
          <p:txBody>
            <a:bodyPr rtlCol="0" anchor="ctr"/>
            <a:lstStyle/>
            <a:p>
              <a:pPr algn="ctr"/>
              <a:endParaRPr lang="en-US" altLang="zh-CN" b="1">
                <a:latin typeface="Times New Roman" panose="02020603050405020304" pitchFamily="18" charset="0"/>
                <a:ea typeface="宋体" panose="02010600030101010101" pitchFamily="2" charset="-122"/>
              </a:endParaRPr>
            </a:p>
          </p:txBody>
        </p:sp>
        <p:grpSp>
          <p:nvGrpSpPr>
            <p:cNvPr id="23" name="组合 22">
              <a:extLst>
                <a:ext uri="{FF2B5EF4-FFF2-40B4-BE49-F238E27FC236}">
                  <a16:creationId xmlns:a16="http://schemas.microsoft.com/office/drawing/2014/main" xmlns="" id="{9916DAED-A064-9E4A-40EB-2D3A95305A35}"/>
                </a:ext>
              </a:extLst>
            </p:cNvPr>
            <p:cNvGrpSpPr/>
            <p:nvPr/>
          </p:nvGrpSpPr>
          <p:grpSpPr>
            <a:xfrm>
              <a:off x="8238551" y="3092450"/>
              <a:ext cx="1932305" cy="1108075"/>
              <a:chOff x="8043899" y="3349687"/>
              <a:chExt cx="1932305" cy="1108075"/>
            </a:xfrm>
          </p:grpSpPr>
          <p:sp>
            <p:nvSpPr>
              <p:cNvPr id="29" name="文本框 28">
                <a:extLst>
                  <a:ext uri="{FF2B5EF4-FFF2-40B4-BE49-F238E27FC236}">
                    <a16:creationId xmlns:a16="http://schemas.microsoft.com/office/drawing/2014/main" xmlns="" id="{82DDF1CF-6E9B-4E19-C937-53C0D780B0C3}"/>
                  </a:ext>
                </a:extLst>
              </p:cNvPr>
              <p:cNvSpPr txBox="1"/>
              <p:nvPr/>
            </p:nvSpPr>
            <p:spPr>
              <a:xfrm>
                <a:off x="8043899" y="3349687"/>
                <a:ext cx="1932305" cy="645160"/>
              </a:xfrm>
              <a:prstGeom prst="rect">
                <a:avLst/>
              </a:prstGeom>
              <a:noFill/>
            </p:spPr>
            <p:txBody>
              <a:bodyPr wrap="square" rtlCol="0">
                <a:spAutoFit/>
              </a:bodyPr>
              <a:lstStyle/>
              <a:p>
                <a:pPr algn="ctr"/>
                <a:r>
                  <a:rPr lang="zh-CN" altLang="en-US" b="1">
                    <a:latin typeface="Times New Roman" panose="02020603050405020304" pitchFamily="18" charset="0"/>
                    <a:ea typeface="宋体" panose="02010600030101010101" pitchFamily="2" charset="-122"/>
                  </a:rPr>
                  <a:t>各行业机构</a:t>
                </a:r>
              </a:p>
              <a:p>
                <a:pPr algn="ctr"/>
                <a:r>
                  <a:rPr lang="zh-CN" altLang="en-US" b="1">
                    <a:latin typeface="Times New Roman" panose="02020603050405020304" pitchFamily="18" charset="0"/>
                    <a:ea typeface="宋体" panose="02010600030101010101" pitchFamily="2" charset="-122"/>
                  </a:rPr>
                  <a:t>（金融、医疗等）</a:t>
                </a:r>
              </a:p>
            </p:txBody>
          </p:sp>
          <p:sp>
            <p:nvSpPr>
              <p:cNvPr id="30" name="文本框 29">
                <a:extLst>
                  <a:ext uri="{FF2B5EF4-FFF2-40B4-BE49-F238E27FC236}">
                    <a16:creationId xmlns:a16="http://schemas.microsoft.com/office/drawing/2014/main" xmlns="" id="{C4646B95-2FA0-2BB6-E015-0059F75E9F43}"/>
                  </a:ext>
                </a:extLst>
              </p:cNvPr>
              <p:cNvSpPr txBox="1"/>
              <p:nvPr/>
            </p:nvSpPr>
            <p:spPr>
              <a:xfrm>
                <a:off x="8340444" y="3997387"/>
                <a:ext cx="1452880" cy="460375"/>
              </a:xfrm>
              <a:prstGeom prst="rect">
                <a:avLst/>
              </a:prstGeom>
              <a:solidFill>
                <a:schemeClr val="bg1">
                  <a:lumMod val="85000"/>
                </a:schemeClr>
              </a:solidFill>
            </p:spPr>
            <p:txBody>
              <a:bodyPr wrap="square" rtlCol="0">
                <a:spAutoFit/>
              </a:bodyPr>
              <a:lstStyle/>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隐私计算节点</a:t>
                </a:r>
              </a:p>
              <a:p>
                <a:pPr marL="285750" indent="-285750">
                  <a:buFont typeface="Arial" panose="020B0604020202020204" pitchFamily="34" charset="0"/>
                  <a:buChar char="•"/>
                </a:pPr>
                <a:r>
                  <a:rPr lang="zh-CN" altLang="en-US" sz="1200" b="1" dirty="0">
                    <a:latin typeface="Times New Roman" panose="02020603050405020304" pitchFamily="18" charset="0"/>
                    <a:ea typeface="宋体" panose="02010600030101010101" pitchFamily="2" charset="-122"/>
                  </a:rPr>
                  <a:t>行业数据</a:t>
                </a:r>
              </a:p>
            </p:txBody>
          </p:sp>
        </p:grpSp>
        <p:pic>
          <p:nvPicPr>
            <p:cNvPr id="24" name="图形 23">
              <a:extLst>
                <a:ext uri="{FF2B5EF4-FFF2-40B4-BE49-F238E27FC236}">
                  <a16:creationId xmlns:a16="http://schemas.microsoft.com/office/drawing/2014/main" xmlns="" id="{3FEAF1A0-416D-87F3-3FF6-418A938FA7B9}"/>
                </a:ext>
              </a:extLst>
            </p:cNvPr>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p:blipFill>
          <p:spPr>
            <a:xfrm>
              <a:off x="2329141" y="1593277"/>
              <a:ext cx="1002305" cy="1002305"/>
            </a:xfrm>
            <a:prstGeom prst="rect">
              <a:avLst/>
            </a:prstGeom>
          </p:spPr>
        </p:pic>
        <p:pic>
          <p:nvPicPr>
            <p:cNvPr id="25" name="图形 24">
              <a:extLst>
                <a:ext uri="{FF2B5EF4-FFF2-40B4-BE49-F238E27FC236}">
                  <a16:creationId xmlns:a16="http://schemas.microsoft.com/office/drawing/2014/main" xmlns="" id="{27474158-5E3D-8079-B016-B514532D8D34}"/>
                </a:ext>
              </a:extLst>
            </p:cNvPr>
            <p:cNvPicPr>
              <a:picLocks noChangeAspect="1"/>
            </p:cNvPicPr>
            <p:nvPr/>
          </p:nvPicPr>
          <p:blipFill>
            <a:blip r:embed="rId7" cstate="print">
              <a:extLst>
                <a:ext uri="{28A0092B-C50C-407E-A947-70E740481C1C}">
                  <a14:useLocalDpi xmlns:a14="http://schemas.microsoft.com/office/drawing/2010/main" xmlns="" val="0"/>
                </a:ext>
                <a:ext uri="{96DAC541-7B7A-43D3-8B79-37D633B846F1}">
                  <asvg:svgBlip xmlns:asvg="http://schemas.microsoft.com/office/drawing/2016/SVG/main" xmlns="" r:embed="rId8"/>
                </a:ext>
              </a:extLst>
            </a:blip>
            <a:stretch>
              <a:fillRect/>
            </a:stretch>
          </p:blipFill>
          <p:spPr>
            <a:xfrm>
              <a:off x="8858209" y="4220791"/>
              <a:ext cx="1012803" cy="1012803"/>
            </a:xfrm>
            <a:prstGeom prst="rect">
              <a:avLst/>
            </a:prstGeom>
          </p:spPr>
        </p:pic>
        <p:pic>
          <p:nvPicPr>
            <p:cNvPr id="26" name="图形 25">
              <a:extLst>
                <a:ext uri="{FF2B5EF4-FFF2-40B4-BE49-F238E27FC236}">
                  <a16:creationId xmlns:a16="http://schemas.microsoft.com/office/drawing/2014/main" xmlns="" id="{02DA6A7A-A558-48F8-119B-82954547E851}"/>
                </a:ext>
              </a:extLst>
            </p:cNvPr>
            <p:cNvPicPr>
              <a:picLocks noChangeAspect="1"/>
            </p:cNvPicPr>
            <p:nvPr/>
          </p:nvPicPr>
          <p:blipFill>
            <a:blip r:embed="rId9" cstate="print">
              <a:extLst>
                <a:ext uri="{28A0092B-C50C-407E-A947-70E740481C1C}">
                  <a14:useLocalDpi xmlns:a14="http://schemas.microsoft.com/office/drawing/2010/main" xmlns="" val="0"/>
                </a:ext>
                <a:ext uri="{96DAC541-7B7A-43D3-8B79-37D633B846F1}">
                  <asvg:svgBlip xmlns:asvg="http://schemas.microsoft.com/office/drawing/2016/SVG/main" xmlns="" r:embed="rId10"/>
                </a:ext>
              </a:extLst>
            </a:blip>
            <a:stretch>
              <a:fillRect/>
            </a:stretch>
          </p:blipFill>
          <p:spPr>
            <a:xfrm>
              <a:off x="5609242" y="3046771"/>
              <a:ext cx="866181" cy="866181"/>
            </a:xfrm>
            <a:prstGeom prst="rect">
              <a:avLst/>
            </a:prstGeom>
          </p:spPr>
        </p:pic>
        <p:pic>
          <p:nvPicPr>
            <p:cNvPr id="27" name="图形 26">
              <a:extLst>
                <a:ext uri="{FF2B5EF4-FFF2-40B4-BE49-F238E27FC236}">
                  <a16:creationId xmlns:a16="http://schemas.microsoft.com/office/drawing/2014/main" xmlns="" id="{2DEF2EB7-7091-DE9E-85C9-5F617FD5DAE9}"/>
                </a:ext>
              </a:extLst>
            </p:cNvPr>
            <p:cNvPicPr>
              <a:picLocks noChangeAspect="1"/>
            </p:cNvPicPr>
            <p:nvPr/>
          </p:nvPicPr>
          <p:blipFill>
            <a:blip r:embed="rId11" cstate="print">
              <a:extLst>
                <a:ext uri="{28A0092B-C50C-407E-A947-70E740481C1C}">
                  <a14:useLocalDpi xmlns:a14="http://schemas.microsoft.com/office/drawing/2010/main" xmlns="" val="0"/>
                </a:ext>
                <a:ext uri="{96DAC541-7B7A-43D3-8B79-37D633B846F1}">
                  <asvg:svgBlip xmlns:asvg="http://schemas.microsoft.com/office/drawing/2016/SVG/main" xmlns="" r:embed="rId12"/>
                </a:ext>
              </a:extLst>
            </a:blip>
            <a:stretch>
              <a:fillRect/>
            </a:stretch>
          </p:blipFill>
          <p:spPr>
            <a:xfrm>
              <a:off x="2141883" y="4231289"/>
              <a:ext cx="1267916" cy="1002305"/>
            </a:xfrm>
            <a:prstGeom prst="rect">
              <a:avLst/>
            </a:prstGeom>
          </p:spPr>
        </p:pic>
        <p:pic>
          <p:nvPicPr>
            <p:cNvPr id="28" name="图形 27">
              <a:extLst>
                <a:ext uri="{FF2B5EF4-FFF2-40B4-BE49-F238E27FC236}">
                  <a16:creationId xmlns:a16="http://schemas.microsoft.com/office/drawing/2014/main" xmlns="" id="{FC2CC58E-D5DD-905D-6CBA-19246882FB08}"/>
                </a:ext>
              </a:extLst>
            </p:cNvPr>
            <p:cNvPicPr>
              <a:picLocks noChangeAspect="1"/>
            </p:cNvPicPr>
            <p:nvPr/>
          </p:nvPicPr>
          <p:blipFill>
            <a:blip r:embed="rId13" cstate="print">
              <a:extLst>
                <a:ext uri="{28A0092B-C50C-407E-A947-70E740481C1C}">
                  <a14:useLocalDpi xmlns:a14="http://schemas.microsoft.com/office/drawing/2010/main" xmlns="" val="0"/>
                </a:ext>
                <a:ext uri="{96DAC541-7B7A-43D3-8B79-37D633B846F1}">
                  <asvg:svgBlip xmlns:asvg="http://schemas.microsoft.com/office/drawing/2016/SVG/main" xmlns="" r:embed="rId14"/>
                </a:ext>
              </a:extLst>
            </a:blip>
            <a:stretch>
              <a:fillRect/>
            </a:stretch>
          </p:blipFill>
          <p:spPr>
            <a:xfrm>
              <a:off x="8696451" y="1533587"/>
              <a:ext cx="1130170" cy="1130170"/>
            </a:xfrm>
            <a:prstGeom prst="rect">
              <a:avLst/>
            </a:prstGeom>
          </p:spPr>
        </p:pic>
      </p:grpSp>
      <p:sp>
        <p:nvSpPr>
          <p:cNvPr id="38" name="文本框 37">
            <a:extLst>
              <a:ext uri="{FF2B5EF4-FFF2-40B4-BE49-F238E27FC236}">
                <a16:creationId xmlns:a16="http://schemas.microsoft.com/office/drawing/2014/main" xmlns="" id="{A25251D9-AFA9-35DC-6369-2AC1F39FDF49}"/>
              </a:ext>
            </a:extLst>
          </p:cNvPr>
          <p:cNvSpPr txBox="1"/>
          <p:nvPr/>
        </p:nvSpPr>
        <p:spPr>
          <a:xfrm>
            <a:off x="328083" y="5471285"/>
            <a:ext cx="11535833" cy="1200329"/>
          </a:xfrm>
          <a:prstGeom prst="rect">
            <a:avLst/>
          </a:prstGeom>
          <a:noFill/>
        </p:spPr>
        <p:txBody>
          <a:bodyPr wrap="square">
            <a:spAutoFit/>
          </a:bodyPr>
          <a:lstStyle/>
          <a:p>
            <a:r>
              <a:rPr lang="zh-CN" altLang="en-US" sz="2400" dirty="0"/>
              <a:t>在跨行业隐私数据保护的分析与合作框架中，各方的数据仍然存储在本地，仅需在训练过程传输模型更新所需参数，通过差分隐私或者区块链等方式建立隐私数据保护机制，使各参与者能够受益于全局模型的训练优化而无需担忧敏感信息泄露问题。</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6F75CB-0029-6E54-8B37-DF4A27D374B5}"/>
            </a:ext>
          </a:extLst>
        </p:cNvPr>
        <p:cNvGrpSpPr/>
        <p:nvPr/>
      </p:nvGrpSpPr>
      <p:grpSpPr>
        <a:xfrm>
          <a:off x="0" y="0"/>
          <a:ext cx="0" cy="0"/>
          <a:chOff x="0" y="0"/>
          <a:chExt cx="0" cy="0"/>
        </a:xfrm>
      </p:grpSpPr>
      <p:sp>
        <p:nvSpPr>
          <p:cNvPr id="7" name="标题 6">
            <a:extLst>
              <a:ext uri="{FF2B5EF4-FFF2-40B4-BE49-F238E27FC236}">
                <a16:creationId xmlns:a16="http://schemas.microsoft.com/office/drawing/2014/main" xmlns="" id="{3D19B649-113C-DE81-FB52-1002C382AA3A}"/>
              </a:ext>
            </a:extLst>
          </p:cNvPr>
          <p:cNvSpPr>
            <a:spLocks noGrp="1"/>
          </p:cNvSpPr>
          <p:nvPr>
            <p:ph type="title"/>
            <p:custDataLst>
              <p:tags r:id="rId2"/>
            </p:custDataLst>
          </p:nvPr>
        </p:nvSpPr>
        <p:spPr/>
        <p:txBody>
          <a:bodyPr anchor="b" anchorCtr="0">
            <a:normAutofit fontScale="90000"/>
          </a:bodyPr>
          <a:lstStyle/>
          <a:p>
            <a:r>
              <a:rPr lang="en-US" altLang="zh-CN" dirty="0">
                <a:solidFill>
                  <a:schemeClr val="accent1"/>
                </a:solidFill>
              </a:rPr>
              <a:t>4.6.2 </a:t>
            </a:r>
            <a:r>
              <a:rPr lang="zh-CN" altLang="en-US" dirty="0">
                <a:solidFill>
                  <a:schemeClr val="accent1"/>
                </a:solidFill>
              </a:rPr>
              <a:t>协作式机器学习</a:t>
            </a:r>
          </a:p>
        </p:txBody>
      </p:sp>
      <p:sp>
        <p:nvSpPr>
          <p:cNvPr id="38" name="文本框 37">
            <a:extLst>
              <a:ext uri="{FF2B5EF4-FFF2-40B4-BE49-F238E27FC236}">
                <a16:creationId xmlns:a16="http://schemas.microsoft.com/office/drawing/2014/main" xmlns="" id="{4AE943CB-A127-B75D-6775-AD315821D818}"/>
              </a:ext>
            </a:extLst>
          </p:cNvPr>
          <p:cNvSpPr txBox="1"/>
          <p:nvPr/>
        </p:nvSpPr>
        <p:spPr>
          <a:xfrm>
            <a:off x="328083" y="5471285"/>
            <a:ext cx="11535833" cy="1200329"/>
          </a:xfrm>
          <a:prstGeom prst="rect">
            <a:avLst/>
          </a:prstGeom>
          <a:noFill/>
        </p:spPr>
        <p:txBody>
          <a:bodyPr wrap="square">
            <a:spAutoFit/>
          </a:bodyPr>
          <a:lstStyle/>
          <a:p>
            <a:r>
              <a:rPr lang="zh-CN" altLang="en-US" sz="2400" dirty="0"/>
              <a:t>协作式机器学习允许不同参与者在保护数据隐私的条件下共同开发和改进机器学习模型，不仅能够打破“数据孤岛”现状，充分利用分散在各处的数据资源，促进知识和技术的交流与共享。</a:t>
            </a:r>
          </a:p>
        </p:txBody>
      </p:sp>
      <p:pic>
        <p:nvPicPr>
          <p:cNvPr id="3" name="图片 2">
            <a:extLst>
              <a:ext uri="{FF2B5EF4-FFF2-40B4-BE49-F238E27FC236}">
                <a16:creationId xmlns:a16="http://schemas.microsoft.com/office/drawing/2014/main" xmlns="" id="{63A6C72F-B3BC-C5C6-4F7A-FB6BF431A12D}"/>
              </a:ext>
            </a:extLst>
          </p:cNvPr>
          <p:cNvPicPr>
            <a:picLocks noChangeAspect="1"/>
          </p:cNvPicPr>
          <p:nvPr/>
        </p:nvPicPr>
        <p:blipFill>
          <a:blip r:embed="rId5"/>
          <a:stretch>
            <a:fillRect/>
          </a:stretch>
        </p:blipFill>
        <p:spPr>
          <a:xfrm>
            <a:off x="1159933" y="843519"/>
            <a:ext cx="9702799" cy="4556332"/>
          </a:xfrm>
          <a:prstGeom prst="rect">
            <a:avLst/>
          </a:prstGeom>
        </p:spPr>
      </p:pic>
    </p:spTree>
    <p:custDataLst>
      <p:tags r:id="rId1"/>
    </p:custDataLst>
    <p:extLst>
      <p:ext uri="{BB962C8B-B14F-4D97-AF65-F5344CB8AC3E}">
        <p14:creationId xmlns:p14="http://schemas.microsoft.com/office/powerpoint/2010/main" xmlns="" val="376924017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ACFD97-3C52-C59E-8641-4BDE9941FFFC}"/>
            </a:ext>
          </a:extLst>
        </p:cNvPr>
        <p:cNvGrpSpPr/>
        <p:nvPr/>
      </p:nvGrpSpPr>
      <p:grpSpPr>
        <a:xfrm>
          <a:off x="0" y="0"/>
          <a:ext cx="0" cy="0"/>
          <a:chOff x="0" y="0"/>
          <a:chExt cx="0" cy="0"/>
        </a:xfrm>
      </p:grpSpPr>
      <p:sp>
        <p:nvSpPr>
          <p:cNvPr id="7" name="标题 6">
            <a:extLst>
              <a:ext uri="{FF2B5EF4-FFF2-40B4-BE49-F238E27FC236}">
                <a16:creationId xmlns:a16="http://schemas.microsoft.com/office/drawing/2014/main" xmlns="" id="{3205173C-69AB-8110-BB6B-C05F8DFB497D}"/>
              </a:ext>
            </a:extLst>
          </p:cNvPr>
          <p:cNvSpPr>
            <a:spLocks noGrp="1"/>
          </p:cNvSpPr>
          <p:nvPr>
            <p:ph type="title"/>
            <p:custDataLst>
              <p:tags r:id="rId2"/>
            </p:custDataLst>
          </p:nvPr>
        </p:nvSpPr>
        <p:spPr/>
        <p:txBody>
          <a:bodyPr anchor="b" anchorCtr="0">
            <a:normAutofit fontScale="90000"/>
          </a:bodyPr>
          <a:lstStyle/>
          <a:p>
            <a:r>
              <a:rPr lang="en-US" altLang="zh-CN" dirty="0">
                <a:solidFill>
                  <a:schemeClr val="accent1"/>
                </a:solidFill>
              </a:rPr>
              <a:t>4.6.3 </a:t>
            </a:r>
            <a:r>
              <a:rPr lang="zh-CN" altLang="en-US" dirty="0">
                <a:solidFill>
                  <a:schemeClr val="accent1"/>
                </a:solidFill>
              </a:rPr>
              <a:t>云边协同的智能决策优化</a:t>
            </a:r>
          </a:p>
        </p:txBody>
      </p:sp>
      <p:sp>
        <p:nvSpPr>
          <p:cNvPr id="38" name="文本框 37">
            <a:extLst>
              <a:ext uri="{FF2B5EF4-FFF2-40B4-BE49-F238E27FC236}">
                <a16:creationId xmlns:a16="http://schemas.microsoft.com/office/drawing/2014/main" xmlns="" id="{CFB7EFA9-9FA1-A446-FEC6-4F8F29674F82}"/>
              </a:ext>
            </a:extLst>
          </p:cNvPr>
          <p:cNvSpPr txBox="1"/>
          <p:nvPr/>
        </p:nvSpPr>
        <p:spPr>
          <a:xfrm>
            <a:off x="328083" y="5471285"/>
            <a:ext cx="11535833" cy="1200329"/>
          </a:xfrm>
          <a:prstGeom prst="rect">
            <a:avLst/>
          </a:prstGeom>
          <a:noFill/>
        </p:spPr>
        <p:txBody>
          <a:bodyPr wrap="square">
            <a:spAutoFit/>
          </a:bodyPr>
          <a:lstStyle/>
          <a:p>
            <a:r>
              <a:rPr lang="zh-CN" altLang="en-US" sz="2400" dirty="0"/>
              <a:t>云边协同的智能决策优化是一种新兴的协同计算模式，它结合了云计算的强大处理能力和边缘计算的实时快速响应优势，实现云边协同服务的智能决策优化，满足不同用户对高带宽、低时延、大连接以及数据隐私保护的差异化需求。</a:t>
            </a:r>
          </a:p>
        </p:txBody>
      </p:sp>
      <p:pic>
        <p:nvPicPr>
          <p:cNvPr id="121" name="图形 120">
            <a:extLst>
              <a:ext uri="{FF2B5EF4-FFF2-40B4-BE49-F238E27FC236}">
                <a16:creationId xmlns:a16="http://schemas.microsoft.com/office/drawing/2014/main" xmlns="" id="{D40E096E-4C50-0F99-749E-987A0FAB2E3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100667" y="868164"/>
            <a:ext cx="10109200" cy="4603121"/>
          </a:xfrm>
          <a:prstGeom prst="rect">
            <a:avLst/>
          </a:prstGeom>
        </p:spPr>
      </p:pic>
    </p:spTree>
    <p:custDataLst>
      <p:tags r:id="rId1"/>
    </p:custDataLst>
    <p:extLst>
      <p:ext uri="{BB962C8B-B14F-4D97-AF65-F5344CB8AC3E}">
        <p14:creationId xmlns:p14="http://schemas.microsoft.com/office/powerpoint/2010/main" xmlns="" val="244588337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2"/>
            </p:custDataLst>
          </p:nvPr>
        </p:nvSpPr>
        <p:spPr>
          <a:xfrm>
            <a:off x="5132246" y="2864881"/>
            <a:ext cx="6644887" cy="1325563"/>
          </a:xfrm>
        </p:spPr>
        <p:txBody>
          <a:bodyPr>
            <a:normAutofit/>
          </a:bodyPr>
          <a:lstStyle/>
          <a:p>
            <a:pPr algn="ctr"/>
            <a:r>
              <a:rPr lang="zh-CN" altLang="en-US" dirty="0"/>
              <a:t>课后习题</a:t>
            </a:r>
          </a:p>
        </p:txBody>
      </p:sp>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73" name="直接连接符 72"/>
          <p:cNvCxnSpPr/>
          <p:nvPr>
            <p:custDataLst>
              <p:tags r:id="rId7"/>
            </p:custDataLst>
          </p:nvPr>
        </p:nvCxnSpPr>
        <p:spPr>
          <a:xfrm>
            <a:off x="608965" y="1818640"/>
            <a:ext cx="3843655" cy="0"/>
          </a:xfrm>
          <a:prstGeom prst="line">
            <a:avLst/>
          </a:prstGeom>
          <a:ln w="9525" cap="rnd">
            <a:solidFill>
              <a:schemeClr val="accent1">
                <a:alpha val="35000"/>
              </a:schemeClr>
            </a:solidFill>
            <a:round/>
          </a:ln>
        </p:spPr>
        <p:style>
          <a:lnRef idx="3">
            <a:schemeClr val="accent1"/>
          </a:lnRef>
          <a:fillRef idx="0">
            <a:srgbClr val="FFFFFF"/>
          </a:fillRef>
          <a:effectRef idx="0">
            <a:srgbClr val="FFFFFF"/>
          </a:effectRef>
          <a:fontRef idx="minor">
            <a:schemeClr val="tx1"/>
          </a:fontRef>
        </p:style>
      </p:cxnSp>
      <p:cxnSp>
        <p:nvCxnSpPr>
          <p:cNvPr id="74" name="直接连接符 73"/>
          <p:cNvCxnSpPr/>
          <p:nvPr>
            <p:custDataLst>
              <p:tags r:id="rId8"/>
            </p:custDataLst>
          </p:nvPr>
        </p:nvCxnSpPr>
        <p:spPr>
          <a:xfrm>
            <a:off x="2518410" y="1924685"/>
            <a:ext cx="7999095" cy="635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任意多边形: 形状 1397"/>
          <p:cNvSpPr/>
          <p:nvPr>
            <p:custDataLst>
              <p:tags r:id="rId9"/>
            </p:custDataLst>
          </p:nvPr>
        </p:nvSpPr>
        <p:spPr>
          <a:xfrm>
            <a:off x="10650855" y="1641475"/>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任意多边形: 形状 1397"/>
          <p:cNvSpPr/>
          <p:nvPr>
            <p:custDataLst>
              <p:tags r:id="rId10"/>
            </p:custDataLst>
          </p:nvPr>
        </p:nvSpPr>
        <p:spPr>
          <a:xfrm>
            <a:off x="11108055" y="1759585"/>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 name="直接连接符 1"/>
          <p:cNvCxnSpPr/>
          <p:nvPr>
            <p:custDataLst>
              <p:tags r:id="rId11"/>
            </p:custDataLst>
          </p:nvPr>
        </p:nvCxnSpPr>
        <p:spPr>
          <a:xfrm>
            <a:off x="740410" y="1534160"/>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3" name="直接连接符 2"/>
          <p:cNvCxnSpPr/>
          <p:nvPr>
            <p:custDataLst>
              <p:tags r:id="rId12"/>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p:cNvSpPr txBox="1"/>
          <p:nvPr>
            <p:custDataLst>
              <p:tags r:id="rId13"/>
            </p:custDataLst>
          </p:nvPr>
        </p:nvSpPr>
        <p:spPr>
          <a:xfrm>
            <a:off x="1102995" y="1951991"/>
            <a:ext cx="10015220" cy="3486150"/>
          </a:xfrm>
          <a:prstGeom prst="rect">
            <a:avLst/>
          </a:prstGeom>
          <a:noFill/>
        </p:spPr>
        <p:txBody>
          <a:bodyPr wrap="square" rtlCol="0" anchor="ctr" anchorCtr="0">
            <a:normAutofit/>
          </a:bodyPr>
          <a:lstStyle/>
          <a:p>
            <a:pPr marL="0" lvl="0" indent="0" fontAlgn="auto">
              <a:lnSpc>
                <a:spcPct val="150000"/>
              </a:lnSpc>
            </a:pPr>
            <a:r>
              <a:rPr lang="en-US" altLang="zh-CN" sz="3200" kern="0" dirty="0">
                <a:ln>
                  <a:noFill/>
                  <a:prstDash val="sysDot"/>
                </a:ln>
                <a:solidFill>
                  <a:schemeClr val="tx1">
                    <a:lumMod val="85000"/>
                    <a:lumOff val="15000"/>
                  </a:schemeClr>
                </a:solidFill>
                <a:latin typeface="+mn-ea"/>
                <a:sym typeface="+mn-ea"/>
              </a:rPr>
              <a:t>4.3 </a:t>
            </a:r>
            <a:r>
              <a:rPr lang="zh-CN" altLang="en-US" sz="3200" kern="0" dirty="0">
                <a:ln>
                  <a:noFill/>
                  <a:prstDash val="sysDot"/>
                </a:ln>
                <a:solidFill>
                  <a:schemeClr val="tx1">
                    <a:lumMod val="85000"/>
                    <a:lumOff val="15000"/>
                  </a:schemeClr>
                </a:solidFill>
                <a:latin typeface="+mn-ea"/>
                <a:sym typeface="+mn-ea"/>
              </a:rPr>
              <a:t>讨论联邦学习中激励机制的重要性，并设计一个简单的激励机制来鼓励参与方贡献数据。</a:t>
            </a:r>
          </a:p>
        </p:txBody>
      </p:sp>
    </p:spTree>
    <p:custDataLst>
      <p:tags r:id="rId1"/>
    </p:custData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EBAFD81-BACD-623A-A4C1-A42FC590204F}"/>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E26C58C7-D9F5-70F1-B868-F0DE7DF996A9}"/>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4DC49DF9-1511-7B7F-6DC7-BEEDB680D2FC}"/>
              </a:ext>
            </a:extLst>
          </p:cNvPr>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39B77FCD-26C1-8D99-8D51-F1A8E027D3FB}"/>
              </a:ext>
            </a:extLst>
          </p:cNvPr>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98BC3893-D11A-582E-11C0-AFD8B444A6E7}"/>
              </a:ext>
            </a:extLst>
          </p:cNvPr>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619132E0-F9ED-0731-8386-42AF410D3CEF}"/>
              </a:ext>
            </a:extLst>
          </p:cNvPr>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69ACAAFB-2B67-EEE1-183C-E7D0DFCA0AA2}"/>
              </a:ext>
            </a:extLst>
          </p:cNvPr>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7" name="文本框 6">
            <a:extLst>
              <a:ext uri="{FF2B5EF4-FFF2-40B4-BE49-F238E27FC236}">
                <a16:creationId xmlns:a16="http://schemas.microsoft.com/office/drawing/2014/main" xmlns="" id="{7B7838F7-9918-B6FC-CD79-780274ABC16B}"/>
              </a:ext>
            </a:extLst>
          </p:cNvPr>
          <p:cNvSpPr txBox="1"/>
          <p:nvPr>
            <p:custDataLst>
              <p:tags r:id="rId8"/>
            </p:custDataLst>
          </p:nvPr>
        </p:nvSpPr>
        <p:spPr>
          <a:xfrm>
            <a:off x="1392237" y="925829"/>
            <a:ext cx="10280016" cy="5006341"/>
          </a:xfrm>
          <a:prstGeom prst="rect">
            <a:avLst/>
          </a:prstGeom>
          <a:noFill/>
        </p:spPr>
        <p:txBody>
          <a:bodyPr wrap="square" rtlCol="0" anchor="ctr" anchorCtr="0">
            <a:normAutofit/>
          </a:bodyPr>
          <a:lstStyle/>
          <a:p>
            <a:pPr marL="0" lvl="0" indent="0" fontAlgn="auto">
              <a:lnSpc>
                <a:spcPct val="150000"/>
              </a:lnSpc>
            </a:pPr>
            <a:r>
              <a:rPr lang="zh-CN" altLang="en-US" sz="2800" kern="0" dirty="0">
                <a:ln>
                  <a:noFill/>
                  <a:prstDash val="sysDot"/>
                </a:ln>
                <a:solidFill>
                  <a:schemeClr val="tx1">
                    <a:lumMod val="85000"/>
                    <a:lumOff val="15000"/>
                  </a:schemeClr>
                </a:solidFill>
                <a:latin typeface="+mn-ea"/>
                <a:sym typeface="+mn-ea"/>
              </a:rPr>
              <a:t>示例场景医疗联邦学习：医院协作训练疾病预测模型。</a:t>
            </a:r>
            <a:endParaRPr lang="en-US" altLang="zh-CN" sz="2800" kern="0" dirty="0">
              <a:ln>
                <a:noFill/>
                <a:prstDash val="sysDot"/>
              </a:ln>
              <a:solidFill>
                <a:schemeClr val="tx1">
                  <a:lumMod val="85000"/>
                  <a:lumOff val="15000"/>
                </a:schemeClr>
              </a:solidFill>
              <a:latin typeface="+mn-ea"/>
              <a:sym typeface="+mn-ea"/>
            </a:endParaRPr>
          </a:p>
          <a:p>
            <a:pPr marL="0" lvl="0" indent="0" fontAlgn="auto">
              <a:lnSpc>
                <a:spcPct val="150000"/>
              </a:lnSpc>
            </a:pPr>
            <a:r>
              <a:rPr lang="zh-CN" altLang="en-US" sz="2800" kern="0" dirty="0">
                <a:ln>
                  <a:noFill/>
                  <a:prstDash val="sysDot"/>
                </a:ln>
                <a:solidFill>
                  <a:schemeClr val="tx1">
                    <a:lumMod val="85000"/>
                    <a:lumOff val="15000"/>
                  </a:schemeClr>
                </a:solidFill>
                <a:latin typeface="+mn-ea"/>
                <a:sym typeface="+mn-ea"/>
              </a:rPr>
              <a:t>贡献度计算：医院</a:t>
            </a:r>
            <a:r>
              <a:rPr lang="en-US" altLang="zh-CN" sz="2800" kern="0" dirty="0">
                <a:ln>
                  <a:noFill/>
                  <a:prstDash val="sysDot"/>
                </a:ln>
                <a:solidFill>
                  <a:schemeClr val="tx1">
                    <a:lumMod val="85000"/>
                    <a:lumOff val="15000"/>
                  </a:schemeClr>
                </a:solidFill>
                <a:latin typeface="+mn-ea"/>
                <a:sym typeface="+mn-ea"/>
              </a:rPr>
              <a:t>A</a:t>
            </a:r>
            <a:r>
              <a:rPr lang="zh-CN" altLang="en-US" sz="2800" kern="0" dirty="0">
                <a:ln>
                  <a:noFill/>
                  <a:prstDash val="sysDot"/>
                </a:ln>
                <a:solidFill>
                  <a:schemeClr val="tx1">
                    <a:lumMod val="85000"/>
                    <a:lumOff val="15000"/>
                  </a:schemeClr>
                </a:solidFill>
                <a:latin typeface="+mn-ea"/>
                <a:sym typeface="+mn-ea"/>
              </a:rPr>
              <a:t>提供</a:t>
            </a:r>
            <a:r>
              <a:rPr lang="en-US" altLang="zh-CN" sz="2800" kern="0" dirty="0">
                <a:ln>
                  <a:noFill/>
                  <a:prstDash val="sysDot"/>
                </a:ln>
                <a:solidFill>
                  <a:schemeClr val="tx1">
                    <a:lumMod val="85000"/>
                    <a:lumOff val="15000"/>
                  </a:schemeClr>
                </a:solidFill>
                <a:latin typeface="+mn-ea"/>
                <a:sym typeface="+mn-ea"/>
              </a:rPr>
              <a:t>10,000</a:t>
            </a:r>
            <a:r>
              <a:rPr lang="zh-CN" altLang="en-US" sz="2800" kern="0" dirty="0">
                <a:ln>
                  <a:noFill/>
                  <a:prstDash val="sysDot"/>
                </a:ln>
                <a:solidFill>
                  <a:schemeClr val="tx1">
                    <a:lumMod val="85000"/>
                    <a:lumOff val="15000"/>
                  </a:schemeClr>
                </a:solidFill>
                <a:latin typeface="+mn-ea"/>
                <a:sym typeface="+mn-ea"/>
              </a:rPr>
              <a:t>条患者数据（</a:t>
            </a:r>
            <a:r>
              <a:rPr lang="en-US" altLang="zh-CN" sz="2800" kern="0" dirty="0" err="1">
                <a:ln>
                  <a:noFill/>
                  <a:prstDash val="sysDot"/>
                </a:ln>
                <a:solidFill>
                  <a:schemeClr val="tx1">
                    <a:lumMod val="85000"/>
                    <a:lumOff val="15000"/>
                  </a:schemeClr>
                </a:solidFill>
                <a:latin typeface="+mn-ea"/>
                <a:sym typeface="+mn-ea"/>
              </a:rPr>
              <a:t>Sv</a:t>
            </a:r>
            <a:r>
              <a:rPr lang="en-US" altLang="zh-CN" sz="2800" kern="0" dirty="0">
                <a:ln>
                  <a:noFill/>
                  <a:prstDash val="sysDot"/>
                </a:ln>
                <a:solidFill>
                  <a:schemeClr val="tx1">
                    <a:lumMod val="85000"/>
                    <a:lumOff val="15000"/>
                  </a:schemeClr>
                </a:solidFill>
                <a:latin typeface="+mn-ea"/>
                <a:sym typeface="+mn-ea"/>
              </a:rPr>
              <a:t>=log⁡(1+10000)≈4.0</a:t>
            </a:r>
            <a:r>
              <a:rPr lang="zh-CN" altLang="en-US" sz="2800" kern="0" dirty="0">
                <a:ln>
                  <a:noFill/>
                  <a:prstDash val="sysDot"/>
                </a:ln>
                <a:solidFill>
                  <a:schemeClr val="tx1">
                    <a:lumMod val="85000"/>
                    <a:lumOff val="15000"/>
                  </a:schemeClr>
                </a:solidFill>
                <a:latin typeface="+mn-ea"/>
                <a:sym typeface="+mn-ea"/>
              </a:rPr>
              <a:t>），本地模型准确率</a:t>
            </a:r>
            <a:r>
              <a:rPr lang="en-US" altLang="zh-CN" sz="2800" kern="0" dirty="0">
                <a:ln>
                  <a:noFill/>
                  <a:prstDash val="sysDot"/>
                </a:ln>
                <a:solidFill>
                  <a:schemeClr val="tx1">
                    <a:lumMod val="85000"/>
                    <a:lumOff val="15000"/>
                  </a:schemeClr>
                </a:solidFill>
                <a:latin typeface="+mn-ea"/>
                <a:sym typeface="+mn-ea"/>
              </a:rPr>
              <a:t>85%</a:t>
            </a:r>
            <a:r>
              <a:rPr lang="zh-CN" altLang="en-US" sz="2800" kern="0" dirty="0">
                <a:ln>
                  <a:noFill/>
                  <a:prstDash val="sysDot"/>
                </a:ln>
                <a:solidFill>
                  <a:schemeClr val="tx1">
                    <a:lumMod val="85000"/>
                    <a:lumOff val="15000"/>
                  </a:schemeClr>
                </a:solidFill>
                <a:latin typeface="+mn-ea"/>
                <a:sym typeface="+mn-ea"/>
              </a:rPr>
              <a:t>（</a:t>
            </a:r>
            <a:r>
              <a:rPr lang="en-US" altLang="zh-CN" sz="2800" kern="0" dirty="0">
                <a:ln>
                  <a:noFill/>
                  <a:prstDash val="sysDot"/>
                </a:ln>
                <a:solidFill>
                  <a:schemeClr val="tx1">
                    <a:lumMod val="85000"/>
                    <a:lumOff val="15000"/>
                  </a:schemeClr>
                </a:solidFill>
                <a:latin typeface="+mn-ea"/>
                <a:sym typeface="+mn-ea"/>
              </a:rPr>
              <a:t>Sq=85/80=1.06</a:t>
            </a:r>
            <a:r>
              <a:rPr lang="zh-CN" altLang="en-US" sz="2800" kern="0" dirty="0">
                <a:ln>
                  <a:noFill/>
                  <a:prstDash val="sysDot"/>
                </a:ln>
                <a:solidFill>
                  <a:schemeClr val="tx1">
                    <a:lumMod val="85000"/>
                    <a:lumOff val="15000"/>
                  </a:schemeClr>
                </a:solidFill>
                <a:latin typeface="+mn-ea"/>
                <a:sym typeface="+mn-ea"/>
              </a:rPr>
              <a:t>，假设平均准确率</a:t>
            </a:r>
            <a:r>
              <a:rPr lang="en-US" altLang="zh-CN" sz="2800" kern="0" dirty="0">
                <a:ln>
                  <a:noFill/>
                  <a:prstDash val="sysDot"/>
                </a:ln>
                <a:solidFill>
                  <a:schemeClr val="tx1">
                    <a:lumMod val="85000"/>
                    <a:lumOff val="15000"/>
                  </a:schemeClr>
                </a:solidFill>
                <a:latin typeface="+mn-ea"/>
                <a:sym typeface="+mn-ea"/>
              </a:rPr>
              <a:t>80%</a:t>
            </a:r>
            <a:r>
              <a:rPr lang="zh-CN" altLang="en-US" sz="2800" kern="0" dirty="0">
                <a:ln>
                  <a:noFill/>
                  <a:prstDash val="sysDot"/>
                </a:ln>
                <a:solidFill>
                  <a:schemeClr val="tx1">
                    <a:lumMod val="85000"/>
                    <a:lumOff val="15000"/>
                  </a:schemeClr>
                </a:solidFill>
                <a:latin typeface="+mn-ea"/>
                <a:sym typeface="+mn-ea"/>
              </a:rPr>
              <a:t>）。</a:t>
            </a:r>
            <a:endParaRPr lang="en-US" altLang="zh-CN" sz="2800" kern="0" dirty="0">
              <a:ln>
                <a:noFill/>
                <a:prstDash val="sysDot"/>
              </a:ln>
              <a:solidFill>
                <a:schemeClr val="tx1">
                  <a:lumMod val="85000"/>
                  <a:lumOff val="15000"/>
                </a:schemeClr>
              </a:solidFill>
              <a:latin typeface="+mn-ea"/>
              <a:sym typeface="+mn-ea"/>
            </a:endParaRPr>
          </a:p>
          <a:p>
            <a:pPr marL="0" lvl="0" indent="0" fontAlgn="auto">
              <a:lnSpc>
                <a:spcPct val="150000"/>
              </a:lnSpc>
            </a:pPr>
            <a:r>
              <a:rPr lang="zh-CN" altLang="en-US" sz="2800" kern="0" dirty="0">
                <a:ln>
                  <a:noFill/>
                  <a:prstDash val="sysDot"/>
                </a:ln>
                <a:solidFill>
                  <a:schemeClr val="tx1">
                    <a:lumMod val="85000"/>
                    <a:lumOff val="15000"/>
                  </a:schemeClr>
                </a:solidFill>
                <a:latin typeface="+mn-ea"/>
                <a:sym typeface="+mn-ea"/>
              </a:rPr>
              <a:t>若 </a:t>
            </a:r>
            <a:r>
              <a:rPr lang="en-US" altLang="zh-CN" sz="2800" kern="0" dirty="0">
                <a:ln>
                  <a:noFill/>
                  <a:prstDash val="sysDot"/>
                </a:ln>
                <a:solidFill>
                  <a:schemeClr val="tx1">
                    <a:lumMod val="85000"/>
                    <a:lumOff val="15000"/>
                  </a:schemeClr>
                </a:solidFill>
                <a:latin typeface="+mn-ea"/>
                <a:sym typeface="+mn-ea"/>
              </a:rPr>
              <a:t>α=0.6</a:t>
            </a:r>
            <a:r>
              <a:rPr lang="zh-CN" altLang="en-US" sz="2800" kern="0" dirty="0">
                <a:ln>
                  <a:noFill/>
                  <a:prstDash val="sysDot"/>
                </a:ln>
                <a:solidFill>
                  <a:schemeClr val="tx1">
                    <a:lumMod val="85000"/>
                    <a:lumOff val="15000"/>
                  </a:schemeClr>
                </a:solidFill>
                <a:latin typeface="+mn-ea"/>
                <a:sym typeface="+mn-ea"/>
              </a:rPr>
              <a:t>，则 </a:t>
            </a:r>
            <a:r>
              <a:rPr lang="en-US" altLang="zh-CN" sz="2800" kern="0" dirty="0">
                <a:ln>
                  <a:noFill/>
                  <a:prstDash val="sysDot"/>
                </a:ln>
                <a:solidFill>
                  <a:schemeClr val="tx1">
                    <a:lumMod val="85000"/>
                    <a:lumOff val="15000"/>
                  </a:schemeClr>
                </a:solidFill>
                <a:latin typeface="+mn-ea"/>
                <a:sym typeface="+mn-ea"/>
              </a:rPr>
              <a:t>CA=0.6×4.0+0.4×1.06=2.4+0.42=2.82</a:t>
            </a:r>
            <a:r>
              <a:rPr lang="zh-CN" altLang="en-US" sz="2800" kern="0" dirty="0">
                <a:ln>
                  <a:noFill/>
                  <a:prstDash val="sysDot"/>
                </a:ln>
                <a:solidFill>
                  <a:schemeClr val="tx1">
                    <a:lumMod val="85000"/>
                    <a:lumOff val="15000"/>
                  </a:schemeClr>
                </a:solidFill>
                <a:latin typeface="+mn-ea"/>
                <a:sym typeface="+mn-ea"/>
              </a:rPr>
              <a:t>。奖励分配：若总奖励池为</a:t>
            </a:r>
            <a:r>
              <a:rPr lang="en-US" altLang="zh-CN" sz="2800" kern="0" dirty="0">
                <a:ln>
                  <a:noFill/>
                  <a:prstDash val="sysDot"/>
                </a:ln>
                <a:solidFill>
                  <a:schemeClr val="tx1">
                    <a:lumMod val="85000"/>
                    <a:lumOff val="15000"/>
                  </a:schemeClr>
                </a:solidFill>
                <a:latin typeface="+mn-ea"/>
                <a:sym typeface="+mn-ea"/>
              </a:rPr>
              <a:t>1000</a:t>
            </a:r>
            <a:r>
              <a:rPr lang="zh-CN" altLang="en-US" sz="2800" kern="0" dirty="0">
                <a:ln>
                  <a:noFill/>
                  <a:prstDash val="sysDot"/>
                </a:ln>
                <a:solidFill>
                  <a:schemeClr val="tx1">
                    <a:lumMod val="85000"/>
                    <a:lumOff val="15000"/>
                  </a:schemeClr>
                </a:solidFill>
                <a:latin typeface="+mn-ea"/>
                <a:sym typeface="+mn-ea"/>
              </a:rPr>
              <a:t>代币，且所有参与方总贡献度为</a:t>
            </a:r>
            <a:r>
              <a:rPr lang="en-US" altLang="zh-CN" sz="2800" kern="0" dirty="0">
                <a:ln>
                  <a:noFill/>
                  <a:prstDash val="sysDot"/>
                </a:ln>
                <a:solidFill>
                  <a:schemeClr val="tx1">
                    <a:lumMod val="85000"/>
                    <a:lumOff val="15000"/>
                  </a:schemeClr>
                </a:solidFill>
                <a:latin typeface="+mn-ea"/>
                <a:sym typeface="+mn-ea"/>
              </a:rPr>
              <a:t>28.2</a:t>
            </a:r>
            <a:r>
              <a:rPr lang="zh-CN" altLang="en-US" sz="2800" kern="0" dirty="0">
                <a:ln>
                  <a:noFill/>
                  <a:prstDash val="sysDot"/>
                </a:ln>
                <a:solidFill>
                  <a:schemeClr val="tx1">
                    <a:lumMod val="85000"/>
                    <a:lumOff val="15000"/>
                  </a:schemeClr>
                </a:solidFill>
                <a:latin typeface="+mn-ea"/>
                <a:sym typeface="+mn-ea"/>
              </a:rPr>
              <a:t>，则医院</a:t>
            </a:r>
            <a:r>
              <a:rPr lang="en-US" altLang="zh-CN" sz="2800" kern="0" dirty="0">
                <a:ln>
                  <a:noFill/>
                  <a:prstDash val="sysDot"/>
                </a:ln>
                <a:solidFill>
                  <a:schemeClr val="tx1">
                    <a:lumMod val="85000"/>
                    <a:lumOff val="15000"/>
                  </a:schemeClr>
                </a:solidFill>
                <a:latin typeface="+mn-ea"/>
                <a:sym typeface="+mn-ea"/>
              </a:rPr>
              <a:t>A</a:t>
            </a:r>
            <a:r>
              <a:rPr lang="zh-CN" altLang="en-US" sz="2800" kern="0" dirty="0">
                <a:ln>
                  <a:noFill/>
                  <a:prstDash val="sysDot"/>
                </a:ln>
                <a:solidFill>
                  <a:schemeClr val="tx1">
                    <a:lumMod val="85000"/>
                    <a:lumOff val="15000"/>
                  </a:schemeClr>
                </a:solidFill>
                <a:latin typeface="+mn-ea"/>
                <a:sym typeface="+mn-ea"/>
              </a:rPr>
              <a:t>获得 </a:t>
            </a:r>
            <a:r>
              <a:rPr lang="en-US" altLang="zh-CN" sz="2800" kern="0" dirty="0">
                <a:ln>
                  <a:noFill/>
                  <a:prstDash val="sysDot"/>
                </a:ln>
                <a:solidFill>
                  <a:schemeClr val="tx1">
                    <a:lumMod val="85000"/>
                    <a:lumOff val="15000"/>
                  </a:schemeClr>
                </a:solidFill>
                <a:latin typeface="+mn-ea"/>
                <a:sym typeface="+mn-ea"/>
              </a:rPr>
              <a:t>1000×2.82/28.2=100 </a:t>
            </a:r>
            <a:r>
              <a:rPr lang="zh-CN" altLang="en-US" sz="2800" kern="0" dirty="0">
                <a:ln>
                  <a:noFill/>
                  <a:prstDash val="sysDot"/>
                </a:ln>
                <a:solidFill>
                  <a:schemeClr val="tx1">
                    <a:lumMod val="85000"/>
                    <a:lumOff val="15000"/>
                  </a:schemeClr>
                </a:solidFill>
                <a:latin typeface="+mn-ea"/>
                <a:sym typeface="+mn-ea"/>
              </a:rPr>
              <a:t>代币。</a:t>
            </a:r>
          </a:p>
        </p:txBody>
      </p:sp>
    </p:spTree>
    <p:custDataLst>
      <p:tags r:id="rId1"/>
    </p:custDataLst>
    <p:extLst>
      <p:ext uri="{BB962C8B-B14F-4D97-AF65-F5344CB8AC3E}">
        <p14:creationId xmlns:p14="http://schemas.microsoft.com/office/powerpoint/2010/main" xmlns="" val="126055248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F6C6B3-9AFA-6637-4A9A-B598DB2EB5B1}"/>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5F896F6E-9749-2843-78C0-51F4B8CE5019}"/>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40F9D0D3-BCCF-EA74-5289-E796D5D679FC}"/>
              </a:ext>
            </a:extLst>
          </p:cNvPr>
          <p:cNvCxnSpPr/>
          <p:nvPr>
            <p:custDataLst>
              <p:tags r:id="rId3"/>
            </p:custDataLst>
          </p:nvPr>
        </p:nvCxnSpPr>
        <p:spPr>
          <a:xfrm>
            <a:off x="6898640" y="5965825"/>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21681962-3174-563E-76FC-2D36B7210FC3}"/>
              </a:ext>
            </a:extLst>
          </p:cNvPr>
          <p:cNvCxnSpPr/>
          <p:nvPr>
            <p:custDataLst>
              <p:tags r:id="rId4"/>
            </p:custDataLst>
          </p:nvPr>
        </p:nvCxnSpPr>
        <p:spPr>
          <a:xfrm>
            <a:off x="1627505" y="5865495"/>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431BBDFF-BDF6-19A8-5311-2CB9C2424752}"/>
              </a:ext>
            </a:extLst>
          </p:cNvPr>
          <p:cNvSpPr/>
          <p:nvPr>
            <p:custDataLst>
              <p:tags r:id="rId5"/>
            </p:custDataLst>
          </p:nvPr>
        </p:nvSpPr>
        <p:spPr>
          <a:xfrm>
            <a:off x="635635" y="5552440"/>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42DA5AE1-2B10-52EC-3D65-26BE28A80AAA}"/>
              </a:ext>
            </a:extLst>
          </p:cNvPr>
          <p:cNvSpPr/>
          <p:nvPr>
            <p:custDataLst>
              <p:tags r:id="rId6"/>
            </p:custDataLst>
          </p:nvPr>
        </p:nvSpPr>
        <p:spPr>
          <a:xfrm>
            <a:off x="1092835" y="5670550"/>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42A72980-E48C-291E-92EE-F3B616E099CD}"/>
              </a:ext>
            </a:extLst>
          </p:cNvPr>
          <p:cNvCxnSpPr/>
          <p:nvPr>
            <p:custDataLst>
              <p:tags r:id="rId7"/>
            </p:custDataLst>
          </p:nvPr>
        </p:nvCxnSpPr>
        <p:spPr>
          <a:xfrm>
            <a:off x="11346815" y="5031105"/>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8" name="文本框 7">
            <a:extLst>
              <a:ext uri="{FF2B5EF4-FFF2-40B4-BE49-F238E27FC236}">
                <a16:creationId xmlns:a16="http://schemas.microsoft.com/office/drawing/2014/main" xmlns="" id="{82DBAF97-FCA0-A518-BC11-E63CAA3FE84E}"/>
              </a:ext>
            </a:extLst>
          </p:cNvPr>
          <p:cNvSpPr txBox="1"/>
          <p:nvPr/>
        </p:nvSpPr>
        <p:spPr>
          <a:xfrm>
            <a:off x="1488440" y="707671"/>
            <a:ext cx="11684953" cy="5193729"/>
          </a:xfrm>
          <a:prstGeom prst="rect">
            <a:avLst/>
          </a:prstGeom>
          <a:noFill/>
        </p:spPr>
        <p:txBody>
          <a:bodyPr wrap="square">
            <a:spAutoFit/>
          </a:bodyPr>
          <a:lstStyle/>
          <a:p>
            <a:pPr>
              <a:lnSpc>
                <a:spcPct val="150000"/>
              </a:lnSpc>
              <a:buNone/>
            </a:pPr>
            <a:r>
              <a:rPr lang="en-US" altLang="zh-CN" sz="2800" b="0" dirty="0">
                <a:solidFill>
                  <a:srgbClr val="AF00DB"/>
                </a:solidFill>
                <a:effectLst/>
                <a:latin typeface="Consolas" panose="020B0609020204030204" pitchFamily="49" charset="0"/>
              </a:rPr>
              <a:t>import</a:t>
            </a:r>
            <a:r>
              <a:rPr lang="en-US" altLang="zh-CN" sz="2800" b="0" dirty="0">
                <a:solidFill>
                  <a:srgbClr val="3B3B3B"/>
                </a:solidFill>
                <a:effectLst/>
                <a:latin typeface="Consolas" panose="020B0609020204030204" pitchFamily="49" charset="0"/>
              </a:rPr>
              <a:t> </a:t>
            </a:r>
            <a:r>
              <a:rPr lang="en-US" altLang="zh-CN" sz="2800" b="0" dirty="0" err="1">
                <a:solidFill>
                  <a:srgbClr val="267F99"/>
                </a:solidFill>
                <a:effectLst/>
                <a:latin typeface="Consolas" panose="020B0609020204030204" pitchFamily="49" charset="0"/>
              </a:rPr>
              <a:t>numpy</a:t>
            </a:r>
            <a:r>
              <a:rPr lang="en-US" altLang="zh-CN" sz="2800" b="0" dirty="0">
                <a:solidFill>
                  <a:srgbClr val="3B3B3B"/>
                </a:solidFill>
                <a:effectLst/>
                <a:latin typeface="Consolas" panose="020B0609020204030204" pitchFamily="49" charset="0"/>
              </a:rPr>
              <a:t> </a:t>
            </a:r>
            <a:r>
              <a:rPr lang="en-US" altLang="zh-CN" sz="2800" b="0" dirty="0">
                <a:solidFill>
                  <a:srgbClr val="AF00DB"/>
                </a:solidFill>
                <a:effectLst/>
                <a:latin typeface="Consolas" panose="020B0609020204030204" pitchFamily="49" charset="0"/>
              </a:rPr>
              <a:t>as</a:t>
            </a:r>
            <a:r>
              <a:rPr lang="en-US" altLang="zh-CN" sz="2800" b="0" dirty="0">
                <a:solidFill>
                  <a:srgbClr val="3B3B3B"/>
                </a:solidFill>
                <a:effectLst/>
                <a:latin typeface="Consolas" panose="020B0609020204030204" pitchFamily="49" charset="0"/>
              </a:rPr>
              <a:t> </a:t>
            </a:r>
            <a:r>
              <a:rPr lang="en-US" altLang="zh-CN" sz="2800" b="0" dirty="0">
                <a:solidFill>
                  <a:srgbClr val="267F99"/>
                </a:solidFill>
                <a:effectLst/>
                <a:latin typeface="Consolas" panose="020B0609020204030204" pitchFamily="49" charset="0"/>
              </a:rPr>
              <a:t>np</a:t>
            </a:r>
            <a:endParaRPr lang="en-US" altLang="zh-CN" sz="2800" b="0" dirty="0">
              <a:solidFill>
                <a:srgbClr val="3B3B3B"/>
              </a:solidFill>
              <a:effectLst/>
              <a:latin typeface="Consolas" panose="020B0609020204030204" pitchFamily="49" charset="0"/>
            </a:endParaRPr>
          </a:p>
          <a:p>
            <a:pPr>
              <a:lnSpc>
                <a:spcPct val="150000"/>
              </a:lnSpc>
              <a:buNone/>
            </a:pPr>
            <a:r>
              <a:rPr lang="en-US" altLang="zh-CN" sz="2800" b="0" dirty="0">
                <a:solidFill>
                  <a:srgbClr val="AF00DB"/>
                </a:solidFill>
                <a:effectLst/>
                <a:latin typeface="Consolas" panose="020B0609020204030204" pitchFamily="49" charset="0"/>
              </a:rPr>
              <a:t>from</a:t>
            </a:r>
            <a:r>
              <a:rPr lang="en-US" altLang="zh-CN" sz="2800" b="0" dirty="0">
                <a:solidFill>
                  <a:srgbClr val="3B3B3B"/>
                </a:solidFill>
                <a:effectLst/>
                <a:latin typeface="Consolas" panose="020B0609020204030204" pitchFamily="49" charset="0"/>
              </a:rPr>
              <a:t> </a:t>
            </a:r>
            <a:r>
              <a:rPr lang="en-US" altLang="zh-CN" sz="2800" b="0" dirty="0" err="1">
                <a:solidFill>
                  <a:srgbClr val="267F99"/>
                </a:solidFill>
                <a:effectLst/>
                <a:latin typeface="Consolas" panose="020B0609020204030204" pitchFamily="49" charset="0"/>
              </a:rPr>
              <a:t>sklearn</a:t>
            </a:r>
            <a:r>
              <a:rPr lang="en-US" altLang="zh-CN" sz="2800" b="0" dirty="0" err="1">
                <a:solidFill>
                  <a:srgbClr val="3B3B3B"/>
                </a:solidFill>
                <a:effectLst/>
                <a:latin typeface="Consolas" panose="020B0609020204030204" pitchFamily="49" charset="0"/>
              </a:rPr>
              <a:t>.</a:t>
            </a:r>
            <a:r>
              <a:rPr lang="en-US" altLang="zh-CN" sz="2800" b="0" dirty="0" err="1">
                <a:solidFill>
                  <a:srgbClr val="267F99"/>
                </a:solidFill>
                <a:effectLst/>
                <a:latin typeface="Consolas" panose="020B0609020204030204" pitchFamily="49" charset="0"/>
              </a:rPr>
              <a:t>datasets</a:t>
            </a:r>
            <a:r>
              <a:rPr lang="en-US" altLang="zh-CN" sz="2800" b="0" dirty="0">
                <a:solidFill>
                  <a:srgbClr val="3B3B3B"/>
                </a:solidFill>
                <a:effectLst/>
                <a:latin typeface="Consolas" panose="020B0609020204030204" pitchFamily="49" charset="0"/>
              </a:rPr>
              <a:t> </a:t>
            </a:r>
            <a:r>
              <a:rPr lang="en-US" altLang="zh-CN" sz="2800" b="0" dirty="0">
                <a:solidFill>
                  <a:srgbClr val="AF00DB"/>
                </a:solidFill>
                <a:effectLst/>
                <a:latin typeface="Consolas" panose="020B0609020204030204" pitchFamily="49" charset="0"/>
              </a:rPr>
              <a:t>import</a:t>
            </a:r>
            <a:r>
              <a:rPr lang="en-US" altLang="zh-CN" sz="2800" b="0" dirty="0">
                <a:solidFill>
                  <a:srgbClr val="3B3B3B"/>
                </a:solidFill>
                <a:effectLst/>
                <a:latin typeface="Consolas" panose="020B0609020204030204" pitchFamily="49" charset="0"/>
              </a:rPr>
              <a:t> </a:t>
            </a:r>
            <a:r>
              <a:rPr lang="en-US" altLang="zh-CN" sz="2800" b="0" dirty="0" err="1">
                <a:solidFill>
                  <a:srgbClr val="795E26"/>
                </a:solidFill>
                <a:effectLst/>
                <a:latin typeface="Consolas" panose="020B0609020204030204" pitchFamily="49" charset="0"/>
              </a:rPr>
              <a:t>make_classification</a:t>
            </a:r>
            <a:endParaRPr lang="en-US" altLang="zh-CN" sz="2800" b="0" dirty="0">
              <a:solidFill>
                <a:srgbClr val="3B3B3B"/>
              </a:solidFill>
              <a:effectLst/>
              <a:latin typeface="Consolas" panose="020B0609020204030204" pitchFamily="49" charset="0"/>
            </a:endParaRPr>
          </a:p>
          <a:p>
            <a:pPr>
              <a:lnSpc>
                <a:spcPct val="150000"/>
              </a:lnSpc>
              <a:buNone/>
            </a:pPr>
            <a:r>
              <a:rPr lang="en-US" altLang="zh-CN" sz="2800" b="0" dirty="0">
                <a:solidFill>
                  <a:srgbClr val="AF00DB"/>
                </a:solidFill>
                <a:effectLst/>
                <a:latin typeface="Consolas" panose="020B0609020204030204" pitchFamily="49" charset="0"/>
              </a:rPr>
              <a:t>from</a:t>
            </a:r>
            <a:r>
              <a:rPr lang="en-US" altLang="zh-CN" sz="2800" b="0" dirty="0">
                <a:solidFill>
                  <a:srgbClr val="3B3B3B"/>
                </a:solidFill>
                <a:effectLst/>
                <a:latin typeface="Consolas" panose="020B0609020204030204" pitchFamily="49" charset="0"/>
              </a:rPr>
              <a:t> </a:t>
            </a:r>
            <a:r>
              <a:rPr lang="en-US" altLang="zh-CN" sz="2800" b="0" dirty="0" err="1">
                <a:solidFill>
                  <a:srgbClr val="267F99"/>
                </a:solidFill>
                <a:effectLst/>
                <a:latin typeface="Consolas" panose="020B0609020204030204" pitchFamily="49" charset="0"/>
              </a:rPr>
              <a:t>sklearn</a:t>
            </a:r>
            <a:r>
              <a:rPr lang="en-US" altLang="zh-CN" sz="2800" b="0" dirty="0" err="1">
                <a:solidFill>
                  <a:srgbClr val="3B3B3B"/>
                </a:solidFill>
                <a:effectLst/>
                <a:latin typeface="Consolas" panose="020B0609020204030204" pitchFamily="49" charset="0"/>
              </a:rPr>
              <a:t>.</a:t>
            </a:r>
            <a:r>
              <a:rPr lang="en-US" altLang="zh-CN" sz="2800" b="0" dirty="0" err="1">
                <a:solidFill>
                  <a:srgbClr val="267F99"/>
                </a:solidFill>
                <a:effectLst/>
                <a:latin typeface="Consolas" panose="020B0609020204030204" pitchFamily="49" charset="0"/>
              </a:rPr>
              <a:t>linear_model</a:t>
            </a:r>
            <a:r>
              <a:rPr lang="en-US" altLang="zh-CN" sz="2800" b="0" dirty="0">
                <a:solidFill>
                  <a:srgbClr val="3B3B3B"/>
                </a:solidFill>
                <a:effectLst/>
                <a:latin typeface="Consolas" panose="020B0609020204030204" pitchFamily="49" charset="0"/>
              </a:rPr>
              <a:t> </a:t>
            </a:r>
            <a:r>
              <a:rPr lang="en-US" altLang="zh-CN" sz="2800" b="0" dirty="0">
                <a:solidFill>
                  <a:srgbClr val="AF00DB"/>
                </a:solidFill>
                <a:effectLst/>
                <a:latin typeface="Consolas" panose="020B0609020204030204" pitchFamily="49" charset="0"/>
              </a:rPr>
              <a:t>import</a:t>
            </a:r>
            <a:r>
              <a:rPr lang="en-US" altLang="zh-CN" sz="2800" b="0" dirty="0">
                <a:solidFill>
                  <a:srgbClr val="3B3B3B"/>
                </a:solidFill>
                <a:effectLst/>
                <a:latin typeface="Consolas" panose="020B0609020204030204" pitchFamily="49" charset="0"/>
              </a:rPr>
              <a:t> </a:t>
            </a:r>
            <a:r>
              <a:rPr lang="en-US" altLang="zh-CN" sz="2800" b="0" dirty="0" err="1">
                <a:solidFill>
                  <a:srgbClr val="267F99"/>
                </a:solidFill>
                <a:effectLst/>
                <a:latin typeface="Consolas" panose="020B0609020204030204" pitchFamily="49" charset="0"/>
              </a:rPr>
              <a:t>LogisticRegression</a:t>
            </a:r>
            <a:endParaRPr lang="en-US" altLang="zh-CN" sz="2800" b="0" dirty="0">
              <a:solidFill>
                <a:srgbClr val="3B3B3B"/>
              </a:solidFill>
              <a:effectLst/>
              <a:latin typeface="Consolas" panose="020B0609020204030204" pitchFamily="49" charset="0"/>
            </a:endParaRPr>
          </a:p>
          <a:p>
            <a:pPr>
              <a:lnSpc>
                <a:spcPct val="150000"/>
              </a:lnSpc>
              <a:buNone/>
            </a:pPr>
            <a:r>
              <a:rPr lang="en-US" altLang="zh-CN" sz="2800" b="0" dirty="0">
                <a:solidFill>
                  <a:srgbClr val="AF00DB"/>
                </a:solidFill>
                <a:effectLst/>
                <a:latin typeface="Consolas" panose="020B0609020204030204" pitchFamily="49" charset="0"/>
              </a:rPr>
              <a:t>from</a:t>
            </a:r>
            <a:r>
              <a:rPr lang="en-US" altLang="zh-CN" sz="2800" b="0" dirty="0">
                <a:solidFill>
                  <a:srgbClr val="3B3B3B"/>
                </a:solidFill>
                <a:effectLst/>
                <a:latin typeface="Consolas" panose="020B0609020204030204" pitchFamily="49" charset="0"/>
              </a:rPr>
              <a:t> </a:t>
            </a:r>
            <a:r>
              <a:rPr lang="en-US" altLang="zh-CN" sz="2800" b="0" dirty="0" err="1">
                <a:solidFill>
                  <a:srgbClr val="267F99"/>
                </a:solidFill>
                <a:effectLst/>
                <a:latin typeface="Consolas" panose="020B0609020204030204" pitchFamily="49" charset="0"/>
              </a:rPr>
              <a:t>sklearn</a:t>
            </a:r>
            <a:r>
              <a:rPr lang="en-US" altLang="zh-CN" sz="2800" b="0" dirty="0" err="1">
                <a:solidFill>
                  <a:srgbClr val="3B3B3B"/>
                </a:solidFill>
                <a:effectLst/>
                <a:latin typeface="Consolas" panose="020B0609020204030204" pitchFamily="49" charset="0"/>
              </a:rPr>
              <a:t>.</a:t>
            </a:r>
            <a:r>
              <a:rPr lang="en-US" altLang="zh-CN" sz="2800" b="0" dirty="0" err="1">
                <a:solidFill>
                  <a:srgbClr val="267F99"/>
                </a:solidFill>
                <a:effectLst/>
                <a:latin typeface="Consolas" panose="020B0609020204030204" pitchFamily="49" charset="0"/>
              </a:rPr>
              <a:t>metrics</a:t>
            </a:r>
            <a:r>
              <a:rPr lang="en-US" altLang="zh-CN" sz="2800" b="0" dirty="0">
                <a:solidFill>
                  <a:srgbClr val="3B3B3B"/>
                </a:solidFill>
                <a:effectLst/>
                <a:latin typeface="Consolas" panose="020B0609020204030204" pitchFamily="49" charset="0"/>
              </a:rPr>
              <a:t> </a:t>
            </a:r>
            <a:r>
              <a:rPr lang="en-US" altLang="zh-CN" sz="2800" b="0" dirty="0">
                <a:solidFill>
                  <a:srgbClr val="AF00DB"/>
                </a:solidFill>
                <a:effectLst/>
                <a:latin typeface="Consolas" panose="020B0609020204030204" pitchFamily="49" charset="0"/>
              </a:rPr>
              <a:t>import</a:t>
            </a:r>
            <a:r>
              <a:rPr lang="en-US" altLang="zh-CN" sz="2800" b="0" dirty="0">
                <a:solidFill>
                  <a:srgbClr val="3B3B3B"/>
                </a:solidFill>
                <a:effectLst/>
                <a:latin typeface="Consolas" panose="020B0609020204030204" pitchFamily="49" charset="0"/>
              </a:rPr>
              <a:t> </a:t>
            </a:r>
            <a:r>
              <a:rPr lang="en-US" altLang="zh-CN" sz="2800" b="0" dirty="0" err="1">
                <a:solidFill>
                  <a:srgbClr val="795E26"/>
                </a:solidFill>
                <a:effectLst/>
                <a:latin typeface="Consolas" panose="020B0609020204030204" pitchFamily="49" charset="0"/>
              </a:rPr>
              <a:t>accuracy_score</a:t>
            </a:r>
            <a:endParaRPr lang="en-US" altLang="zh-CN" sz="2800" b="0" dirty="0">
              <a:solidFill>
                <a:srgbClr val="3B3B3B"/>
              </a:solidFill>
              <a:effectLst/>
              <a:latin typeface="Consolas" panose="020B0609020204030204" pitchFamily="49" charset="0"/>
            </a:endParaRPr>
          </a:p>
          <a:p>
            <a:pPr>
              <a:lnSpc>
                <a:spcPct val="150000"/>
              </a:lnSpc>
              <a:buNone/>
            </a:pPr>
            <a:r>
              <a:rPr lang="en-US" altLang="zh-CN" sz="2800" b="0" dirty="0">
                <a:solidFill>
                  <a:srgbClr val="AF00DB"/>
                </a:solidFill>
                <a:effectLst/>
                <a:latin typeface="Consolas" panose="020B0609020204030204" pitchFamily="49" charset="0"/>
              </a:rPr>
              <a:t>from</a:t>
            </a:r>
            <a:r>
              <a:rPr lang="en-US" altLang="zh-CN" sz="2800" b="0" dirty="0">
                <a:solidFill>
                  <a:srgbClr val="3B3B3B"/>
                </a:solidFill>
                <a:effectLst/>
                <a:latin typeface="Consolas" panose="020B0609020204030204" pitchFamily="49" charset="0"/>
              </a:rPr>
              <a:t> </a:t>
            </a:r>
            <a:r>
              <a:rPr lang="en-US" altLang="zh-CN" sz="2800" b="0" dirty="0" err="1">
                <a:solidFill>
                  <a:srgbClr val="267F99"/>
                </a:solidFill>
                <a:effectLst/>
                <a:latin typeface="Consolas" panose="020B0609020204030204" pitchFamily="49" charset="0"/>
              </a:rPr>
              <a:t>sklearn</a:t>
            </a:r>
            <a:r>
              <a:rPr lang="en-US" altLang="zh-CN" sz="2800" b="0" dirty="0" err="1">
                <a:solidFill>
                  <a:srgbClr val="3B3B3B"/>
                </a:solidFill>
                <a:effectLst/>
                <a:latin typeface="Consolas" panose="020B0609020204030204" pitchFamily="49" charset="0"/>
              </a:rPr>
              <a:t>.</a:t>
            </a:r>
            <a:r>
              <a:rPr lang="en-US" altLang="zh-CN" sz="2800" b="0" dirty="0" err="1">
                <a:solidFill>
                  <a:srgbClr val="267F99"/>
                </a:solidFill>
                <a:effectLst/>
                <a:latin typeface="Consolas" panose="020B0609020204030204" pitchFamily="49" charset="0"/>
              </a:rPr>
              <a:t>model_selection</a:t>
            </a:r>
            <a:r>
              <a:rPr lang="en-US" altLang="zh-CN" sz="2800" b="0" dirty="0">
                <a:solidFill>
                  <a:srgbClr val="3B3B3B"/>
                </a:solidFill>
                <a:effectLst/>
                <a:latin typeface="Consolas" panose="020B0609020204030204" pitchFamily="49" charset="0"/>
              </a:rPr>
              <a:t> </a:t>
            </a:r>
            <a:r>
              <a:rPr lang="en-US" altLang="zh-CN" sz="2800" b="0" dirty="0">
                <a:solidFill>
                  <a:srgbClr val="AF00DB"/>
                </a:solidFill>
                <a:effectLst/>
                <a:latin typeface="Consolas" panose="020B0609020204030204" pitchFamily="49" charset="0"/>
              </a:rPr>
              <a:t>import</a:t>
            </a:r>
            <a:r>
              <a:rPr lang="en-US" altLang="zh-CN" sz="2800" b="0" dirty="0">
                <a:solidFill>
                  <a:srgbClr val="3B3B3B"/>
                </a:solidFill>
                <a:effectLst/>
                <a:latin typeface="Consolas" panose="020B0609020204030204" pitchFamily="49" charset="0"/>
              </a:rPr>
              <a:t> </a:t>
            </a:r>
            <a:r>
              <a:rPr lang="en-US" altLang="zh-CN" sz="2800" b="0" dirty="0" err="1">
                <a:solidFill>
                  <a:srgbClr val="795E26"/>
                </a:solidFill>
                <a:effectLst/>
                <a:latin typeface="Consolas" panose="020B0609020204030204" pitchFamily="49" charset="0"/>
              </a:rPr>
              <a:t>train_test_split</a:t>
            </a:r>
            <a:endParaRPr lang="en-US" altLang="zh-CN" sz="2800" b="0" dirty="0">
              <a:solidFill>
                <a:srgbClr val="3B3B3B"/>
              </a:solidFill>
              <a:effectLst/>
              <a:latin typeface="Consolas" panose="020B0609020204030204" pitchFamily="49" charset="0"/>
            </a:endParaRPr>
          </a:p>
          <a:p>
            <a:pPr>
              <a:lnSpc>
                <a:spcPct val="150000"/>
              </a:lnSpc>
              <a:buNone/>
            </a:pPr>
            <a:r>
              <a:rPr lang="en-US" altLang="zh-CN" sz="2800" b="0" dirty="0">
                <a:solidFill>
                  <a:srgbClr val="3B3B3B"/>
                </a:solidFill>
                <a:effectLst/>
                <a:latin typeface="Consolas" panose="020B0609020204030204" pitchFamily="49" charset="0"/>
              </a:rPr>
              <a:t/>
            </a:r>
            <a:br>
              <a:rPr lang="en-US" altLang="zh-CN" sz="2800" b="0" dirty="0">
                <a:solidFill>
                  <a:srgbClr val="3B3B3B"/>
                </a:solidFill>
                <a:effectLst/>
                <a:latin typeface="Consolas" panose="020B0609020204030204" pitchFamily="49" charset="0"/>
              </a:rPr>
            </a:br>
            <a:r>
              <a:rPr lang="en-US" altLang="zh-CN" sz="2800" b="0" dirty="0">
                <a:solidFill>
                  <a:srgbClr val="008000"/>
                </a:solidFill>
                <a:effectLst/>
                <a:latin typeface="Consolas" panose="020B0609020204030204" pitchFamily="49" charset="0"/>
              </a:rPr>
              <a:t># </a:t>
            </a:r>
            <a:r>
              <a:rPr lang="zh-CN" altLang="en-US" sz="2800" b="0" dirty="0">
                <a:solidFill>
                  <a:srgbClr val="008000"/>
                </a:solidFill>
                <a:effectLst/>
                <a:latin typeface="Consolas" panose="020B0609020204030204" pitchFamily="49" charset="0"/>
              </a:rPr>
              <a:t>设置随机种子保证可复现性</a:t>
            </a:r>
            <a:endParaRPr lang="zh-CN" altLang="en-US" sz="2800" b="0" dirty="0">
              <a:solidFill>
                <a:srgbClr val="3B3B3B"/>
              </a:solidFill>
              <a:effectLst/>
              <a:latin typeface="Consolas" panose="020B0609020204030204" pitchFamily="49" charset="0"/>
            </a:endParaRPr>
          </a:p>
          <a:p>
            <a:pPr>
              <a:lnSpc>
                <a:spcPct val="150000"/>
              </a:lnSpc>
              <a:buNone/>
            </a:pPr>
            <a:r>
              <a:rPr lang="en-US" altLang="zh-CN" sz="2800" b="0" dirty="0" err="1">
                <a:solidFill>
                  <a:srgbClr val="267F99"/>
                </a:solidFill>
                <a:effectLst/>
                <a:latin typeface="Consolas" panose="020B0609020204030204" pitchFamily="49" charset="0"/>
              </a:rPr>
              <a:t>np</a:t>
            </a:r>
            <a:r>
              <a:rPr lang="en-US" altLang="zh-CN" sz="2800" b="0" dirty="0" err="1">
                <a:solidFill>
                  <a:srgbClr val="3B3B3B"/>
                </a:solidFill>
                <a:effectLst/>
                <a:latin typeface="Consolas" panose="020B0609020204030204" pitchFamily="49" charset="0"/>
              </a:rPr>
              <a:t>.</a:t>
            </a:r>
            <a:r>
              <a:rPr lang="en-US" altLang="zh-CN" sz="2800" b="0" dirty="0" err="1">
                <a:solidFill>
                  <a:srgbClr val="267F99"/>
                </a:solidFill>
                <a:effectLst/>
                <a:latin typeface="Consolas" panose="020B0609020204030204" pitchFamily="49" charset="0"/>
              </a:rPr>
              <a:t>random</a:t>
            </a:r>
            <a:r>
              <a:rPr lang="en-US" altLang="zh-CN" sz="2800" b="0" dirty="0" err="1">
                <a:solidFill>
                  <a:srgbClr val="3B3B3B"/>
                </a:solidFill>
                <a:effectLst/>
                <a:latin typeface="Consolas" panose="020B0609020204030204" pitchFamily="49" charset="0"/>
              </a:rPr>
              <a:t>.</a:t>
            </a:r>
            <a:r>
              <a:rPr lang="en-US" altLang="zh-CN" sz="2800" b="0" dirty="0" err="1">
                <a:solidFill>
                  <a:srgbClr val="001080"/>
                </a:solidFill>
                <a:effectLst/>
                <a:latin typeface="Consolas" panose="020B0609020204030204" pitchFamily="49" charset="0"/>
              </a:rPr>
              <a:t>seed</a:t>
            </a:r>
            <a:r>
              <a:rPr lang="en-US" altLang="zh-CN" sz="2800" b="0" dirty="0">
                <a:solidFill>
                  <a:srgbClr val="3B3B3B"/>
                </a:solidFill>
                <a:effectLst/>
                <a:latin typeface="Consolas" panose="020B0609020204030204" pitchFamily="49" charset="0"/>
              </a:rPr>
              <a:t>(</a:t>
            </a:r>
            <a:r>
              <a:rPr lang="en-US" altLang="zh-CN" sz="2800" b="0" dirty="0">
                <a:solidFill>
                  <a:srgbClr val="098658"/>
                </a:solidFill>
                <a:effectLst/>
                <a:latin typeface="Consolas" panose="020B0609020204030204" pitchFamily="49" charset="0"/>
              </a:rPr>
              <a:t>42</a:t>
            </a:r>
            <a:r>
              <a:rPr lang="en-US" altLang="zh-CN" sz="2800" b="0" dirty="0">
                <a:solidFill>
                  <a:srgbClr val="3B3B3B"/>
                </a:solidFill>
                <a:effectLst/>
                <a:latin typeface="Consolas" panose="020B0609020204030204" pitchFamily="49" charset="0"/>
              </a:rPr>
              <a:t>)</a:t>
            </a:r>
          </a:p>
        </p:txBody>
      </p:sp>
    </p:spTree>
    <p:custDataLst>
      <p:tags r:id="rId1"/>
    </p:custDataLst>
    <p:extLst>
      <p:ext uri="{BB962C8B-B14F-4D97-AF65-F5344CB8AC3E}">
        <p14:creationId xmlns:p14="http://schemas.microsoft.com/office/powerpoint/2010/main" xmlns="" val="2659991925"/>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B848454-192F-7BF0-1A05-74C54829D663}"/>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748901A3-5848-E02B-0F1D-BBBA0AE3020E}"/>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17679F2C-DFE3-C69C-7717-71A8EE9E4C09}"/>
              </a:ext>
            </a:extLst>
          </p:cNvPr>
          <p:cNvCxnSpPr/>
          <p:nvPr>
            <p:custDataLst>
              <p:tags r:id="rId3"/>
            </p:custDataLst>
          </p:nvPr>
        </p:nvCxnSpPr>
        <p:spPr>
          <a:xfrm>
            <a:off x="6839373" y="6358108"/>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71321C64-BEE8-7C36-CB6B-225A0691E6BA}"/>
              </a:ext>
            </a:extLst>
          </p:cNvPr>
          <p:cNvCxnSpPr/>
          <p:nvPr>
            <p:custDataLst>
              <p:tags r:id="rId4"/>
            </p:custDataLst>
          </p:nvPr>
        </p:nvCxnSpPr>
        <p:spPr>
          <a:xfrm>
            <a:off x="1568238" y="6257778"/>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7DF345CD-ED3F-6A7E-2597-90715136212B}"/>
              </a:ext>
            </a:extLst>
          </p:cNvPr>
          <p:cNvSpPr/>
          <p:nvPr>
            <p:custDataLst>
              <p:tags r:id="rId5"/>
            </p:custDataLst>
          </p:nvPr>
        </p:nvSpPr>
        <p:spPr>
          <a:xfrm>
            <a:off x="576368" y="5944723"/>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5C8A5C36-BB73-2AC1-5778-05C81B83FFE8}"/>
              </a:ext>
            </a:extLst>
          </p:cNvPr>
          <p:cNvSpPr/>
          <p:nvPr>
            <p:custDataLst>
              <p:tags r:id="rId6"/>
            </p:custDataLst>
          </p:nvPr>
        </p:nvSpPr>
        <p:spPr>
          <a:xfrm>
            <a:off x="1033568" y="6062833"/>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4FE17802-FFCA-0FB4-C590-CCA29EB4E164}"/>
              </a:ext>
            </a:extLst>
          </p:cNvPr>
          <p:cNvCxnSpPr/>
          <p:nvPr>
            <p:custDataLst>
              <p:tags r:id="rId7"/>
            </p:custDataLst>
          </p:nvPr>
        </p:nvCxnSpPr>
        <p:spPr>
          <a:xfrm>
            <a:off x="11287548" y="5423388"/>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文本框 4">
            <a:extLst>
              <a:ext uri="{FF2B5EF4-FFF2-40B4-BE49-F238E27FC236}">
                <a16:creationId xmlns:a16="http://schemas.microsoft.com/office/drawing/2014/main" xmlns="" id="{5644FA66-15DD-7781-DCE0-A07DEEFE1F9B}"/>
              </a:ext>
            </a:extLst>
          </p:cNvPr>
          <p:cNvSpPr txBox="1"/>
          <p:nvPr/>
        </p:nvSpPr>
        <p:spPr>
          <a:xfrm>
            <a:off x="1207558" y="869315"/>
            <a:ext cx="10901363" cy="5329408"/>
          </a:xfrm>
          <a:prstGeom prst="rect">
            <a:avLst/>
          </a:prstGeom>
          <a:noFill/>
        </p:spPr>
        <p:txBody>
          <a:bodyPr wrap="square">
            <a:spAutoFit/>
          </a:bodyPr>
          <a:lstStyle/>
          <a:p>
            <a:pPr>
              <a:lnSpc>
                <a:spcPts val="1650"/>
              </a:lnSpc>
              <a:buNone/>
            </a:pPr>
            <a:r>
              <a:rPr lang="en-US" altLang="zh-CN" b="0" dirty="0">
                <a:solidFill>
                  <a:srgbClr val="0000FF"/>
                </a:solidFill>
                <a:effectLst/>
                <a:latin typeface="Consolas" panose="020B0609020204030204" pitchFamily="49" charset="0"/>
              </a:rPr>
              <a:t>class</a:t>
            </a:r>
            <a:r>
              <a:rPr lang="en-US" altLang="zh-CN" b="0" dirty="0">
                <a:solidFill>
                  <a:srgbClr val="3B3B3B"/>
                </a:solidFill>
                <a:effectLst/>
                <a:latin typeface="Consolas" panose="020B0609020204030204" pitchFamily="49" charset="0"/>
              </a:rPr>
              <a:t> </a:t>
            </a:r>
            <a:r>
              <a:rPr lang="en-US" altLang="zh-CN" b="0" dirty="0">
                <a:solidFill>
                  <a:srgbClr val="267F99"/>
                </a:solidFill>
                <a:effectLst/>
                <a:latin typeface="Consolas" panose="020B0609020204030204" pitchFamily="49" charset="0"/>
              </a:rPr>
              <a:t>Participant</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0000FF"/>
                </a:solidFill>
                <a:effectLst/>
                <a:latin typeface="Consolas" panose="020B0609020204030204" pitchFamily="49" charset="0"/>
              </a:rPr>
              <a:t>def</a:t>
            </a: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__</a:t>
            </a:r>
            <a:r>
              <a:rPr lang="en-US" altLang="zh-CN" b="0" dirty="0" err="1">
                <a:solidFill>
                  <a:srgbClr val="795E26"/>
                </a:solidFill>
                <a:effectLst/>
                <a:latin typeface="Consolas" panose="020B0609020204030204" pitchFamily="49" charset="0"/>
              </a:rPr>
              <a:t>init</a:t>
            </a:r>
            <a:r>
              <a:rPr lang="en-US" altLang="zh-CN" b="0" dirty="0">
                <a:solidFill>
                  <a:srgbClr val="795E26"/>
                </a:solidFill>
                <a:effectLst/>
                <a:latin typeface="Consolas" panose="020B0609020204030204" pitchFamily="49" charset="0"/>
              </a:rPr>
              <a:t>__</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name</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data_size</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data_quality_factor</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name</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name</a:t>
            </a:r>
            <a:endParaRPr lang="en-US" altLang="zh-CN" b="0" dirty="0">
              <a:solidFill>
                <a:srgbClr val="3B3B3B"/>
              </a:solidFill>
              <a:effectLst/>
              <a:latin typeface="Consolas" panose="020B0609020204030204" pitchFamily="49" charset="0"/>
            </a:endParaRP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data_size</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data_size</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本地数据量</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data_quality_factor</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data_quality_factor</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数据质量因子（模拟数据质量差异）</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local_model</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267F99"/>
                </a:solidFill>
                <a:effectLst/>
                <a:latin typeface="Consolas" panose="020B0609020204030204" pitchFamily="49" charset="0"/>
              </a:rPr>
              <a:t>LogisticRegression</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max_iter</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1000</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X</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y</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a:t>
            </a:r>
            <a:r>
              <a:rPr lang="en-US" altLang="zh-CN" b="0" dirty="0">
                <a:solidFill>
                  <a:srgbClr val="795E26"/>
                </a:solidFill>
                <a:effectLst/>
                <a:latin typeface="Consolas" panose="020B0609020204030204" pitchFamily="49" charset="0"/>
              </a:rPr>
              <a:t>_</a:t>
            </a:r>
            <a:r>
              <a:rPr lang="en-US" altLang="zh-CN" b="0" dirty="0" err="1">
                <a:solidFill>
                  <a:srgbClr val="795E26"/>
                </a:solidFill>
                <a:effectLst/>
                <a:latin typeface="Consolas" panose="020B0609020204030204" pitchFamily="49" charset="0"/>
              </a:rPr>
              <a:t>generate_local_data</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0000FF"/>
                </a:solidFill>
                <a:effectLst/>
                <a:latin typeface="Consolas" panose="020B0609020204030204" pitchFamily="49" charset="0"/>
              </a:rPr>
              <a:t>def</a:t>
            </a: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_</a:t>
            </a:r>
            <a:r>
              <a:rPr lang="en-US" altLang="zh-CN" b="0" dirty="0" err="1">
                <a:solidFill>
                  <a:srgbClr val="795E26"/>
                </a:solidFill>
                <a:effectLst/>
                <a:latin typeface="Consolas" panose="020B0609020204030204" pitchFamily="49" charset="0"/>
              </a:rPr>
              <a:t>generate_local_data</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A31515"/>
                </a:solidFill>
                <a:effectLst/>
                <a:latin typeface="Consolas" panose="020B0609020204030204" pitchFamily="49" charset="0"/>
              </a:rPr>
              <a:t>"""</a:t>
            </a:r>
            <a:r>
              <a:rPr lang="zh-CN" altLang="en-US" b="0" dirty="0">
                <a:solidFill>
                  <a:srgbClr val="A31515"/>
                </a:solidFill>
                <a:effectLst/>
                <a:latin typeface="Consolas" panose="020B0609020204030204" pitchFamily="49" charset="0"/>
              </a:rPr>
              <a:t>生成本地模拟医疗数据（特征为患者指标，标签为疾病是否存在）</a:t>
            </a:r>
            <a:r>
              <a:rPr lang="en-US" altLang="zh-CN" b="0" dirty="0">
                <a:solidFill>
                  <a:srgbClr val="A31515"/>
                </a:solidFill>
                <a:effectLst/>
                <a:latin typeface="Consolas" panose="020B0609020204030204" pitchFamily="49" charset="0"/>
              </a:rPr>
              <a:t>"""</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a:solidFill>
                  <a:srgbClr val="0070C1"/>
                </a:solidFill>
                <a:effectLst/>
                <a:latin typeface="Consolas" panose="020B0609020204030204" pitchFamily="49" charset="0"/>
              </a:rPr>
              <a:t>X</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y</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795E26"/>
                </a:solidFill>
                <a:effectLst/>
                <a:latin typeface="Consolas" panose="020B0609020204030204" pitchFamily="49" charset="0"/>
              </a:rPr>
              <a:t>make_classification</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n_samples</a:t>
            </a:r>
            <a:r>
              <a:rPr lang="en-US" altLang="zh-CN" b="0" dirty="0">
                <a:solidFill>
                  <a:srgbClr val="000000"/>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data_size</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n_features</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10</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n_informative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5</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flip_y</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data_quality_factor</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数据质量因子控制噪声</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random_state</a:t>
            </a:r>
            <a:r>
              <a:rPr lang="en-US" altLang="zh-CN" b="0" dirty="0">
                <a:solidFill>
                  <a:srgbClr val="000000"/>
                </a:solidFill>
                <a:effectLst/>
                <a:latin typeface="Consolas" panose="020B0609020204030204" pitchFamily="49" charset="0"/>
              </a:rPr>
              <a:t>=</a:t>
            </a:r>
            <a:r>
              <a:rPr lang="en-US" altLang="zh-CN" b="0" dirty="0" err="1">
                <a:solidFill>
                  <a:srgbClr val="267F99"/>
                </a:solidFill>
                <a:effectLst/>
                <a:latin typeface="Consolas" panose="020B0609020204030204" pitchFamily="49" charset="0"/>
              </a:rPr>
              <a:t>np</a:t>
            </a:r>
            <a:r>
              <a:rPr lang="en-US" altLang="zh-CN" b="0" dirty="0" err="1">
                <a:solidFill>
                  <a:srgbClr val="3B3B3B"/>
                </a:solidFill>
                <a:effectLst/>
                <a:latin typeface="Consolas" panose="020B0609020204030204" pitchFamily="49" charset="0"/>
              </a:rPr>
              <a:t>.</a:t>
            </a:r>
            <a:r>
              <a:rPr lang="en-US" altLang="zh-CN" b="0" dirty="0" err="1">
                <a:solidFill>
                  <a:srgbClr val="267F99"/>
                </a:solidFill>
                <a:effectLst/>
                <a:latin typeface="Consolas" panose="020B0609020204030204" pitchFamily="49" charset="0"/>
              </a:rPr>
              <a:t>random</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randint</a:t>
            </a:r>
            <a:r>
              <a:rPr lang="en-US" altLang="zh-CN" b="0" dirty="0">
                <a:solidFill>
                  <a:srgbClr val="3B3B3B"/>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0</a:t>
            </a:r>
            <a:r>
              <a:rPr lang="en-US" altLang="zh-CN" b="0" dirty="0">
                <a:solidFill>
                  <a:srgbClr val="3B3B3B"/>
                </a:solidFill>
                <a:effectLst/>
                <a:latin typeface="Consolas" panose="020B0609020204030204" pitchFamily="49" charset="0"/>
              </a:rPr>
              <a:t>, </a:t>
            </a:r>
            <a:r>
              <a:rPr lang="en-US" altLang="zh-CN" b="0" dirty="0">
                <a:solidFill>
                  <a:srgbClr val="098658"/>
                </a:solidFill>
                <a:effectLst/>
                <a:latin typeface="Consolas" panose="020B0609020204030204" pitchFamily="49" charset="0"/>
              </a:rPr>
              <a:t>100</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return</a:t>
            </a:r>
            <a:r>
              <a:rPr lang="en-US" altLang="zh-CN" b="0" dirty="0">
                <a:solidFill>
                  <a:srgbClr val="3B3B3B"/>
                </a:solidFill>
                <a:effectLst/>
                <a:latin typeface="Consolas" panose="020B0609020204030204" pitchFamily="49" charset="0"/>
              </a:rPr>
              <a:t> </a:t>
            </a:r>
            <a:r>
              <a:rPr lang="en-US" altLang="zh-CN" b="0" dirty="0">
                <a:solidFill>
                  <a:srgbClr val="0070C1"/>
                </a:solidFill>
                <a:effectLst/>
                <a:latin typeface="Consolas" panose="020B0609020204030204" pitchFamily="49" charset="0"/>
              </a:rPr>
              <a:t>X</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y</a:t>
            </a:r>
            <a:endParaRPr lang="en-US" altLang="zh-CN" b="0" dirty="0">
              <a:solidFill>
                <a:srgbClr val="3B3B3B"/>
              </a:solidFill>
              <a:effectLst/>
              <a:latin typeface="Consolas" panose="020B0609020204030204" pitchFamily="49" charset="0"/>
            </a:endParaRPr>
          </a:p>
          <a:p>
            <a:pPr>
              <a:lnSpc>
                <a:spcPts val="1650"/>
              </a:lnSpc>
              <a:buNone/>
            </a:pPr>
            <a:r>
              <a:rPr lang="en-US" altLang="zh-CN" b="0" dirty="0">
                <a:solidFill>
                  <a:srgbClr val="3B3B3B"/>
                </a:solidFill>
                <a:effectLst/>
                <a:latin typeface="Consolas" panose="020B0609020204030204" pitchFamily="49" charset="0"/>
              </a:rPr>
              <a:t>    </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0000FF"/>
                </a:solidFill>
                <a:effectLst/>
                <a:latin typeface="Consolas" panose="020B0609020204030204" pitchFamily="49" charset="0"/>
              </a:rPr>
              <a:t>def</a:t>
            </a:r>
            <a:r>
              <a:rPr lang="en-US" altLang="zh-CN" b="0" dirty="0">
                <a:solidFill>
                  <a:srgbClr val="3B3B3B"/>
                </a:solidFill>
                <a:effectLst/>
                <a:latin typeface="Consolas" panose="020B0609020204030204" pitchFamily="49" charset="0"/>
              </a:rPr>
              <a:t> </a:t>
            </a:r>
            <a:r>
              <a:rPr lang="en-US" altLang="zh-CN" b="0" dirty="0" err="1">
                <a:solidFill>
                  <a:srgbClr val="795E26"/>
                </a:solidFill>
                <a:effectLst/>
                <a:latin typeface="Consolas" panose="020B0609020204030204" pitchFamily="49" charset="0"/>
              </a:rPr>
              <a:t>train_local_model</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X_global_test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y_global_test</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A31515"/>
                </a:solidFill>
                <a:effectLst/>
                <a:latin typeface="Consolas" panose="020B0609020204030204" pitchFamily="49" charset="0"/>
              </a:rPr>
              <a:t>"""</a:t>
            </a:r>
            <a:r>
              <a:rPr lang="zh-CN" altLang="en-US" b="0" dirty="0">
                <a:solidFill>
                  <a:srgbClr val="A31515"/>
                </a:solidFill>
                <a:effectLst/>
                <a:latin typeface="Consolas" panose="020B0609020204030204" pitchFamily="49" charset="0"/>
              </a:rPr>
              <a:t>训练本地模型并返回在公共测试集上的准确率</a:t>
            </a:r>
            <a:r>
              <a:rPr lang="en-US" altLang="zh-CN" b="0" dirty="0">
                <a:solidFill>
                  <a:srgbClr val="A31515"/>
                </a:solidFill>
                <a:effectLst/>
                <a:latin typeface="Consolas" panose="020B0609020204030204" pitchFamily="49" charset="0"/>
              </a:rPr>
              <a:t>"""</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local_model</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fit</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X</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y</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y_pred</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local_model</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predict</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X_global_test</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return</a:t>
            </a:r>
            <a:r>
              <a:rPr lang="en-US" altLang="zh-CN" b="0" dirty="0">
                <a:solidFill>
                  <a:srgbClr val="3B3B3B"/>
                </a:solidFill>
                <a:effectLst/>
                <a:latin typeface="Consolas" panose="020B0609020204030204" pitchFamily="49" charset="0"/>
              </a:rPr>
              <a:t> </a:t>
            </a:r>
            <a:r>
              <a:rPr lang="en-US" altLang="zh-CN" b="0" dirty="0" err="1">
                <a:solidFill>
                  <a:srgbClr val="795E26"/>
                </a:solidFill>
                <a:effectLst/>
                <a:latin typeface="Consolas" panose="020B0609020204030204" pitchFamily="49" charset="0"/>
              </a:rPr>
              <a:t>accuracy_score</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y_global_test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y_pred</a:t>
            </a:r>
            <a:r>
              <a:rPr lang="en-US" altLang="zh-CN" b="0" dirty="0">
                <a:solidFill>
                  <a:srgbClr val="3B3B3B"/>
                </a:solidFill>
                <a:effectLst/>
                <a:latin typeface="Consolas" panose="020B0609020204030204" pitchFamily="49" charset="0"/>
              </a:rPr>
              <a:t>)</a:t>
            </a:r>
          </a:p>
        </p:txBody>
      </p:sp>
    </p:spTree>
    <p:custDataLst>
      <p:tags r:id="rId1"/>
    </p:custDataLst>
    <p:extLst>
      <p:ext uri="{BB962C8B-B14F-4D97-AF65-F5344CB8AC3E}">
        <p14:creationId xmlns:p14="http://schemas.microsoft.com/office/powerpoint/2010/main" xmlns="" val="129465062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BE2BC15-167B-7130-FB2E-FE5FA170E31C}"/>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28BB0557-56D9-3BE7-76B2-988E0F1D6C1C}"/>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B5736068-E06D-242A-BDCA-1A78B4B0F01A}"/>
              </a:ext>
            </a:extLst>
          </p:cNvPr>
          <p:cNvCxnSpPr/>
          <p:nvPr>
            <p:custDataLst>
              <p:tags r:id="rId3"/>
            </p:custDataLst>
          </p:nvPr>
        </p:nvCxnSpPr>
        <p:spPr>
          <a:xfrm>
            <a:off x="6839373" y="6358108"/>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7FE0FBC9-DD4E-44FF-B592-91D8B45AD6C7}"/>
              </a:ext>
            </a:extLst>
          </p:cNvPr>
          <p:cNvCxnSpPr/>
          <p:nvPr>
            <p:custDataLst>
              <p:tags r:id="rId4"/>
            </p:custDataLst>
          </p:nvPr>
        </p:nvCxnSpPr>
        <p:spPr>
          <a:xfrm>
            <a:off x="1568238" y="6257778"/>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C091BA61-091E-6057-3938-9FF8AEDAC5C1}"/>
              </a:ext>
            </a:extLst>
          </p:cNvPr>
          <p:cNvSpPr/>
          <p:nvPr>
            <p:custDataLst>
              <p:tags r:id="rId5"/>
            </p:custDataLst>
          </p:nvPr>
        </p:nvSpPr>
        <p:spPr>
          <a:xfrm>
            <a:off x="576368" y="5944723"/>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3F4010C7-87B4-DD26-4347-7D1955C89F8F}"/>
              </a:ext>
            </a:extLst>
          </p:cNvPr>
          <p:cNvSpPr/>
          <p:nvPr>
            <p:custDataLst>
              <p:tags r:id="rId6"/>
            </p:custDataLst>
          </p:nvPr>
        </p:nvSpPr>
        <p:spPr>
          <a:xfrm>
            <a:off x="1033568" y="6062833"/>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2B0EECBC-C3F4-348F-47D3-D20C3D1EA09D}"/>
              </a:ext>
            </a:extLst>
          </p:cNvPr>
          <p:cNvCxnSpPr/>
          <p:nvPr>
            <p:custDataLst>
              <p:tags r:id="rId7"/>
            </p:custDataLst>
          </p:nvPr>
        </p:nvCxnSpPr>
        <p:spPr>
          <a:xfrm>
            <a:off x="11287548" y="5423388"/>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6" name="文本框 5">
            <a:extLst>
              <a:ext uri="{FF2B5EF4-FFF2-40B4-BE49-F238E27FC236}">
                <a16:creationId xmlns:a16="http://schemas.microsoft.com/office/drawing/2014/main" xmlns="" id="{EECED2EF-372B-2A13-6D1C-70E42A48C926}"/>
              </a:ext>
            </a:extLst>
          </p:cNvPr>
          <p:cNvSpPr txBox="1"/>
          <p:nvPr/>
        </p:nvSpPr>
        <p:spPr>
          <a:xfrm>
            <a:off x="1429173" y="1587601"/>
            <a:ext cx="10020300" cy="4202817"/>
          </a:xfrm>
          <a:prstGeom prst="rect">
            <a:avLst/>
          </a:prstGeom>
          <a:noFill/>
        </p:spPr>
        <p:txBody>
          <a:bodyPr wrap="square">
            <a:spAutoFit/>
          </a:bodyPr>
          <a:lstStyle/>
          <a:p>
            <a:pPr>
              <a:lnSpc>
                <a:spcPct val="150000"/>
              </a:lnSpc>
              <a:buNone/>
            </a:pPr>
            <a:r>
              <a:rPr lang="en-US" altLang="zh-CN" b="0" dirty="0">
                <a:solidFill>
                  <a:srgbClr val="0000FF"/>
                </a:solidFill>
                <a:effectLst/>
                <a:latin typeface="Consolas" panose="020B0609020204030204" pitchFamily="49" charset="0"/>
              </a:rPr>
              <a:t>class</a:t>
            </a:r>
            <a:r>
              <a:rPr lang="en-US" altLang="zh-CN" b="0" dirty="0">
                <a:solidFill>
                  <a:srgbClr val="3B3B3B"/>
                </a:solidFill>
                <a:effectLst/>
                <a:latin typeface="Consolas" panose="020B0609020204030204" pitchFamily="49" charset="0"/>
              </a:rPr>
              <a:t> </a:t>
            </a:r>
            <a:r>
              <a:rPr lang="en-US" altLang="zh-CN" b="0" dirty="0" err="1">
                <a:solidFill>
                  <a:srgbClr val="267F99"/>
                </a:solidFill>
                <a:effectLst/>
                <a:latin typeface="Consolas" panose="020B0609020204030204" pitchFamily="49" charset="0"/>
              </a:rPr>
              <a:t>FederatedLearningIncentive</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0000FF"/>
                </a:solidFill>
                <a:effectLst/>
                <a:latin typeface="Consolas" panose="020B0609020204030204" pitchFamily="49" charset="0"/>
              </a:rPr>
              <a:t>def</a:t>
            </a: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__</a:t>
            </a:r>
            <a:r>
              <a:rPr lang="en-US" altLang="zh-CN" b="0" dirty="0" err="1">
                <a:solidFill>
                  <a:srgbClr val="795E26"/>
                </a:solidFill>
                <a:effectLst/>
                <a:latin typeface="Consolas" panose="020B0609020204030204" pitchFamily="49" charset="0"/>
              </a:rPr>
              <a:t>init</a:t>
            </a:r>
            <a:r>
              <a:rPr lang="en-US" altLang="zh-CN" b="0" dirty="0">
                <a:solidFill>
                  <a:srgbClr val="795E26"/>
                </a:solidFill>
                <a:effectLst/>
                <a:latin typeface="Consolas" panose="020B0609020204030204" pitchFamily="49" charset="0"/>
              </a:rPr>
              <a:t>__</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participants</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global_test_size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1000</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participants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participants</a:t>
            </a:r>
            <a:endParaRPr lang="en-US" altLang="zh-CN" b="0" dirty="0">
              <a:solidFill>
                <a:srgbClr val="3B3B3B"/>
              </a:solidFill>
              <a:effectLst/>
              <a:latin typeface="Consolas" panose="020B0609020204030204" pitchFamily="49" charset="0"/>
            </a:endParaRPr>
          </a:p>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生成公共测试集（模拟协调服务器提供）</a:t>
            </a:r>
            <a:endParaRPr lang="zh-CN" altLang="en-US" b="0" dirty="0">
              <a:solidFill>
                <a:srgbClr val="3B3B3B"/>
              </a:solidFill>
              <a:effectLst/>
              <a:latin typeface="Consolas" panose="020B0609020204030204" pitchFamily="49" charset="0"/>
            </a:endParaRPr>
          </a:p>
          <a:p>
            <a:pPr>
              <a:lnSpc>
                <a:spcPct val="150000"/>
              </a:lnSpc>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X_global_test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y_global_test</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795E26"/>
                </a:solidFill>
                <a:effectLst/>
                <a:latin typeface="Consolas" panose="020B0609020204030204" pitchFamily="49" charset="0"/>
              </a:rPr>
              <a:t>make_classification</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n_samples</a:t>
            </a:r>
            <a:r>
              <a:rPr lang="en-US" altLang="zh-CN" b="0" dirty="0">
                <a:solidFill>
                  <a:srgbClr val="000000"/>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global_test_size</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n_features</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10</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n_informative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5</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random_state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42</a:t>
            </a:r>
            <a:endParaRPr lang="en-US" altLang="zh-CN" b="0" dirty="0">
              <a:solidFill>
                <a:srgbClr val="3B3B3B"/>
              </a:solidFill>
              <a:effectLst/>
              <a:latin typeface="Consolas" panose="020B0609020204030204" pitchFamily="49" charset="0"/>
            </a:endParaRPr>
          </a:p>
          <a:p>
            <a:pPr>
              <a:lnSpc>
                <a:spcPct val="150000"/>
              </a:lnSpc>
            </a:pPr>
            <a:r>
              <a:rPr lang="en-US" altLang="zh-CN" b="0" dirty="0">
                <a:solidFill>
                  <a:srgbClr val="3B3B3B"/>
                </a:solidFill>
                <a:effectLst/>
                <a:latin typeface="Consolas" panose="020B0609020204030204" pitchFamily="49" charset="0"/>
              </a:rPr>
              <a:t>        )</a:t>
            </a:r>
          </a:p>
        </p:txBody>
      </p:sp>
    </p:spTree>
    <p:custDataLst>
      <p:tags r:id="rId1"/>
    </p:custDataLst>
    <p:extLst>
      <p:ext uri="{BB962C8B-B14F-4D97-AF65-F5344CB8AC3E}">
        <p14:creationId xmlns:p14="http://schemas.microsoft.com/office/powerpoint/2010/main" xmlns="" val="15971878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A5BA69B-0E72-7FF9-97DC-133DBFABF194}"/>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E34F211B-7CA9-8556-D8D9-066DB77025AC}"/>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1F9908C0-477C-6BF3-B687-C1BB5D485478}"/>
              </a:ext>
            </a:extLst>
          </p:cNvPr>
          <p:cNvCxnSpPr/>
          <p:nvPr>
            <p:custDataLst>
              <p:tags r:id="rId3"/>
            </p:custDataLst>
          </p:nvPr>
        </p:nvCxnSpPr>
        <p:spPr>
          <a:xfrm>
            <a:off x="6839373" y="6358108"/>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BFAEE280-DA69-D993-57F1-836D2E90201A}"/>
              </a:ext>
            </a:extLst>
          </p:cNvPr>
          <p:cNvCxnSpPr/>
          <p:nvPr>
            <p:custDataLst>
              <p:tags r:id="rId4"/>
            </p:custDataLst>
          </p:nvPr>
        </p:nvCxnSpPr>
        <p:spPr>
          <a:xfrm>
            <a:off x="1568238" y="6257778"/>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2BB74015-63FA-0967-93BB-3CB8B0B9316C}"/>
              </a:ext>
            </a:extLst>
          </p:cNvPr>
          <p:cNvSpPr/>
          <p:nvPr>
            <p:custDataLst>
              <p:tags r:id="rId5"/>
            </p:custDataLst>
          </p:nvPr>
        </p:nvSpPr>
        <p:spPr>
          <a:xfrm>
            <a:off x="576368" y="5944723"/>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42AAC853-AFC8-F178-0035-87E8DB987B49}"/>
              </a:ext>
            </a:extLst>
          </p:cNvPr>
          <p:cNvSpPr/>
          <p:nvPr>
            <p:custDataLst>
              <p:tags r:id="rId6"/>
            </p:custDataLst>
          </p:nvPr>
        </p:nvSpPr>
        <p:spPr>
          <a:xfrm>
            <a:off x="1033568" y="6062833"/>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A4657A0F-35FA-0AF8-C079-F23D92EC5304}"/>
              </a:ext>
            </a:extLst>
          </p:cNvPr>
          <p:cNvCxnSpPr/>
          <p:nvPr>
            <p:custDataLst>
              <p:tags r:id="rId7"/>
            </p:custDataLst>
          </p:nvPr>
        </p:nvCxnSpPr>
        <p:spPr>
          <a:xfrm>
            <a:off x="11287548" y="5423388"/>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文本框 4">
            <a:extLst>
              <a:ext uri="{FF2B5EF4-FFF2-40B4-BE49-F238E27FC236}">
                <a16:creationId xmlns:a16="http://schemas.microsoft.com/office/drawing/2014/main" xmlns="" id="{21C047EE-0EE9-BA15-197B-5E903377295A}"/>
              </a:ext>
            </a:extLst>
          </p:cNvPr>
          <p:cNvSpPr txBox="1"/>
          <p:nvPr/>
        </p:nvSpPr>
        <p:spPr>
          <a:xfrm>
            <a:off x="1317625" y="746546"/>
            <a:ext cx="10548832" cy="5909310"/>
          </a:xfrm>
          <a:prstGeom prst="rect">
            <a:avLst/>
          </a:prstGeom>
          <a:noFill/>
        </p:spPr>
        <p:txBody>
          <a:bodyPr wrap="square">
            <a:spAutoFit/>
          </a:bodyPr>
          <a:lstStyle/>
          <a:p>
            <a:pPr>
              <a:buNone/>
            </a:pPr>
            <a:r>
              <a:rPr lang="en-US" altLang="zh-CN" b="0" dirty="0">
                <a:solidFill>
                  <a:srgbClr val="0000FF"/>
                </a:solidFill>
                <a:effectLst/>
                <a:latin typeface="Consolas" panose="020B0609020204030204" pitchFamily="49" charset="0"/>
              </a:rPr>
              <a:t>def</a:t>
            </a:r>
            <a:r>
              <a:rPr lang="en-US" altLang="zh-CN" b="0" dirty="0">
                <a:solidFill>
                  <a:srgbClr val="3B3B3B"/>
                </a:solidFill>
                <a:effectLst/>
                <a:latin typeface="Consolas" panose="020B0609020204030204" pitchFamily="49" charset="0"/>
              </a:rPr>
              <a:t> </a:t>
            </a:r>
            <a:r>
              <a:rPr lang="en-US" altLang="zh-CN" b="0" dirty="0" err="1">
                <a:solidFill>
                  <a:srgbClr val="795E26"/>
                </a:solidFill>
                <a:effectLst/>
                <a:latin typeface="Consolas" panose="020B0609020204030204" pitchFamily="49" charset="0"/>
              </a:rPr>
              <a:t>calculate_contributions</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alpha</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0.6</a:t>
            </a:r>
            <a:r>
              <a:rPr lang="en-US" altLang="zh-CN" b="0" dirty="0">
                <a:solidFill>
                  <a:srgbClr val="3B3B3B"/>
                </a:solidFill>
                <a:effectLst/>
                <a:latin typeface="Consolas" panose="020B0609020204030204" pitchFamily="49" charset="0"/>
              </a:rPr>
              <a:t>):</a:t>
            </a:r>
          </a:p>
          <a:p>
            <a:pPr>
              <a:buNone/>
            </a:pPr>
            <a:r>
              <a:rPr lang="en-US" altLang="zh-CN" b="0" dirty="0">
                <a:solidFill>
                  <a:srgbClr val="3B3B3B"/>
                </a:solidFill>
                <a:effectLst/>
                <a:latin typeface="Consolas" panose="020B0609020204030204" pitchFamily="49" charset="0"/>
              </a:rPr>
              <a:t>        </a:t>
            </a:r>
            <a:r>
              <a:rPr lang="en-US" altLang="zh-CN" b="0" dirty="0">
                <a:solidFill>
                  <a:srgbClr val="A31515"/>
                </a:solidFill>
                <a:effectLst/>
                <a:latin typeface="Consolas" panose="020B0609020204030204" pitchFamily="49" charset="0"/>
              </a:rPr>
              <a:t>"""</a:t>
            </a:r>
            <a:r>
              <a:rPr lang="zh-CN" altLang="en-US" b="0" dirty="0">
                <a:solidFill>
                  <a:srgbClr val="A31515"/>
                </a:solidFill>
                <a:effectLst/>
                <a:latin typeface="Consolas" panose="020B0609020204030204" pitchFamily="49" charset="0"/>
              </a:rPr>
              <a:t>计算各参与方的贡献度（</a:t>
            </a:r>
            <a:r>
              <a:rPr lang="en-US" altLang="zh-CN" b="0" dirty="0">
                <a:solidFill>
                  <a:srgbClr val="A31515"/>
                </a:solidFill>
                <a:effectLst/>
                <a:latin typeface="Consolas" panose="020B0609020204030204" pitchFamily="49" charset="0"/>
              </a:rPr>
              <a:t>alpha</a:t>
            </a:r>
            <a:r>
              <a:rPr lang="zh-CN" altLang="en-US" b="0" dirty="0">
                <a:solidFill>
                  <a:srgbClr val="A31515"/>
                </a:solidFill>
                <a:effectLst/>
                <a:latin typeface="Consolas" panose="020B0609020204030204" pitchFamily="49" charset="0"/>
              </a:rPr>
              <a:t>为数据量权重）</a:t>
            </a:r>
            <a:r>
              <a:rPr lang="en-US" altLang="zh-CN" b="0" dirty="0">
                <a:solidFill>
                  <a:srgbClr val="A31515"/>
                </a:solidFill>
                <a:effectLst/>
                <a:latin typeface="Consolas" panose="020B0609020204030204" pitchFamily="49" charset="0"/>
              </a:rPr>
              <a:t>"""</a:t>
            </a:r>
            <a:endParaRPr lang="zh-CN" altLang="en-US" b="0" dirty="0">
              <a:solidFill>
                <a:srgbClr val="3B3B3B"/>
              </a:solidFill>
              <a:effectLst/>
              <a:latin typeface="Consolas" panose="020B0609020204030204" pitchFamily="49" charset="0"/>
            </a:endParaRPr>
          </a:p>
          <a:p>
            <a:pPr>
              <a:buNone/>
            </a:pPr>
            <a:r>
              <a:rPr lang="zh-CN" altLang="en-US"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contributions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p>
          <a:p>
            <a:pPr>
              <a:buNone/>
            </a:pP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accuracies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p>
          <a:p>
            <a:pPr>
              <a:buNone/>
            </a:pPr>
            <a:r>
              <a:rPr lang="en-US" altLang="zh-CN" b="0" dirty="0">
                <a:solidFill>
                  <a:srgbClr val="3B3B3B"/>
                </a:solidFill>
                <a:effectLst/>
                <a:latin typeface="Consolas" panose="020B0609020204030204" pitchFamily="49" charset="0"/>
              </a:rPr>
              <a:t>        </a:t>
            </a:r>
          </a:p>
          <a:p>
            <a:pPr>
              <a:buNone/>
            </a:pP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第一步：收集所有参与方的本地模型准确率</a:t>
            </a:r>
            <a:endParaRPr lang="zh-CN" altLang="en-US" b="0" dirty="0">
              <a:solidFill>
                <a:srgbClr val="3B3B3B"/>
              </a:solidFill>
              <a:effectLst/>
              <a:latin typeface="Consolas" panose="020B0609020204030204" pitchFamily="49" charset="0"/>
            </a:endParaRPr>
          </a:p>
          <a:p>
            <a:pPr>
              <a:buNone/>
            </a:pPr>
            <a:r>
              <a:rPr lang="zh-CN" altLang="en-US"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for</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p</a:t>
            </a: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in</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participants</a:t>
            </a:r>
            <a:r>
              <a:rPr lang="en-US" altLang="zh-CN" b="0" dirty="0">
                <a:solidFill>
                  <a:srgbClr val="3B3B3B"/>
                </a:solidFill>
                <a:effectLst/>
                <a:latin typeface="Consolas" panose="020B0609020204030204" pitchFamily="49" charset="0"/>
              </a:rPr>
              <a:t>:</a:t>
            </a:r>
          </a:p>
          <a:p>
            <a:pPr>
              <a:buNone/>
            </a:pP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acc</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p</a:t>
            </a:r>
            <a:r>
              <a:rPr lang="en-US" altLang="zh-CN" b="0" dirty="0" err="1">
                <a:solidFill>
                  <a:srgbClr val="3B3B3B"/>
                </a:solidFill>
                <a:effectLst/>
                <a:latin typeface="Consolas" panose="020B0609020204030204" pitchFamily="49" charset="0"/>
              </a:rPr>
              <a:t>.train_local_model</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X_global_test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y_global_test</a:t>
            </a:r>
            <a:r>
              <a:rPr lang="en-US" altLang="zh-CN" b="0" dirty="0">
                <a:solidFill>
                  <a:srgbClr val="3B3B3B"/>
                </a:solidFill>
                <a:effectLst/>
                <a:latin typeface="Consolas" panose="020B0609020204030204" pitchFamily="49" charset="0"/>
              </a:rPr>
              <a:t>)</a:t>
            </a:r>
          </a:p>
          <a:p>
            <a:pPr>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accuracies</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append</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acc</a:t>
            </a:r>
            <a:r>
              <a:rPr lang="en-US" altLang="zh-CN" b="0" dirty="0">
                <a:solidFill>
                  <a:srgbClr val="3B3B3B"/>
                </a:solidFill>
                <a:effectLst/>
                <a:latin typeface="Consolas" panose="020B0609020204030204" pitchFamily="49" charset="0"/>
              </a:rPr>
              <a:t>)</a:t>
            </a:r>
          </a:p>
          <a:p>
            <a:pPr>
              <a:buNone/>
            </a:pPr>
            <a:r>
              <a:rPr lang="en-US" altLang="zh-CN" b="0" dirty="0">
                <a:solidFill>
                  <a:srgbClr val="3B3B3B"/>
                </a:solidFill>
                <a:effectLst/>
                <a:latin typeface="Consolas" panose="020B0609020204030204" pitchFamily="49" charset="0"/>
              </a:rPr>
              <a:t>        </a:t>
            </a:r>
          </a:p>
          <a:p>
            <a:pPr>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avg_accuracy</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267F99"/>
                </a:solidFill>
                <a:effectLst/>
                <a:latin typeface="Consolas" panose="020B0609020204030204" pitchFamily="49" charset="0"/>
              </a:rPr>
              <a:t>np</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mean</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accuracies</a:t>
            </a:r>
            <a:r>
              <a:rPr lang="en-US" altLang="zh-CN" b="0" dirty="0">
                <a:solidFill>
                  <a:srgbClr val="3B3B3B"/>
                </a:solidFill>
                <a:effectLst/>
                <a:latin typeface="Consolas" panose="020B0609020204030204" pitchFamily="49" charset="0"/>
              </a:rPr>
              <a:t>)</a:t>
            </a:r>
          </a:p>
          <a:p>
            <a:pPr>
              <a:buNone/>
            </a:pPr>
            <a:r>
              <a:rPr lang="en-US" altLang="zh-CN" b="0" dirty="0">
                <a:solidFill>
                  <a:srgbClr val="3B3B3B"/>
                </a:solidFill>
                <a:effectLst/>
                <a:latin typeface="Consolas" panose="020B0609020204030204" pitchFamily="49" charset="0"/>
              </a:rPr>
              <a:t>        </a:t>
            </a:r>
          </a:p>
          <a:p>
            <a:pPr>
              <a:buNone/>
            </a:pP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第二步：计算每个参与方的贡献度</a:t>
            </a:r>
            <a:endParaRPr lang="zh-CN" altLang="en-US" b="0" dirty="0">
              <a:solidFill>
                <a:srgbClr val="3B3B3B"/>
              </a:solidFill>
              <a:effectLst/>
              <a:latin typeface="Consolas" panose="020B0609020204030204" pitchFamily="49" charset="0"/>
            </a:endParaRPr>
          </a:p>
          <a:p>
            <a:pPr>
              <a:buNone/>
            </a:pPr>
            <a:r>
              <a:rPr lang="zh-CN" altLang="en-US"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for</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i</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p</a:t>
            </a: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in</a:t>
            </a:r>
            <a:r>
              <a:rPr lang="en-US" altLang="zh-CN" b="0" dirty="0">
                <a:solidFill>
                  <a:srgbClr val="3B3B3B"/>
                </a:solidFill>
                <a:effectLst/>
                <a:latin typeface="Consolas" panose="020B0609020204030204" pitchFamily="49" charset="0"/>
              </a:rPr>
              <a:t> </a:t>
            </a:r>
            <a:r>
              <a:rPr lang="en-US" altLang="zh-CN" b="0" dirty="0">
                <a:solidFill>
                  <a:srgbClr val="267F99"/>
                </a:solidFill>
                <a:effectLst/>
                <a:latin typeface="Consolas" panose="020B0609020204030204" pitchFamily="49" charset="0"/>
              </a:rPr>
              <a:t>enumerate</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participants</a:t>
            </a:r>
            <a:r>
              <a:rPr lang="en-US" altLang="zh-CN" b="0" dirty="0">
                <a:solidFill>
                  <a:srgbClr val="3B3B3B"/>
                </a:solidFill>
                <a:effectLst/>
                <a:latin typeface="Consolas" panose="020B0609020204030204" pitchFamily="49" charset="0"/>
              </a:rPr>
              <a:t>):</a:t>
            </a:r>
          </a:p>
          <a:p>
            <a:pPr>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S_v</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267F99"/>
                </a:solidFill>
                <a:effectLst/>
                <a:latin typeface="Consolas" panose="020B0609020204030204" pitchFamily="49" charset="0"/>
              </a:rPr>
              <a:t>np</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log</a:t>
            </a:r>
            <a:r>
              <a:rPr lang="en-US" altLang="zh-CN" b="0" dirty="0">
                <a:solidFill>
                  <a:srgbClr val="3B3B3B"/>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p</a:t>
            </a:r>
            <a:r>
              <a:rPr lang="en-US" altLang="zh-CN" b="0" dirty="0" err="1">
                <a:solidFill>
                  <a:srgbClr val="3B3B3B"/>
                </a:solidFill>
                <a:effectLst/>
                <a:latin typeface="Consolas" panose="020B0609020204030204" pitchFamily="49" charset="0"/>
              </a:rPr>
              <a:t>.data_size</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数据量得分（对数压缩）</a:t>
            </a:r>
            <a:endParaRPr lang="zh-CN" altLang="en-US" b="0" dirty="0">
              <a:solidFill>
                <a:srgbClr val="3B3B3B"/>
              </a:solidFill>
              <a:effectLst/>
              <a:latin typeface="Consolas" panose="020B0609020204030204" pitchFamily="49" charset="0"/>
            </a:endParaRPr>
          </a:p>
          <a:p>
            <a:pPr>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S_q</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accuracies</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i</a:t>
            </a: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avg_accuracy</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数据质量得分</a:t>
            </a:r>
            <a:endParaRPr lang="zh-CN" altLang="en-US" b="0" dirty="0">
              <a:solidFill>
                <a:srgbClr val="3B3B3B"/>
              </a:solidFill>
              <a:effectLst/>
              <a:latin typeface="Consolas" panose="020B0609020204030204" pitchFamily="49" charset="0"/>
            </a:endParaRPr>
          </a:p>
          <a:p>
            <a:pPr>
              <a:buNone/>
            </a:pPr>
            <a:r>
              <a:rPr lang="zh-CN" altLang="en-US"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C_i</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alpha</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S_v</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98658"/>
                </a:solidFill>
                <a:effectLst/>
                <a:latin typeface="Consolas" panose="020B0609020204030204" pitchFamily="49" charset="0"/>
              </a:rPr>
              <a:t>1</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alpha</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S_q</a:t>
            </a:r>
            <a:endParaRPr lang="en-US" altLang="zh-CN" b="0" dirty="0">
              <a:solidFill>
                <a:srgbClr val="3B3B3B"/>
              </a:solidFill>
              <a:effectLst/>
              <a:latin typeface="Consolas" panose="020B0609020204030204" pitchFamily="49" charset="0"/>
            </a:endParaRPr>
          </a:p>
          <a:p>
            <a:pPr>
              <a:buNone/>
            </a:pP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contributions</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p</a:t>
            </a:r>
            <a:r>
              <a:rPr lang="en-US" altLang="zh-CN" b="0" dirty="0">
                <a:solidFill>
                  <a:srgbClr val="3B3B3B"/>
                </a:solidFill>
                <a:effectLst/>
                <a:latin typeface="Consolas" panose="020B0609020204030204" pitchFamily="49" charset="0"/>
              </a:rPr>
              <a:t>.name]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C_i</a:t>
            </a:r>
            <a:endParaRPr lang="en-US" altLang="zh-CN" b="0" dirty="0">
              <a:solidFill>
                <a:srgbClr val="3B3B3B"/>
              </a:solidFill>
              <a:effectLst/>
              <a:latin typeface="Consolas" panose="020B0609020204030204" pitchFamily="49" charset="0"/>
            </a:endParaRPr>
          </a:p>
          <a:p>
            <a:pPr>
              <a:buNone/>
            </a:pPr>
            <a:r>
              <a:rPr lang="en-US" altLang="zh-CN" b="0" dirty="0">
                <a:solidFill>
                  <a:srgbClr val="3B3B3B"/>
                </a:solidFill>
                <a:effectLst/>
                <a:latin typeface="Consolas" panose="020B0609020204030204" pitchFamily="49" charset="0"/>
              </a:rPr>
              <a:t>        </a:t>
            </a:r>
          </a:p>
          <a:p>
            <a:pPr>
              <a:buNone/>
            </a:pP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return</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contributions</a:t>
            </a:r>
            <a:endParaRPr lang="en-US" altLang="zh-CN" b="0" dirty="0">
              <a:solidFill>
                <a:srgbClr val="3B3B3B"/>
              </a:solidFill>
              <a:effectLst/>
              <a:latin typeface="Consolas" panose="020B0609020204030204" pitchFamily="49" charset="0"/>
            </a:endParaRPr>
          </a:p>
          <a:p>
            <a:pPr>
              <a:buNone/>
            </a:pPr>
            <a:r>
              <a:rPr lang="en-US" altLang="zh-CN" b="0" dirty="0">
                <a:solidFill>
                  <a:srgbClr val="3B3B3B"/>
                </a:solidFill>
                <a:effectLst/>
                <a:latin typeface="Consolas" panose="020B0609020204030204" pitchFamily="49" charset="0"/>
              </a:rPr>
              <a:t>    </a:t>
            </a:r>
          </a:p>
        </p:txBody>
      </p:sp>
    </p:spTree>
    <p:custDataLst>
      <p:tags r:id="rId1"/>
    </p:custDataLst>
    <p:extLst>
      <p:ext uri="{BB962C8B-B14F-4D97-AF65-F5344CB8AC3E}">
        <p14:creationId xmlns:p14="http://schemas.microsoft.com/office/powerpoint/2010/main" xmlns="" val="257588552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AC252DF-5114-05B1-2B33-6077570B7BD3}"/>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A5BA6C48-B5D0-D4DD-65AB-A62BB6AE08E4}"/>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614C1BC6-2E9C-59D7-D32D-7332FFBECA71}"/>
              </a:ext>
            </a:extLst>
          </p:cNvPr>
          <p:cNvCxnSpPr/>
          <p:nvPr>
            <p:custDataLst>
              <p:tags r:id="rId3"/>
            </p:custDataLst>
          </p:nvPr>
        </p:nvCxnSpPr>
        <p:spPr>
          <a:xfrm>
            <a:off x="6839373" y="6358108"/>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0543F96A-EF53-2164-820D-ECF9E24FE70F}"/>
              </a:ext>
            </a:extLst>
          </p:cNvPr>
          <p:cNvCxnSpPr/>
          <p:nvPr>
            <p:custDataLst>
              <p:tags r:id="rId4"/>
            </p:custDataLst>
          </p:nvPr>
        </p:nvCxnSpPr>
        <p:spPr>
          <a:xfrm>
            <a:off x="1568238" y="6257778"/>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ECC13965-FF86-ABDB-633F-03AFBDFBB06F}"/>
              </a:ext>
            </a:extLst>
          </p:cNvPr>
          <p:cNvSpPr/>
          <p:nvPr>
            <p:custDataLst>
              <p:tags r:id="rId5"/>
            </p:custDataLst>
          </p:nvPr>
        </p:nvSpPr>
        <p:spPr>
          <a:xfrm>
            <a:off x="576368" y="5944723"/>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F1AD4B7B-3FA6-074F-6B82-41A07634DFD6}"/>
              </a:ext>
            </a:extLst>
          </p:cNvPr>
          <p:cNvSpPr/>
          <p:nvPr>
            <p:custDataLst>
              <p:tags r:id="rId6"/>
            </p:custDataLst>
          </p:nvPr>
        </p:nvSpPr>
        <p:spPr>
          <a:xfrm>
            <a:off x="1033568" y="6062833"/>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04572428-21B1-9C68-BB5F-241CEE89703C}"/>
              </a:ext>
            </a:extLst>
          </p:cNvPr>
          <p:cNvCxnSpPr/>
          <p:nvPr>
            <p:custDataLst>
              <p:tags r:id="rId7"/>
            </p:custDataLst>
          </p:nvPr>
        </p:nvCxnSpPr>
        <p:spPr>
          <a:xfrm>
            <a:off x="11287548" y="5423388"/>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6" name="文本框 5">
            <a:extLst>
              <a:ext uri="{FF2B5EF4-FFF2-40B4-BE49-F238E27FC236}">
                <a16:creationId xmlns:a16="http://schemas.microsoft.com/office/drawing/2014/main" xmlns="" id="{C09E78D8-8B06-1F60-6039-CD61570E7CD7}"/>
              </a:ext>
            </a:extLst>
          </p:cNvPr>
          <p:cNvSpPr txBox="1"/>
          <p:nvPr/>
        </p:nvSpPr>
        <p:spPr>
          <a:xfrm>
            <a:off x="1207558" y="1525418"/>
            <a:ext cx="10265834" cy="4202817"/>
          </a:xfrm>
          <a:prstGeom prst="rect">
            <a:avLst/>
          </a:prstGeom>
          <a:noFill/>
        </p:spPr>
        <p:txBody>
          <a:bodyPr wrap="square">
            <a:spAutoFit/>
          </a:bodyPr>
          <a:lstStyle/>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0000FF"/>
                </a:solidFill>
                <a:effectLst/>
                <a:latin typeface="Consolas" panose="020B0609020204030204" pitchFamily="49" charset="0"/>
              </a:rPr>
              <a:t>def</a:t>
            </a:r>
            <a:r>
              <a:rPr lang="en-US" altLang="zh-CN" b="0" dirty="0">
                <a:solidFill>
                  <a:srgbClr val="3B3B3B"/>
                </a:solidFill>
                <a:effectLst/>
                <a:latin typeface="Consolas" panose="020B0609020204030204" pitchFamily="49" charset="0"/>
              </a:rPr>
              <a:t> </a:t>
            </a:r>
            <a:r>
              <a:rPr lang="en-US" altLang="zh-CN" b="0" dirty="0" err="1">
                <a:solidFill>
                  <a:srgbClr val="795E26"/>
                </a:solidFill>
                <a:effectLst/>
                <a:latin typeface="Consolas" panose="020B0609020204030204" pitchFamily="49" charset="0"/>
              </a:rPr>
              <a:t>distribute_rewards</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self</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total_reward</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1000</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alpha</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0.6</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A31515"/>
                </a:solidFill>
                <a:effectLst/>
                <a:latin typeface="Consolas" panose="020B0609020204030204" pitchFamily="49" charset="0"/>
              </a:rPr>
              <a:t>"""</a:t>
            </a:r>
            <a:r>
              <a:rPr lang="zh-CN" altLang="en-US" b="0" dirty="0">
                <a:solidFill>
                  <a:srgbClr val="A31515"/>
                </a:solidFill>
                <a:effectLst/>
                <a:latin typeface="Consolas" panose="020B0609020204030204" pitchFamily="49" charset="0"/>
              </a:rPr>
              <a:t>分配奖励</a:t>
            </a:r>
            <a:r>
              <a:rPr lang="en-US" altLang="zh-CN" b="0" dirty="0">
                <a:solidFill>
                  <a:srgbClr val="A31515"/>
                </a:solidFill>
                <a:effectLst/>
                <a:latin typeface="Consolas" panose="020B0609020204030204" pitchFamily="49" charset="0"/>
              </a:rPr>
              <a:t>"""</a:t>
            </a:r>
            <a:endParaRPr lang="zh-CN" altLang="en-US" b="0" dirty="0">
              <a:solidFill>
                <a:srgbClr val="3B3B3B"/>
              </a:solidFill>
              <a:effectLst/>
              <a:latin typeface="Consolas" panose="020B0609020204030204" pitchFamily="49" charset="0"/>
            </a:endParaRPr>
          </a:p>
          <a:p>
            <a:pPr>
              <a:lnSpc>
                <a:spcPct val="150000"/>
              </a:lnSpc>
              <a:buNone/>
            </a:pPr>
            <a:r>
              <a:rPr lang="zh-CN" altLang="en-US"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contributions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self</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calculate_contributions</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alpha</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total_contribution</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sum</a:t>
            </a:r>
            <a:r>
              <a:rPr lang="en-US" altLang="zh-CN" b="0" dirty="0">
                <a:solidFill>
                  <a:srgbClr val="3B3B3B"/>
                </a:solidFill>
                <a:effectLst/>
                <a:latin typeface="Consolas" panose="020B0609020204030204" pitchFamily="49" charset="0"/>
              </a:rPr>
              <a:t>(</a:t>
            </a:r>
            <a:r>
              <a:rPr lang="en-US" altLang="zh-CN" b="0" dirty="0" err="1">
                <a:solidFill>
                  <a:srgbClr val="001080"/>
                </a:solidFill>
                <a:effectLst/>
                <a:latin typeface="Consolas" panose="020B0609020204030204" pitchFamily="49" charset="0"/>
              </a:rPr>
              <a:t>contributions</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values</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rewards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p>
          <a:p>
            <a:pPr>
              <a:lnSpc>
                <a:spcPct val="150000"/>
              </a:lnSpc>
              <a:buNone/>
            </a:pPr>
            <a:r>
              <a:rPr lang="en-US" altLang="zh-CN" b="0" dirty="0">
                <a:solidFill>
                  <a:srgbClr val="3B3B3B"/>
                </a:solidFill>
                <a:effectLst/>
                <a:latin typeface="Consolas" panose="020B0609020204030204" pitchFamily="49" charset="0"/>
              </a:rPr>
              <a:t>        </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for</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name</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C_i</a:t>
            </a: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in</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contributions</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items</a:t>
            </a:r>
            <a:r>
              <a:rPr lang="en-US" altLang="zh-CN" b="0" dirty="0">
                <a:solidFill>
                  <a:srgbClr val="3B3B3B"/>
                </a:solidFill>
                <a:effectLst/>
                <a:latin typeface="Consolas" panose="020B0609020204030204" pitchFamily="49" charset="0"/>
              </a:rPr>
              <a:t>():</a:t>
            </a:r>
          </a:p>
          <a:p>
            <a:pPr>
              <a:lnSpc>
                <a:spcPct val="150000"/>
              </a:lnSpc>
              <a:buNone/>
            </a:pP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rewards</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name</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total_reward</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C_i</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total_contribution</a:t>
            </a:r>
            <a:endParaRPr lang="en-US" altLang="zh-CN" b="0" dirty="0">
              <a:solidFill>
                <a:srgbClr val="3B3B3B"/>
              </a:solidFill>
              <a:effectLst/>
              <a:latin typeface="Consolas" panose="020B0609020204030204" pitchFamily="49" charset="0"/>
            </a:endParaRPr>
          </a:p>
          <a:p>
            <a:pPr>
              <a:lnSpc>
                <a:spcPct val="150000"/>
              </a:lnSpc>
              <a:buNone/>
            </a:pPr>
            <a:r>
              <a:rPr lang="en-US" altLang="zh-CN" b="0" dirty="0">
                <a:solidFill>
                  <a:srgbClr val="3B3B3B"/>
                </a:solidFill>
                <a:effectLst/>
                <a:latin typeface="Consolas" panose="020B0609020204030204" pitchFamily="49" charset="0"/>
              </a:rPr>
              <a:t>        </a:t>
            </a:r>
          </a:p>
          <a:p>
            <a:pPr>
              <a:lnSpc>
                <a:spcPct val="150000"/>
              </a:lnSpc>
            </a:pP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return</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rewards</a:t>
            </a:r>
            <a:endParaRPr lang="en-US" altLang="zh-CN" b="0" dirty="0">
              <a:solidFill>
                <a:srgbClr val="3B3B3B"/>
              </a:solidFill>
              <a:effectLst/>
              <a:latin typeface="Consolas" panose="020B0609020204030204" pitchFamily="49" charset="0"/>
            </a:endParaRPr>
          </a:p>
        </p:txBody>
      </p:sp>
    </p:spTree>
    <p:custDataLst>
      <p:tags r:id="rId1"/>
    </p:custDataLst>
    <p:extLst>
      <p:ext uri="{BB962C8B-B14F-4D97-AF65-F5344CB8AC3E}">
        <p14:creationId xmlns:p14="http://schemas.microsoft.com/office/powerpoint/2010/main" xmlns="" val="154191749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13A324E-153C-EA15-BC97-F067AD6E6CE5}"/>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1048F169-6BCF-FDE1-4A02-9B2F6C62F311}"/>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24EDCB22-D356-4D57-3F7A-0A59172BC525}"/>
              </a:ext>
            </a:extLst>
          </p:cNvPr>
          <p:cNvCxnSpPr/>
          <p:nvPr>
            <p:custDataLst>
              <p:tags r:id="rId3"/>
            </p:custDataLst>
          </p:nvPr>
        </p:nvCxnSpPr>
        <p:spPr>
          <a:xfrm>
            <a:off x="6839373" y="6358108"/>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E4EA3F09-6763-B580-7F75-E23EC299C843}"/>
              </a:ext>
            </a:extLst>
          </p:cNvPr>
          <p:cNvCxnSpPr/>
          <p:nvPr>
            <p:custDataLst>
              <p:tags r:id="rId4"/>
            </p:custDataLst>
          </p:nvPr>
        </p:nvCxnSpPr>
        <p:spPr>
          <a:xfrm>
            <a:off x="1568238" y="6257778"/>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613E3802-2B8D-FF53-2B8B-677B33395147}"/>
              </a:ext>
            </a:extLst>
          </p:cNvPr>
          <p:cNvSpPr/>
          <p:nvPr>
            <p:custDataLst>
              <p:tags r:id="rId5"/>
            </p:custDataLst>
          </p:nvPr>
        </p:nvSpPr>
        <p:spPr>
          <a:xfrm>
            <a:off x="576368" y="5944723"/>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B8D331A1-5504-3C16-046E-CBD8630EE2ED}"/>
              </a:ext>
            </a:extLst>
          </p:cNvPr>
          <p:cNvSpPr/>
          <p:nvPr>
            <p:custDataLst>
              <p:tags r:id="rId6"/>
            </p:custDataLst>
          </p:nvPr>
        </p:nvSpPr>
        <p:spPr>
          <a:xfrm>
            <a:off x="1033568" y="6062833"/>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795AB95F-1A7F-004E-F75C-756CA5F96478}"/>
              </a:ext>
            </a:extLst>
          </p:cNvPr>
          <p:cNvCxnSpPr/>
          <p:nvPr>
            <p:custDataLst>
              <p:tags r:id="rId7"/>
            </p:custDataLst>
          </p:nvPr>
        </p:nvCxnSpPr>
        <p:spPr>
          <a:xfrm>
            <a:off x="11287548" y="5423388"/>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5" name="文本框 4">
            <a:extLst>
              <a:ext uri="{FF2B5EF4-FFF2-40B4-BE49-F238E27FC236}">
                <a16:creationId xmlns:a16="http://schemas.microsoft.com/office/drawing/2014/main" xmlns="" id="{271FCC38-32AF-0900-A268-99403B4070BD}"/>
              </a:ext>
            </a:extLst>
          </p:cNvPr>
          <p:cNvSpPr txBox="1"/>
          <p:nvPr/>
        </p:nvSpPr>
        <p:spPr>
          <a:xfrm>
            <a:off x="160867" y="962817"/>
            <a:ext cx="12293600" cy="4889287"/>
          </a:xfrm>
          <a:prstGeom prst="rect">
            <a:avLst/>
          </a:prstGeom>
          <a:noFill/>
        </p:spPr>
        <p:txBody>
          <a:bodyPr wrap="square">
            <a:spAutoFit/>
          </a:bodyPr>
          <a:lstStyle/>
          <a:p>
            <a:pPr>
              <a:lnSpc>
                <a:spcPts val="1650"/>
              </a:lnSpc>
              <a:buNone/>
            </a:pP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模拟三个医院参与联邦学习</a:t>
            </a:r>
            <a:endParaRPr lang="zh-CN" altLang="en-US" b="0" dirty="0">
              <a:solidFill>
                <a:srgbClr val="3B3B3B"/>
              </a:solidFill>
              <a:effectLst/>
              <a:latin typeface="Consolas" panose="020B0609020204030204" pitchFamily="49" charset="0"/>
            </a:endParaRPr>
          </a:p>
          <a:p>
            <a:pPr>
              <a:lnSpc>
                <a:spcPts val="1650"/>
              </a:lnSpc>
              <a:buNone/>
            </a:pPr>
            <a:r>
              <a:rPr lang="en-US" altLang="zh-CN" b="0" dirty="0">
                <a:solidFill>
                  <a:srgbClr val="001080"/>
                </a:solidFill>
                <a:effectLst/>
                <a:latin typeface="Consolas" panose="020B0609020204030204" pitchFamily="49" charset="0"/>
              </a:rPr>
              <a:t>hospitals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267F99"/>
                </a:solidFill>
                <a:effectLst/>
                <a:latin typeface="Consolas" panose="020B0609020204030204" pitchFamily="49" charset="0"/>
              </a:rPr>
              <a:t>Participant</a:t>
            </a:r>
            <a:r>
              <a:rPr lang="en-US" altLang="zh-CN" b="0" dirty="0">
                <a:solidFill>
                  <a:srgbClr val="3B3B3B"/>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"Hospital A"</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data_size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10000</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data_quality_factor</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0.9</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数据量大且质量高</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a:solidFill>
                  <a:srgbClr val="267F99"/>
                </a:solidFill>
                <a:effectLst/>
                <a:latin typeface="Consolas" panose="020B0609020204030204" pitchFamily="49" charset="0"/>
              </a:rPr>
              <a:t>Participant</a:t>
            </a:r>
            <a:r>
              <a:rPr lang="en-US" altLang="zh-CN" b="0" dirty="0">
                <a:solidFill>
                  <a:srgbClr val="3B3B3B"/>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"Hospital B"</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data_size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5000</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data_quality_factor</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0.8</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数据量中等，质量中等</a:t>
            </a:r>
            <a:endParaRPr lang="zh-CN" altLang="en-US" b="0" dirty="0">
              <a:solidFill>
                <a:srgbClr val="3B3B3B"/>
              </a:solidFill>
              <a:effectLst/>
              <a:latin typeface="Consolas" panose="020B0609020204030204" pitchFamily="49" charset="0"/>
            </a:endParaRPr>
          </a:p>
          <a:p>
            <a:pPr>
              <a:lnSpc>
                <a:spcPts val="1650"/>
              </a:lnSpc>
              <a:buNone/>
            </a:pPr>
            <a:r>
              <a:rPr lang="zh-CN" altLang="en-US" b="0" dirty="0">
                <a:solidFill>
                  <a:srgbClr val="3B3B3B"/>
                </a:solidFill>
                <a:effectLst/>
                <a:latin typeface="Consolas" panose="020B0609020204030204" pitchFamily="49" charset="0"/>
              </a:rPr>
              <a:t>    </a:t>
            </a:r>
            <a:r>
              <a:rPr lang="en-US" altLang="zh-CN" b="0" dirty="0">
                <a:solidFill>
                  <a:srgbClr val="267F99"/>
                </a:solidFill>
                <a:effectLst/>
                <a:latin typeface="Consolas" panose="020B0609020204030204" pitchFamily="49" charset="0"/>
              </a:rPr>
              <a:t>Participant</a:t>
            </a:r>
            <a:r>
              <a:rPr lang="en-US" altLang="zh-CN" b="0" dirty="0">
                <a:solidFill>
                  <a:srgbClr val="3B3B3B"/>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"Hospital C"</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data_size</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2000</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data_quality_factor</a:t>
            </a:r>
            <a:r>
              <a:rPr lang="en-US" altLang="zh-CN" b="0" dirty="0">
                <a:solidFill>
                  <a:srgbClr val="000000"/>
                </a:solidFill>
                <a:effectLst/>
                <a:latin typeface="Consolas" panose="020B0609020204030204" pitchFamily="49" charset="0"/>
              </a:rPr>
              <a:t>=</a:t>
            </a:r>
            <a:r>
              <a:rPr lang="en-US" altLang="zh-CN" b="0" dirty="0">
                <a:solidFill>
                  <a:srgbClr val="098658"/>
                </a:solidFill>
                <a:effectLst/>
                <a:latin typeface="Consolas" panose="020B0609020204030204" pitchFamily="49" charset="0"/>
              </a:rPr>
              <a:t>0.7</a:t>
            </a:r>
            <a:r>
              <a:rPr lang="en-US" altLang="zh-CN" b="0" dirty="0">
                <a:solidFill>
                  <a:srgbClr val="3B3B3B"/>
                </a:solidFill>
                <a:effectLst/>
                <a:latin typeface="Consolas" panose="020B0609020204030204" pitchFamily="49" charset="0"/>
              </a:rPr>
              <a:t>)    </a:t>
            </a: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数据量小，质量较低</a:t>
            </a:r>
            <a:endParaRPr lang="zh-CN" altLang="en-US" b="0" dirty="0">
              <a:solidFill>
                <a:srgbClr val="3B3B3B"/>
              </a:solidFill>
              <a:effectLst/>
              <a:latin typeface="Consolas" panose="020B0609020204030204" pitchFamily="49" charset="0"/>
            </a:endParaRPr>
          </a:p>
          <a:p>
            <a:pPr>
              <a:lnSpc>
                <a:spcPts val="1650"/>
              </a:lnSpc>
              <a:buNone/>
            </a:pP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r>
            <a:br>
              <a:rPr lang="en-US" altLang="zh-CN" b="0" dirty="0">
                <a:solidFill>
                  <a:srgbClr val="3B3B3B"/>
                </a:solidFill>
                <a:effectLst/>
                <a:latin typeface="Consolas" panose="020B0609020204030204" pitchFamily="49" charset="0"/>
              </a:rPr>
            </a:b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初始化联邦学习激励机制</a:t>
            </a:r>
            <a:endParaRPr lang="zh-CN" altLang="en-US" b="0" dirty="0">
              <a:solidFill>
                <a:srgbClr val="3B3B3B"/>
              </a:solidFill>
              <a:effectLst/>
              <a:latin typeface="Consolas" panose="020B0609020204030204" pitchFamily="49" charset="0"/>
            </a:endParaRPr>
          </a:p>
          <a:p>
            <a:pPr>
              <a:lnSpc>
                <a:spcPts val="1650"/>
              </a:lnSpc>
              <a:buNone/>
            </a:pPr>
            <a:r>
              <a:rPr lang="en-US" altLang="zh-CN" b="0" dirty="0" err="1">
                <a:solidFill>
                  <a:srgbClr val="001080"/>
                </a:solidFill>
                <a:effectLst/>
                <a:latin typeface="Consolas" panose="020B0609020204030204" pitchFamily="49" charset="0"/>
              </a:rPr>
              <a:t>fl_incentive</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267F99"/>
                </a:solidFill>
                <a:effectLst/>
                <a:latin typeface="Consolas" panose="020B0609020204030204" pitchFamily="49" charset="0"/>
              </a:rPr>
              <a:t>FederatedLearningIncentive</a:t>
            </a:r>
            <a:r>
              <a:rPr lang="en-US" altLang="zh-CN" b="0" dirty="0">
                <a:solidFill>
                  <a:srgbClr val="3B3B3B"/>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hospitals</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r>
            <a:br>
              <a:rPr lang="en-US" altLang="zh-CN" b="0" dirty="0">
                <a:solidFill>
                  <a:srgbClr val="3B3B3B"/>
                </a:solidFill>
                <a:effectLst/>
                <a:latin typeface="Consolas" panose="020B0609020204030204" pitchFamily="49" charset="0"/>
              </a:rPr>
            </a:b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计算贡献度并分配奖励</a:t>
            </a:r>
            <a:endParaRPr lang="zh-CN" altLang="en-US" b="0" dirty="0">
              <a:solidFill>
                <a:srgbClr val="3B3B3B"/>
              </a:solidFill>
              <a:effectLst/>
              <a:latin typeface="Consolas" panose="020B0609020204030204" pitchFamily="49" charset="0"/>
            </a:endParaRPr>
          </a:p>
          <a:p>
            <a:pPr>
              <a:lnSpc>
                <a:spcPts val="1650"/>
              </a:lnSpc>
              <a:buNone/>
            </a:pPr>
            <a:r>
              <a:rPr lang="en-US" altLang="zh-CN" b="0" dirty="0">
                <a:solidFill>
                  <a:srgbClr val="001080"/>
                </a:solidFill>
                <a:effectLst/>
                <a:latin typeface="Consolas" panose="020B0609020204030204" pitchFamily="49" charset="0"/>
              </a:rPr>
              <a:t>contributions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fl_incentive</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calculate_contributions</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001080"/>
                </a:solidFill>
                <a:effectLst/>
                <a:latin typeface="Consolas" panose="020B0609020204030204" pitchFamily="49" charset="0"/>
              </a:rPr>
              <a:t>rewards</a:t>
            </a:r>
            <a:r>
              <a:rPr lang="en-US" altLang="zh-CN" b="0" dirty="0">
                <a:solidFill>
                  <a:srgbClr val="3B3B3B"/>
                </a:solidFill>
                <a:effectLst/>
                <a:latin typeface="Consolas" panose="020B0609020204030204" pitchFamily="49" charset="0"/>
              </a:rPr>
              <a:t> </a:t>
            </a:r>
            <a:r>
              <a:rPr lang="en-US" altLang="zh-CN" b="0" dirty="0">
                <a:solidFill>
                  <a:srgbClr val="000000"/>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fl_incentive</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distribute_rewards</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r>
            <a:br>
              <a:rPr lang="en-US" altLang="zh-CN" b="0" dirty="0">
                <a:solidFill>
                  <a:srgbClr val="3B3B3B"/>
                </a:solidFill>
                <a:effectLst/>
                <a:latin typeface="Consolas" panose="020B0609020204030204" pitchFamily="49" charset="0"/>
              </a:rPr>
            </a:br>
            <a:r>
              <a:rPr lang="en-US" altLang="zh-CN" b="0" dirty="0">
                <a:solidFill>
                  <a:srgbClr val="008000"/>
                </a:solidFill>
                <a:effectLst/>
                <a:latin typeface="Consolas" panose="020B0609020204030204" pitchFamily="49" charset="0"/>
              </a:rPr>
              <a:t># </a:t>
            </a:r>
            <a:r>
              <a:rPr lang="zh-CN" altLang="en-US" b="0" dirty="0">
                <a:solidFill>
                  <a:srgbClr val="008000"/>
                </a:solidFill>
                <a:effectLst/>
                <a:latin typeface="Consolas" panose="020B0609020204030204" pitchFamily="49" charset="0"/>
              </a:rPr>
              <a:t>打印结果</a:t>
            </a:r>
            <a:endParaRPr lang="zh-CN" altLang="en-US" b="0" dirty="0">
              <a:solidFill>
                <a:srgbClr val="3B3B3B"/>
              </a:solidFill>
              <a:effectLst/>
              <a:latin typeface="Consolas" panose="020B0609020204030204" pitchFamily="49" charset="0"/>
            </a:endParaRPr>
          </a:p>
          <a:p>
            <a:pPr>
              <a:lnSpc>
                <a:spcPts val="1650"/>
              </a:lnSpc>
              <a:buNone/>
            </a:pPr>
            <a:r>
              <a:rPr lang="en-US" altLang="zh-CN" b="0" dirty="0">
                <a:solidFill>
                  <a:srgbClr val="795E26"/>
                </a:solidFill>
                <a:effectLst/>
                <a:latin typeface="Consolas" panose="020B0609020204030204" pitchFamily="49" charset="0"/>
              </a:rPr>
              <a:t>print</a:t>
            </a:r>
            <a:r>
              <a:rPr lang="en-US" altLang="zh-CN" b="0" dirty="0">
                <a:solidFill>
                  <a:srgbClr val="3B3B3B"/>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a:t>
            </a:r>
            <a:r>
              <a:rPr lang="zh-CN" altLang="en-US" b="0" dirty="0">
                <a:solidFill>
                  <a:srgbClr val="A31515"/>
                </a:solidFill>
                <a:effectLst/>
                <a:latin typeface="Consolas" panose="020B0609020204030204" pitchFamily="49" charset="0"/>
              </a:rPr>
              <a:t>参与方贡献度评估</a:t>
            </a:r>
            <a:r>
              <a:rPr lang="en-US" altLang="zh-CN" b="0" dirty="0">
                <a:solidFill>
                  <a:srgbClr val="A31515"/>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AF00DB"/>
                </a:solidFill>
                <a:effectLst/>
                <a:latin typeface="Consolas" panose="020B0609020204030204" pitchFamily="49" charset="0"/>
              </a:rPr>
              <a:t>for</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name</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C_i</a:t>
            </a: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in</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contributions</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items</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print</a:t>
            </a:r>
            <a:r>
              <a:rPr lang="en-US" altLang="zh-CN" b="0" dirty="0">
                <a:solidFill>
                  <a:srgbClr val="3B3B3B"/>
                </a:solidFill>
                <a:effectLst/>
                <a:latin typeface="Consolas" panose="020B0609020204030204" pitchFamily="49" charset="0"/>
              </a:rPr>
              <a:t>(</a:t>
            </a:r>
            <a:r>
              <a:rPr lang="en-US" altLang="zh-CN" b="0" dirty="0">
                <a:solidFill>
                  <a:srgbClr val="0000FF"/>
                </a:solidFill>
                <a:effectLst/>
                <a:latin typeface="Consolas" panose="020B0609020204030204" pitchFamily="49" charset="0"/>
              </a:rPr>
              <a:t>f</a:t>
            </a:r>
            <a:r>
              <a:rPr lang="en-US" altLang="zh-CN" b="0" dirty="0">
                <a:solidFill>
                  <a:srgbClr val="A31515"/>
                </a:solidFill>
                <a:effectLst/>
                <a:latin typeface="Consolas" panose="020B0609020204030204" pitchFamily="49" charset="0"/>
              </a:rPr>
              <a:t>"</a:t>
            </a:r>
            <a:r>
              <a:rPr lang="en-US" altLang="zh-CN" b="0" dirty="0">
                <a:solidFill>
                  <a:srgbClr val="0000FF"/>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name</a:t>
            </a:r>
            <a:r>
              <a:rPr lang="en-US" altLang="zh-CN" b="0" dirty="0">
                <a:solidFill>
                  <a:srgbClr val="0000FF"/>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 Contribution Score = </a:t>
            </a:r>
            <a:r>
              <a:rPr lang="en-US" altLang="zh-CN" b="0" dirty="0">
                <a:solidFill>
                  <a:srgbClr val="0000FF"/>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C_i</a:t>
            </a:r>
            <a:r>
              <a:rPr lang="en-US" altLang="zh-CN" b="0" dirty="0">
                <a:solidFill>
                  <a:srgbClr val="0000FF"/>
                </a:solidFill>
                <a:effectLst/>
                <a:latin typeface="Consolas" panose="020B0609020204030204" pitchFamily="49" charset="0"/>
              </a:rPr>
              <a:t>:.2f}</a:t>
            </a:r>
            <a:r>
              <a:rPr lang="en-US" altLang="zh-CN" b="0" dirty="0">
                <a:solidFill>
                  <a:srgbClr val="A31515"/>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3B3B3B"/>
                </a:solidFill>
                <a:effectLst/>
                <a:latin typeface="Consolas" panose="020B0609020204030204" pitchFamily="49" charset="0"/>
              </a:rPr>
              <a:t/>
            </a:r>
            <a:br>
              <a:rPr lang="en-US" altLang="zh-CN" b="0" dirty="0">
                <a:solidFill>
                  <a:srgbClr val="3B3B3B"/>
                </a:solidFill>
                <a:effectLst/>
                <a:latin typeface="Consolas" panose="020B0609020204030204" pitchFamily="49" charset="0"/>
              </a:rPr>
            </a:br>
            <a:r>
              <a:rPr lang="en-US" altLang="zh-CN" b="0" dirty="0">
                <a:solidFill>
                  <a:srgbClr val="795E26"/>
                </a:solidFill>
                <a:effectLst/>
                <a:latin typeface="Consolas" panose="020B0609020204030204" pitchFamily="49" charset="0"/>
              </a:rPr>
              <a:t>print</a:t>
            </a:r>
            <a:r>
              <a:rPr lang="en-US" altLang="zh-CN" b="0" dirty="0">
                <a:solidFill>
                  <a:srgbClr val="3B3B3B"/>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a:t>
            </a:r>
            <a:r>
              <a:rPr lang="en-US" altLang="zh-CN" b="0" dirty="0">
                <a:solidFill>
                  <a:srgbClr val="EE0000"/>
                </a:solidFill>
                <a:effectLst/>
                <a:latin typeface="Consolas" panose="020B0609020204030204" pitchFamily="49" charset="0"/>
              </a:rPr>
              <a:t>\n</a:t>
            </a:r>
            <a:r>
              <a:rPr lang="zh-CN" altLang="en-US" b="0" dirty="0">
                <a:solidFill>
                  <a:srgbClr val="A31515"/>
                </a:solidFill>
                <a:effectLst/>
                <a:latin typeface="Consolas" panose="020B0609020204030204" pitchFamily="49" charset="0"/>
              </a:rPr>
              <a:t>奖励分配结果</a:t>
            </a:r>
            <a:r>
              <a:rPr lang="en-US" altLang="zh-CN" b="0" dirty="0">
                <a:solidFill>
                  <a:srgbClr val="A31515"/>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a:t>
            </a:r>
          </a:p>
          <a:p>
            <a:pPr>
              <a:lnSpc>
                <a:spcPts val="1650"/>
              </a:lnSpc>
              <a:buNone/>
            </a:pPr>
            <a:r>
              <a:rPr lang="en-US" altLang="zh-CN" b="0" dirty="0">
                <a:solidFill>
                  <a:srgbClr val="AF00DB"/>
                </a:solidFill>
                <a:effectLst/>
                <a:latin typeface="Consolas" panose="020B0609020204030204" pitchFamily="49" charset="0"/>
              </a:rPr>
              <a:t>for</a:t>
            </a:r>
            <a:r>
              <a:rPr lang="en-US" altLang="zh-CN" b="0" dirty="0">
                <a:solidFill>
                  <a:srgbClr val="3B3B3B"/>
                </a:solidFill>
                <a:effectLst/>
                <a:latin typeface="Consolas" panose="020B0609020204030204" pitchFamily="49" charset="0"/>
              </a:rPr>
              <a:t> </a:t>
            </a:r>
            <a:r>
              <a:rPr lang="en-US" altLang="zh-CN" b="0" dirty="0">
                <a:solidFill>
                  <a:srgbClr val="001080"/>
                </a:solidFill>
                <a:effectLst/>
                <a:latin typeface="Consolas" panose="020B0609020204030204" pitchFamily="49" charset="0"/>
              </a:rPr>
              <a:t>name</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R_i</a:t>
            </a:r>
            <a:r>
              <a:rPr lang="en-US" altLang="zh-CN" b="0" dirty="0">
                <a:solidFill>
                  <a:srgbClr val="3B3B3B"/>
                </a:solidFill>
                <a:effectLst/>
                <a:latin typeface="Consolas" panose="020B0609020204030204" pitchFamily="49" charset="0"/>
              </a:rPr>
              <a:t> </a:t>
            </a:r>
            <a:r>
              <a:rPr lang="en-US" altLang="zh-CN" b="0" dirty="0">
                <a:solidFill>
                  <a:srgbClr val="AF00DB"/>
                </a:solidFill>
                <a:effectLst/>
                <a:latin typeface="Consolas" panose="020B0609020204030204" pitchFamily="49" charset="0"/>
              </a:rPr>
              <a:t>in</a:t>
            </a:r>
            <a:r>
              <a:rPr lang="en-US" altLang="zh-CN" b="0" dirty="0">
                <a:solidFill>
                  <a:srgbClr val="3B3B3B"/>
                </a:solidFill>
                <a:effectLst/>
                <a:latin typeface="Consolas" panose="020B0609020204030204" pitchFamily="49" charset="0"/>
              </a:rPr>
              <a:t> </a:t>
            </a:r>
            <a:r>
              <a:rPr lang="en-US" altLang="zh-CN" b="0" dirty="0" err="1">
                <a:solidFill>
                  <a:srgbClr val="001080"/>
                </a:solidFill>
                <a:effectLst/>
                <a:latin typeface="Consolas" panose="020B0609020204030204" pitchFamily="49" charset="0"/>
              </a:rPr>
              <a:t>rewards</a:t>
            </a:r>
            <a:r>
              <a:rPr lang="en-US" altLang="zh-CN" b="0" dirty="0" err="1">
                <a:solidFill>
                  <a:srgbClr val="3B3B3B"/>
                </a:solidFill>
                <a:effectLst/>
                <a:latin typeface="Consolas" panose="020B0609020204030204" pitchFamily="49" charset="0"/>
              </a:rPr>
              <a:t>.</a:t>
            </a:r>
            <a:r>
              <a:rPr lang="en-US" altLang="zh-CN" b="0" dirty="0" err="1">
                <a:solidFill>
                  <a:srgbClr val="795E26"/>
                </a:solidFill>
                <a:effectLst/>
                <a:latin typeface="Consolas" panose="020B0609020204030204" pitchFamily="49" charset="0"/>
              </a:rPr>
              <a:t>items</a:t>
            </a:r>
            <a:r>
              <a:rPr lang="en-US" altLang="zh-CN" b="0" dirty="0">
                <a:solidFill>
                  <a:srgbClr val="3B3B3B"/>
                </a:solidFill>
                <a:effectLst/>
                <a:latin typeface="Consolas" panose="020B0609020204030204" pitchFamily="49" charset="0"/>
              </a:rPr>
              <a:t>():</a:t>
            </a:r>
          </a:p>
          <a:p>
            <a:pPr>
              <a:lnSpc>
                <a:spcPts val="1650"/>
              </a:lnSpc>
            </a:pPr>
            <a:r>
              <a:rPr lang="en-US" altLang="zh-CN" b="0" dirty="0">
                <a:solidFill>
                  <a:srgbClr val="3B3B3B"/>
                </a:solidFill>
                <a:effectLst/>
                <a:latin typeface="Consolas" panose="020B0609020204030204" pitchFamily="49" charset="0"/>
              </a:rPr>
              <a:t>    </a:t>
            </a:r>
            <a:r>
              <a:rPr lang="en-US" altLang="zh-CN" b="0" dirty="0">
                <a:solidFill>
                  <a:srgbClr val="795E26"/>
                </a:solidFill>
                <a:effectLst/>
                <a:latin typeface="Consolas" panose="020B0609020204030204" pitchFamily="49" charset="0"/>
              </a:rPr>
              <a:t>print</a:t>
            </a:r>
            <a:r>
              <a:rPr lang="en-US" altLang="zh-CN" b="0" dirty="0">
                <a:solidFill>
                  <a:srgbClr val="3B3B3B"/>
                </a:solidFill>
                <a:effectLst/>
                <a:latin typeface="Consolas" panose="020B0609020204030204" pitchFamily="49" charset="0"/>
              </a:rPr>
              <a:t>(</a:t>
            </a:r>
            <a:r>
              <a:rPr lang="en-US" altLang="zh-CN" b="0" dirty="0">
                <a:solidFill>
                  <a:srgbClr val="0000FF"/>
                </a:solidFill>
                <a:effectLst/>
                <a:latin typeface="Consolas" panose="020B0609020204030204" pitchFamily="49" charset="0"/>
              </a:rPr>
              <a:t>f</a:t>
            </a:r>
            <a:r>
              <a:rPr lang="en-US" altLang="zh-CN" b="0" dirty="0">
                <a:solidFill>
                  <a:srgbClr val="A31515"/>
                </a:solidFill>
                <a:effectLst/>
                <a:latin typeface="Consolas" panose="020B0609020204030204" pitchFamily="49" charset="0"/>
              </a:rPr>
              <a:t>"</a:t>
            </a:r>
            <a:r>
              <a:rPr lang="en-US" altLang="zh-CN" b="0" dirty="0">
                <a:solidFill>
                  <a:srgbClr val="0000FF"/>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name</a:t>
            </a:r>
            <a:r>
              <a:rPr lang="en-US" altLang="zh-CN" b="0" dirty="0">
                <a:solidFill>
                  <a:srgbClr val="0000FF"/>
                </a:solidFill>
                <a:effectLst/>
                <a:latin typeface="Consolas" panose="020B0609020204030204" pitchFamily="49" charset="0"/>
              </a:rPr>
              <a:t>}</a:t>
            </a:r>
            <a:r>
              <a:rPr lang="en-US" altLang="zh-CN" b="0" dirty="0">
                <a:solidFill>
                  <a:srgbClr val="A31515"/>
                </a:solidFill>
                <a:effectLst/>
                <a:latin typeface="Consolas" panose="020B0609020204030204" pitchFamily="49" charset="0"/>
              </a:rPr>
              <a:t>: Reward = </a:t>
            </a:r>
            <a:r>
              <a:rPr lang="en-US" altLang="zh-CN" b="0" dirty="0">
                <a:solidFill>
                  <a:srgbClr val="0000FF"/>
                </a:solidFill>
                <a:effectLst/>
                <a:latin typeface="Consolas" panose="020B0609020204030204" pitchFamily="49" charset="0"/>
              </a:rPr>
              <a:t>{</a:t>
            </a:r>
            <a:r>
              <a:rPr lang="en-US" altLang="zh-CN" b="0" dirty="0">
                <a:solidFill>
                  <a:srgbClr val="001080"/>
                </a:solidFill>
                <a:effectLst/>
                <a:latin typeface="Consolas" panose="020B0609020204030204" pitchFamily="49" charset="0"/>
              </a:rPr>
              <a:t>R_i</a:t>
            </a:r>
            <a:r>
              <a:rPr lang="en-US" altLang="zh-CN" b="0" dirty="0">
                <a:solidFill>
                  <a:srgbClr val="0000FF"/>
                </a:solidFill>
                <a:effectLst/>
                <a:latin typeface="Consolas" panose="020B0609020204030204" pitchFamily="49" charset="0"/>
              </a:rPr>
              <a:t>:.2f}</a:t>
            </a:r>
            <a:r>
              <a:rPr lang="en-US" altLang="zh-CN" b="0" dirty="0">
                <a:solidFill>
                  <a:srgbClr val="A31515"/>
                </a:solidFill>
                <a:effectLst/>
                <a:latin typeface="Consolas" panose="020B0609020204030204" pitchFamily="49" charset="0"/>
              </a:rPr>
              <a:t> </a:t>
            </a:r>
            <a:r>
              <a:rPr lang="zh-CN" altLang="en-US" b="0" dirty="0">
                <a:solidFill>
                  <a:srgbClr val="A31515"/>
                </a:solidFill>
                <a:effectLst/>
                <a:latin typeface="Consolas" panose="020B0609020204030204" pitchFamily="49" charset="0"/>
              </a:rPr>
              <a:t>代币</a:t>
            </a:r>
            <a:r>
              <a:rPr lang="en-US" altLang="zh-CN" b="0" dirty="0">
                <a:solidFill>
                  <a:srgbClr val="A31515"/>
                </a:solidFill>
                <a:effectLst/>
                <a:latin typeface="Consolas" panose="020B0609020204030204" pitchFamily="49" charset="0"/>
              </a:rPr>
              <a:t>"</a:t>
            </a:r>
            <a:r>
              <a:rPr lang="en-US" altLang="zh-CN" b="0" dirty="0">
                <a:solidFill>
                  <a:srgbClr val="3B3B3B"/>
                </a:solidFill>
                <a:effectLst/>
                <a:latin typeface="Consolas" panose="020B0609020204030204" pitchFamily="49" charset="0"/>
              </a:rPr>
              <a:t>)</a:t>
            </a:r>
          </a:p>
        </p:txBody>
      </p:sp>
    </p:spTree>
    <p:custDataLst>
      <p:tags r:id="rId1"/>
    </p:custDataLst>
    <p:extLst>
      <p:ext uri="{BB962C8B-B14F-4D97-AF65-F5344CB8AC3E}">
        <p14:creationId xmlns:p14="http://schemas.microsoft.com/office/powerpoint/2010/main" xmlns="" val="1906890157"/>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4D027EB-4F0E-FB77-2DFB-F56CA43F0829}"/>
            </a:ext>
          </a:extLst>
        </p:cNvPr>
        <p:cNvGrpSpPr/>
        <p:nvPr/>
      </p:nvGrpSpPr>
      <p:grpSpPr>
        <a:xfrm>
          <a:off x="0" y="0"/>
          <a:ext cx="0" cy="0"/>
          <a:chOff x="0" y="0"/>
          <a:chExt cx="0" cy="0"/>
        </a:xfrm>
      </p:grpSpPr>
      <p:sp>
        <p:nvSpPr>
          <p:cNvPr id="17" name="标题 16">
            <a:extLst>
              <a:ext uri="{FF2B5EF4-FFF2-40B4-BE49-F238E27FC236}">
                <a16:creationId xmlns:a16="http://schemas.microsoft.com/office/drawing/2014/main" xmlns="" id="{29C320FD-010B-EDC6-2C7D-AC981C423FED}"/>
              </a:ext>
            </a:extLst>
          </p:cNvPr>
          <p:cNvSpPr>
            <a:spLocks noGrp="1"/>
          </p:cNvSpPr>
          <p:nvPr>
            <p:ph type="title"/>
            <p:custDataLst>
              <p:tags r:id="rId2"/>
            </p:custDataLst>
          </p:nvPr>
        </p:nvSpPr>
        <p:spPr/>
        <p:txBody>
          <a:bodyPr>
            <a:normAutofit fontScale="90000"/>
          </a:bodyPr>
          <a:lstStyle/>
          <a:p>
            <a:r>
              <a:rPr lang="zh-CN" altLang="en-US" dirty="0"/>
              <a:t>课后习题</a:t>
            </a:r>
          </a:p>
        </p:txBody>
      </p:sp>
      <p:cxnSp>
        <p:nvCxnSpPr>
          <p:cNvPr id="76" name="直接连接符 75">
            <a:extLst>
              <a:ext uri="{FF2B5EF4-FFF2-40B4-BE49-F238E27FC236}">
                <a16:creationId xmlns:a16="http://schemas.microsoft.com/office/drawing/2014/main" xmlns="" id="{5E54A026-EF21-1BB6-0E84-8720637C1DE5}"/>
              </a:ext>
            </a:extLst>
          </p:cNvPr>
          <p:cNvCxnSpPr/>
          <p:nvPr>
            <p:custDataLst>
              <p:tags r:id="rId3"/>
            </p:custDataLst>
          </p:nvPr>
        </p:nvCxnSpPr>
        <p:spPr>
          <a:xfrm>
            <a:off x="6839373" y="6358108"/>
            <a:ext cx="4679315"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cxnSp>
        <p:nvCxnSpPr>
          <p:cNvPr id="77" name="直接连接符 76">
            <a:extLst>
              <a:ext uri="{FF2B5EF4-FFF2-40B4-BE49-F238E27FC236}">
                <a16:creationId xmlns:a16="http://schemas.microsoft.com/office/drawing/2014/main" xmlns="" id="{2A74B3B9-BCA6-957F-BB6C-8CDB9A8D2310}"/>
              </a:ext>
            </a:extLst>
          </p:cNvPr>
          <p:cNvCxnSpPr/>
          <p:nvPr>
            <p:custDataLst>
              <p:tags r:id="rId4"/>
            </p:custDataLst>
          </p:nvPr>
        </p:nvCxnSpPr>
        <p:spPr>
          <a:xfrm>
            <a:off x="1568238" y="6257778"/>
            <a:ext cx="7217410" cy="0"/>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sp>
        <p:nvSpPr>
          <p:cNvPr id="1398" name="任意多边形: 形状 1397">
            <a:extLst>
              <a:ext uri="{FF2B5EF4-FFF2-40B4-BE49-F238E27FC236}">
                <a16:creationId xmlns:a16="http://schemas.microsoft.com/office/drawing/2014/main" xmlns="" id="{A2744927-9D9B-1DE9-DE92-C757F7F2CE72}"/>
              </a:ext>
            </a:extLst>
          </p:cNvPr>
          <p:cNvSpPr/>
          <p:nvPr>
            <p:custDataLst>
              <p:tags r:id="rId5"/>
            </p:custDataLst>
          </p:nvPr>
        </p:nvSpPr>
        <p:spPr>
          <a:xfrm>
            <a:off x="576368" y="5944723"/>
            <a:ext cx="631190" cy="631190"/>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alpha val="2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
        <p:nvSpPr>
          <p:cNvPr id="4" name="任意多边形: 形状 1397">
            <a:extLst>
              <a:ext uri="{FF2B5EF4-FFF2-40B4-BE49-F238E27FC236}">
                <a16:creationId xmlns:a16="http://schemas.microsoft.com/office/drawing/2014/main" xmlns="" id="{4D322B27-4EFC-61F5-001D-C012F9483623}"/>
              </a:ext>
            </a:extLst>
          </p:cNvPr>
          <p:cNvSpPr/>
          <p:nvPr>
            <p:custDataLst>
              <p:tags r:id="rId6"/>
            </p:custDataLst>
          </p:nvPr>
        </p:nvSpPr>
        <p:spPr>
          <a:xfrm>
            <a:off x="1033568" y="6062833"/>
            <a:ext cx="395605" cy="395605"/>
          </a:xfrm>
          <a:custGeom>
            <a:avLst/>
            <a:gdLst>
              <a:gd name="connsiteX0" fmla="*/ 35521 w 1877718"/>
              <a:gd name="connsiteY0" fmla="*/ 850803 h 1863247"/>
              <a:gd name="connsiteX1" fmla="*/ 865299 w 1877718"/>
              <a:gd name="connsiteY1" fmla="*/ 21025 h 1863247"/>
              <a:gd name="connsiteX2" fmla="*/ 1026916 w 1877718"/>
              <a:gd name="connsiteY2" fmla="*/ 21050 h 1863247"/>
              <a:gd name="connsiteX3" fmla="*/ 1856694 w 1877718"/>
              <a:gd name="connsiteY3" fmla="*/ 850828 h 1863247"/>
              <a:gd name="connsiteX4" fmla="*/ 1856669 w 1877718"/>
              <a:gd name="connsiteY4" fmla="*/ 1012446 h 1863247"/>
              <a:gd name="connsiteX5" fmla="*/ 1026891 w 1877718"/>
              <a:gd name="connsiteY5" fmla="*/ 1842223 h 1863247"/>
              <a:gd name="connsiteX6" fmla="*/ 865274 w 1877718"/>
              <a:gd name="connsiteY6" fmla="*/ 1842198 h 1863247"/>
              <a:gd name="connsiteX7" fmla="*/ 35496 w 1877718"/>
              <a:gd name="connsiteY7" fmla="*/ 1012420 h 1863247"/>
              <a:gd name="connsiteX8" fmla="*/ 35521 w 1877718"/>
              <a:gd name="connsiteY8" fmla="*/ 850803 h 1863247"/>
              <a:gd name="connsiteX0-1" fmla="*/ 35521 w 1877718"/>
              <a:gd name="connsiteY0-2" fmla="*/ 850803 h 1863247"/>
              <a:gd name="connsiteX1-3" fmla="*/ 865299 w 1877718"/>
              <a:gd name="connsiteY1-4" fmla="*/ 21025 h 1863247"/>
              <a:gd name="connsiteX2-5" fmla="*/ 1026916 w 1877718"/>
              <a:gd name="connsiteY2-6" fmla="*/ 21050 h 1863247"/>
              <a:gd name="connsiteX3-7" fmla="*/ 1856694 w 1877718"/>
              <a:gd name="connsiteY3-8" fmla="*/ 850828 h 1863247"/>
              <a:gd name="connsiteX4-9" fmla="*/ 1856669 w 1877718"/>
              <a:gd name="connsiteY4-10" fmla="*/ 1012446 h 1863247"/>
              <a:gd name="connsiteX5-11" fmla="*/ 1026891 w 1877718"/>
              <a:gd name="connsiteY5-12" fmla="*/ 1842223 h 1863247"/>
              <a:gd name="connsiteX6-13" fmla="*/ 865274 w 1877718"/>
              <a:gd name="connsiteY6-14" fmla="*/ 1842198 h 1863247"/>
              <a:gd name="connsiteX7-15" fmla="*/ 35496 w 1877718"/>
              <a:gd name="connsiteY7-16" fmla="*/ 1012420 h 1863247"/>
              <a:gd name="connsiteX8-17" fmla="*/ 35521 w 1877718"/>
              <a:gd name="connsiteY8-18" fmla="*/ 850803 h 1863247"/>
              <a:gd name="connsiteX0-19" fmla="*/ 35521 w 1877718"/>
              <a:gd name="connsiteY0-20" fmla="*/ 850813 h 1863257"/>
              <a:gd name="connsiteX1-21" fmla="*/ 865299 w 1877718"/>
              <a:gd name="connsiteY1-22" fmla="*/ 21035 h 1863257"/>
              <a:gd name="connsiteX2-23" fmla="*/ 1026916 w 1877718"/>
              <a:gd name="connsiteY2-24" fmla="*/ 21060 h 1863257"/>
              <a:gd name="connsiteX3-25" fmla="*/ 1856694 w 1877718"/>
              <a:gd name="connsiteY3-26" fmla="*/ 850838 h 1863257"/>
              <a:gd name="connsiteX4-27" fmla="*/ 1856669 w 1877718"/>
              <a:gd name="connsiteY4-28" fmla="*/ 1012456 h 1863257"/>
              <a:gd name="connsiteX5-29" fmla="*/ 1026891 w 1877718"/>
              <a:gd name="connsiteY5-30" fmla="*/ 1842233 h 1863257"/>
              <a:gd name="connsiteX6-31" fmla="*/ 865274 w 1877718"/>
              <a:gd name="connsiteY6-32" fmla="*/ 1842208 h 1863257"/>
              <a:gd name="connsiteX7-33" fmla="*/ 35496 w 1877718"/>
              <a:gd name="connsiteY7-34" fmla="*/ 1012430 h 1863257"/>
              <a:gd name="connsiteX8-35" fmla="*/ 35521 w 1877718"/>
              <a:gd name="connsiteY8-36" fmla="*/ 850813 h 1863257"/>
              <a:gd name="connsiteX0-37" fmla="*/ 35521 w 1877718"/>
              <a:gd name="connsiteY0-38" fmla="*/ 865273 h 1877717"/>
              <a:gd name="connsiteX1-39" fmla="*/ 865299 w 1877718"/>
              <a:gd name="connsiteY1-40" fmla="*/ 35495 h 1877717"/>
              <a:gd name="connsiteX2-41" fmla="*/ 1026916 w 1877718"/>
              <a:gd name="connsiteY2-42" fmla="*/ 35520 h 1877717"/>
              <a:gd name="connsiteX3-43" fmla="*/ 1856694 w 1877718"/>
              <a:gd name="connsiteY3-44" fmla="*/ 865298 h 1877717"/>
              <a:gd name="connsiteX4-45" fmla="*/ 1856669 w 1877718"/>
              <a:gd name="connsiteY4-46" fmla="*/ 1026916 h 1877717"/>
              <a:gd name="connsiteX5-47" fmla="*/ 1026891 w 1877718"/>
              <a:gd name="connsiteY5-48" fmla="*/ 1856693 h 1877717"/>
              <a:gd name="connsiteX6-49" fmla="*/ 865274 w 1877718"/>
              <a:gd name="connsiteY6-50" fmla="*/ 1856668 h 1877717"/>
              <a:gd name="connsiteX7-51" fmla="*/ 35496 w 1877718"/>
              <a:gd name="connsiteY7-52" fmla="*/ 1026890 h 1877717"/>
              <a:gd name="connsiteX8-53" fmla="*/ 35521 w 1877718"/>
              <a:gd name="connsiteY8-54" fmla="*/ 865273 h 1877717"/>
              <a:gd name="connsiteX0-55" fmla="*/ 35521 w 1877718"/>
              <a:gd name="connsiteY0-56" fmla="*/ 865273 h 1877717"/>
              <a:gd name="connsiteX1-57" fmla="*/ 865299 w 1877718"/>
              <a:gd name="connsiteY1-58" fmla="*/ 35495 h 1877717"/>
              <a:gd name="connsiteX2-59" fmla="*/ 1026916 w 1877718"/>
              <a:gd name="connsiteY2-60" fmla="*/ 35520 h 1877717"/>
              <a:gd name="connsiteX3-61" fmla="*/ 1856694 w 1877718"/>
              <a:gd name="connsiteY3-62" fmla="*/ 865298 h 1877717"/>
              <a:gd name="connsiteX4-63" fmla="*/ 1856669 w 1877718"/>
              <a:gd name="connsiteY4-64" fmla="*/ 1026916 h 1877717"/>
              <a:gd name="connsiteX5-65" fmla="*/ 1026891 w 1877718"/>
              <a:gd name="connsiteY5-66" fmla="*/ 1856693 h 1877717"/>
              <a:gd name="connsiteX6-67" fmla="*/ 865274 w 1877718"/>
              <a:gd name="connsiteY6-68" fmla="*/ 1856668 h 1877717"/>
              <a:gd name="connsiteX7-69" fmla="*/ 35496 w 1877718"/>
              <a:gd name="connsiteY7-70" fmla="*/ 1026890 h 1877717"/>
              <a:gd name="connsiteX8-71" fmla="*/ 35521 w 1877718"/>
              <a:gd name="connsiteY8-72" fmla="*/ 865273 h 1877717"/>
              <a:gd name="connsiteX0-73" fmla="*/ 35521 w 1877718"/>
              <a:gd name="connsiteY0-74" fmla="*/ 865273 h 1877717"/>
              <a:gd name="connsiteX1-75" fmla="*/ 865299 w 1877718"/>
              <a:gd name="connsiteY1-76" fmla="*/ 35495 h 1877717"/>
              <a:gd name="connsiteX2-77" fmla="*/ 1026916 w 1877718"/>
              <a:gd name="connsiteY2-78" fmla="*/ 35520 h 1877717"/>
              <a:gd name="connsiteX3-79" fmla="*/ 1856694 w 1877718"/>
              <a:gd name="connsiteY3-80" fmla="*/ 865298 h 1877717"/>
              <a:gd name="connsiteX4-81" fmla="*/ 1856669 w 1877718"/>
              <a:gd name="connsiteY4-82" fmla="*/ 1026916 h 1877717"/>
              <a:gd name="connsiteX5-83" fmla="*/ 1026891 w 1877718"/>
              <a:gd name="connsiteY5-84" fmla="*/ 1856693 h 1877717"/>
              <a:gd name="connsiteX6-85" fmla="*/ 865274 w 1877718"/>
              <a:gd name="connsiteY6-86" fmla="*/ 1856668 h 1877717"/>
              <a:gd name="connsiteX7-87" fmla="*/ 35496 w 1877718"/>
              <a:gd name="connsiteY7-88" fmla="*/ 1026890 h 1877717"/>
              <a:gd name="connsiteX8-89" fmla="*/ 35521 w 1877718"/>
              <a:gd name="connsiteY8-90" fmla="*/ 865273 h 1877717"/>
              <a:gd name="connsiteX0-91" fmla="*/ 35521 w 1877729"/>
              <a:gd name="connsiteY0-92" fmla="*/ 865273 h 1877717"/>
              <a:gd name="connsiteX1-93" fmla="*/ 865299 w 1877729"/>
              <a:gd name="connsiteY1-94" fmla="*/ 35495 h 1877717"/>
              <a:gd name="connsiteX2-95" fmla="*/ 1026916 w 1877729"/>
              <a:gd name="connsiteY2-96" fmla="*/ 35520 h 1877717"/>
              <a:gd name="connsiteX3-97" fmla="*/ 1856694 w 1877729"/>
              <a:gd name="connsiteY3-98" fmla="*/ 865298 h 1877717"/>
              <a:gd name="connsiteX4-99" fmla="*/ 1856669 w 1877729"/>
              <a:gd name="connsiteY4-100" fmla="*/ 1026916 h 1877717"/>
              <a:gd name="connsiteX5-101" fmla="*/ 1026891 w 1877729"/>
              <a:gd name="connsiteY5-102" fmla="*/ 1856693 h 1877717"/>
              <a:gd name="connsiteX6-103" fmla="*/ 865274 w 1877729"/>
              <a:gd name="connsiteY6-104" fmla="*/ 1856668 h 1877717"/>
              <a:gd name="connsiteX7-105" fmla="*/ 35496 w 1877729"/>
              <a:gd name="connsiteY7-106" fmla="*/ 1026890 h 1877717"/>
              <a:gd name="connsiteX8-107" fmla="*/ 35521 w 1877729"/>
              <a:gd name="connsiteY8-108" fmla="*/ 865273 h 1877717"/>
              <a:gd name="connsiteX0-109" fmla="*/ 35521 w 1892189"/>
              <a:gd name="connsiteY0-110" fmla="*/ 865273 h 1877717"/>
              <a:gd name="connsiteX1-111" fmla="*/ 865299 w 1892189"/>
              <a:gd name="connsiteY1-112" fmla="*/ 35495 h 1877717"/>
              <a:gd name="connsiteX2-113" fmla="*/ 1026916 w 1892189"/>
              <a:gd name="connsiteY2-114" fmla="*/ 35520 h 1877717"/>
              <a:gd name="connsiteX3-115" fmla="*/ 1856694 w 1892189"/>
              <a:gd name="connsiteY3-116" fmla="*/ 865298 h 1877717"/>
              <a:gd name="connsiteX4-117" fmla="*/ 1856669 w 1892189"/>
              <a:gd name="connsiteY4-118" fmla="*/ 1026916 h 1877717"/>
              <a:gd name="connsiteX5-119" fmla="*/ 1026891 w 1892189"/>
              <a:gd name="connsiteY5-120" fmla="*/ 1856693 h 1877717"/>
              <a:gd name="connsiteX6-121" fmla="*/ 865274 w 1892189"/>
              <a:gd name="connsiteY6-122" fmla="*/ 1856668 h 1877717"/>
              <a:gd name="connsiteX7-123" fmla="*/ 35496 w 1892189"/>
              <a:gd name="connsiteY7-124" fmla="*/ 1026890 h 1877717"/>
              <a:gd name="connsiteX8-125" fmla="*/ 35521 w 1892189"/>
              <a:gd name="connsiteY8-126" fmla="*/ 865273 h 1877717"/>
              <a:gd name="connsiteX0-127" fmla="*/ 35521 w 1892189"/>
              <a:gd name="connsiteY0-128" fmla="*/ 865273 h 1877717"/>
              <a:gd name="connsiteX1-129" fmla="*/ 865299 w 1892189"/>
              <a:gd name="connsiteY1-130" fmla="*/ 35495 h 1877717"/>
              <a:gd name="connsiteX2-131" fmla="*/ 1026916 w 1892189"/>
              <a:gd name="connsiteY2-132" fmla="*/ 35520 h 1877717"/>
              <a:gd name="connsiteX3-133" fmla="*/ 1856694 w 1892189"/>
              <a:gd name="connsiteY3-134" fmla="*/ 865298 h 1877717"/>
              <a:gd name="connsiteX4-135" fmla="*/ 1856669 w 1892189"/>
              <a:gd name="connsiteY4-136" fmla="*/ 1026916 h 1877717"/>
              <a:gd name="connsiteX5-137" fmla="*/ 1026891 w 1892189"/>
              <a:gd name="connsiteY5-138" fmla="*/ 1856693 h 1877717"/>
              <a:gd name="connsiteX6-139" fmla="*/ 865274 w 1892189"/>
              <a:gd name="connsiteY6-140" fmla="*/ 1856668 h 1877717"/>
              <a:gd name="connsiteX7-141" fmla="*/ 35496 w 1892189"/>
              <a:gd name="connsiteY7-142" fmla="*/ 1026890 h 1877717"/>
              <a:gd name="connsiteX8-143" fmla="*/ 35521 w 1892189"/>
              <a:gd name="connsiteY8-144" fmla="*/ 865273 h 1877717"/>
              <a:gd name="connsiteX0-145" fmla="*/ 35521 w 1892189"/>
              <a:gd name="connsiteY0-146" fmla="*/ 865273 h 1877717"/>
              <a:gd name="connsiteX1-147" fmla="*/ 865299 w 1892189"/>
              <a:gd name="connsiteY1-148" fmla="*/ 35495 h 1877717"/>
              <a:gd name="connsiteX2-149" fmla="*/ 1026916 w 1892189"/>
              <a:gd name="connsiteY2-150" fmla="*/ 35520 h 1877717"/>
              <a:gd name="connsiteX3-151" fmla="*/ 1856694 w 1892189"/>
              <a:gd name="connsiteY3-152" fmla="*/ 865298 h 1877717"/>
              <a:gd name="connsiteX4-153" fmla="*/ 1856669 w 1892189"/>
              <a:gd name="connsiteY4-154" fmla="*/ 1026916 h 1877717"/>
              <a:gd name="connsiteX5-155" fmla="*/ 1026891 w 1892189"/>
              <a:gd name="connsiteY5-156" fmla="*/ 1856693 h 1877717"/>
              <a:gd name="connsiteX6-157" fmla="*/ 865274 w 1892189"/>
              <a:gd name="connsiteY6-158" fmla="*/ 1856668 h 1877717"/>
              <a:gd name="connsiteX7-159" fmla="*/ 35496 w 1892189"/>
              <a:gd name="connsiteY7-160" fmla="*/ 1026890 h 1877717"/>
              <a:gd name="connsiteX8-161" fmla="*/ 35521 w 1892189"/>
              <a:gd name="connsiteY8-162" fmla="*/ 865273 h 1877717"/>
              <a:gd name="connsiteX0-163" fmla="*/ 35521 w 1892189"/>
              <a:gd name="connsiteY0-164" fmla="*/ 865273 h 1877728"/>
              <a:gd name="connsiteX1-165" fmla="*/ 865299 w 1892189"/>
              <a:gd name="connsiteY1-166" fmla="*/ 35495 h 1877728"/>
              <a:gd name="connsiteX2-167" fmla="*/ 1026916 w 1892189"/>
              <a:gd name="connsiteY2-168" fmla="*/ 35520 h 1877728"/>
              <a:gd name="connsiteX3-169" fmla="*/ 1856694 w 1892189"/>
              <a:gd name="connsiteY3-170" fmla="*/ 865298 h 1877728"/>
              <a:gd name="connsiteX4-171" fmla="*/ 1856669 w 1892189"/>
              <a:gd name="connsiteY4-172" fmla="*/ 1026916 h 1877728"/>
              <a:gd name="connsiteX5-173" fmla="*/ 1026891 w 1892189"/>
              <a:gd name="connsiteY5-174" fmla="*/ 1856693 h 1877728"/>
              <a:gd name="connsiteX6-175" fmla="*/ 865274 w 1892189"/>
              <a:gd name="connsiteY6-176" fmla="*/ 1856668 h 1877728"/>
              <a:gd name="connsiteX7-177" fmla="*/ 35496 w 1892189"/>
              <a:gd name="connsiteY7-178" fmla="*/ 1026890 h 1877728"/>
              <a:gd name="connsiteX8-179" fmla="*/ 35521 w 1892189"/>
              <a:gd name="connsiteY8-180" fmla="*/ 865273 h 1877728"/>
              <a:gd name="connsiteX0-181" fmla="*/ 35521 w 1892189"/>
              <a:gd name="connsiteY0-182" fmla="*/ 865273 h 1892188"/>
              <a:gd name="connsiteX1-183" fmla="*/ 865299 w 1892189"/>
              <a:gd name="connsiteY1-184" fmla="*/ 35495 h 1892188"/>
              <a:gd name="connsiteX2-185" fmla="*/ 1026916 w 1892189"/>
              <a:gd name="connsiteY2-186" fmla="*/ 35520 h 1892188"/>
              <a:gd name="connsiteX3-187" fmla="*/ 1856694 w 1892189"/>
              <a:gd name="connsiteY3-188" fmla="*/ 865298 h 1892188"/>
              <a:gd name="connsiteX4-189" fmla="*/ 1856669 w 1892189"/>
              <a:gd name="connsiteY4-190" fmla="*/ 1026916 h 1892188"/>
              <a:gd name="connsiteX5-191" fmla="*/ 1026891 w 1892189"/>
              <a:gd name="connsiteY5-192" fmla="*/ 1856693 h 1892188"/>
              <a:gd name="connsiteX6-193" fmla="*/ 865274 w 1892189"/>
              <a:gd name="connsiteY6-194" fmla="*/ 1856668 h 1892188"/>
              <a:gd name="connsiteX7-195" fmla="*/ 35496 w 1892189"/>
              <a:gd name="connsiteY7-196" fmla="*/ 1026890 h 1892188"/>
              <a:gd name="connsiteX8-197" fmla="*/ 35521 w 1892189"/>
              <a:gd name="connsiteY8-198" fmla="*/ 865273 h 1892188"/>
              <a:gd name="connsiteX0-199" fmla="*/ 35521 w 1892189"/>
              <a:gd name="connsiteY0-200" fmla="*/ 865273 h 1892188"/>
              <a:gd name="connsiteX1-201" fmla="*/ 865299 w 1892189"/>
              <a:gd name="connsiteY1-202" fmla="*/ 35495 h 1892188"/>
              <a:gd name="connsiteX2-203" fmla="*/ 1026916 w 1892189"/>
              <a:gd name="connsiteY2-204" fmla="*/ 35520 h 1892188"/>
              <a:gd name="connsiteX3-205" fmla="*/ 1856694 w 1892189"/>
              <a:gd name="connsiteY3-206" fmla="*/ 865298 h 1892188"/>
              <a:gd name="connsiteX4-207" fmla="*/ 1856669 w 1892189"/>
              <a:gd name="connsiteY4-208" fmla="*/ 1026916 h 1892188"/>
              <a:gd name="connsiteX5-209" fmla="*/ 1026891 w 1892189"/>
              <a:gd name="connsiteY5-210" fmla="*/ 1856693 h 1892188"/>
              <a:gd name="connsiteX6-211" fmla="*/ 865274 w 1892189"/>
              <a:gd name="connsiteY6-212" fmla="*/ 1856668 h 1892188"/>
              <a:gd name="connsiteX7-213" fmla="*/ 35496 w 1892189"/>
              <a:gd name="connsiteY7-214" fmla="*/ 1026890 h 1892188"/>
              <a:gd name="connsiteX8-215" fmla="*/ 35521 w 1892189"/>
              <a:gd name="connsiteY8-216" fmla="*/ 865273 h 1892188"/>
              <a:gd name="connsiteX0-217" fmla="*/ 35521 w 1892189"/>
              <a:gd name="connsiteY0-218" fmla="*/ 865273 h 1892188"/>
              <a:gd name="connsiteX1-219" fmla="*/ 865299 w 1892189"/>
              <a:gd name="connsiteY1-220" fmla="*/ 35495 h 1892188"/>
              <a:gd name="connsiteX2-221" fmla="*/ 1026916 w 1892189"/>
              <a:gd name="connsiteY2-222" fmla="*/ 35520 h 1892188"/>
              <a:gd name="connsiteX3-223" fmla="*/ 1856694 w 1892189"/>
              <a:gd name="connsiteY3-224" fmla="*/ 865298 h 1892188"/>
              <a:gd name="connsiteX4-225" fmla="*/ 1856669 w 1892189"/>
              <a:gd name="connsiteY4-226" fmla="*/ 1026916 h 1892188"/>
              <a:gd name="connsiteX5-227" fmla="*/ 1026891 w 1892189"/>
              <a:gd name="connsiteY5-228" fmla="*/ 1856693 h 1892188"/>
              <a:gd name="connsiteX6-229" fmla="*/ 865274 w 1892189"/>
              <a:gd name="connsiteY6-230" fmla="*/ 1856668 h 1892188"/>
              <a:gd name="connsiteX7-231" fmla="*/ 35496 w 1892189"/>
              <a:gd name="connsiteY7-232" fmla="*/ 1026890 h 1892188"/>
              <a:gd name="connsiteX8-233" fmla="*/ 35521 w 1892189"/>
              <a:gd name="connsiteY8-234" fmla="*/ 865273 h 1892188"/>
              <a:gd name="connsiteX0-235" fmla="*/ 35521 w 1892189"/>
              <a:gd name="connsiteY0-236" fmla="*/ 865273 h 1892188"/>
              <a:gd name="connsiteX1-237" fmla="*/ 865299 w 1892189"/>
              <a:gd name="connsiteY1-238" fmla="*/ 35495 h 1892188"/>
              <a:gd name="connsiteX2-239" fmla="*/ 1026916 w 1892189"/>
              <a:gd name="connsiteY2-240" fmla="*/ 35520 h 1892188"/>
              <a:gd name="connsiteX3-241" fmla="*/ 1856694 w 1892189"/>
              <a:gd name="connsiteY3-242" fmla="*/ 865298 h 1892188"/>
              <a:gd name="connsiteX4-243" fmla="*/ 1856669 w 1892189"/>
              <a:gd name="connsiteY4-244" fmla="*/ 1026916 h 1892188"/>
              <a:gd name="connsiteX5-245" fmla="*/ 1026891 w 1892189"/>
              <a:gd name="connsiteY5-246" fmla="*/ 1856693 h 1892188"/>
              <a:gd name="connsiteX6-247" fmla="*/ 865274 w 1892189"/>
              <a:gd name="connsiteY6-248" fmla="*/ 1856668 h 1892188"/>
              <a:gd name="connsiteX7-249" fmla="*/ 35496 w 1892189"/>
              <a:gd name="connsiteY7-250" fmla="*/ 1026890 h 1892188"/>
              <a:gd name="connsiteX8-251" fmla="*/ 35521 w 1892189"/>
              <a:gd name="connsiteY8-252" fmla="*/ 865273 h 1892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892189" h="1892188">
                <a:moveTo>
                  <a:pt x="35521" y="865273"/>
                </a:moveTo>
                <a:cubicBezTo>
                  <a:pt x="35521" y="865273"/>
                  <a:pt x="865299" y="35495"/>
                  <a:pt x="865299" y="35495"/>
                </a:cubicBezTo>
                <a:cubicBezTo>
                  <a:pt x="912643" y="-11849"/>
                  <a:pt x="979572" y="-11824"/>
                  <a:pt x="1026916" y="35520"/>
                </a:cubicBezTo>
                <a:cubicBezTo>
                  <a:pt x="1026916" y="35520"/>
                  <a:pt x="1856694" y="865298"/>
                  <a:pt x="1856694" y="865298"/>
                </a:cubicBezTo>
                <a:cubicBezTo>
                  <a:pt x="1904038" y="912642"/>
                  <a:pt x="1904013" y="979572"/>
                  <a:pt x="1856669" y="1026916"/>
                </a:cubicBezTo>
                <a:cubicBezTo>
                  <a:pt x="1856669" y="1026916"/>
                  <a:pt x="1026891" y="1856693"/>
                  <a:pt x="1026891" y="1856693"/>
                </a:cubicBezTo>
                <a:cubicBezTo>
                  <a:pt x="979547" y="1904037"/>
                  <a:pt x="912618" y="1904011"/>
                  <a:pt x="865274" y="1856668"/>
                </a:cubicBezTo>
                <a:cubicBezTo>
                  <a:pt x="865274" y="1856667"/>
                  <a:pt x="35496" y="1026889"/>
                  <a:pt x="35496" y="1026890"/>
                </a:cubicBezTo>
                <a:cubicBezTo>
                  <a:pt x="-11848" y="979545"/>
                  <a:pt x="-11823" y="912617"/>
                  <a:pt x="35521" y="865273"/>
                </a:cubicBezTo>
                <a:close/>
              </a:path>
            </a:pathLst>
          </a:custGeom>
          <a:solidFill>
            <a:schemeClr val="accent1">
              <a:lumMod val="40000"/>
              <a:lumOff val="60000"/>
              <a:alpha val="26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cxnSp>
        <p:nvCxnSpPr>
          <p:cNvPr id="3" name="直接连接符 2">
            <a:extLst>
              <a:ext uri="{FF2B5EF4-FFF2-40B4-BE49-F238E27FC236}">
                <a16:creationId xmlns:a16="http://schemas.microsoft.com/office/drawing/2014/main" xmlns="" id="{32F95AFC-254E-F707-D40F-C1147FA1ACB7}"/>
              </a:ext>
            </a:extLst>
          </p:cNvPr>
          <p:cNvCxnSpPr/>
          <p:nvPr>
            <p:custDataLst>
              <p:tags r:id="rId7"/>
            </p:custDataLst>
          </p:nvPr>
        </p:nvCxnSpPr>
        <p:spPr>
          <a:xfrm>
            <a:off x="11287548" y="5423388"/>
            <a:ext cx="0" cy="1152525"/>
          </a:xfrm>
          <a:prstGeom prst="line">
            <a:avLst/>
          </a:prstGeom>
          <a:ln w="9525" cap="rnd">
            <a:solidFill>
              <a:schemeClr val="accent1">
                <a:alpha val="35000"/>
              </a:schemeClr>
            </a:solidFill>
            <a:round/>
          </a:ln>
        </p:spPr>
        <p:style>
          <a:lnRef idx="2">
            <a:schemeClr val="accent1"/>
          </a:lnRef>
          <a:fillRef idx="0">
            <a:srgbClr val="FFFFFF"/>
          </a:fillRef>
          <a:effectRef idx="0">
            <a:srgbClr val="FFFFFF"/>
          </a:effectRef>
          <a:fontRef idx="minor">
            <a:schemeClr val="tx1"/>
          </a:fontRef>
        </p:style>
      </p:cxnSp>
      <p:pic>
        <p:nvPicPr>
          <p:cNvPr id="2" name="图片 1">
            <a:extLst>
              <a:ext uri="{FF2B5EF4-FFF2-40B4-BE49-F238E27FC236}">
                <a16:creationId xmlns:a16="http://schemas.microsoft.com/office/drawing/2014/main" xmlns="" id="{CC348C1B-F1C3-796C-1AC7-608C6FC2388E}"/>
              </a:ext>
            </a:extLst>
          </p:cNvPr>
          <p:cNvPicPr>
            <a:picLocks noChangeAspect="1"/>
          </p:cNvPicPr>
          <p:nvPr/>
        </p:nvPicPr>
        <p:blipFill>
          <a:blip r:embed="rId9"/>
          <a:stretch>
            <a:fillRect/>
          </a:stretch>
        </p:blipFill>
        <p:spPr>
          <a:xfrm>
            <a:off x="1081616" y="934996"/>
            <a:ext cx="10329687" cy="5272617"/>
          </a:xfrm>
          <a:prstGeom prst="rect">
            <a:avLst/>
          </a:prstGeom>
        </p:spPr>
      </p:pic>
    </p:spTree>
    <p:custDataLst>
      <p:tags r:id="rId1"/>
    </p:custDataLst>
    <p:extLst>
      <p:ext uri="{BB962C8B-B14F-4D97-AF65-F5344CB8AC3E}">
        <p14:creationId xmlns:p14="http://schemas.microsoft.com/office/powerpoint/2010/main" xmlns="" val="258714792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mc:AlternateContent xmlns:mc="http://schemas.openxmlformats.org/markup-compatibility/2006">
    <mc:Choice xmlns:p14="http://schemas.microsoft.com/office/powerpoint/2010/main" xmlns="" Requires="p14">
      <p:transition>
        <p:fade/>
      </p:transition>
    </mc:Choice>
    <mc:Fallback>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PRESENTATION_SOURCE" val="WPPAIGeneratePPT"/>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20235971"/>
  <p:tag name="KSO_WM_TEMPLATE_CATEGORY" val="custom"/>
  <p:tag name="KSO_WM_SLIDE_INDEX" val="1"/>
  <p:tag name="KSO_WM_SLIDE_ID" val="custom20235971_1"/>
  <p:tag name="KSO_WM_TEMPLATE_MASTER_TYPE" val="0"/>
  <p:tag name="KSO_WM_SLIDE_LAYOUT" val="a_f"/>
  <p:tag name="KSO_WM_SLIDE_LAYOUT_CNT" val="1_2"/>
</p:tagLst>
</file>

<file path=ppt/tags/tag9.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单击此处&#10;添加文档标题"/>
  <p:tag name="KSO_WM_UNIT_TEXT_TYPE" val="1"/>
</p:tagLst>
</file>

<file path=ppt/tags/tag10.xml><?xml version="1.0" encoding="utf-8"?>
<p:tagLst xmlns:a="http://schemas.openxmlformats.org/drawingml/2006/main" xmlns:r="http://schemas.openxmlformats.org/officeDocument/2006/relationships"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5971"/>
  <p:tag name="KSO_WM_TEMPLATE_CATEGORY" val="custom"/>
  <p:tag name="KSO_WM_SLIDE_INDEX" val="4"/>
  <p:tag name="KSO_WM_SLIDE_ID" val="custom20235971_4"/>
  <p:tag name="KSO_WM_TEMPLATE_MASTER_TYPE" val="0"/>
  <p:tag name="KSO_WM_SLIDE_LAYOUT" val="a_l"/>
  <p:tag name="KSO_WM_SLIDE_LAYOUT_CNT" val="1_1"/>
  <p:tag name="KSO_WM_SLIDE_DIAGTYPE" val="l"/>
</p:tagLst>
</file>

<file path=ppt/tags/tag11.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12.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13.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14.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15.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16.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17.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18.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19.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20.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21.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22.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23.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24.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25.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26.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27.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28.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29.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30.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31.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solid&quot;:{&quot;brightness&quot;:0,&quot;colorType&quot;:1,&quot;foreColorIndex&quot;:5,&quot;transparency&quot;:0.8500000238418579},&quot;type&quot;:1},&quot;glow&quot;:{&quot;colorType&quot;:0},&quot;line&quot;:{&quot;solidLine&quot;:{&quot;brightness&quot;:0.600000023841857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FILL_TYPE" val="1"/>
  <p:tag name="KSO_WM_UNIT_LINE_FORE_SCHEMECOLOR_INDEX" val="5"/>
  <p:tag name="KSO_WM_UNIT_LINE_FILL_TYPE" val="2"/>
  <p:tag name="KSO_WM_UNIT_TEXT_FILL_FORE_SCHEMECOLOR_INDEX" val="14"/>
  <p:tag name="KSO_WM_UNIT_TEXT_FILL_TYPE" val="1"/>
  <p:tag name="KSO_WM_UNIT_USESOURCEFORMAT_APPLY" val="0"/>
</p:tagLst>
</file>

<file path=ppt/tags/tag32.xml><?xml version="1.0" encoding="utf-8"?>
<p:tagLst xmlns:a="http://schemas.openxmlformats.org/drawingml/2006/main" xmlns:r="http://schemas.openxmlformats.org/officeDocument/2006/relationships"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solidLine&quot;:{&quot;brightness&quot;:0.6000000238418579,&quot;colorType&quot;:1,&quot;foreColorIndex&quot;:5,&quot;transparency&quot;:0.20000000298023224},&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0"/>
</p:tagLst>
</file>

<file path=ppt/tags/tag33.xml><?xml version="1.0" encoding="utf-8"?>
<p:tagLst xmlns:a="http://schemas.openxmlformats.org/drawingml/2006/main" xmlns:r="http://schemas.openxmlformats.org/officeDocument/2006/relationships"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UNIT_SUBTYPE" val="a"/>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目录项标题"/>
  <p:tag name="KSO_WM_UNIT_TEXT_TYPE" val="1"/>
  <p:tag name="KSO_WM_UNIT_TEXT_FILL_FORE_SCHEMECOLOR_INDEX" val="15"/>
  <p:tag name="KSO_WM_UNIT_TEXT_FILL_TYPE" val="1"/>
  <p:tag name="KSO_WM_UNIT_USESOURCEFORMAT_APPLY" val="0"/>
</p:tagLst>
</file>

<file path=ppt/tags/tag34.xml><?xml version="1.0" encoding="utf-8"?>
<p:tagLst xmlns:a="http://schemas.openxmlformats.org/drawingml/2006/main" xmlns:r="http://schemas.openxmlformats.org/officeDocument/2006/relationships" xmlns:p="http://schemas.openxmlformats.org/presentationml/2006/main">
  <p:tag name="KSO_WM_UNIT_TYPE" val="l_h_i"/>
  <p:tag name="KSO_WM_UNIT_SUBTYPE" val="d"/>
  <p:tag name="KSO_WM_UNIT_INDEX" val="1_1_3"/>
  <p:tag name="KSO_WM_BEAUTIFY_FLAG" val="#wm#"/>
  <p:tag name="KSO_WM_TAG_VERSION" val="3.0"/>
  <p:tag name="KSO_WM_DIAGRAM_VERSION" val="3"/>
  <p:tag name="KSO_WM_DIAGRAM_GROUP_CODE" val="l1-1"/>
  <p:tag name="KSO_WM_DIAGRAM_COLOR_TRICK" val="1"/>
  <p:tag name="KSO_WM_DIAGRAM_COLOR_TEXT_CAN_REMOVE" val="n"/>
  <p:tag name="KSO_WM_UNIT_ID" val="custom20235971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5971"/>
  <p:tag name="KSO_WM_TEMPLATE_CATEGORY" val="custom"/>
  <p:tag name="KSO_WM_DIAGRAM_MAX_ITEMCNT" val="6"/>
  <p:tag name="KSO_WM_DIAGRAM_MIN_ITEMCNT" val="2"/>
  <p:tag name="KSO_WM_DIAGRAM_VIRTUALLY_FRAME" val="{&quot;height&quot;:278.6197509765625,&quot;width&quot;:823.117065429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1899999976158142,&quot;transparency&quot;:0},{&quot;brightness&quot;:0,&quot;colorType&quot;:1,&quot;foreColorIndex&quot;:6,&quot;pos&quot;:0.7400000095367432,&quot;transparency&quot;:0}],&quot;type&quot;:3},&quot;glow&quot;:{&quot;colorType&quot;:0},&quot;line&quot;:{&quot;type&quot;:0},&quot;shadow&quot;:{&quot;colorType&quot;:0},&quot;threeD&quot;:{&quot;curvedSurface&quot;:{&quot;brightness&quot;:0,&quot;colorType&quot;:2,&quot;rgb&quot;:&quot;#000000&quot;},&quot;depth&quot;:{&quot;colorType&quot;:0}}}}"/>
  <p:tag name="KSO_WM_UNIT_TEXT_FILL_FORE_SCHEMECOLOR_INDEX" val="6"/>
  <p:tag name="KSO_WM_UNIT_USESOURCEFORMAT_APPLY" val="0"/>
</p:tagLst>
</file>

<file path=ppt/tags/tag35.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36.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37.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3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4.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6.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8.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0.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1.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2.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3.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4.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5.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253.8,&quot;left&quot;:13.6,&quot;top&quot;:188.9,&quot;width&quot;:949.35}"/>
</p:tagLst>
</file>

<file path=ppt/tags/tag68.xml><?xml version="1.0" encoding="utf-8"?>
<p:tagLst xmlns:a="http://schemas.openxmlformats.org/drawingml/2006/main" xmlns:r="http://schemas.openxmlformats.org/officeDocument/2006/relationships" xmlns:p="http://schemas.openxmlformats.org/presentationml/2006/main">
  <p:tag name="KSO_WM_SLIDE_ID" val="diagram20230968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365.625"/>
  <p:tag name="KSO_WM_SLIDE_POSITION" val="54.8*111.5"/>
  <p:tag name="KSO_WM_SLIDE_LAYOUT" val="a_l"/>
  <p:tag name="KSO_WM_SLIDE_LAYOUT_CNT" val="1_1"/>
  <p:tag name="KSO_WM_SPECIAL_SOURCE" val="bdnull"/>
  <p:tag name="KSO_WM_DIAGRAM_GROUP_CODE" val="l1-1"/>
  <p:tag name="KSO_WM_SLIDE_DIAGTYPE" val="l"/>
</p:tagLst>
</file>

<file path=ppt/tags/tag6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0968_2*a*1"/>
  <p:tag name="KSO_WM_TEMPLATE_CATEGORY" val="diagram"/>
  <p:tag name="KSO_WM_TEMPLATE_INDEX" val="20230968"/>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70.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71.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72.xml><?xml version="1.0" encoding="utf-8"?>
<p:tagLst xmlns:a="http://schemas.openxmlformats.org/drawingml/2006/main" xmlns:r="http://schemas.openxmlformats.org/officeDocument/2006/relationships" xmlns:p="http://schemas.openxmlformats.org/presentationml/2006/main">
  <p:tag name="KSO_WM_SLIDE_ID" val="diagram20233315_2"/>
  <p:tag name="KSO_WM_TEMPLATE_SUBCATEGORY" val="0"/>
  <p:tag name="KSO_WM_TEMPLATE_MASTER_TYPE" val="0"/>
  <p:tag name="KSO_WM_TEMPLATE_COLOR_TYPE" val="0"/>
  <p:tag name="KSO_WM_SLIDE_ITEM_CNT" val="4"/>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394*297.555"/>
  <p:tag name="KSO_WM_SLIDE_POSITION" val="54.8032*139.28"/>
  <p:tag name="KSO_WM_SLIDE_LAYOUT" val="a_l"/>
  <p:tag name="KSO_WM_SLIDE_LAYOUT_CNT" val="1_1"/>
  <p:tag name="KSO_WM_SPECIAL_SOURCE" val="bdnull"/>
  <p:tag name="KSO_WM_DIAGRAM_GROUP_CODE" val="l1-1"/>
  <p:tag name="KSO_WM_SLIDE_DIAGTYPE" val="l"/>
</p:tagLst>
</file>

<file path=ppt/tags/tag7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315_2*a*1"/>
  <p:tag name="KSO_WM_TEMPLATE_CATEGORY" val="diagram"/>
  <p:tag name="KSO_WM_TEMPLATE_INDEX" val="20233315"/>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74.xml><?xml version="1.0" encoding="utf-8"?>
<p:tagLst xmlns:a="http://schemas.openxmlformats.org/drawingml/2006/main" xmlns:r="http://schemas.openxmlformats.org/officeDocument/2006/relationships" xmlns:p="http://schemas.openxmlformats.org/presentationml/2006/main">
  <p:tag name="KSO_WM_SLIDE_ID" val="diagram20233315_2"/>
  <p:tag name="KSO_WM_TEMPLATE_SUBCATEGORY" val="0"/>
  <p:tag name="KSO_WM_TEMPLATE_MASTER_TYPE" val="0"/>
  <p:tag name="KSO_WM_TEMPLATE_COLOR_TYPE" val="0"/>
  <p:tag name="KSO_WM_SLIDE_ITEM_CNT" val="4"/>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394*297.555"/>
  <p:tag name="KSO_WM_SLIDE_POSITION" val="54.8032*139.28"/>
  <p:tag name="KSO_WM_SLIDE_LAYOUT" val="a_l"/>
  <p:tag name="KSO_WM_SLIDE_LAYOUT_CNT" val="1_1"/>
  <p:tag name="KSO_WM_SPECIAL_SOURCE" val="bdnull"/>
  <p:tag name="KSO_WM_DIAGRAM_GROUP_CODE" val="l1-1"/>
  <p:tag name="KSO_WM_SLIDE_DIAGTYPE" val="l"/>
</p:tagLst>
</file>

<file path=ppt/tags/tag7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315_2*a*1"/>
  <p:tag name="KSO_WM_TEMPLATE_CATEGORY" val="diagram"/>
  <p:tag name="KSO_WM_TEMPLATE_INDEX" val="20233315"/>
  <p:tag name="KSO_WM_UNIT_LAYERLEVEL" val="1"/>
  <p:tag name="KSO_WM_TAG_VERSION" val="3.0"/>
  <p:tag name="KSO_WM_BEAUTIFY_FLAG" val="#wm#"/>
  <p:tag name="KSO_WM_DIAGRAM_GROUP_CODE" val="l1-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7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3315_1*l_h_f*1_2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10;"/>
  <p:tag name="KSO_WM_UNIT_TEXT_FILL_FORE_SCHEMECOLOR_INDEX" val="1"/>
  <p:tag name="KSO_WM_UNIT_TEXT_FILL_TYPE" val="1"/>
  <p:tag name="KSO_WM_UNIT_TEXT_TYPE" val="1"/>
  <p:tag name="KSO_WM_UNIT_TEXT_LAYER_COUNT" val="1"/>
  <p:tag name="KSO_WM_UNIT_USESOURCEFORMAT_APPLY" val="0"/>
</p:tagLst>
</file>

<file path=ppt/tags/tag7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315_1*l_h_a*1_2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12"/>
  <p:tag name="KSO_WM_UNIT_PRESET_TEXT" val="此处添加项标题"/>
  <p:tag name="KSO_WM_UNIT_TEXT_FILL_FORE_SCHEMECOLOR_INDEX" val="1"/>
  <p:tag name="KSO_WM_UNIT_TEXT_FILL_TYPE" val="1"/>
  <p:tag name="KSO_WM_UNIT_TEXT_TYPE" val="1"/>
  <p:tag name="KSO_WM_UNIT_USESOURCEFORMAT_APPLY" val="0"/>
</p:tagLst>
</file>

<file path=ppt/tags/tag7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3315_1*l_h_f*1_3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
  <p:tag name="KSO_WM_UNIT_TEXT_FILL_FORE_SCHEMECOLOR_INDEX" val="1"/>
  <p:tag name="KSO_WM_UNIT_TEXT_FILL_TYPE" val="1"/>
  <p:tag name="KSO_WM_UNIT_TEXT_TYPE" val="1"/>
  <p:tag name="KSO_WM_UNIT_TEXT_LAYER_COUNT" val="1"/>
  <p:tag name="KSO_WM_UNIT_USESOURCEFORMAT_APPLY" val="0"/>
</p:tagLst>
</file>

<file path=ppt/tags/tag7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3315_1*l_h_a*1_3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VALUE" val="12"/>
  <p:tag name="KSO_WM_UNIT_PRESET_TEXT" val="此处添加项标题"/>
  <p:tag name="KSO_WM_UNIT_TEXT_FILL_FORE_SCHEMECOLOR_INDEX" val="1"/>
  <p:tag name="KSO_WM_UNIT_TEXT_FILL_TYPE" val="1"/>
  <p:tag name="KSO_WM_UNIT_TEXT_TYPE" val="1"/>
  <p:tag name="KSO_WM_UNIT_USESOURCEFORMAT_APPLY" val="0"/>
</p:tagLst>
</file>

<file path=ppt/tags/tag8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315_1*l_h_f*1_1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32"/>
  <p:tag name="KSO_WM_DIAGRAM_VERSION" val="3"/>
  <p:tag name="KSO_WM_DIAGRAM_COLOR_TRICK" val="1"/>
  <p:tag name="KSO_WM_DIAGRAM_COLOR_TEXT_CAN_REMOVE" val="n"/>
  <p:tag name="KSO_WM_UNIT_PRESET_TEXT" val="单击此处添加内容，简明扼要地阐述观点。根据需要酌情增减文字"/>
  <p:tag name="KSO_WM_UNIT_TEXT_FILL_FORE_SCHEMECOLOR_INDEX" val="1"/>
  <p:tag name="KSO_WM_UNIT_TEXT_FILL_TYPE" val="1"/>
  <p:tag name="KSO_WM_UNIT_TEXT_TYPE" val="1"/>
  <p:tag name="KSO_WM_UNIT_TEXT_LAYER_COUNT" val="1"/>
  <p:tag name="KSO_WM_UNIT_USESOURCEFORMAT_APPLY" val="0"/>
</p:tagLst>
</file>

<file path=ppt/tags/tag8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315_1*l_h_a*1_1_1"/>
  <p:tag name="KSO_WM_TEMPLATE_CATEGORY" val="diagram"/>
  <p:tag name="KSO_WM_TEMPLATE_INDEX" val="20233315"/>
  <p:tag name="KSO_WM_UNIT_LAYERLEVEL" val="1_1_1"/>
  <p:tag name="KSO_WM_TAG_VERSION" val="3.0"/>
  <p:tag name="KSO_WM_BEAUTIFY_FLAG" val="#wm#"/>
  <p:tag name="KSO_WM_DIAGRAM_MAX_ITEMCNT" val="4"/>
  <p:tag name="KSO_WM_DIAGRAM_MIN_ITEMCNT" val="3"/>
  <p:tag name="KSO_WM_DIAGRAM_VIRTUALLY_FRAME" val="{&quot;height&quot;:305.4681091308594,&quot;width&quot;:850.3937988281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2"/>
  <p:tag name="KSO_WM_DIAGRAM_VERSION" val="3"/>
  <p:tag name="KSO_WM_DIAGRAM_COLOR_TRICK" val="1"/>
  <p:tag name="KSO_WM_DIAGRAM_COLOR_TEXT_CAN_REMOVE" val="n"/>
  <p:tag name="KSO_WM_UNIT_PRESET_TEXT" val="此处添加项标题"/>
  <p:tag name="KSO_WM_UNIT_TEXT_FILL_FORE_SCHEMECOLOR_INDEX" val="1"/>
  <p:tag name="KSO_WM_UNIT_TEXT_FILL_TYPE" val="1"/>
  <p:tag name="KSO_WM_UNIT_TEXT_TYPE" val="1"/>
  <p:tag name="KSO_WM_UNIT_USESOURCEFORMAT_APPLY" val="0"/>
</p:tagLst>
</file>

<file path=ppt/tags/tag82.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8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84.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29.861*365.65"/>
  <p:tag name="KSO_WM_SLIDE_POSITION" val="78.5387*108.231"/>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17_1"/>
  <p:tag name="KSO_WM_SLIDE_ITEM_CNT" val="4"/>
</p:tagLst>
</file>

<file path=ppt/tags/tag8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30"/>
  <p:tag name="KSO_WM_TEMPLATE_INDEX" val="20231717"/>
  <p:tag name="KSO_WM_UNIT_ID" val="custom20231717_1*a*1"/>
  <p:tag name="KSO_WM_UNIT_PRESET_TEXT" val="单击此处添加标题"/>
  <p:tag name="KSO_WM_UNIT_TEXT_TYPE" val="1"/>
  <p:tag name="KSO_WM_UNIT_TEXT_FILL_FORE_SCHEMECOLOR_INDEX" val="15"/>
  <p:tag name="KSO_WM_UNIT_TEXT_FILL_TYPE" val="1"/>
  <p:tag name="KSO_WM_UNIT_USESOURCEFORMAT_APPLY" val="0"/>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1*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8_1*l_h_i*1_2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8_1*l_h_a*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1*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92.xml><?xml version="1.0" encoding="utf-8"?>
<p:tagLst xmlns:a="http://schemas.openxmlformats.org/drawingml/2006/main" xmlns:r="http://schemas.openxmlformats.org/officeDocument/2006/relationships" xmlns:p="http://schemas.openxmlformats.org/presentationml/2006/main">
  <p:tag name="KSO_WM_SLIDE_ID" val="diagram20233144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50.1*366.5"/>
  <p:tag name="KSO_WM_SLIDE_POSITION" val="54.9*125.9"/>
  <p:tag name="KSO_WM_SLIDE_LAYOUT" val="a_l"/>
  <p:tag name="KSO_WM_SLIDE_LAYOUT_CNT" val="1_1"/>
  <p:tag name="KSO_WM_SPECIAL_SOURCE" val="bdnull"/>
  <p:tag name="KSO_WM_DIAGRAM_GROUP_CODE" val="l1-1"/>
  <p:tag name="KSO_WM_SLIDE_DIAGTYPE" val="l"/>
</p:tagLst>
</file>

<file path=ppt/tags/tag9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44_3*a*1"/>
  <p:tag name="KSO_WM_TEMPLATE_CATEGORY" val="diagram"/>
  <p:tag name="KSO_WM_TEMPLATE_INDEX" val="20233144"/>
  <p:tag name="KSO_WM_UNIT_LAYERLEVEL" val="1"/>
  <p:tag name="KSO_WM_TAG_VERSION" val="3.0"/>
  <p:tag name="KSO_WM_BEAUTIFY_FLAG" val="#wm#"/>
  <p:tag name="KSO_WM_DIAGRAM_GROUP_CODE" val="l1-1"/>
  <p:tag name="KSO_WM_UNIT_TEXT_TYPE" val="1"/>
  <p:tag name="KSO_WM_UNIT_PRESET_TEXT" val="单击此处添加标题"/>
  <p:tag name="KSO_WM_UNIT_TEXT_FILL_FORE_SCHEMECOLOR_INDEX" val="15"/>
  <p:tag name="KSO_WM_UNIT_TEXT_FILL_TYPE" val="1"/>
  <p:tag name="KSO_WM_UNIT_USESOURCEFORMAT_APPLY" val="0"/>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1*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8_1*l_h_i*1_2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8_1*l_h_a*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1*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100.xml><?xml version="1.0" encoding="utf-8"?>
<p:tagLst xmlns:a="http://schemas.openxmlformats.org/drawingml/2006/main" xmlns:r="http://schemas.openxmlformats.org/officeDocument/2006/relationships" xmlns:p="http://schemas.openxmlformats.org/presentationml/2006/main">
  <p:tag name="KSO_WM_SLIDE_ID" val="diagram20233144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50.1*366.5"/>
  <p:tag name="KSO_WM_SLIDE_POSITION" val="54.9*125.9"/>
  <p:tag name="KSO_WM_SLIDE_LAYOUT" val="a_l"/>
  <p:tag name="KSO_WM_SLIDE_LAYOUT_CNT" val="1_1"/>
  <p:tag name="KSO_WM_SPECIAL_SOURCE" val="bdnull"/>
  <p:tag name="KSO_WM_DIAGRAM_GROUP_CODE" val="l1-1"/>
  <p:tag name="KSO_WM_SLIDE_DIAGTYPE" val="l"/>
</p:tagLst>
</file>

<file path=ppt/tags/tag10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33144_3*a*1"/>
  <p:tag name="KSO_WM_TEMPLATE_CATEGORY" val="diagram"/>
  <p:tag name="KSO_WM_TEMPLATE_INDEX" val="20233144"/>
  <p:tag name="KSO_WM_UNIT_LAYERLEVEL" val="1"/>
  <p:tag name="KSO_WM_TAG_VERSION" val="3.0"/>
  <p:tag name="KSO_WM_BEAUTIFY_FLAG" val="#wm#"/>
  <p:tag name="KSO_WM_DIAGRAM_GROUP_CODE" val="l1-1"/>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678_1*l_h_i*1_1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INDEX" val="1_1_1"/>
  <p:tag name="KSO_WM_TEMPLATE_CATEGORY" val="diagram"/>
  <p:tag name="KSO_WM_TEMPLATE_INDEX" val="20231678"/>
  <p:tag name="KSO_WM_UNIT_LAYERLEVEL" val="1_1_1"/>
  <p:tag name="KSO_WM_TAG_VERSION" val="3.0"/>
  <p:tag name="KSO_WM_UNIT_VALUE" val="10"/>
  <p:tag name="KSO_WM_UNIT_TYPE" val="l_h_a"/>
  <p:tag name="KSO_WM_UNIT_ID" val="diagram20231678_1*l_h_a*1_1_1"/>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78_1*l_h_f*1_1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678_1*l_h_i*1_2_1"/>
  <p:tag name="KSO_WM_TEMPLATE_CATEGORY" val="diagram"/>
  <p:tag name="KSO_WM_TEMPLATE_INDEX" val="20231678"/>
  <p:tag name="KSO_WM_UNIT_LAYERLEVEL" val="1_1_1"/>
  <p:tag name="KSO_WM_TAG_VERSION" val="3.0"/>
  <p:tag name="KSO_WM_DIAGRAM_MAX_ITEMCNT" val="4"/>
  <p:tag name="KSO_WM_DIAGRAM_MIN_ITEMCNT" val="2"/>
  <p:tag name="KSO_WM_DIAGRAM_VIRTUALLY_FRAME" val="{&quot;height&quot;:365.65008544921875,&quot;width&quot;:558.4000854492188}"/>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78_1*l_h_a*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solid&quot;:{&quot;brightness&quot;:0,&quot;colorType&quot;:1,&quot;foreColorIndex&quot;:5,&quot;transparency&quot;:0},&quot;type&quot;:1},&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LINE_FORE_SCHEMECOLOR_INDEX" val="5"/>
  <p:tag name="KSO_WM_UNIT_TEXT_FILL_FORE_SCHEMECOLOR_INDEX" val="1"/>
  <p:tag name="KSO_WM_UNIT_TEXT_FILL_TYPE" val="1"/>
  <p:tag name="KSO_WM_UNIT_PRESET_TEXT" val="添加标题"/>
  <p:tag name="KSO_WM_UNIT_TEXT_TYPE" val="1"/>
  <p:tag name="KSO_WM_UNIT_LINE_FILL_TYPE" val="2"/>
  <p:tag name="KSO_WM_UNIT_USESOURCEFORMAT_APPLY" val="0"/>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78_1*l_h_f*1_2_1"/>
  <p:tag name="KSO_WM_TEMPLATE_CATEGORY" val="diagram"/>
  <p:tag name="KSO_WM_TEMPLATE_INDEX" val="2023167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5.65008544921875,&quot;width&quot;:558.40008544921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您的)智能图形项正文，文字是您思想的提炼，请尽量言简意赅的阐述观点，单击此处添加正文。"/>
  <p:tag name="KSO_WM_UNIT_TEXT_TYPE" val="1"/>
  <p:tag name="KSO_WM_UNIT_USESOURCEFORMAT_APPLY" val="0"/>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5971"/>
  <p:tag name="KSO_WM_SLIDE_ID" val="diagram20233233_1"/>
  <p:tag name="KSO_WM_TEMPLATE_SUBCATEGORY" val="0"/>
  <p:tag name="KSO_WM_TEMPLATE_MASTER_TYPE" val="0"/>
  <p:tag name="KSO_WM_TEMPLATE_COLOR_TYPE" val="0"/>
  <p:tag name="KSO_WM_SLIDE_ITEM_CNT" val="2"/>
  <p:tag name="KSO_WM_SLIDE_INDEX" val="1"/>
  <p:tag name="KSO_WM_DIAGRAM_GROUP_CODE" val="l1-1"/>
  <p:tag name="KSO_WM_SLIDE_DIAGTYPE" val="l"/>
  <p:tag name="KSO_WM_TAG_VERSION" val="3.0"/>
  <p:tag name="KSO_WM_SLIDE_LAYOUT" val="a_l"/>
  <p:tag name="KSO_WM_SLIDE_LAYOUT_CNT" val="1_1"/>
  <p:tag name="KSO_WM_SLIDE_TYPE" val="text"/>
  <p:tag name="KSO_WM_SLIDE_SUBTYPE" val="diag"/>
  <p:tag name="KSO_WM_SLIDE_SIZE" val="850.394*348.539"/>
  <p:tag name="KSO_WM_SLIDE_POSITION" val="54.7501*124.973"/>
</p:tagLst>
</file>

<file path=ppt/tags/tag10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233_1*a*1"/>
  <p:tag name="KSO_WM_TEMPLATE_CATEGORY" val="diagram"/>
  <p:tag name="KSO_WM_TEMPLATE_INDEX" val="20233233"/>
  <p:tag name="KSO_WM_UNIT_LAYERLEVEL" val="1"/>
  <p:tag name="KSO_WM_TAG_VERSION" val="3.0"/>
  <p:tag name="KSO_WM_BEAUTIFY_FLAG" val="#wm#"/>
  <p:tag name="KSO_WM_UNIT_TEXT_TYPE" val="1"/>
  <p:tag name="KSO_WM_UNIT_PRESET_TEXT" val="单击此处添加标题内容"/>
  <p:tag name="KSO_WM_UNIT_TEXT_FILL_FORE_SCHEMECOLOR_INDEX" val="15"/>
  <p:tag name="KSO_WM_UNIT_TEXT_FILL_TYPE" val="1"/>
  <p:tag name="KSO_WM_UNIT_USESOURCEFORMAT_APPLY" val="0"/>
</p:tagLst>
</file>

<file path=ppt/tags/tag1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5971"/>
  <p:tag name="KSO_WM_SLIDE_ID" val="diagram20233233_1"/>
  <p:tag name="KSO_WM_TEMPLATE_SUBCATEGORY" val="0"/>
  <p:tag name="KSO_WM_TEMPLATE_MASTER_TYPE" val="0"/>
  <p:tag name="KSO_WM_TEMPLATE_COLOR_TYPE" val="0"/>
  <p:tag name="KSO_WM_SLIDE_ITEM_CNT" val="2"/>
  <p:tag name="KSO_WM_SLIDE_INDEX" val="1"/>
  <p:tag name="KSO_WM_DIAGRAM_GROUP_CODE" val="l1-1"/>
  <p:tag name="KSO_WM_SLIDE_DIAGTYPE" val="l"/>
  <p:tag name="KSO_WM_TAG_VERSION" val="3.0"/>
  <p:tag name="KSO_WM_SLIDE_LAYOUT" val="a_l"/>
  <p:tag name="KSO_WM_SLIDE_LAYOUT_CNT" val="1_1"/>
  <p:tag name="KSO_WM_SLIDE_TYPE" val="text"/>
  <p:tag name="KSO_WM_SLIDE_SUBTYPE" val="diag"/>
  <p:tag name="KSO_WM_SLIDE_SIZE" val="850.394*348.539"/>
  <p:tag name="KSO_WM_SLIDE_POSITION" val="54.7501*124.973"/>
</p:tagLst>
</file>

<file path=ppt/tags/tag1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26"/>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233_1*a*1"/>
  <p:tag name="KSO_WM_TEMPLATE_CATEGORY" val="diagram"/>
  <p:tag name="KSO_WM_TEMPLATE_INDEX" val="20233233"/>
  <p:tag name="KSO_WM_UNIT_LAYERLEVEL" val="1"/>
  <p:tag name="KSO_WM_TAG_VERSION" val="3.0"/>
  <p:tag name="KSO_WM_BEAUTIFY_FLAG" val="#wm#"/>
  <p:tag name="KSO_WM_UNIT_TEXT_TYPE" val="1"/>
  <p:tag name="KSO_WM_UNIT_PRESET_TEXT" val="单击此处添加标题内容"/>
  <p:tag name="KSO_WM_UNIT_TEXT_FILL_FORE_SCHEMECOLOR_INDEX" val="15"/>
  <p:tag name="KSO_WM_UNIT_TEXT_FILL_TYPE" val="1"/>
  <p:tag name="KSO_WM_UNIT_USESOURCEFORMAT_APPLY" val="0"/>
</p:tagLst>
</file>

<file path=ppt/tags/tag112.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11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114.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559.752*323.587"/>
  <p:tag name="KSO_WM_SLIDE_POSITION" val="366.62*137.925"/>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775_1"/>
  <p:tag name="KSO_WM_SLIDE_ITEM_CNT" val="3"/>
</p:tagLst>
</file>

<file path=ppt/tags/tag11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TEXT_FILL_FORE_SCHEMECOLOR_INDEX" val="13"/>
  <p:tag name="KSO_WM_UNIT_TEXT_FILL_TYPE" val="1"/>
  <p:tag name="KSO_WM_UNIT_USESOURCEFORMAT_APPLY" val="0"/>
  <p:tag name="KSO_WM_TEMPLATE_INDEX" val="20231775"/>
  <p:tag name="KSO_WM_UNIT_ID" val="custom20231775_1*a*1"/>
  <p:tag name="KSO_WM_UNIT_PRESET_TEXT" val="单击此处添加标题"/>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1775_1*i*1"/>
  <p:tag name="KSO_WM_TEMPLATE_CATEGORY" val="custom"/>
  <p:tag name="KSO_WM_TEMPLATE_INDEX" val="20231775"/>
  <p:tag name="KSO_WM_UNIT_LAYERLEVEL" val="1"/>
  <p:tag name="KSO_WM_TAG_VERSION" val="3.0"/>
  <p:tag name="KSO_WM_BEAUTIFY_FLAG" val="#wm#"/>
  <p:tag name="KSO_WM_UNIT_USESOURCEFORMAT_APPLY" val="0"/>
</p:tagLst>
</file>

<file path=ppt/tags/tag117.xml><?xml version="1.0" encoding="utf-8"?>
<p:tagLst xmlns:a="http://schemas.openxmlformats.org/drawingml/2006/main" xmlns:r="http://schemas.openxmlformats.org/officeDocument/2006/relationships" xmlns:p="http://schemas.openxmlformats.org/presentationml/2006/main">
  <p:tag name="KSO_WM_UNIT_VALUE" val="855*952"/>
  <p:tag name="KSO_WM_UNIT_HIGHLIGHT" val="0"/>
  <p:tag name="KSO_WM_UNIT_COMPATIBLE" val="0"/>
  <p:tag name="KSO_WM_UNIT_DIAGRAM_ISNUMVISUAL" val="0"/>
  <p:tag name="KSO_WM_UNIT_DIAGRAM_ISREFERUNIT" val="0"/>
  <p:tag name="KSO_WM_DIAGRAM_GROUP_CODE" val="l1-1"/>
  <p:tag name="KSO_WM_UNIT_TYPE" val="d"/>
  <p:tag name="KSO_WM_UNIT_INDEX" val="1"/>
  <p:tag name="KSO_WM_UNIT_ID" val="custom20231775_1*d*1"/>
  <p:tag name="KSO_WM_TEMPLATE_CATEGORY" val="custom"/>
  <p:tag name="KSO_WM_TEMPLATE_INDEX" val="20231775"/>
  <p:tag name="KSO_WM_UNIT_LAYERLEVEL" val="1"/>
  <p:tag name="KSO_WM_TAG_VERSION" val="3.0"/>
  <p:tag name="KSO_WM_BEAUTIFY_FLAG" val="#wm#"/>
  <p:tag name="KSO_WM_UNIT_USESOURCEFORMAT_APPLY" val="0"/>
  <p:tag name="KSO_WM_UNIT_PICTURE_SUBTYPE" val="b"/>
  <p:tag name="MH_PIC_SOURCE_TYPE" val="generate_slide_ai*{&quot;ai_type&quot;:&quot;generate_ppt&quot;,&quot;id&quot;:&quot;VCG41N1290101532&quot;}*auto_gallery_ai_v2.0.9_ONLINE*1744807047868_226.140_fada73a9d144-slide-12"/>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766_3*l_h_i*1_1_1"/>
  <p:tag name="KSO_WM_TEMPLATE_CATEGORY" val="diagram"/>
  <p:tag name="KSO_WM_TEMPLATE_INDEX" val="20231766"/>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5799999833106995},&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19.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766_3*l_h_i*1_1_2"/>
  <p:tag name="KSO_WM_TEMPLATE_CATEGORY" val="diagram"/>
  <p:tag name="KSO_WM_TEMPLATE_INDEX" val="20231766"/>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12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766_3*l_h_a*1_1_1"/>
  <p:tag name="KSO_WM_TEMPLATE_CATEGORY" val="diagram"/>
  <p:tag name="KSO_WM_TEMPLATE_INDEX" val="20231766"/>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12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766_3*l_h_f*1_1_1"/>
  <p:tag name="KSO_WM_TEMPLATE_CATEGORY" val="diagram"/>
  <p:tag name="KSO_WM_TEMPLATE_INDEX" val="20231766"/>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添加文本具体内容，简明扼要地阐述您的观点。单击此处添加文本具体内容，简明扼要地阐述您的观点。"/>
  <p:tag name="KSO_WM_UNIT_TEXT_FILL_FORE_SCHEMECOLOR_INDEX" val="1"/>
  <p:tag name="KSO_WM_UNIT_TEXT_FILL_TYPE" val="1"/>
  <p:tag name="KSO_WM_UNIT_USESOURCEFORMAT_APPLY" val="0"/>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766_3*l_h_i*1_3_1"/>
  <p:tag name="KSO_WM_TEMPLATE_CATEGORY" val="diagram"/>
  <p:tag name="KSO_WM_TEMPLATE_INDEX" val="20231766"/>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5799999833106995},&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23.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766_3*l_h_i*1_3_2"/>
  <p:tag name="KSO_WM_TEMPLATE_CATEGORY" val="diagram"/>
  <p:tag name="KSO_WM_TEMPLATE_INDEX" val="20231766"/>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12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766_3*l_h_a*1_3_1"/>
  <p:tag name="KSO_WM_TEMPLATE_CATEGORY" val="diagram"/>
  <p:tag name="KSO_WM_TEMPLATE_INDEX" val="20231766"/>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12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766_3*l_h_f*1_3_1"/>
  <p:tag name="KSO_WM_TEMPLATE_CATEGORY" val="diagram"/>
  <p:tag name="KSO_WM_TEMPLATE_INDEX" val="20231766"/>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添加文本具体内容，简明扼要地阐述您的观点。单击此处添加文本具体内容，简明扼要地阐述您的观点。"/>
  <p:tag name="KSO_WM_UNIT_TEXT_FILL_FORE_SCHEMECOLOR_INDEX" val="1"/>
  <p:tag name="KSO_WM_UNIT_TEXT_FILL_TYPE" val="1"/>
  <p:tag name="KSO_WM_UNIT_USESOURCEFORMAT_APPLY" val="0"/>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766_3*l_h_i*1_2_1"/>
  <p:tag name="KSO_WM_TEMPLATE_CATEGORY" val="diagram"/>
  <p:tag name="KSO_WM_TEMPLATE_INDEX" val="20231766"/>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5799999833106995},&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27.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766_3*l_h_i*1_2_2"/>
  <p:tag name="KSO_WM_TEMPLATE_CATEGORY" val="diagram"/>
  <p:tag name="KSO_WM_TEMPLATE_INDEX" val="20231766"/>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12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766_3*l_h_a*1_2_1"/>
  <p:tag name="KSO_WM_TEMPLATE_CATEGORY" val="diagram"/>
  <p:tag name="KSO_WM_TEMPLATE_INDEX" val="20231766"/>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12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766_3*l_h_f*1_2_1"/>
  <p:tag name="KSO_WM_TEMPLATE_CATEGORY" val="diagram"/>
  <p:tag name="KSO_WM_TEMPLATE_INDEX" val="20231766"/>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添加文本具体内容，简明扼要地阐述您的观点。单击此处添加文本具体内容，简明扼要地阐述您的观点。"/>
  <p:tag name="KSO_WM_UNIT_TEXT_FILL_FORE_SCHEMECOLOR_INDEX" val="1"/>
  <p:tag name="KSO_WM_UNIT_TEXT_FILL_TYPE" val="1"/>
  <p:tag name="KSO_WM_UNIT_USESOURCEFORMAT_APPLY" val="0"/>
</p:tagLst>
</file>

<file path=ppt/tags/tag1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766_3*l_h_i*1_4_1"/>
  <p:tag name="KSO_WM_TEMPLATE_CATEGORY" val="diagram"/>
  <p:tag name="KSO_WM_TEMPLATE_INDEX" val="20231766"/>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5799999833106995},&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31.xml><?xml version="1.0" encoding="utf-8"?>
<p:tagLst xmlns:a="http://schemas.openxmlformats.org/drawingml/2006/main" xmlns:r="http://schemas.openxmlformats.org/officeDocument/2006/relationships"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766_3*l_h_i*1_4_2"/>
  <p:tag name="KSO_WM_TEMPLATE_CATEGORY" val="diagram"/>
  <p:tag name="KSO_WM_TEMPLATE_INDEX" val="20231766"/>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5"/>
  <p:tag name="KSO_WM_UNIT_USESOURCEFORMAT_APPLY" val="0"/>
</p:tagLst>
</file>

<file path=ppt/tags/tag13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766_3*l_h_a*1_4_1"/>
  <p:tag name="KSO_WM_TEMPLATE_CATEGORY" val="diagram"/>
  <p:tag name="KSO_WM_TEMPLATE_INDEX" val="20231766"/>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项标题"/>
  <p:tag name="KSO_WM_UNIT_TEXT_FILL_FORE_SCHEMECOLOR_INDEX" val="1"/>
  <p:tag name="KSO_WM_UNIT_TEXT_FILL_TYPE" val="1"/>
  <p:tag name="KSO_WM_UNIT_USESOURCEFORMAT_APPLY" val="0"/>
</p:tagLst>
</file>

<file path=ppt/tags/tag13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1766_3*l_h_f*1_4_1"/>
  <p:tag name="KSO_WM_TEMPLATE_CATEGORY" val="diagram"/>
  <p:tag name="KSO_WM_TEMPLATE_INDEX" val="20231766"/>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9.8877258300781,&quot;width&quot;:559.7518310546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添加文本具体内容，简明扼要地阐述您的观点。单击此处添加文本具体内容，简明扼要地阐述您的观点。"/>
  <p:tag name="KSO_WM_UNIT_TEXT_FILL_FORE_SCHEMECOLOR_INDEX" val="1"/>
  <p:tag name="KSO_WM_UNIT_TEXT_FILL_TYPE" val="1"/>
  <p:tag name="KSO_WM_UNIT_USESOURCEFORMAT_APPLY" val="0"/>
</p:tagLst>
</file>

<file path=ppt/tags/tag134.xml><?xml version="1.0" encoding="utf-8"?>
<p:tagLst xmlns:a="http://schemas.openxmlformats.org/drawingml/2006/main" xmlns:r="http://schemas.openxmlformats.org/officeDocument/2006/relationships" xmlns:p="http://schemas.openxmlformats.org/presentationml/2006/main">
  <p:tag name="KSO_WM_SLIDE_ID" val="diagram20233337_2"/>
  <p:tag name="KSO_WM_TEMPLATE_SUBCATEGORY" val="0"/>
  <p:tag name="KSO_WM_TEMPLATE_MASTER_TYPE" val="0"/>
  <p:tag name="KSO_WM_TEMPLATE_COLOR_TYPE" val="0"/>
  <p:tag name="KSO_WM_SLIDE_ITEM_CNT" val="4"/>
  <p:tag name="KSO_WM_SLIDE_INDEX" val="2"/>
  <p:tag name="KSO_WM_TAG_VERSION" val="3.0"/>
  <p:tag name="KSO_WM_BEAUTIFY_FLAG" val="#wm#"/>
  <p:tag name="KSO_WM_TEMPLATE_CATEGORY" val="custom"/>
  <p:tag name="KSO_WM_TEMPLATE_INDEX" val="20235971"/>
  <p:tag name="KSO_WM_SLIDE_TYPE" val="text"/>
  <p:tag name="KSO_WM_SLIDE_SUBTYPE" val="diag"/>
  <p:tag name="KSO_WM_SLIDE_SIZE" val="850.483*348.597"/>
  <p:tag name="KSO_WM_SLIDE_POSITION" val="54.8*141.874"/>
  <p:tag name="KSO_WM_SLIDE_LAYOUT" val="a_l"/>
  <p:tag name="KSO_WM_SLIDE_LAYOUT_CNT" val="1_1"/>
  <p:tag name="KSO_WM_SPECIAL_SOURCE" val="bdnull"/>
  <p:tag name="KSO_WM_DIAGRAM_GROUP_CODE" val="l1-1"/>
  <p:tag name="KSO_WM_SLIDE_DIAGTYPE" val="l"/>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7_2*a*1"/>
  <p:tag name="KSO_WM_TEMPLATE_CATEGORY" val="diagram"/>
  <p:tag name="KSO_WM_TEMPLATE_INDEX" val="20233337"/>
  <p:tag name="KSO_WM_UNIT_LAYERLEVEL" val="1"/>
  <p:tag name="KSO_WM_TAG_VERSION" val="3.0"/>
  <p:tag name="KSO_WM_BEAUTIFY_FLAG" val="#wm#"/>
  <p:tag name="KSO_WM_UNIT_ISCONTENTSTITLE" val="0"/>
  <p:tag name="KSO_WM_UNIT_ISNUMDGMTITLE" val="0"/>
  <p:tag name="KSO_WM_UNIT_NOCLEAR" val="0"/>
  <p:tag name="KSO_WM_UNIT_VALUE" val="29"/>
  <p:tag name="KSO_WM_DIAGRAM_GROUP_CODE" val="l1-1"/>
  <p:tag name="KSO_WM_UNIT_TYPE" val="a"/>
  <p:tag name="KSO_WM_UNIT_INDEX" val="1"/>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3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337_2*l_h_f*1_1_1"/>
  <p:tag name="KSO_WM_TEMPLATE_CATEGORY" val="diagram"/>
  <p:tag name="KSO_WM_TEMPLATE_INDEX" val="20233337"/>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以便观者理解您传达的思想。"/>
  <p:tag name="KSO_WM_UNIT_TEXT_FILL_FORE_SCHEMECOLOR_INDEX" val="1"/>
  <p:tag name="KSO_WM_UNIT_TEXT_FILL_TYPE" val="1"/>
  <p:tag name="KSO_WM_UNIT_USESOURCEFORMAT_APPLY" val="0"/>
</p:tagLst>
</file>

<file path=ppt/tags/tag13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2*l_h_a*1_1_1"/>
  <p:tag name="KSO_WM_TEMPLATE_CATEGORY" val="diagram"/>
  <p:tag name="KSO_WM_TEMPLATE_INDEX" val="20233337"/>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2*l_h_i*1_1_1"/>
  <p:tag name="KSO_WM_TEMPLATE_CATEGORY" val="diagram"/>
  <p:tag name="KSO_WM_TEMPLATE_INDEX" val="2023333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3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337_2*l_h_f*1_2_1"/>
  <p:tag name="KSO_WM_TEMPLATE_CATEGORY" val="diagram"/>
  <p:tag name="KSO_WM_TEMPLATE_INDEX" val="20233337"/>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内容观点，以便观者准确地理解您传达的思想。"/>
  <p:tag name="KSO_WM_UNIT_TEXT_FILL_FORE_SCHEMECOLOR_INDEX" val="1"/>
  <p:tag name="KSO_WM_UNIT_TEXT_FILL_TYPE" val="1"/>
  <p:tag name="KSO_WM_UNIT_USESOURCEFORMAT_APPLY" val="0"/>
</p:tagLst>
</file>

<file path=ppt/tags/tag14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337_2*l_h_a*1_2_1"/>
  <p:tag name="KSO_WM_TEMPLATE_CATEGORY" val="diagram"/>
  <p:tag name="KSO_WM_TEMPLATE_INDEX" val="20233337"/>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3337_2*l_h_i*1_2_1"/>
  <p:tag name="KSO_WM_TEMPLATE_CATEGORY" val="diagram"/>
  <p:tag name="KSO_WM_TEMPLATE_INDEX" val="2023333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4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3337_2*l_h_f*1_3_1"/>
  <p:tag name="KSO_WM_TEMPLATE_CATEGORY" val="diagram"/>
  <p:tag name="KSO_WM_TEMPLATE_INDEX" val="20233337"/>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观点，以便观者理解您传达的思想。"/>
  <p:tag name="KSO_WM_UNIT_TEXT_FILL_FORE_SCHEMECOLOR_INDEX" val="1"/>
  <p:tag name="KSO_WM_UNIT_TEXT_FILL_TYPE" val="1"/>
  <p:tag name="KSO_WM_UNIT_USESOURCEFORMAT_APPLY" val="0"/>
</p:tagLst>
</file>

<file path=ppt/tags/tag14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3337_2*l_h_a*1_3_1"/>
  <p:tag name="KSO_WM_TEMPLATE_CATEGORY" val="diagram"/>
  <p:tag name="KSO_WM_TEMPLATE_INDEX" val="20233337"/>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3337_2*l_h_i*1_3_1"/>
  <p:tag name="KSO_WM_TEMPLATE_CATEGORY" val="diagram"/>
  <p:tag name="KSO_WM_TEMPLATE_INDEX" val="2023333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4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3337_2*l_h_f*1_4_1"/>
  <p:tag name="KSO_WM_TEMPLATE_CATEGORY" val="diagram"/>
  <p:tag name="KSO_WM_TEMPLATE_INDEX" val="20233337"/>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简明扼要地阐述您的内容观点，以便观者准确地理解您传达的思想。"/>
  <p:tag name="KSO_WM_UNIT_TEXT_FILL_FORE_SCHEMECOLOR_INDEX" val="1"/>
  <p:tag name="KSO_WM_UNIT_TEXT_FILL_TYPE" val="1"/>
  <p:tag name="KSO_WM_UNIT_USESOURCEFORMAT_APPLY" val="0"/>
</p:tagLst>
</file>

<file path=ppt/tags/tag14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3337_2*l_h_a*1_4_1"/>
  <p:tag name="KSO_WM_TEMPLATE_CATEGORY" val="diagram"/>
  <p:tag name="KSO_WM_TEMPLATE_INDEX" val="20233337"/>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添加标题"/>
  <p:tag name="KSO_WM_UNIT_TEXT_FILL_FORE_SCHEMECOLOR_INDEX" val="1"/>
  <p:tag name="KSO_WM_UNIT_TEXT_FILL_TYPE" val="1"/>
  <p:tag name="KSO_WM_UNIT_USESOURCEFORMAT_APPLY" val="0"/>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3337_2*l_h_i*1_4_1"/>
  <p:tag name="KSO_WM_TEMPLATE_CATEGORY" val="diagram"/>
  <p:tag name="KSO_WM_TEMPLATE_INDEX" val="2023333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USESOURCEFORMAT_APPLY" val="0"/>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37_2*l_h_i*1_1_2"/>
  <p:tag name="KSO_WM_TEMPLATE_CATEGORY" val="diagram"/>
  <p:tag name="KSO_WM_TEMPLATE_INDEX" val="20233337"/>
  <p:tag name="KSO_WM_UNIT_LAYERLEVEL" val="1_1_1"/>
  <p:tag name="KSO_WM_TAG_VERSION" val="3.0"/>
  <p:tag name="KSO_WM_UNIT_TYPE" val="l_h_i"/>
  <p:tag name="KSO_WM_UNIT_INDEX" val="1_1_2"/>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 name="KSO_WM_UNIT_LINE_FILL_TYPE" val="2"/>
  <p:tag name="KSO_WM_UNIT_USESOURCEFORMAT_APPLY" val="0"/>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37_2*l_h_i*1_2_2"/>
  <p:tag name="KSO_WM_TEMPLATE_CATEGORY" val="diagram"/>
  <p:tag name="KSO_WM_TEMPLATE_INDEX" val="20233337"/>
  <p:tag name="KSO_WM_UNIT_LAYERLEVEL" val="1_1_1"/>
  <p:tag name="KSO_WM_TAG_VERSION" val="3.0"/>
  <p:tag name="KSO_WM_UNIT_TYPE" val="l_h_i"/>
  <p:tag name="KSO_WM_UNIT_INDEX" val="1_2_2"/>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 name="KSO_WM_UNIT_LINE_FILL_TYPE" val="2"/>
  <p:tag name="KSO_WM_UNIT_USESOURCEFORMAT_APPLY" val="0"/>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37_2*l_h_i*1_3_2"/>
  <p:tag name="KSO_WM_TEMPLATE_CATEGORY" val="diagram"/>
  <p:tag name="KSO_WM_TEMPLATE_INDEX" val="20233337"/>
  <p:tag name="KSO_WM_UNIT_LAYERLEVEL" val="1_1_1"/>
  <p:tag name="KSO_WM_TAG_VERSION" val="3.0"/>
  <p:tag name="KSO_WM_UNIT_TYPE" val="l_h_i"/>
  <p:tag name="KSO_WM_UNIT_INDEX" val="1_3_2"/>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 name="KSO_WM_UNIT_LINE_FILL_TYPE" val="2"/>
  <p:tag name="KSO_WM_UNIT_USESOURCEFORMAT_APPLY" val="0"/>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3337_2*l_h_i*1_4_2"/>
  <p:tag name="KSO_WM_TEMPLATE_CATEGORY" val="diagram"/>
  <p:tag name="KSO_WM_TEMPLATE_INDEX" val="20233337"/>
  <p:tag name="KSO_WM_UNIT_LAYERLEVEL" val="1_1_1"/>
  <p:tag name="KSO_WM_TAG_VERSION" val="3.0"/>
  <p:tag name="KSO_WM_UNIT_TYPE" val="l_h_i"/>
  <p:tag name="KSO_WM_UNIT_INDEX" val="1_4_2"/>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LINE_FORE_SCHEMECOLOR_INDEX" val="13"/>
  <p:tag name="KSO_WM_UNIT_LINE_FILL_TYPE" val="2"/>
  <p:tag name="KSO_WM_UNIT_USESOURCEFORMAT_APPLY" val="0"/>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7_2*l_h_d*1_1_1"/>
  <p:tag name="KSO_WM_TEMPLATE_CATEGORY" val="diagram"/>
  <p:tag name="KSO_WM_TEMPLATE_INDEX" val="20233337"/>
  <p:tag name="KSO_WM_UNIT_LAYERLEVEL" val="1_1_1"/>
  <p:tag name="KSO_WM_TAG_VERSION" val="3.0"/>
  <p:tag name="KSO_WM_UNIT_VALUE" val="360*600"/>
  <p:tag name="KSO_WM_DIAGRAM_GROUP_CODE" val="l1-1"/>
  <p:tag name="KSO_WM_UNIT_TYPE" val="l_h_d"/>
  <p:tag name="KSO_WM_UNIT_INDEX" val="1_1_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5"/>
  <p:tag name="MH_PIC_SOURCE_TYPE" val="generate_slide_ai*{&quot;ai_type&quot;:&quot;generate_ppt&quot;,&quot;id&quot;:&quot;VCG41N1158794159&quot;}*auto_gallery_ai_v2.0.9_ONLINE*1744807047868_226.140_fada73a9d144-slide-13"/>
  <p:tag name="KSO_WM_UNIT_LINE_FILL_TYPE" val="2"/>
  <p:tag name="KSO_WM_UNIT_USESOURCEFORMAT_APPLY" val="0"/>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7_2*l_h_d*1_2_1"/>
  <p:tag name="KSO_WM_TEMPLATE_CATEGORY" val="diagram"/>
  <p:tag name="KSO_WM_TEMPLATE_INDEX" val="20233337"/>
  <p:tag name="KSO_WM_UNIT_LAYERLEVEL" val="1_1_1"/>
  <p:tag name="KSO_WM_TAG_VERSION" val="3.0"/>
  <p:tag name="KSO_WM_UNIT_VALUE" val="360*600"/>
  <p:tag name="KSO_WM_DIAGRAM_GROUP_CODE" val="l1-1"/>
  <p:tag name="KSO_WM_UNIT_TYPE" val="l_h_d"/>
  <p:tag name="KSO_WM_UNIT_INDEX" val="1_2_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5"/>
  <p:tag name="MH_PIC_SOURCE_TYPE" val="generate_slide_ai*{&quot;ai_type&quot;:&quot;generate_ppt&quot;,&quot;id&quot;:&quot;VCG41N1439009982&quot;}*auto_gallery_ai_v2.0.9_ONLINE*1744807047868_226.140_fada73a9d144-slide-13"/>
  <p:tag name="KSO_WM_UNIT_LINE_FILL_TYPE" val="2"/>
  <p:tag name="KSO_WM_UNIT_USESOURCEFORMAT_APPLY" val="0"/>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7_2*l_h_d*1_3_1"/>
  <p:tag name="KSO_WM_TEMPLATE_CATEGORY" val="diagram"/>
  <p:tag name="KSO_WM_TEMPLATE_INDEX" val="20233337"/>
  <p:tag name="KSO_WM_UNIT_LAYERLEVEL" val="1_1_1"/>
  <p:tag name="KSO_WM_TAG_VERSION" val="3.0"/>
  <p:tag name="KSO_WM_UNIT_VALUE" val="360*600"/>
  <p:tag name="KSO_WM_DIAGRAM_GROUP_CODE" val="l1-1"/>
  <p:tag name="KSO_WM_UNIT_TYPE" val="l_h_d"/>
  <p:tag name="KSO_WM_UNIT_INDEX" val="1_3_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5"/>
  <p:tag name="MH_PIC_SOURCE_TYPE" val="generate_slide_ai*{&quot;ai_type&quot;:&quot;generate_ppt&quot;,&quot;id&quot;:&quot;VCG211252234430&quot;}*auto_gallery_ai_v2.0.9_ONLINE*1744807047868_226.140_fada73a9d144-slide-13"/>
  <p:tag name="KSO_WM_UNIT_LINE_FILL_TYPE" val="2"/>
  <p:tag name="KSO_WM_UNIT_USESOURCEFORMAT_APPLY" val="0"/>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3337_2*l_h_d*1_4_1"/>
  <p:tag name="KSO_WM_TEMPLATE_CATEGORY" val="diagram"/>
  <p:tag name="KSO_WM_TEMPLATE_INDEX" val="20233337"/>
  <p:tag name="KSO_WM_UNIT_LAYERLEVEL" val="1_1_1"/>
  <p:tag name="KSO_WM_TAG_VERSION" val="3.0"/>
  <p:tag name="KSO_WM_UNIT_VALUE" val="360*600"/>
  <p:tag name="KSO_WM_DIAGRAM_GROUP_CODE" val="l1-1"/>
  <p:tag name="KSO_WM_UNIT_TYPE" val="l_h_d"/>
  <p:tag name="KSO_WM_UNIT_INDEX" val="1_4_1"/>
  <p:tag name="KSO_WM_DIAGRAM_VERSION" val="3"/>
  <p:tag name="KSO_WM_DIAGRAM_COLOR_TRICK" val="1"/>
  <p:tag name="KSO_WM_DIAGRAM_COLOR_TEXT_CAN_REMOVE" val="n"/>
  <p:tag name="KSO_WM_DIAGRAM_MAX_ITEMCNT" val="4"/>
  <p:tag name="KSO_WM_DIAGRAM_MIN_ITEMCNT" val="3"/>
  <p:tag name="KSO_WM_DIAGRAM_VIRTUALLY_FRAME" val="{&quot;height&quot;:348.59661865234375,&quot;width&quot;:850.482666015625}"/>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PICTURE_SUBTYPE" val="b"/>
  <p:tag name="KSO_WM_BEAUTIFY_FLAG" val="#wm#"/>
  <p:tag name="KSO_WM_UNIT_FILL_TYPE" val="1"/>
  <p:tag name="KSO_WM_UNIT_FILL_FORE_SCHEMECOLOR_INDEX" val="5"/>
  <p:tag name="KSO_WM_UNIT_FILL_FORE_SCHEMECOLOR_INDEX_BRIGHTNESS" val="0"/>
  <p:tag name="KSO_WM_UNIT_LINE_FORE_SCHEMECOLOR_INDEX" val="5"/>
  <p:tag name="MH_PIC_SOURCE_TYPE" val="generate_slide_ai*{&quot;ai_type&quot;:&quot;generate_ppt&quot;,&quot;id&quot;:&quot;VCG41N1372313899&quot;}*auto_gallery_ai_v2.0.9_ONLINE*1744807047868_226.140_fada73a9d144-slide-13"/>
  <p:tag name="KSO_WM_UNIT_LINE_FILL_TYPE" val="2"/>
  <p:tag name="KSO_WM_UNIT_USESOURCEFORMAT_APPLY" val="0"/>
</p:tagLst>
</file>

<file path=ppt/tags/tag156.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15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158.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LAYOUT" val="a_d_l"/>
  <p:tag name="KSO_WM_SLIDE_LAYOUT_CNT" val="1_1_1"/>
  <p:tag name="KSO_WM_SPECIAL_SOURCE" val="bdnull"/>
  <p:tag name="KSO_WM_SLIDE_TYPE" val="text"/>
  <p:tag name="KSO_WM_SLIDE_SIZE" val="411.56*333.516"/>
  <p:tag name="KSO_WM_SLIDE_POSITION" val="489.895*159.674"/>
  <p:tag name="KSO_WM_SLIDE_SUBTYPE" val="picTxt"/>
  <p:tag name="KSO_WM_DIAGRAM_GROUP_CODE" val="l1-1"/>
  <p:tag name="KSO_WM_SLIDE_DIAGTYPE" val="l"/>
  <p:tag name="KSO_WM_SLIDE_LAYOUT_NAME" val="仅标题"/>
  <p:tag name="KSO_WM_TEMPLATE_INDEX" val="20235971"/>
  <p:tag name="KSO_WM_TEMPLATE_SUBCATEGORY" val="0"/>
  <p:tag name="KSO_WM_SLIDE_INDEX" val="1"/>
  <p:tag name="KSO_WM_TAG_VERSION" val="3.0"/>
  <p:tag name="KSO_WM_SLIDE_ID" val="custom20232404_1"/>
  <p:tag name="KSO_WM_SLIDE_ITEM_CNT" val="3"/>
</p:tagLst>
</file>

<file path=ppt/tags/tag15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TEXT_FILL_FORE_SCHEMECOLOR_INDEX" val="13"/>
  <p:tag name="KSO_WM_UNIT_TEXT_FILL_TYPE" val="1"/>
  <p:tag name="KSO_WM_UNIT_USESOURCEFORMAT_APPLY" val="0"/>
  <p:tag name="KSO_WM_TEMPLATE_INDEX" val="20232404"/>
  <p:tag name="KSO_WM_UNIT_ID" val="custom20232404_1*a*1"/>
  <p:tag name="KSO_WM_UNIT_TEXT_TYPE" val="1"/>
  <p:tag name="KSO_WM_UNIT_PRESET_TEXT" val="单击此处添加标题"/>
</p:tagLst>
</file>

<file path=ppt/tags/tag160.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3321_1*l_h_a*1_1_1"/>
  <p:tag name="KSO_WM_TEMPLATE_CATEGORY" val="diagram"/>
  <p:tag name="KSO_WM_TEMPLATE_INDEX" val="20233321"/>
  <p:tag name="KSO_WM_UNIT_LAYERLEVEL" val="1_1_1"/>
  <p:tag name="KSO_WM_TAG_VERSION" val="3.0"/>
  <p:tag name="KSO_WM_DIAGRAM_MAX_ITEMCNT" val="4"/>
  <p:tag name="KSO_WM_DIAGRAM_MIN_ITEMCNT" val="2"/>
  <p:tag name="KSO_WM_DIAGRAM_VIRTUALLY_FRAME" val="{&quot;height&quot;:363.37274169921875,&quot;width&quot;:413.09228515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FILL_TYPE" val="1"/>
  <p:tag name="KSO_WM_UNIT_FILL_FORE_SCHEMECOLOR_INDEX" val="5"/>
  <p:tag name="KSO_WM_UNIT_FILL_FORE_SCHEMECOLOR_INDEX_BRIGHTNESS" val="0"/>
  <p:tag name="KSO_WM_UNIT_PRESET_TEXT" val="添加标题"/>
  <p:tag name="KSO_WM_UNIT_USESOURCEFORMAT_APPLY" val="0"/>
</p:tagLst>
</file>

<file path=ppt/tags/tag16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321_1*l_h_f*1_1_1"/>
  <p:tag name="KSO_WM_TEMPLATE_CATEGORY" val="diagram"/>
  <p:tag name="KSO_WM_TEMPLATE_INDEX" val="2023332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3.37274169921875,&quot;width&quot;:413.092285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TEXT_FILL_FORE_SCHEMECOLOR_INDEX" val="1"/>
  <p:tag name="KSO_WM_UNIT_TEXT_FILL_TYPE" val="1"/>
  <p:tag name="KSO_WM_UNIT_PRESET_TEXT" val="单击此处添加文本具体内容，简明扼要地阐述您的观点根据需要可酌情增减文字，单击此处添加内容简明扼要地阐述您的观点。"/>
  <p:tag name="KSO_WM_UNIT_USESOURCEFORMAT_APPLY" val="0"/>
</p:tagLst>
</file>

<file path=ppt/tags/tag16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6"/>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321_1*l_h_a*1_2_1"/>
  <p:tag name="KSO_WM_TEMPLATE_CATEGORY" val="diagram"/>
  <p:tag name="KSO_WM_TEMPLATE_INDEX" val="20233321"/>
  <p:tag name="KSO_WM_UNIT_LAYERLEVEL" val="1_1_1"/>
  <p:tag name="KSO_WM_TAG_VERSION" val="3.0"/>
  <p:tag name="KSO_WM_DIAGRAM_MAX_ITEMCNT" val="4"/>
  <p:tag name="KSO_WM_DIAGRAM_MIN_ITEMCNT" val="2"/>
  <p:tag name="KSO_WM_DIAGRAM_VIRTUALLY_FRAME" val="{&quot;height&quot;:363.37274169921875,&quot;width&quot;:413.0922851562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BEAUTIFY_FLAG" val="#wm#"/>
  <p:tag name="KSO_WM_UNIT_FILL_TYPE" val="1"/>
  <p:tag name="KSO_WM_UNIT_FILL_FORE_SCHEMECOLOR_INDEX" val="5"/>
  <p:tag name="KSO_WM_UNIT_FILL_FORE_SCHEMECOLOR_INDEX_BRIGHTNESS" val="0"/>
  <p:tag name="KSO_WM_UNIT_PRESET_TEXT" val="添加标题"/>
  <p:tag name="KSO_WM_UNIT_USESOURCEFORMAT_APPLY" val="0"/>
</p:tagLst>
</file>

<file path=ppt/tags/tag16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3321_1*l_h_f*1_2_1"/>
  <p:tag name="KSO_WM_TEMPLATE_CATEGORY" val="diagram"/>
  <p:tag name="KSO_WM_TEMPLATE_INDEX" val="20233321"/>
  <p:tag name="KSO_WM_UNIT_LAYERLEVEL" val="1_1_1"/>
  <p:tag name="KSO_WM_TAG_VERSION" val="3.0"/>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63.37274169921875,&quot;width&quot;:413.09228515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TEXT_FILL_FORE_SCHEMECOLOR_INDEX" val="1"/>
  <p:tag name="KSO_WM_UNIT_TEXT_FILL_TYPE" val="1"/>
  <p:tag name="KSO_WM_UNIT_PRESET_TEXT" val="单击此处添加文本具体内容，简明扼要地阐述您的观点根据需要可酌情增减文字，单击此处添加内容简明扼要地阐述您的观点。"/>
  <p:tag name="KSO_WM_UNIT_USESOURCEFORMAT_APPLY" val="0"/>
</p:tagLst>
</file>

<file path=ppt/tags/tag164.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2404_1*i*2"/>
  <p:tag name="KSO_WM_TEMPLATE_CATEGORY" val="custom"/>
  <p:tag name="KSO_WM_TEMPLATE_INDEX" val="20232404"/>
  <p:tag name="KSO_WM_UNIT_LAYERLEVEL" val="1"/>
  <p:tag name="KSO_WM_TAG_VERSION" val="3.0"/>
  <p:tag name="KSO_WM_UNIT_FILL_FORE_SCHEMECOLOR_INDEX" val="5"/>
  <p:tag name="KSO_WM_UNIT_FILL_TYPE" val="1"/>
  <p:tag name="KSO_WM_UNIT_TEXT_FILL_FORE_SCHEMECOLOR_INDEX" val="2"/>
  <p:tag name="KSO_WM_UNIT_TEXT_FILL_TYPE" val="1"/>
  <p:tag name="KSO_WM_UNIT_USESOURCEFORMAT_APPLY" val="0"/>
</p:tagLst>
</file>

<file path=ppt/tags/tag165.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16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67.xml><?xml version="1.0" encoding="utf-8"?>
<p:tagLst xmlns:a="http://schemas.openxmlformats.org/drawingml/2006/main" xmlns:r="http://schemas.openxmlformats.org/officeDocument/2006/relationships" xmlns:p="http://schemas.openxmlformats.org/presentationml/2006/main">
  <p:tag name="KSO_WM_SLIDE_ID" val="diagram20233147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20235971"/>
  <p:tag name="KSO_WM_SLIDE_TYPE" val="text"/>
  <p:tag name="KSO_WM_SLIDE_SUBTYPE" val="diag"/>
  <p:tag name="KSO_WM_SLIDE_SIZE" val="812.941*336.878"/>
  <p:tag name="KSO_WM_SLIDE_POSITION" val="73.3256*155.822"/>
  <p:tag name="KSO_WM_SLIDE_LAYOUT" val="a_l"/>
  <p:tag name="KSO_WM_SLIDE_LAYOUT_CNT" val="1_1"/>
  <p:tag name="KSO_WM_SPECIAL_SOURCE" val="bdnull"/>
  <p:tag name="KSO_WM_DIAGRAM_GROUP_CODE" val="l1-1"/>
  <p:tag name="KSO_WM_SLIDE_DIAGTYPE" val="l"/>
</p:tagLst>
</file>

<file path=ppt/tags/tag16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147_3*a*1"/>
  <p:tag name="KSO_WM_TEMPLATE_CATEGORY" val="diagram"/>
  <p:tag name="KSO_WM_TEMPLATE_INDEX" val="20233147"/>
  <p:tag name="KSO_WM_UNIT_LAYERLEVEL" val="1"/>
  <p:tag name="KSO_WM_TAG_VERSION" val="3.0"/>
  <p:tag name="KSO_WM_BEAUTIFY_FLAG" val="#wm#"/>
  <p:tag name="KSO_WM_UNIT_TEXT_TYPE" val="1"/>
  <p:tag name="KSO_WM_UNIT_PRESET_TEXT" val="单击此处添加标题"/>
  <p:tag name="KSO_WM_UNIT_TEXT_FILL_FORE_SCHEMECOLOR_INDEX" val="15"/>
  <p:tag name="KSO_WM_UNIT_TEXT_FILL_TYPE" val="1"/>
  <p:tag name="KSO_WM_UNIT_USESOURCEFORMAT_APPLY" val="0"/>
</p:tagLst>
</file>

<file path=ppt/tags/tag1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35971"/>
  <p:tag name="KSO_WM_SLIDE_ID" val="diagram20233339_1"/>
  <p:tag name="KSO_WM_TEMPLATE_SUBCATEGORY" val="0"/>
  <p:tag name="KSO_WM_TEMPLATE_MASTER_TYPE" val="0"/>
  <p:tag name="KSO_WM_TEMPLATE_COLOR_TYPE" val="0"/>
  <p:tag name="KSO_WM_SLIDE_TYPE" val="text"/>
  <p:tag name="KSO_WM_SLIDE_SUBTYPE" val="diag"/>
  <p:tag name="KSO_WM_SLIDE_ITEM_CNT" val="3"/>
  <p:tag name="KSO_WM_SLIDE_INDEX" val="1"/>
  <p:tag name="KSO_WM_SLIDE_SIZE" val="849.904*388.375"/>
  <p:tag name="KSO_WM_SLIDE_POSITION" val="55.3456*105.625"/>
  <p:tag name="KSO_WM_DIAGRAM_GROUP_CODE" val="l1-1"/>
  <p:tag name="KSO_WM_SLIDE_DIAGTYPE" val="l"/>
  <p:tag name="KSO_WM_TAG_VERSION" val="3.0"/>
  <p:tag name="KSO_WM_SLIDE_LAYOUT" val="a_l"/>
  <p:tag name="KSO_WM_SLIDE_LAYOUT_CNT" val="1_1"/>
</p:tagLst>
</file>

<file path=ppt/tags/tag17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3339_1*a*1"/>
  <p:tag name="KSO_WM_TEMPLATE_CATEGORY" val="diagram"/>
  <p:tag name="KSO_WM_TEMPLATE_INDEX" val="20233339"/>
  <p:tag name="KSO_WM_UNIT_LAYERLEVEL" val="1"/>
  <p:tag name="KSO_WM_TAG_VERSION" val="3.0"/>
  <p:tag name="KSO_WM_BEAUTIFY_FLAG" val="#wm#"/>
  <p:tag name="KSO_WM_UNIT_PRESET_TEXT" val="单击此处添加标题"/>
  <p:tag name="KSO_WM_UNIT_TEXT_TYPE" val="1"/>
  <p:tag name="KSO_WM_UNIT_TEXT_FILL_FORE_SCHEMECOLOR_INDEX" val="15"/>
  <p:tag name="KSO_WM_UNIT_TEXT_FILL_TYPE" val="1"/>
  <p:tag name="KSO_WM_UNIT_USESOURCEFORMAT_APPLY" val="0"/>
</p:tagLst>
</file>

<file path=ppt/tags/tag171.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17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173.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466.6*238.55"/>
  <p:tag name="KSO_WM_SLIDE_POSITION" val="456.5*196.14"/>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836_1"/>
  <p:tag name="KSO_WM_SLIDE_ITEM_CNT" val="3"/>
</p:tagLst>
</file>

<file path=ppt/tags/tag17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6"/>
  <p:tag name="KSO_WM_TEMPLATE_INDEX" val="20231836"/>
  <p:tag name="KSO_WM_UNIT_ID" val="custom20231836_1*a*1"/>
  <p:tag name="KSO_WM_UNIT_TEXT_FILL_FORE_SCHEMECOLOR_INDEX" val="13"/>
  <p:tag name="KSO_WM_UNIT_TEXT_FILL_TYPE" val="1"/>
  <p:tag name="KSO_WM_UNIT_USESOURCEFORMAT_APPLY" val="0"/>
  <p:tag name="KSO_WM_UNIT_PRESET_TEXT" val="单击此处添加标题"/>
  <p:tag name="KSO_WM_UNIT_TEXT_TYPE" val="1"/>
</p:tagLst>
</file>

<file path=ppt/tags/tag175.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466.6*238.55"/>
  <p:tag name="KSO_WM_SLIDE_POSITION" val="456.5*196.14"/>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836_1"/>
  <p:tag name="KSO_WM_SLIDE_ITEM_CNT" val="3"/>
</p:tagLst>
</file>

<file path=ppt/tags/tag17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6"/>
  <p:tag name="KSO_WM_TEMPLATE_INDEX" val="20231836"/>
  <p:tag name="KSO_WM_UNIT_ID" val="custom20231836_1*a*1"/>
  <p:tag name="KSO_WM_UNIT_TEXT_FILL_FORE_SCHEMECOLOR_INDEX" val="13"/>
  <p:tag name="KSO_WM_UNIT_TEXT_FILL_TYPE" val="1"/>
  <p:tag name="KSO_WM_UNIT_USESOURCEFORMAT_APPLY" val="0"/>
  <p:tag name="KSO_WM_UNIT_PRESET_TEXT" val="单击此处添加标题"/>
  <p:tag name="KSO_WM_UNIT_TEXT_TYPE" val="1"/>
</p:tagLst>
</file>

<file path=ppt/tags/tag177.xml><?xml version="1.0" encoding="utf-8"?>
<p:tagLst xmlns:a="http://schemas.openxmlformats.org/drawingml/2006/main" xmlns:r="http://schemas.openxmlformats.org/officeDocument/2006/relationships" xmlns:p="http://schemas.openxmlformats.org/presentationml/2006/main">
  <p:tag name="KSO_WM_TEMPLATE_MASTER_TYPE" val="0"/>
  <p:tag name="KSO_WM_TEMPLATE_COLOR_TYPE" val="0"/>
  <p:tag name="KSO_WM_BEAUTIFY_FLAG" val="#wm#"/>
  <p:tag name="KSO_WM_TEMPLATE_CATEGORY" val="custom"/>
  <p:tag name="KSO_WM_SLIDE_TYPE" val="text"/>
  <p:tag name="KSO_WM_SLIDE_SUBTYPE" val="picTxt"/>
  <p:tag name="KSO_WM_SLIDE_SIZE" val="466.6*238.55"/>
  <p:tag name="KSO_WM_SLIDE_POSITION" val="456.5*196.14"/>
  <p:tag name="KSO_WM_SLIDE_LAYOUT" val="a_d_l"/>
  <p:tag name="KSO_WM_SLIDE_LAYOUT_CNT" val="1_1_1"/>
  <p:tag name="KSO_WM_SPECIAL_SOURCE" val="bdnull"/>
  <p:tag name="KSO_WM_DIAGRAM_GROUP_CODE" val="l1-1"/>
  <p:tag name="KSO_WM_SLIDE_DIAGTYPE" val="l"/>
  <p:tag name="KSO_WM_TEMPLATE_INDEX" val="20235971"/>
  <p:tag name="KSO_WM_TEMPLATE_SUBCATEGORY" val="0"/>
  <p:tag name="KSO_WM_SLIDE_INDEX" val="1"/>
  <p:tag name="KSO_WM_TAG_VERSION" val="3.0"/>
  <p:tag name="KSO_WM_SLIDE_ID" val="custom20231836_1"/>
  <p:tag name="KSO_WM_SLIDE_ITEM_CNT" val="3"/>
</p:tagLst>
</file>

<file path=ppt/tags/tag17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TEMPLATE_CATEGORY" val="custom"/>
  <p:tag name="KSO_WM_UNIT_LAYERLEVEL" val="1"/>
  <p:tag name="KSO_WM_TAG_VERSION" val="3.0"/>
  <p:tag name="KSO_WM_BEAUTIFY_FLAG" val="#wm#"/>
  <p:tag name="KSO_WM_UNIT_VALUE" val="16"/>
  <p:tag name="KSO_WM_TEMPLATE_INDEX" val="20231836"/>
  <p:tag name="KSO_WM_UNIT_ID" val="custom20231836_1*a*1"/>
  <p:tag name="KSO_WM_UNIT_TEXT_FILL_FORE_SCHEMECOLOR_INDEX" val="13"/>
  <p:tag name="KSO_WM_UNIT_TEXT_FILL_TYPE" val="1"/>
  <p:tag name="KSO_WM_UNIT_USESOURCEFORMAT_APPLY" val="0"/>
  <p:tag name="KSO_WM_UNIT_PRESET_TEXT" val="单击此处添加标题"/>
  <p:tag name="KSO_WM_UNIT_TEXT_TYPE" val="1"/>
</p:tagLst>
</file>

<file path=ppt/tags/tag179.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7"/>
  <p:tag name="KSO_WM_SLIDE_ID" val="custom20235971_7"/>
  <p:tag name="KSO_WM_TEMPLATE_MASTER_TYPE" val="0"/>
  <p:tag name="KSO_WM_SLIDE_LAYOUT" val="a_e"/>
  <p:tag name="KSO_WM_SLIDE_LAYOUT_CNT" val="1_1"/>
</p:tagLst>
</file>

<file path=ppt/tags/tag18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5971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971"/>
  <p:tag name="KSO_WM_TEMPLATE_CATEGORY" val="custom"/>
  <p:tag name="KSO_WM_UNIT_ISCONTENTSTITLE" val="0"/>
  <p:tag name="KSO_WM_UNIT_PRESET_TEXT" val="添加章节标题"/>
  <p:tag name="KSO_WM_UNIT_TEXT_TYPE" val="1"/>
</p:tagLst>
</file>

<file path=ppt/tags/tag181.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18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1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1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18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9_1*i*5"/>
  <p:tag name="KSO_WM_TEMPLATE_CATEGORY" val="custom"/>
  <p:tag name="KSO_WM_TEMPLATE_INDEX" val="20234969"/>
  <p:tag name="KSO_WM_UNIT_LAYERLEVEL" val="1"/>
  <p:tag name="KSO_WM_TAG_VERSION" val="3.0"/>
  <p:tag name="KSO_WM_BEAUTIFY_FLAG" val="#wm#"/>
</p:tagLst>
</file>

<file path=ppt/tags/tag1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9_1*i*6"/>
  <p:tag name="KSO_WM_TEMPLATE_CATEGORY" val="custom"/>
  <p:tag name="KSO_WM_TEMPLATE_INDEX" val="20234969"/>
  <p:tag name="KSO_WM_UNIT_LAYERLEVEL" val="1"/>
  <p:tag name="KSO_WM_TAG_VERSION" val="3.0"/>
  <p:tag name="KSO_WM_BEAUTIFY_FLAG" val="#wm#"/>
</p:tagLst>
</file>

<file path=ppt/tags/tag1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9_1*i*7"/>
  <p:tag name="KSO_WM_TEMPLATE_CATEGORY" val="custom"/>
  <p:tag name="KSO_WM_TEMPLATE_INDEX" val="20234969"/>
  <p:tag name="KSO_WM_UNIT_LAYERLEVEL" val="1"/>
  <p:tag name="KSO_WM_TAG_VERSION" val="3.0"/>
  <p:tag name="KSO_WM_BEAUTIFY_FLAG" val="#wm#"/>
</p:tagLst>
</file>

<file path=ppt/tags/tag19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9_1*i*8"/>
  <p:tag name="KSO_WM_TEMPLATE_CATEGORY" val="custom"/>
  <p:tag name="KSO_WM_TEMPLATE_INDEX" val="20234969"/>
  <p:tag name="KSO_WM_UNIT_LAYERLEVEL" val="1"/>
  <p:tag name="KSO_WM_TAG_VERSION" val="3.0"/>
  <p:tag name="KSO_WM_BEAUTIFY_FLAG" val="#wm#"/>
</p:tagLst>
</file>

<file path=ppt/tags/tag1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9_1*i*9"/>
  <p:tag name="KSO_WM_TEMPLATE_CATEGORY" val="custom"/>
  <p:tag name="KSO_WM_TEMPLATE_INDEX" val="20234969"/>
  <p:tag name="KSO_WM_UNIT_LAYERLEVEL" val="1"/>
  <p:tag name="KSO_WM_TAG_VERSION" val="3.0"/>
  <p:tag name="KSO_WM_BEAUTIFY_FLAG" val="#wm#"/>
</p:tagLst>
</file>

<file path=ppt/tags/tag1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193.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194.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19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19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1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1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1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01.xml><?xml version="1.0" encoding="utf-8"?>
<p:tagLst xmlns:a="http://schemas.openxmlformats.org/drawingml/2006/main" xmlns:r="http://schemas.openxmlformats.org/officeDocument/2006/relationships"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custom20234969_1*f*1"/>
  <p:tag name="KSO_WM_TEMPLATE_CATEGORY" val="custom"/>
  <p:tag name="KSO_WM_TEMPLATE_INDEX" val="20234969"/>
  <p:tag name="KSO_WM_UNIT_LAYERLEVEL" val="1"/>
  <p:tag name="KSO_WM_TAG_VERSION" val="3.0"/>
  <p:tag name="KSO_WM_BEAUTIFY_FLAG" val="#wm#"/>
  <p:tag name="KSO_WM_UNIT_TEXT_TYPE" val="1"/>
  <p:tag name="KSO_WM_UNIT_VALUE" val="432"/>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
</p:tagLst>
</file>

<file path=ppt/tags/tag202.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0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09.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1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16.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1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23.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2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30.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3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37.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3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44.xml><?xml version="1.0" encoding="utf-8"?>
<p:tagLst xmlns:a="http://schemas.openxmlformats.org/drawingml/2006/main" xmlns:r="http://schemas.openxmlformats.org/officeDocument/2006/relationships" xmlns:p="http://schemas.openxmlformats.org/presentationml/2006/main">
  <p:tag name="KSO_WM_SLIDE_ID" val="custom20234969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5971"/>
  <p:tag name="KSO_WM_SLIDE_TYPE" val="text"/>
  <p:tag name="KSO_WM_SLIDE_SUBTYPE" val="picTxt"/>
  <p:tag name="KSO_WM_SLIDE_SIZE" val="864*458"/>
  <p:tag name="KSO_WM_SLIDE_POSITION" val="47*28"/>
  <p:tag name="KSO_WM_SLIDE_LAYOUT" val="a_f"/>
  <p:tag name="KSO_WM_SLIDE_LAYOUT_CNT" val="1_1"/>
  <p:tag name="KSO_WM_SPECIAL_SOURCE" val="bdnull"/>
</p:tagLst>
</file>

<file path=ppt/tags/tag24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4969_1*a*1"/>
  <p:tag name="KSO_WM_TEMPLATE_CATEGORY" val="custom"/>
  <p:tag name="KSO_WM_TEMPLATE_INDEX" val="20234969"/>
  <p:tag name="KSO_WM_UNIT_LAYERLEVEL" val="1"/>
  <p:tag name="KSO_WM_TAG_VERSION" val="3.0"/>
  <p:tag name="KSO_WM_BEAUTIFY_FLAG" val="#wm#"/>
  <p:tag name="KSO_WM_UNIT_TEXT_TYPE" val="1"/>
  <p:tag name="KSO_WM_UNIT_PRESET_TEXT" val="单击此处添加标题"/>
</p:tagLst>
</file>

<file path=ppt/tags/tag2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9_1*i*1"/>
  <p:tag name="KSO_WM_TEMPLATE_CATEGORY" val="custom"/>
  <p:tag name="KSO_WM_TEMPLATE_INDEX" val="20234969"/>
  <p:tag name="KSO_WM_UNIT_LAYERLEVEL" val="1"/>
  <p:tag name="KSO_WM_TAG_VERSION" val="3.0"/>
  <p:tag name="KSO_WM_BEAUTIFY_FLAG" val="#wm#"/>
</p:tagLst>
</file>

<file path=ppt/tags/tag2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9_1*i*2"/>
  <p:tag name="KSO_WM_TEMPLATE_CATEGORY" val="custom"/>
  <p:tag name="KSO_WM_TEMPLATE_INDEX" val="20234969"/>
  <p:tag name="KSO_WM_UNIT_LAYERLEVEL" val="1"/>
  <p:tag name="KSO_WM_TAG_VERSION" val="3.0"/>
  <p:tag name="KSO_WM_BEAUTIFY_FLAG" val="#wm#"/>
</p:tagLst>
</file>

<file path=ppt/tags/tag2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9_1*i*3"/>
  <p:tag name="KSO_WM_TEMPLATE_CATEGORY" val="custom"/>
  <p:tag name="KSO_WM_TEMPLATE_INDEX" val="20234969"/>
  <p:tag name="KSO_WM_UNIT_LAYERLEVEL" val="1"/>
  <p:tag name="KSO_WM_TAG_VERSION" val="3.0"/>
  <p:tag name="KSO_WM_BEAUTIFY_FLAG" val="#wm#"/>
</p:tagLst>
</file>

<file path=ppt/tags/tag2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9_1*i*4"/>
  <p:tag name="KSO_WM_TEMPLATE_CATEGORY" val="custom"/>
  <p:tag name="KSO_WM_TEMPLATE_INDEX" val="20234969"/>
  <p:tag name="KSO_WM_UNIT_LAYERLEVEL" val="1"/>
  <p:tag name="KSO_WM_TAG_VERSION" val="3.0"/>
  <p:tag name="KSO_WM_BEAUTIFY_FLAG" val="#wm#"/>
</p:tagLst>
</file>

<file path=ppt/tags/tag2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9_1*i*10"/>
  <p:tag name="KSO_WM_TEMPLATE_CATEGORY" val="custom"/>
  <p:tag name="KSO_WM_TEMPLATE_INDEX" val="20234969"/>
  <p:tag name="KSO_WM_UNIT_LAYERLEVEL" val="1"/>
  <p:tag name="KSO_WM_TAG_VERSION" val="3.0"/>
  <p:tag name="KSO_WM_BEAUTIFY_FLAG" val="#wm#"/>
</p:tagLst>
</file>

<file path=ppt/tags/tag251.xml><?xml version="1.0" encoding="utf-8"?>
<p:tagLst xmlns:a="http://schemas.openxmlformats.org/drawingml/2006/main" xmlns:r="http://schemas.openxmlformats.org/officeDocument/2006/relationships"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5971"/>
  <p:tag name="KSO_WM_TEMPLATE_CATEGORY" val="custom"/>
  <p:tag name="KSO_WM_SLIDE_INDEX" val="9"/>
  <p:tag name="KSO_WM_SLIDE_ID" val="custom20235971_9"/>
  <p:tag name="KSO_WM_TEMPLATE_MASTER_TYPE" val="0"/>
  <p:tag name="KSO_WM_SLIDE_LAYOUT" val="a_f"/>
  <p:tag name="KSO_WM_SLIDE_LAYOUT_CNT" val="1_2"/>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教学PPT字体">
      <a:majorFont>
        <a:latin typeface="Times New Roman"/>
        <a:ea typeface="楷体"/>
        <a:cs typeface=""/>
      </a:majorFont>
      <a:minorFont>
        <a:latin typeface="Times New Roman"/>
        <a:ea typeface="楷体"/>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1444</Words>
  <Application>Microsoft Office PowerPoint</Application>
  <PresentationFormat>自定义</PresentationFormat>
  <Paragraphs>282</Paragraphs>
  <Slides>37</Slides>
  <Notes>10</Notes>
  <HiddenSlides>0</HiddenSlides>
  <MMClips>0</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WPS</vt:lpstr>
      <vt:lpstr>人工智能导论   第4章 联邦学习</vt:lpstr>
      <vt:lpstr>幻灯片 2</vt:lpstr>
      <vt:lpstr>4.1 联邦学习概述</vt:lpstr>
      <vt:lpstr>4.1.1 联邦学习的诞生背景</vt:lpstr>
      <vt:lpstr>4.1.2 联邦学习的范式</vt:lpstr>
      <vt:lpstr>4.2 联邦学习的基础理论</vt:lpstr>
      <vt:lpstr>4.2.1 分布式计算架构</vt:lpstr>
      <vt:lpstr>4.2.2 用于隐私保护的安全加密机制</vt:lpstr>
      <vt:lpstr>4.3 联邦学习分类</vt:lpstr>
      <vt:lpstr>4.3.1 横向联邦学习</vt:lpstr>
      <vt:lpstr>4.3.2 纵向联邦学习</vt:lpstr>
      <vt:lpstr>4.3.3 联邦迁移学习</vt:lpstr>
      <vt:lpstr>4.3.4 联邦强化学习</vt:lpstr>
      <vt:lpstr>4.3.4 联邦强化学习</vt:lpstr>
      <vt:lpstr>4.4 联邦学习激励机制</vt:lpstr>
      <vt:lpstr>4.4.1 激励机制的基本要素</vt:lpstr>
      <vt:lpstr>4.4.2 激励机制设计原则</vt:lpstr>
      <vt:lpstr>4.5开源的联邦学习框架</vt:lpstr>
      <vt:lpstr>4.5.1 PySyft框架</vt:lpstr>
      <vt:lpstr>4.5.2 TensorFlow Federated框架</vt:lpstr>
      <vt:lpstr>4.5.3 FATE框架</vt:lpstr>
      <vt:lpstr>4.5.4 FedML框架</vt:lpstr>
      <vt:lpstr>4.6 联邦学习应用领域</vt:lpstr>
      <vt:lpstr>4.6.1 跨行业隐私保护数据的分析与合作</vt:lpstr>
      <vt:lpstr>4.6.2 协作式机器学习</vt:lpstr>
      <vt:lpstr>4.6.3 云边协同的智能决策优化</vt:lpstr>
      <vt:lpstr>课后习题</vt:lpstr>
      <vt:lpstr>课后习题</vt:lpstr>
      <vt:lpstr>课后习题</vt:lpstr>
      <vt:lpstr>课后习题</vt:lpstr>
      <vt:lpstr>课后习题</vt:lpstr>
      <vt:lpstr>课后习题</vt:lpstr>
      <vt:lpstr>课后习题</vt:lpstr>
      <vt:lpstr>课后习题</vt:lpstr>
      <vt:lpstr>课后习题</vt:lpstr>
      <vt:lpstr>课后习题</vt:lpstr>
      <vt:lpstr>幻灯片 37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LIUYUHUI</dc:creator>
  <cp:lastModifiedBy>Administrator</cp:lastModifiedBy>
  <cp:revision>222</cp:revision>
  <dcterms:created xsi:type="dcterms:W3CDTF">2019-06-19T02:08:00Z</dcterms:created>
  <dcterms:modified xsi:type="dcterms:W3CDTF">2025-04-25T05:13:36Z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2052-12.1.0.20305</vt:lpwstr>
  </property>
  <property fmtid="{D5CDD505-2E9C-101B-9397-08002B2CF9AE}" pid="3" name="ICV">
    <vt:lpwstr>FC66C3E503C7453290451B530ACEC9DF_11</vt:lpwstr>
  </property>
</Properties>
</file>