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notesSlides/notesSlide3.xml" ContentType="application/vnd.openxmlformats-officedocument.presentationml.notesSlid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4.xml" ContentType="application/vnd.openxmlformats-officedocument.presentationml.notesSlide+xml"/>
  <Override PartName="/ppt/tags/tag1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59"/>
  </p:notesMasterIdLst>
  <p:sldIdLst>
    <p:sldId id="257" r:id="rId2"/>
    <p:sldId id="316" r:id="rId3"/>
    <p:sldId id="315" r:id="rId4"/>
    <p:sldId id="258" r:id="rId5"/>
    <p:sldId id="268" r:id="rId6"/>
    <p:sldId id="317" r:id="rId7"/>
    <p:sldId id="318" r:id="rId8"/>
    <p:sldId id="269" r:id="rId9"/>
    <p:sldId id="270" r:id="rId10"/>
    <p:sldId id="272" r:id="rId11"/>
    <p:sldId id="273" r:id="rId12"/>
    <p:sldId id="309" r:id="rId13"/>
    <p:sldId id="276" r:id="rId14"/>
    <p:sldId id="277" r:id="rId15"/>
    <p:sldId id="319" r:id="rId16"/>
    <p:sldId id="320" r:id="rId17"/>
    <p:sldId id="321" r:id="rId18"/>
    <p:sldId id="279" r:id="rId19"/>
    <p:sldId id="280" r:id="rId20"/>
    <p:sldId id="314" r:id="rId21"/>
    <p:sldId id="322" r:id="rId22"/>
    <p:sldId id="28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283" r:id="rId45"/>
    <p:sldId id="344" r:id="rId46"/>
    <p:sldId id="345" r:id="rId47"/>
    <p:sldId id="346" r:id="rId48"/>
    <p:sldId id="347" r:id="rId49"/>
    <p:sldId id="348" r:id="rId50"/>
    <p:sldId id="349" r:id="rId51"/>
    <p:sldId id="350" r:id="rId52"/>
    <p:sldId id="351" r:id="rId53"/>
    <p:sldId id="352" r:id="rId54"/>
    <p:sldId id="353" r:id="rId55"/>
    <p:sldId id="354" r:id="rId56"/>
    <p:sldId id="355" r:id="rId57"/>
    <p:sldId id="308" r:id="rId58"/>
  </p:sldIdLst>
  <p:sldSz cx="12192000" cy="6858000"/>
  <p:notesSz cx="6858000" cy="9144000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483810881" name="WPS_1679281038" initials="W" lastIdx="1" clrIdx="2"/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BFE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780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40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DC24E989-3879-D904-51B6-9C6FE10B659C}"/>
              </a:ext>
            </a:extLst>
          </p:cNvPr>
          <p:cNvSpPr txBox="1"/>
          <p:nvPr userDrawn="1"/>
        </p:nvSpPr>
        <p:spPr>
          <a:xfrm>
            <a:off x="321303" y="961510"/>
            <a:ext cx="11549394" cy="3990500"/>
          </a:xfrm>
          <a:prstGeom prst="plaque">
            <a:avLst>
              <a:gd name="adj" fmla="val 4630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3683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51831CA2-F67B-43AF-1D3A-CF52F52D9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8188" y="970756"/>
            <a:ext cx="9415624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9" name="直线连接符 11">
            <a:extLst>
              <a:ext uri="{FF2B5EF4-FFF2-40B4-BE49-F238E27FC236}">
                <a16:creationId xmlns:a16="http://schemas.microsoft.com/office/drawing/2014/main" id="{13DDA8EA-B93C-ADB1-75A4-F52D288135D5}"/>
              </a:ext>
            </a:extLst>
          </p:cNvPr>
          <p:cNvCxnSpPr>
            <a:cxnSpLocks/>
          </p:cNvCxnSpPr>
          <p:nvPr userDrawn="1"/>
        </p:nvCxnSpPr>
        <p:spPr>
          <a:xfrm>
            <a:off x="0" y="667469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9B74A374-6D49-150F-8476-5DA9B7B891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87"/>
          <a:stretch/>
        </p:blipFill>
        <p:spPr>
          <a:xfrm>
            <a:off x="0" y="5075428"/>
            <a:ext cx="12192000" cy="17825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78A85C0-1115-3FCC-F56B-340BA186A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040" y="0"/>
            <a:ext cx="3943960" cy="6551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935BCD8-3D14-F452-D665-5760958F50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197"/>
            <a:ext cx="2634199" cy="553563"/>
          </a:xfrm>
          <a:prstGeom prst="rect">
            <a:avLst/>
          </a:prstGeom>
        </p:spPr>
      </p:pic>
      <p:sp>
        <p:nvSpPr>
          <p:cNvPr id="14" name="副标题 2">
            <a:extLst>
              <a:ext uri="{FF2B5EF4-FFF2-40B4-BE49-F238E27FC236}">
                <a16:creationId xmlns:a16="http://schemas.microsoft.com/office/drawing/2014/main" id="{E44A6CD8-179C-160E-4538-BBD69A236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8188" y="3481774"/>
            <a:ext cx="9415624" cy="9120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29231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0F3426D-F980-0594-D01E-EDBEDFA69F55}"/>
              </a:ext>
            </a:extLst>
          </p:cNvPr>
          <p:cNvSpPr/>
          <p:nvPr userDrawn="1"/>
        </p:nvSpPr>
        <p:spPr>
          <a:xfrm>
            <a:off x="0" y="4878222"/>
            <a:ext cx="12192000" cy="1979778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D50E9725-4C9C-791F-EE2B-1419ED660104}"/>
              </a:ext>
            </a:extLst>
          </p:cNvPr>
          <p:cNvSpPr/>
          <p:nvPr userDrawn="1"/>
        </p:nvSpPr>
        <p:spPr>
          <a:xfrm>
            <a:off x="0" y="0"/>
            <a:ext cx="4180840" cy="6858000"/>
          </a:xfrm>
          <a:custGeom>
            <a:avLst/>
            <a:gdLst/>
            <a:ahLst/>
            <a:cxnLst/>
            <a:rect l="l" t="t" r="r" b="b"/>
            <a:pathLst>
              <a:path w="4180840" h="6858000">
                <a:moveTo>
                  <a:pt x="0" y="6857999"/>
                </a:moveTo>
                <a:lnTo>
                  <a:pt x="4180331" y="6858000"/>
                </a:lnTo>
                <a:lnTo>
                  <a:pt x="418033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4471C4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6A601DC9-ACD9-1694-5343-6C85C850F233}"/>
              </a:ext>
            </a:extLst>
          </p:cNvPr>
          <p:cNvSpPr txBox="1"/>
          <p:nvPr userDrawn="1"/>
        </p:nvSpPr>
        <p:spPr>
          <a:xfrm>
            <a:off x="-184052" y="3053256"/>
            <a:ext cx="444893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800" spc="285" dirty="0">
                <a:solidFill>
                  <a:schemeClr val="bg1"/>
                </a:solidFill>
                <a:latin typeface="+mj-lt"/>
                <a:cs typeface="SimSun"/>
              </a:rPr>
              <a:t>C</a:t>
            </a:r>
            <a:r>
              <a:rPr sz="4800" spc="-265" dirty="0">
                <a:solidFill>
                  <a:schemeClr val="bg1"/>
                </a:solidFill>
                <a:latin typeface="+mj-lt"/>
                <a:cs typeface="SimSun"/>
              </a:rPr>
              <a:t> </a:t>
            </a:r>
            <a:r>
              <a:rPr sz="4800" spc="610" dirty="0">
                <a:solidFill>
                  <a:schemeClr val="bg1"/>
                </a:solidFill>
                <a:latin typeface="+mj-lt"/>
                <a:cs typeface="SimSun"/>
              </a:rPr>
              <a:t>O</a:t>
            </a:r>
            <a:r>
              <a:rPr sz="4800" spc="-270" dirty="0">
                <a:solidFill>
                  <a:schemeClr val="bg1"/>
                </a:solidFill>
                <a:latin typeface="+mj-lt"/>
                <a:cs typeface="SimSun"/>
              </a:rPr>
              <a:t> </a:t>
            </a:r>
            <a:r>
              <a:rPr sz="4800" spc="540" dirty="0">
                <a:solidFill>
                  <a:schemeClr val="bg1"/>
                </a:solidFill>
                <a:latin typeface="+mj-lt"/>
                <a:cs typeface="SimSun"/>
              </a:rPr>
              <a:t>N</a:t>
            </a:r>
            <a:r>
              <a:rPr lang="en-US" sz="4800" spc="-265" dirty="0">
                <a:solidFill>
                  <a:schemeClr val="bg1"/>
                </a:solidFill>
                <a:latin typeface="+mj-lt"/>
                <a:cs typeface="SimSun"/>
              </a:rPr>
              <a:t> </a:t>
            </a:r>
            <a:r>
              <a:rPr sz="4800" dirty="0">
                <a:solidFill>
                  <a:schemeClr val="bg1"/>
                </a:solidFill>
                <a:latin typeface="+mj-lt"/>
                <a:cs typeface="SimSun"/>
              </a:rPr>
              <a:t>T</a:t>
            </a:r>
            <a:r>
              <a:rPr sz="4800" spc="-260" dirty="0">
                <a:solidFill>
                  <a:schemeClr val="bg1"/>
                </a:solidFill>
                <a:latin typeface="+mj-lt"/>
                <a:cs typeface="SimSun"/>
              </a:rPr>
              <a:t> </a:t>
            </a:r>
            <a:r>
              <a:rPr sz="4800" dirty="0">
                <a:solidFill>
                  <a:schemeClr val="bg1"/>
                </a:solidFill>
                <a:latin typeface="+mj-lt"/>
                <a:cs typeface="SimSun"/>
              </a:rPr>
              <a:t>E</a:t>
            </a:r>
            <a:r>
              <a:rPr sz="4800" spc="-270" dirty="0">
                <a:solidFill>
                  <a:schemeClr val="bg1"/>
                </a:solidFill>
                <a:latin typeface="+mj-lt"/>
                <a:cs typeface="SimSun"/>
              </a:rPr>
              <a:t> </a:t>
            </a:r>
            <a:r>
              <a:rPr sz="4800" spc="540" dirty="0">
                <a:solidFill>
                  <a:schemeClr val="bg1"/>
                </a:solidFill>
                <a:latin typeface="+mj-lt"/>
                <a:cs typeface="SimSun"/>
              </a:rPr>
              <a:t>N</a:t>
            </a:r>
            <a:r>
              <a:rPr sz="4800" spc="-254" dirty="0">
                <a:solidFill>
                  <a:schemeClr val="bg1"/>
                </a:solidFill>
                <a:latin typeface="+mj-lt"/>
                <a:cs typeface="SimSun"/>
              </a:rPr>
              <a:t> </a:t>
            </a:r>
            <a:r>
              <a:rPr sz="4800" spc="-50" dirty="0">
                <a:solidFill>
                  <a:schemeClr val="bg1"/>
                </a:solidFill>
                <a:latin typeface="+mj-lt"/>
                <a:cs typeface="SimSun"/>
              </a:rPr>
              <a:t>T</a:t>
            </a:r>
            <a:endParaRPr sz="4800" dirty="0">
              <a:solidFill>
                <a:schemeClr val="bg1"/>
              </a:solidFill>
              <a:latin typeface="+mj-lt"/>
              <a:cs typeface="SimSun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D6F16F92-CD4F-84AE-96CB-827753A3E143}"/>
              </a:ext>
            </a:extLst>
          </p:cNvPr>
          <p:cNvSpPr txBox="1"/>
          <p:nvPr userDrawn="1"/>
        </p:nvSpPr>
        <p:spPr>
          <a:xfrm>
            <a:off x="-134046" y="714337"/>
            <a:ext cx="424538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1324610" algn="l"/>
              </a:tabLst>
            </a:pPr>
            <a:r>
              <a:rPr sz="12000" spc="-50" dirty="0">
                <a:solidFill>
                  <a:schemeClr val="bg1"/>
                </a:solidFill>
                <a:latin typeface="Microsoft YaHei"/>
                <a:cs typeface="Microsoft YaHei"/>
              </a:rPr>
              <a:t>目</a:t>
            </a:r>
            <a:r>
              <a:rPr sz="12000" dirty="0">
                <a:solidFill>
                  <a:schemeClr val="bg1"/>
                </a:solidFill>
                <a:latin typeface="Microsoft YaHei"/>
                <a:cs typeface="Microsoft YaHei"/>
              </a:rPr>
              <a:t>	</a:t>
            </a:r>
            <a:r>
              <a:rPr sz="12000" spc="-50" dirty="0">
                <a:solidFill>
                  <a:schemeClr val="bg1"/>
                </a:solidFill>
                <a:latin typeface="Microsoft YaHei"/>
                <a:cs typeface="Microsoft YaHei"/>
              </a:rPr>
              <a:t>录</a:t>
            </a:r>
            <a:endParaRPr sz="12000" dirty="0">
              <a:solidFill>
                <a:schemeClr val="bg1"/>
              </a:solidFill>
              <a:latin typeface="Microsoft YaHei"/>
              <a:cs typeface="Microsoft YaHei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FF968F0-64CB-2363-0B42-1F1F9FA2F1B1}"/>
              </a:ext>
            </a:extLst>
          </p:cNvPr>
          <p:cNvGrpSpPr/>
          <p:nvPr userDrawn="1"/>
        </p:nvGrpSpPr>
        <p:grpSpPr>
          <a:xfrm>
            <a:off x="292937" y="4552540"/>
            <a:ext cx="3391417" cy="1557664"/>
            <a:chOff x="144167" y="4585999"/>
            <a:chExt cx="3391417" cy="1557664"/>
          </a:xfrm>
        </p:grpSpPr>
        <p:pic>
          <p:nvPicPr>
            <p:cNvPr id="13" name="object 18">
              <a:extLst>
                <a:ext uri="{FF2B5EF4-FFF2-40B4-BE49-F238E27FC236}">
                  <a16:creationId xmlns:a16="http://schemas.microsoft.com/office/drawing/2014/main" id="{8EA66252-DE04-275C-601C-88EBA451A9B7}"/>
                </a:ext>
              </a:extLst>
            </p:cNvPr>
            <p:cNvPicPr/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01" t="15529" r="24997" b="12057"/>
            <a:stretch/>
          </p:blipFill>
          <p:spPr>
            <a:xfrm>
              <a:off x="1981687" y="4585999"/>
              <a:ext cx="1553897" cy="1557664"/>
            </a:xfrm>
            <a:prstGeom prst="rect">
              <a:avLst/>
            </a:prstGeom>
          </p:spPr>
        </p:pic>
        <p:pic>
          <p:nvPicPr>
            <p:cNvPr id="14" name="Picture 2" descr="广东石油化工学院">
              <a:extLst>
                <a:ext uri="{FF2B5EF4-FFF2-40B4-BE49-F238E27FC236}">
                  <a16:creationId xmlns:a16="http://schemas.microsoft.com/office/drawing/2014/main" id="{31809E60-448B-DD48-56E8-4B0B0A7979E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89" t="13775" r="26846" b="13201"/>
            <a:stretch/>
          </p:blipFill>
          <p:spPr bwMode="auto">
            <a:xfrm>
              <a:off x="144167" y="4585999"/>
              <a:ext cx="1553897" cy="1557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32C9B9C-9374-D9B6-2E34-BACE6F572B0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86611" y="4585999"/>
              <a:ext cx="0" cy="155766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9811DDB-B809-C4EA-0987-450E702C6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5914" y="1516773"/>
            <a:ext cx="696750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pic>
        <p:nvPicPr>
          <p:cNvPr id="19" name="Picture 2" descr="广东石油化工学院">
            <a:extLst>
              <a:ext uri="{FF2B5EF4-FFF2-40B4-BE49-F238E27FC236}">
                <a16:creationId xmlns:a16="http://schemas.microsoft.com/office/drawing/2014/main" id="{225C34E6-687A-A99C-568D-7876644FA9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9" t="13775" r="26846" b="13201"/>
          <a:stretch/>
        </p:blipFill>
        <p:spPr bwMode="auto">
          <a:xfrm>
            <a:off x="11545817" y="16342"/>
            <a:ext cx="634857" cy="6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63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29E19EF5-FE0E-85C0-F0E5-53908F2AD9EE}"/>
              </a:ext>
            </a:extLst>
          </p:cNvPr>
          <p:cNvGrpSpPr/>
          <p:nvPr userDrawn="1"/>
        </p:nvGrpSpPr>
        <p:grpSpPr>
          <a:xfrm>
            <a:off x="48289" y="48432"/>
            <a:ext cx="12138214" cy="6858000"/>
            <a:chOff x="1" y="0"/>
            <a:chExt cx="11907435" cy="68580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79C53B3-7612-5AA3-1404-B4DDCACAE74F}"/>
                </a:ext>
              </a:extLst>
            </p:cNvPr>
            <p:cNvPicPr preferRelativeResize="0">
              <a:picLocks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H="1">
              <a:off x="1" y="0"/>
              <a:ext cx="5942055" cy="6858000"/>
            </a:xfrm>
            <a:custGeom>
              <a:avLst/>
              <a:gdLst>
                <a:gd name="connsiteX0" fmla="*/ 0 w 5942055"/>
                <a:gd name="connsiteY0" fmla="*/ 0 h 6858000"/>
                <a:gd name="connsiteX1" fmla="*/ 5942055 w 5942055"/>
                <a:gd name="connsiteY1" fmla="*/ 0 h 6858000"/>
                <a:gd name="connsiteX2" fmla="*/ 5942055 w 5942055"/>
                <a:gd name="connsiteY2" fmla="*/ 6858000 h 6858000"/>
                <a:gd name="connsiteX3" fmla="*/ 0 w 5942055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2055" h="6858000">
                  <a:moveTo>
                    <a:pt x="0" y="0"/>
                  </a:moveTo>
                  <a:lnTo>
                    <a:pt x="5942055" y="0"/>
                  </a:lnTo>
                  <a:lnTo>
                    <a:pt x="5942055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9DF4538-1BD2-D7CD-4593-F33B00D163D7}"/>
                </a:ext>
              </a:extLst>
            </p:cNvPr>
            <p:cNvPicPr preferRelativeResize="0">
              <a:picLocks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965381" y="0"/>
              <a:ext cx="5942055" cy="6858000"/>
            </a:xfrm>
            <a:custGeom>
              <a:avLst/>
              <a:gdLst>
                <a:gd name="connsiteX0" fmla="*/ 0 w 5942055"/>
                <a:gd name="connsiteY0" fmla="*/ 0 h 6858000"/>
                <a:gd name="connsiteX1" fmla="*/ 5942055 w 5942055"/>
                <a:gd name="connsiteY1" fmla="*/ 0 h 6858000"/>
                <a:gd name="connsiteX2" fmla="*/ 5942055 w 5942055"/>
                <a:gd name="connsiteY2" fmla="*/ 6858000 h 6858000"/>
                <a:gd name="connsiteX3" fmla="*/ 0 w 5942055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2055" h="6858000">
                  <a:moveTo>
                    <a:pt x="0" y="0"/>
                  </a:moveTo>
                  <a:lnTo>
                    <a:pt x="5942055" y="0"/>
                  </a:lnTo>
                  <a:lnTo>
                    <a:pt x="5942055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</p:grp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CF88AD2-63B4-BEAD-D7C8-2638692C66CE}"/>
              </a:ext>
            </a:extLst>
          </p:cNvPr>
          <p:cNvSpPr/>
          <p:nvPr userDrawn="1"/>
        </p:nvSpPr>
        <p:spPr>
          <a:xfrm>
            <a:off x="4160232" y="2202744"/>
            <a:ext cx="7630116" cy="2892781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9B0ED73-6537-57A7-BB28-5F2ACBDD8585}"/>
              </a:ext>
            </a:extLst>
          </p:cNvPr>
          <p:cNvSpPr/>
          <p:nvPr userDrawn="1"/>
        </p:nvSpPr>
        <p:spPr>
          <a:xfrm>
            <a:off x="147652" y="1156837"/>
            <a:ext cx="4984594" cy="4984594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60FD301-2063-6507-161B-D435235F5A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025" y="1473378"/>
            <a:ext cx="4470266" cy="4470266"/>
          </a:xfrm>
          <a:custGeom>
            <a:avLst/>
            <a:gdLst>
              <a:gd name="connsiteX0" fmla="*/ 2025472 w 4470266"/>
              <a:gd name="connsiteY0" fmla="*/ 0 h 4459677"/>
              <a:gd name="connsiteX1" fmla="*/ 2444795 w 4470266"/>
              <a:gd name="connsiteY1" fmla="*/ 0 h 4459677"/>
              <a:gd name="connsiteX2" fmla="*/ 2463663 w 4470266"/>
              <a:gd name="connsiteY2" fmla="*/ 953 h 4459677"/>
              <a:gd name="connsiteX3" fmla="*/ 4470266 w 4470266"/>
              <a:gd name="connsiteY3" fmla="*/ 2224546 h 4459677"/>
              <a:gd name="connsiteX4" fmla="*/ 2463663 w 4470266"/>
              <a:gd name="connsiteY4" fmla="*/ 4448139 h 4459677"/>
              <a:gd name="connsiteX5" fmla="*/ 2235173 w 4470266"/>
              <a:gd name="connsiteY5" fmla="*/ 4459677 h 4459677"/>
              <a:gd name="connsiteX6" fmla="*/ 2235094 w 4470266"/>
              <a:gd name="connsiteY6" fmla="*/ 4459677 h 4459677"/>
              <a:gd name="connsiteX7" fmla="*/ 2006604 w 4470266"/>
              <a:gd name="connsiteY7" fmla="*/ 4448139 h 4459677"/>
              <a:gd name="connsiteX8" fmla="*/ 0 w 4470266"/>
              <a:gd name="connsiteY8" fmla="*/ 2224546 h 4459677"/>
              <a:gd name="connsiteX9" fmla="*/ 2006604 w 4470266"/>
              <a:gd name="connsiteY9" fmla="*/ 953 h 445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0266" h="4459677">
                <a:moveTo>
                  <a:pt x="2025472" y="0"/>
                </a:moveTo>
                <a:lnTo>
                  <a:pt x="2444795" y="0"/>
                </a:lnTo>
                <a:lnTo>
                  <a:pt x="2463663" y="953"/>
                </a:lnTo>
                <a:cubicBezTo>
                  <a:pt x="3590742" y="115414"/>
                  <a:pt x="4470266" y="1067268"/>
                  <a:pt x="4470266" y="2224546"/>
                </a:cubicBezTo>
                <a:cubicBezTo>
                  <a:pt x="4470266" y="3381824"/>
                  <a:pt x="3590742" y="4333678"/>
                  <a:pt x="2463663" y="4448139"/>
                </a:cubicBezTo>
                <a:lnTo>
                  <a:pt x="2235173" y="4459677"/>
                </a:lnTo>
                <a:lnTo>
                  <a:pt x="2235094" y="4459677"/>
                </a:lnTo>
                <a:lnTo>
                  <a:pt x="2006604" y="4448139"/>
                </a:lnTo>
                <a:cubicBezTo>
                  <a:pt x="879524" y="4333678"/>
                  <a:pt x="0" y="3381824"/>
                  <a:pt x="0" y="2224546"/>
                </a:cubicBezTo>
                <a:cubicBezTo>
                  <a:pt x="0" y="1067268"/>
                  <a:pt x="879524" y="115414"/>
                  <a:pt x="2006604" y="953"/>
                </a:cubicBezTo>
                <a:close/>
              </a:path>
            </a:pathLst>
          </a:cu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181A87B3-8C25-2B1C-97B7-DAC2B1BE39CC}"/>
              </a:ext>
            </a:extLst>
          </p:cNvPr>
          <p:cNvSpPr/>
          <p:nvPr userDrawn="1"/>
        </p:nvSpPr>
        <p:spPr>
          <a:xfrm>
            <a:off x="406025" y="1464472"/>
            <a:ext cx="4470266" cy="44702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374A6D39-AEA5-130A-AC22-916C93B5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246" y="2864881"/>
            <a:ext cx="72132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7" name="Picture 2" descr="广东石油化工学院">
            <a:extLst>
              <a:ext uri="{FF2B5EF4-FFF2-40B4-BE49-F238E27FC236}">
                <a16:creationId xmlns:a16="http://schemas.microsoft.com/office/drawing/2014/main" id="{D3EA5588-459A-7BC4-05EB-733322C297A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9" t="13775" r="26846" b="13201"/>
          <a:stretch/>
        </p:blipFill>
        <p:spPr bwMode="auto">
          <a:xfrm>
            <a:off x="11545817" y="16342"/>
            <a:ext cx="634857" cy="6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20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线连接符 11">
            <a:extLst>
              <a:ext uri="{FF2B5EF4-FFF2-40B4-BE49-F238E27FC236}">
                <a16:creationId xmlns:a16="http://schemas.microsoft.com/office/drawing/2014/main" id="{6BC44C64-7448-6BBE-D990-61ACC75B743B}"/>
              </a:ext>
            </a:extLst>
          </p:cNvPr>
          <p:cNvCxnSpPr>
            <a:cxnSpLocks/>
          </p:cNvCxnSpPr>
          <p:nvPr userDrawn="1"/>
        </p:nvCxnSpPr>
        <p:spPr>
          <a:xfrm>
            <a:off x="0" y="667469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A18E6DD6-1157-FC8A-DFCA-1EE316E09345}"/>
              </a:ext>
            </a:extLst>
          </p:cNvPr>
          <p:cNvSpPr/>
          <p:nvPr userDrawn="1"/>
        </p:nvSpPr>
        <p:spPr>
          <a:xfrm>
            <a:off x="276679" y="276679"/>
            <a:ext cx="248040" cy="248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58EB51F-8339-D95E-95F6-83B7F7BE3F23}"/>
              </a:ext>
            </a:extLst>
          </p:cNvPr>
          <p:cNvSpPr/>
          <p:nvPr userDrawn="1"/>
        </p:nvSpPr>
        <p:spPr>
          <a:xfrm>
            <a:off x="0" y="0"/>
            <a:ext cx="393701" cy="393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2" name="直线连接符 6">
            <a:extLst>
              <a:ext uri="{FF2B5EF4-FFF2-40B4-BE49-F238E27FC236}">
                <a16:creationId xmlns:a16="http://schemas.microsoft.com/office/drawing/2014/main" id="{953D9D1F-688C-C0B6-9E28-5265EAB577FE}"/>
              </a:ext>
            </a:extLst>
          </p:cNvPr>
          <p:cNvCxnSpPr/>
          <p:nvPr userDrawn="1"/>
        </p:nvCxnSpPr>
        <p:spPr>
          <a:xfrm>
            <a:off x="0" y="6814457"/>
            <a:ext cx="12192000" cy="0"/>
          </a:xfrm>
          <a:prstGeom prst="line">
            <a:avLst/>
          </a:prstGeom>
          <a:ln w="101600" cmpd="thinThick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灯片编号占位符 5">
            <a:extLst>
              <a:ext uri="{FF2B5EF4-FFF2-40B4-BE49-F238E27FC236}">
                <a16:creationId xmlns:a16="http://schemas.microsoft.com/office/drawing/2014/main" id="{09C9FA1C-CA2E-3850-34AA-8ABEABD8D6C1}"/>
              </a:ext>
            </a:extLst>
          </p:cNvPr>
          <p:cNvSpPr txBox="1"/>
          <p:nvPr userDrawn="1"/>
        </p:nvSpPr>
        <p:spPr>
          <a:xfrm>
            <a:off x="11508581" y="6602431"/>
            <a:ext cx="683418" cy="2618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vert="horz" lIns="0" tIns="45720" rIns="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8B1CCC-5B4E-41DC-9FD8-30B8F0069F97}" type="slidenum">
              <a:rPr lang="zh-CN" altLang="en-US" sz="1400" smtClean="0"/>
              <a:pPr/>
              <a:t>‹#›</a:t>
            </a:fld>
            <a:endParaRPr lang="zh-CN" altLang="en-US" sz="1400" dirty="0"/>
          </a:p>
        </p:txBody>
      </p:sp>
      <p:sp>
        <p:nvSpPr>
          <p:cNvPr id="14" name="日期占位符 3">
            <a:extLst>
              <a:ext uri="{FF2B5EF4-FFF2-40B4-BE49-F238E27FC236}">
                <a16:creationId xmlns:a16="http://schemas.microsoft.com/office/drawing/2014/main" id="{093E7F06-91F6-1BDE-DBFC-437E333234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19869"/>
            <a:ext cx="1169194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427B852C-D69C-4447-A656-272F5CAA5127}" type="datetimeFigureOut">
              <a:rPr lang="zh-CN" altLang="en-US" smtClean="0"/>
              <a:pPr/>
              <a:t>2026/9/21</a:t>
            </a:fld>
            <a:endParaRPr lang="zh-CN" altLang="en-US" dirty="0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5FEE3986-4E32-54D7-9872-C0919028E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35" y="43542"/>
            <a:ext cx="8775438" cy="599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36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7" name="Picture 2" descr="广东石油化工学院">
            <a:extLst>
              <a:ext uri="{FF2B5EF4-FFF2-40B4-BE49-F238E27FC236}">
                <a16:creationId xmlns:a16="http://schemas.microsoft.com/office/drawing/2014/main" id="{73F16906-79A9-84B3-984D-D3CB1D2FF56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9" t="13775" r="26846" b="13201"/>
          <a:stretch/>
        </p:blipFill>
        <p:spPr bwMode="auto">
          <a:xfrm>
            <a:off x="11545817" y="16342"/>
            <a:ext cx="634857" cy="6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63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>
            <a:extLst>
              <a:ext uri="{FF2B5EF4-FFF2-40B4-BE49-F238E27FC236}">
                <a16:creationId xmlns:a16="http://schemas.microsoft.com/office/drawing/2014/main" id="{66EEB814-2A10-A9AE-5537-CA303A0B48A1}"/>
              </a:ext>
            </a:extLst>
          </p:cNvPr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-9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473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67EAD31-0D87-3008-A280-8B744A759E98}"/>
              </a:ext>
            </a:extLst>
          </p:cNvPr>
          <p:cNvGrpSpPr/>
          <p:nvPr userDrawn="1"/>
        </p:nvGrpSpPr>
        <p:grpSpPr>
          <a:xfrm>
            <a:off x="1893835" y="1413748"/>
            <a:ext cx="8590598" cy="4030504"/>
            <a:chOff x="276701" y="1331119"/>
            <a:chExt cx="8590598" cy="4030504"/>
          </a:xfrm>
          <a:solidFill>
            <a:schemeClr val="bg1"/>
          </a:solidFill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C7D521-FE4F-376A-89DA-6B251E93F301}"/>
                </a:ext>
              </a:extLst>
            </p:cNvPr>
            <p:cNvSpPr/>
            <p:nvPr/>
          </p:nvSpPr>
          <p:spPr>
            <a:xfrm>
              <a:off x="276701" y="1331119"/>
              <a:ext cx="8590598" cy="403050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00C4BB2-B394-0FB6-50B7-DF2CA7988FB4}"/>
                </a:ext>
              </a:extLst>
            </p:cNvPr>
            <p:cNvSpPr txBox="1"/>
            <p:nvPr/>
          </p:nvSpPr>
          <p:spPr>
            <a:xfrm>
              <a:off x="1453039" y="2510314"/>
              <a:ext cx="6236494" cy="1107996"/>
            </a:xfrm>
            <a:prstGeom prst="rect">
              <a:avLst/>
            </a:prstGeom>
            <a:grp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CONTINUE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926A6E4-9A2A-1CDA-F843-E5C780C32AD8}"/>
                </a:ext>
              </a:extLst>
            </p:cNvPr>
            <p:cNvCxnSpPr/>
            <p:nvPr/>
          </p:nvCxnSpPr>
          <p:spPr>
            <a:xfrm>
              <a:off x="276702" y="3052286"/>
              <a:ext cx="1273016" cy="0"/>
            </a:xfrm>
            <a:prstGeom prst="lin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8D472E8-2E02-DA5F-FA6F-2F595C22E469}"/>
                </a:ext>
              </a:extLst>
            </p:cNvPr>
            <p:cNvCxnSpPr/>
            <p:nvPr/>
          </p:nvCxnSpPr>
          <p:spPr>
            <a:xfrm>
              <a:off x="7594283" y="3052286"/>
              <a:ext cx="1273016" cy="0"/>
            </a:xfrm>
            <a:prstGeom prst="lin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F0A85B2-A9E2-CA24-DCF6-4364E209E05B}"/>
                </a:ext>
              </a:extLst>
            </p:cNvPr>
            <p:cNvSpPr/>
            <p:nvPr/>
          </p:nvSpPr>
          <p:spPr>
            <a:xfrm>
              <a:off x="4542949" y="1331119"/>
              <a:ext cx="57150" cy="3333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3" name="Picture 2" descr="广东石油化工学院">
            <a:extLst>
              <a:ext uri="{FF2B5EF4-FFF2-40B4-BE49-F238E27FC236}">
                <a16:creationId xmlns:a16="http://schemas.microsoft.com/office/drawing/2014/main" id="{5FCE1C99-9F5D-FDDF-EA95-D240A6CACA0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9" t="13775" r="26846" b="13201"/>
          <a:stretch/>
        </p:blipFill>
        <p:spPr bwMode="auto">
          <a:xfrm>
            <a:off x="5469615" y="1474261"/>
            <a:ext cx="1252769" cy="125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18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75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10" Type="http://schemas.openxmlformats.org/officeDocument/2006/relationships/image" Target="../media/image13.png"/><Relationship Id="rId4" Type="http://schemas.openxmlformats.org/officeDocument/2006/relationships/tags" Target="../tags/tag28.xml"/><Relationship Id="rId9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15.jpe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14.jpeg"/><Relationship Id="rId5" Type="http://schemas.openxmlformats.org/officeDocument/2006/relationships/tags" Target="../tags/tag3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10" Type="http://schemas.openxmlformats.org/officeDocument/2006/relationships/image" Target="../media/image16.jpeg"/><Relationship Id="rId4" Type="http://schemas.openxmlformats.org/officeDocument/2006/relationships/tags" Target="../tags/tag43.xml"/><Relationship Id="rId9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slideLayout" Target="../slideLayouts/slideLayout4.xml"/><Relationship Id="rId3" Type="http://schemas.openxmlformats.org/officeDocument/2006/relationships/tags" Target="../tags/tag50.xml"/><Relationship Id="rId21" Type="http://schemas.openxmlformats.org/officeDocument/2006/relationships/image" Target="../media/image19.jpeg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image" Target="../media/image18.jpe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10" Type="http://schemas.openxmlformats.org/officeDocument/2006/relationships/tags" Target="../tags/tag57.xml"/><Relationship Id="rId19" Type="http://schemas.openxmlformats.org/officeDocument/2006/relationships/image" Target="../media/image17.jpeg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image" Target="../media/image21.png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image" Target="../media/image20.jpe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9.xml"/><Relationship Id="rId10" Type="http://schemas.openxmlformats.org/officeDocument/2006/relationships/tags" Target="../tags/tag74.xml"/><Relationship Id="rId4" Type="http://schemas.openxmlformats.org/officeDocument/2006/relationships/tags" Target="../tags/tag68.xml"/><Relationship Id="rId9" Type="http://schemas.openxmlformats.org/officeDocument/2006/relationships/tags" Target="../tags/tag7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18" Type="http://schemas.openxmlformats.org/officeDocument/2006/relationships/image" Target="../media/image24.jpe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image" Target="../media/image23.jpeg"/><Relationship Id="rId2" Type="http://schemas.openxmlformats.org/officeDocument/2006/relationships/tags" Target="../tags/tag76.xml"/><Relationship Id="rId16" Type="http://schemas.openxmlformats.org/officeDocument/2006/relationships/image" Target="../media/image22.jpeg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84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image" Target="../media/image28.svg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image" Target="../media/image27.png"/><Relationship Id="rId2" Type="http://schemas.openxmlformats.org/officeDocument/2006/relationships/tags" Target="../tags/tag90.xml"/><Relationship Id="rId16" Type="http://schemas.openxmlformats.org/officeDocument/2006/relationships/image" Target="../media/image26.jpeg"/><Relationship Id="rId20" Type="http://schemas.openxmlformats.org/officeDocument/2006/relationships/image" Target="../media/image30.sv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5" Type="http://schemas.openxmlformats.org/officeDocument/2006/relationships/tags" Target="../tags/tag93.xml"/><Relationship Id="rId15" Type="http://schemas.openxmlformats.org/officeDocument/2006/relationships/image" Target="../media/image25.png"/><Relationship Id="rId10" Type="http://schemas.openxmlformats.org/officeDocument/2006/relationships/tags" Target="../tags/tag98.xml"/><Relationship Id="rId19" Type="http://schemas.openxmlformats.org/officeDocument/2006/relationships/image" Target="../media/image29.pn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image" Target="../media/image34.jpeg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12" Type="http://schemas.openxmlformats.org/officeDocument/2006/relationships/image" Target="../media/image33.jpe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06.xml"/><Relationship Id="rId10" Type="http://schemas.openxmlformats.org/officeDocument/2006/relationships/tags" Target="../tags/tag111.xml"/><Relationship Id="rId4" Type="http://schemas.openxmlformats.org/officeDocument/2006/relationships/tags" Target="../tags/tag105.xml"/><Relationship Id="rId9" Type="http://schemas.openxmlformats.org/officeDocument/2006/relationships/tags" Target="../tags/tag1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tags" Target="../tags/tag124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tags" Target="../tags/tag123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tags" Target="../tags/tag122.xml"/><Relationship Id="rId5" Type="http://schemas.openxmlformats.org/officeDocument/2006/relationships/tags" Target="../tags/tag116.xml"/><Relationship Id="rId15" Type="http://schemas.openxmlformats.org/officeDocument/2006/relationships/image" Target="../media/image35.jpeg"/><Relationship Id="rId10" Type="http://schemas.openxmlformats.org/officeDocument/2006/relationships/tags" Target="../tags/tag121.xml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image" Target="../media/image38.jpe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image" Target="../media/image37.jpeg"/><Relationship Id="rId2" Type="http://schemas.openxmlformats.org/officeDocument/2006/relationships/tags" Target="../tags/tag126.xml"/><Relationship Id="rId16" Type="http://schemas.openxmlformats.org/officeDocument/2006/relationships/image" Target="../media/image36.jpe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40.xml"/><Relationship Id="rId16" Type="http://schemas.openxmlformats.org/officeDocument/2006/relationships/image" Target="../media/image42.jpeg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5" Type="http://schemas.openxmlformats.org/officeDocument/2006/relationships/tags" Target="../tags/tag143.xml"/><Relationship Id="rId15" Type="http://schemas.openxmlformats.org/officeDocument/2006/relationships/image" Target="../media/image41.jpeg"/><Relationship Id="rId10" Type="http://schemas.openxmlformats.org/officeDocument/2006/relationships/tags" Target="../tags/tag148.xml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slideLayout" Target="../slideLayouts/slideLayout4.xml"/><Relationship Id="rId3" Type="http://schemas.openxmlformats.org/officeDocument/2006/relationships/tags" Target="../tags/tag152.xml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5" Type="http://schemas.openxmlformats.org/officeDocument/2006/relationships/tags" Target="../tags/tag154.xml"/><Relationship Id="rId15" Type="http://schemas.openxmlformats.org/officeDocument/2006/relationships/image" Target="../media/image67.jpeg"/><Relationship Id="rId10" Type="http://schemas.openxmlformats.org/officeDocument/2006/relationships/tags" Target="../tags/tag159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notesSlide" Target="../notesSlides/notesSlide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gobang.light7.cn/#/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388188" y="1104900"/>
            <a:ext cx="9415624" cy="374649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6600" dirty="0"/>
              <a:t>《</a:t>
            </a:r>
            <a:r>
              <a:rPr lang="zh-CN" altLang="en-US" sz="6600" dirty="0"/>
              <a:t>人工智能技术及应用</a:t>
            </a:r>
            <a:r>
              <a:rPr lang="en-US" altLang="zh-CN" sz="6600" dirty="0"/>
              <a:t>》</a:t>
            </a:r>
            <a:r>
              <a:rPr lang="zh-CN" altLang="en-US" sz="6600" dirty="0"/>
              <a:t> </a:t>
            </a:r>
            <a:br>
              <a:rPr lang="en-US" altLang="zh-CN" sz="4400" dirty="0"/>
            </a:br>
            <a:br>
              <a:rPr lang="en-US" altLang="zh-CN" sz="4400" dirty="0"/>
            </a:br>
            <a:r>
              <a:rPr lang="zh-CN" altLang="en-US" sz="4400" dirty="0"/>
              <a:t>张清华  主编</a:t>
            </a:r>
            <a:br>
              <a:rPr lang="en-US" altLang="zh-CN" sz="4400" dirty="0"/>
            </a:br>
            <a:br>
              <a:rPr lang="en-US" altLang="zh-CN" sz="4400" dirty="0"/>
            </a:br>
            <a:r>
              <a:rPr lang="zh-CN" altLang="en-US" sz="4400" dirty="0"/>
              <a:t>人工智能导论教学中心</a:t>
            </a:r>
            <a:br>
              <a:rPr lang="en-US" altLang="zh-CN" sz="4400" dirty="0"/>
            </a:br>
            <a:endParaRPr lang="zh-CN" altLang="en-US" sz="44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93FA-21DE-D942-93DE-CD2C65C17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教学考核</a:t>
            </a:r>
            <a:r>
              <a:rPr lang="en-US" altLang="zh-CN" dirty="0"/>
              <a:t>——</a:t>
            </a:r>
            <a:r>
              <a:rPr lang="zh-TW" altLang="en-US" dirty="0"/>
              <a:t>考查</a:t>
            </a:r>
            <a:endParaRPr lang="en-US" dirty="0"/>
          </a:p>
        </p:txBody>
      </p:sp>
      <p:graphicFrame>
        <p:nvGraphicFramePr>
          <p:cNvPr id="3" name="Group 167">
            <a:extLst>
              <a:ext uri="{FF2B5EF4-FFF2-40B4-BE49-F238E27FC236}">
                <a16:creationId xmlns:a16="http://schemas.microsoft.com/office/drawing/2014/main" id="{D11FCD0B-2655-0344-BE34-B2450B791F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200171"/>
              </p:ext>
            </p:extLst>
          </p:nvPr>
        </p:nvGraphicFramePr>
        <p:xfrm>
          <a:off x="1986756" y="1463632"/>
          <a:ext cx="8218488" cy="3372804"/>
        </p:xfrm>
        <a:graphic>
          <a:graphicData uri="http://schemas.openxmlformats.org/drawingml/2006/table">
            <a:tbl>
              <a:tblPr/>
              <a:tblGrid>
                <a:gridCol w="827088">
                  <a:extLst>
                    <a:ext uri="{9D8B030D-6E8A-4147-A177-3AD203B41FA5}">
                      <a16:colId xmlns:a16="http://schemas.microsoft.com/office/drawing/2014/main" val="2380108831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98456254"/>
                    </a:ext>
                  </a:extLst>
                </a:gridCol>
                <a:gridCol w="1331912">
                  <a:extLst>
                    <a:ext uri="{9D8B030D-6E8A-4147-A177-3AD203B41FA5}">
                      <a16:colId xmlns:a16="http://schemas.microsoft.com/office/drawing/2014/main" val="1777305958"/>
                    </a:ext>
                  </a:extLst>
                </a:gridCol>
                <a:gridCol w="738188">
                  <a:extLst>
                    <a:ext uri="{9D8B030D-6E8A-4147-A177-3AD203B41FA5}">
                      <a16:colId xmlns:a16="http://schemas.microsoft.com/office/drawing/2014/main" val="1178631715"/>
                    </a:ext>
                  </a:extLst>
                </a:gridCol>
                <a:gridCol w="3990975">
                  <a:extLst>
                    <a:ext uri="{9D8B030D-6E8A-4147-A177-3AD203B41FA5}">
                      <a16:colId xmlns:a16="http://schemas.microsoft.com/office/drawing/2014/main" val="3812687862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序号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考 核 项 目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分数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备        注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877759"/>
                  </a:ext>
                </a:extLst>
              </a:tr>
              <a:tr h="674688"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期末笔试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tabLst>
                          <a:tab pos="609600" algn="l"/>
                        </a:tabLst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tabLst>
                          <a:tab pos="609600" algn="l"/>
                        </a:tabLst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tabLst>
                          <a:tab pos="609600" algn="l"/>
                        </a:tabLst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tabLst>
                          <a:tab pos="609600" algn="l"/>
                        </a:tabLs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609600" algn="l"/>
                        </a:tabLs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609600" algn="l"/>
                        </a:tabLs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609600" algn="l"/>
                        </a:tabLs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609600" algn="l"/>
                        </a:tabLs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tabLst>
                          <a:tab pos="609600" algn="l"/>
                        </a:tabLst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>
                          <a:tab pos="609600" algn="l"/>
                        </a:tabLst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小考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14031"/>
                  </a:ext>
                </a:extLst>
              </a:tr>
              <a:tr h="673100">
                <a:tc rowSpan="3"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平时成绩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实验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按次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累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计分</a:t>
                      </a:r>
                      <a:r>
                        <a:rPr kumimoji="0" lang="zh-CN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（</a:t>
                      </a:r>
                      <a:r>
                        <a:rPr kumimoji="0" lang="zh-CN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未按时交不计分，抄袭双方计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0</a:t>
                      </a:r>
                      <a:r>
                        <a:rPr kumimoji="0" lang="zh-CN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分）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1775887"/>
                  </a:ext>
                </a:extLst>
              </a:tr>
              <a:tr h="674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课堂表现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签到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表现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538802"/>
                  </a:ext>
                </a:extLst>
              </a:tr>
              <a:tr h="674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课程项目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进行考核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（方案设计）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8057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526591D-C6C7-D640-8207-43978166C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181" y="5241690"/>
            <a:ext cx="79930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</a:rPr>
              <a:t>友情提示：</a:t>
            </a:r>
            <a:r>
              <a:rPr lang="zh-CN" altLang="en-US" sz="2400" b="1" dirty="0"/>
              <a:t>“平时成绩”可以通过</a:t>
            </a:r>
            <a:r>
              <a:rPr lang="zh-CN" altLang="en-US" sz="2400" b="1" u="sng" dirty="0">
                <a:solidFill>
                  <a:srgbClr val="3333FF"/>
                </a:solidFill>
              </a:rPr>
              <a:t>课堂回答问题</a:t>
            </a:r>
            <a:r>
              <a:rPr lang="zh-CN" altLang="en-US" sz="2400" b="1" dirty="0"/>
              <a:t>加分（每次加</a:t>
            </a:r>
            <a:r>
              <a:rPr lang="en-US" altLang="zh-CN" sz="2400" b="1" dirty="0"/>
              <a:t>0.5</a:t>
            </a:r>
            <a:r>
              <a:rPr lang="zh-CN" altLang="en-US" sz="2400" b="1" dirty="0"/>
              <a:t>分，最高加到平时成绩满分为止）！</a:t>
            </a:r>
          </a:p>
        </p:txBody>
      </p:sp>
    </p:spTree>
    <p:extLst>
      <p:ext uri="{BB962C8B-B14F-4D97-AF65-F5344CB8AC3E}">
        <p14:creationId xmlns:p14="http://schemas.microsoft.com/office/powerpoint/2010/main" val="388814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388188" y="1673488"/>
            <a:ext cx="9415624" cy="2949311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dirty="0"/>
              <a:t>第</a:t>
            </a:r>
            <a:r>
              <a:rPr lang="en-US" altLang="zh-CN" sz="6600" dirty="0"/>
              <a:t>1</a:t>
            </a:r>
            <a:r>
              <a:rPr lang="zh-CN" altLang="en-US" sz="6600" dirty="0"/>
              <a:t>章 绪论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>
            <p:custDataLst>
              <p:tags r:id="rId2"/>
            </p:custDataLst>
          </p:nvPr>
        </p:nvSpPr>
        <p:spPr>
          <a:xfrm>
            <a:off x="4654662" y="742827"/>
            <a:ext cx="5148000" cy="1077724"/>
          </a:xfrm>
          <a:prstGeom prst="roundRect">
            <a:avLst>
              <a:gd name="adj" fmla="val 6375"/>
            </a:avLst>
          </a:prstGeom>
          <a:solidFill>
            <a:schemeClr val="accent1">
              <a:alpha val="1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latin typeface="+mn-ea"/>
              <a:sym typeface="+mn-ea"/>
            </a:endParaRPr>
          </a:p>
        </p:txBody>
      </p:sp>
      <p:cxnSp>
        <p:nvCxnSpPr>
          <p:cNvPr id="13" name="直接连接符 12"/>
          <p:cNvCxnSpPr>
            <a:cxnSpLocks/>
          </p:cNvCxnSpPr>
          <p:nvPr>
            <p:custDataLst>
              <p:tags r:id="rId3"/>
            </p:custDataLst>
          </p:nvPr>
        </p:nvCxnSpPr>
        <p:spPr>
          <a:xfrm rot="16200000">
            <a:off x="5799097" y="1281690"/>
            <a:ext cx="360000" cy="0"/>
          </a:xfrm>
          <a:prstGeom prst="line">
            <a:avLst/>
          </a:prstGeom>
          <a:ln w="25400" cap="rnd">
            <a:solidFill>
              <a:schemeClr val="accent1">
                <a:lumMod val="40000"/>
                <a:lumOff val="6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: 圆角 33"/>
          <p:cNvSpPr/>
          <p:nvPr>
            <p:custDataLst>
              <p:tags r:id="rId4"/>
            </p:custDataLst>
          </p:nvPr>
        </p:nvSpPr>
        <p:spPr>
          <a:xfrm>
            <a:off x="4654662" y="3442784"/>
            <a:ext cx="5148000" cy="1077724"/>
          </a:xfrm>
          <a:prstGeom prst="roundRect">
            <a:avLst>
              <a:gd name="adj" fmla="val 6375"/>
            </a:avLst>
          </a:prstGeom>
          <a:solidFill>
            <a:schemeClr val="accent1">
              <a:alpha val="1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latin typeface="+mn-ea"/>
              <a:sym typeface="+mn-ea"/>
            </a:endParaRPr>
          </a:p>
        </p:txBody>
      </p:sp>
      <p:cxnSp>
        <p:nvCxnSpPr>
          <p:cNvPr id="36" name="直接连接符 35"/>
          <p:cNvCxnSpPr>
            <a:cxnSpLocks/>
          </p:cNvCxnSpPr>
          <p:nvPr>
            <p:custDataLst>
              <p:tags r:id="rId5"/>
            </p:custDataLst>
          </p:nvPr>
        </p:nvCxnSpPr>
        <p:spPr>
          <a:xfrm rot="16200000">
            <a:off x="5799097" y="3981646"/>
            <a:ext cx="360000" cy="0"/>
          </a:xfrm>
          <a:prstGeom prst="line">
            <a:avLst/>
          </a:prstGeom>
          <a:ln w="25400" cap="rnd">
            <a:solidFill>
              <a:schemeClr val="accent1">
                <a:lumMod val="40000"/>
                <a:lumOff val="6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: 圆角 21"/>
          <p:cNvSpPr/>
          <p:nvPr>
            <p:custDataLst>
              <p:tags r:id="rId6"/>
            </p:custDataLst>
          </p:nvPr>
        </p:nvSpPr>
        <p:spPr>
          <a:xfrm>
            <a:off x="4662189" y="2179412"/>
            <a:ext cx="5148000" cy="1077724"/>
          </a:xfrm>
          <a:prstGeom prst="roundRect">
            <a:avLst>
              <a:gd name="adj" fmla="val 6375"/>
            </a:avLst>
          </a:prstGeom>
          <a:solidFill>
            <a:schemeClr val="accent1">
              <a:alpha val="1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latin typeface="+mn-ea"/>
              <a:sym typeface="+mn-ea"/>
            </a:endParaRPr>
          </a:p>
        </p:txBody>
      </p:sp>
      <p:cxnSp>
        <p:nvCxnSpPr>
          <p:cNvPr id="24" name="直接连接符 23"/>
          <p:cNvCxnSpPr>
            <a:cxnSpLocks/>
          </p:cNvCxnSpPr>
          <p:nvPr>
            <p:custDataLst>
              <p:tags r:id="rId7"/>
            </p:custDataLst>
          </p:nvPr>
        </p:nvCxnSpPr>
        <p:spPr>
          <a:xfrm rot="16200000">
            <a:off x="5806624" y="2718275"/>
            <a:ext cx="360000" cy="0"/>
          </a:xfrm>
          <a:prstGeom prst="line">
            <a:avLst/>
          </a:prstGeom>
          <a:ln w="25400" cap="rnd">
            <a:solidFill>
              <a:schemeClr val="accent1">
                <a:lumMod val="40000"/>
                <a:lumOff val="6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: 圆角 26"/>
          <p:cNvSpPr/>
          <p:nvPr>
            <p:custDataLst>
              <p:tags r:id="rId8"/>
            </p:custDataLst>
          </p:nvPr>
        </p:nvSpPr>
        <p:spPr>
          <a:xfrm>
            <a:off x="4662189" y="4879369"/>
            <a:ext cx="5148000" cy="1077724"/>
          </a:xfrm>
          <a:prstGeom prst="roundRect">
            <a:avLst>
              <a:gd name="adj" fmla="val 6375"/>
            </a:avLst>
          </a:prstGeom>
          <a:solidFill>
            <a:schemeClr val="accent1">
              <a:alpha val="1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latin typeface="+mn-ea"/>
              <a:sym typeface="+mn-ea"/>
            </a:endParaRPr>
          </a:p>
        </p:txBody>
      </p:sp>
      <p:cxnSp>
        <p:nvCxnSpPr>
          <p:cNvPr id="29" name="直接连接符 28"/>
          <p:cNvCxnSpPr>
            <a:cxnSpLocks/>
          </p:cNvCxnSpPr>
          <p:nvPr>
            <p:custDataLst>
              <p:tags r:id="rId9"/>
            </p:custDataLst>
          </p:nvPr>
        </p:nvCxnSpPr>
        <p:spPr>
          <a:xfrm rot="16200000">
            <a:off x="5806624" y="5418231"/>
            <a:ext cx="360000" cy="0"/>
          </a:xfrm>
          <a:prstGeom prst="line">
            <a:avLst/>
          </a:prstGeom>
          <a:ln w="25400" cap="rnd">
            <a:solidFill>
              <a:schemeClr val="accent1">
                <a:lumMod val="40000"/>
                <a:lumOff val="60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项标题"/>
          <p:cNvSpPr txBox="1"/>
          <p:nvPr>
            <p:custDataLst>
              <p:tags r:id="rId10"/>
            </p:custDataLst>
          </p:nvPr>
        </p:nvSpPr>
        <p:spPr>
          <a:xfrm>
            <a:off x="6420407" y="891629"/>
            <a:ext cx="3226086" cy="78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pc="300" dirty="0">
                <a:solidFill>
                  <a:schemeClr val="tx2"/>
                </a:solidFill>
                <a:latin typeface="+mn-ea"/>
              </a:rPr>
              <a:t>人工智能概述</a:t>
            </a:r>
          </a:p>
        </p:txBody>
      </p:sp>
      <p:sp>
        <p:nvSpPr>
          <p:cNvPr id="26" name="序号"/>
          <p:cNvSpPr txBox="1"/>
          <p:nvPr>
            <p:custDataLst>
              <p:tags r:id="rId11"/>
            </p:custDataLst>
          </p:nvPr>
        </p:nvSpPr>
        <p:spPr>
          <a:xfrm>
            <a:off x="4806139" y="742827"/>
            <a:ext cx="925900" cy="10777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gradFill flip="none" rotWithShape="1">
                  <a:gsLst>
                    <a:gs pos="19000">
                      <a:schemeClr val="accent1"/>
                    </a:gs>
                    <a:gs pos="74000">
                      <a:schemeClr val="accent2"/>
                    </a:gs>
                  </a:gsLst>
                  <a:lin ang="2700000" scaled="1"/>
                  <a:tileRect/>
                </a:gradFill>
                <a:latin typeface="+mn-ea"/>
              </a:rPr>
              <a:t>01</a:t>
            </a:r>
          </a:p>
        </p:txBody>
      </p:sp>
      <p:sp>
        <p:nvSpPr>
          <p:cNvPr id="35" name="项标题"/>
          <p:cNvSpPr txBox="1"/>
          <p:nvPr>
            <p:custDataLst>
              <p:tags r:id="rId12"/>
            </p:custDataLst>
          </p:nvPr>
        </p:nvSpPr>
        <p:spPr>
          <a:xfrm>
            <a:off x="6420407" y="3591586"/>
            <a:ext cx="3226086" cy="78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pc="300" dirty="0">
                <a:solidFill>
                  <a:schemeClr val="tx2"/>
                </a:solidFill>
                <a:latin typeface="+mn-ea"/>
              </a:rPr>
              <a:t>人工智能的研究内容</a:t>
            </a:r>
          </a:p>
        </p:txBody>
      </p:sp>
      <p:sp>
        <p:nvSpPr>
          <p:cNvPr id="37" name="序号"/>
          <p:cNvSpPr txBox="1"/>
          <p:nvPr>
            <p:custDataLst>
              <p:tags r:id="rId13"/>
            </p:custDataLst>
          </p:nvPr>
        </p:nvSpPr>
        <p:spPr>
          <a:xfrm>
            <a:off x="4806139" y="3442784"/>
            <a:ext cx="925900" cy="10777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gradFill flip="none" rotWithShape="1">
                  <a:gsLst>
                    <a:gs pos="19000">
                      <a:schemeClr val="accent1"/>
                    </a:gs>
                    <a:gs pos="74000">
                      <a:schemeClr val="accent2"/>
                    </a:gs>
                  </a:gsLst>
                  <a:lin ang="2700000" scaled="1"/>
                  <a:tileRect/>
                </a:gradFill>
                <a:latin typeface="+mn-ea"/>
              </a:rPr>
              <a:t>03</a:t>
            </a:r>
          </a:p>
        </p:txBody>
      </p:sp>
      <p:sp>
        <p:nvSpPr>
          <p:cNvPr id="23" name="项标题"/>
          <p:cNvSpPr txBox="1"/>
          <p:nvPr>
            <p:custDataLst>
              <p:tags r:id="rId14"/>
            </p:custDataLst>
          </p:nvPr>
        </p:nvSpPr>
        <p:spPr>
          <a:xfrm>
            <a:off x="6427934" y="2328214"/>
            <a:ext cx="3226086" cy="78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pc="300" dirty="0">
                <a:solidFill>
                  <a:schemeClr val="tx2"/>
                </a:solidFill>
                <a:latin typeface="+mn-ea"/>
              </a:rPr>
              <a:t>人工智能的研究方法</a:t>
            </a:r>
          </a:p>
        </p:txBody>
      </p:sp>
      <p:sp>
        <p:nvSpPr>
          <p:cNvPr id="25" name="序号"/>
          <p:cNvSpPr txBox="1"/>
          <p:nvPr>
            <p:custDataLst>
              <p:tags r:id="rId15"/>
            </p:custDataLst>
          </p:nvPr>
        </p:nvSpPr>
        <p:spPr>
          <a:xfrm>
            <a:off x="4813666" y="2179412"/>
            <a:ext cx="925900" cy="10777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gradFill flip="none" rotWithShape="1">
                  <a:gsLst>
                    <a:gs pos="19000">
                      <a:schemeClr val="accent1"/>
                    </a:gs>
                    <a:gs pos="74000">
                      <a:schemeClr val="accent2"/>
                    </a:gs>
                  </a:gsLst>
                  <a:lin ang="2700000" scaled="1"/>
                  <a:tileRect/>
                </a:gradFill>
                <a:latin typeface="+mn-ea"/>
              </a:rPr>
              <a:t>02</a:t>
            </a:r>
          </a:p>
        </p:txBody>
      </p:sp>
      <p:sp>
        <p:nvSpPr>
          <p:cNvPr id="28" name="项标题"/>
          <p:cNvSpPr txBox="1"/>
          <p:nvPr>
            <p:custDataLst>
              <p:tags r:id="rId16"/>
            </p:custDataLst>
          </p:nvPr>
        </p:nvSpPr>
        <p:spPr>
          <a:xfrm>
            <a:off x="6427934" y="5028171"/>
            <a:ext cx="3226086" cy="7801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spc="300" dirty="0">
                <a:solidFill>
                  <a:schemeClr val="tx2"/>
                </a:solidFill>
                <a:latin typeface="+mn-ea"/>
              </a:rPr>
              <a:t>挑战与未来展望</a:t>
            </a:r>
          </a:p>
        </p:txBody>
      </p:sp>
      <p:sp>
        <p:nvSpPr>
          <p:cNvPr id="30" name="序号"/>
          <p:cNvSpPr txBox="1"/>
          <p:nvPr>
            <p:custDataLst>
              <p:tags r:id="rId17"/>
            </p:custDataLst>
          </p:nvPr>
        </p:nvSpPr>
        <p:spPr>
          <a:xfrm>
            <a:off x="4813666" y="4879369"/>
            <a:ext cx="925900" cy="107772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gradFill flip="none" rotWithShape="1">
                  <a:gsLst>
                    <a:gs pos="19000">
                      <a:schemeClr val="accent1"/>
                    </a:gs>
                    <a:gs pos="74000">
                      <a:schemeClr val="accent2"/>
                    </a:gs>
                  </a:gsLst>
                  <a:lin ang="2700000" scaled="1"/>
                  <a:tileRect/>
                </a:gradFill>
                <a:latin typeface="+mn-ea"/>
              </a:rPr>
              <a:t>04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495072" cy="1325563"/>
          </a:xfrm>
        </p:spPr>
        <p:txBody>
          <a:bodyPr/>
          <a:lstStyle/>
          <a:p>
            <a:pPr algn="ctr"/>
            <a:r>
              <a:rPr lang="en-US" altLang="zh-CN" dirty="0"/>
              <a:t>1.1 </a:t>
            </a:r>
            <a:r>
              <a:rPr lang="zh-CN" altLang="en-US" dirty="0"/>
              <a:t>人工智能概述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EBD8D-4585-2543-90DD-8464594B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人工智能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DE48EE-9352-224A-A2A9-782D68546E88}"/>
              </a:ext>
            </a:extLst>
          </p:cNvPr>
          <p:cNvSpPr txBox="1"/>
          <p:nvPr/>
        </p:nvSpPr>
        <p:spPr>
          <a:xfrm>
            <a:off x="2161309" y="13466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109489-EC52-8340-900F-4CD8631EF1E7}"/>
              </a:ext>
            </a:extLst>
          </p:cNvPr>
          <p:cNvSpPr/>
          <p:nvPr/>
        </p:nvSpPr>
        <p:spPr>
          <a:xfrm>
            <a:off x="587432" y="1005671"/>
            <a:ext cx="11333019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人工智能</a:t>
            </a:r>
            <a:r>
              <a:rPr lang="en-US" altLang="zh-TW" sz="2400" dirty="0">
                <a:latin typeface="Al Tarikh" pitchFamily="2" charset="-78"/>
                <a:cs typeface="Al Tarikh" pitchFamily="2" charset="-78"/>
              </a:rPr>
              <a:t>(</a:t>
            </a:r>
            <a:r>
              <a:rPr lang="en-US" sz="2400" dirty="0">
                <a:latin typeface="Al Tarikh" pitchFamily="2" charset="-78"/>
                <a:cs typeface="Al Tarikh" pitchFamily="2" charset="-78"/>
              </a:rPr>
              <a:t>Artificial Intelligence)</a:t>
            </a: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是相对人的自 然智能而言，即用人工的方法和技术，模仿、延伸和扩展 人的智能</a:t>
            </a:r>
            <a:r>
              <a:rPr lang="en-US" altLang="zh-TW" sz="2400" dirty="0">
                <a:latin typeface="Al Tarikh" pitchFamily="2" charset="-78"/>
                <a:cs typeface="Al Tarikh" pitchFamily="2" charset="-78"/>
              </a:rPr>
              <a:t>, </a:t>
            </a: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实现某些“机器思维”。 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作为一门学科，人工智能研究智能行为的计算模型， 研制具有感知、推理、学习、联想、决策等思维活动的计 算系统，解决需要人类专家才能处理的复杂问题。</a:t>
            </a:r>
            <a:endParaRPr lang="en-US" altLang="zh-TW" sz="2400" dirty="0">
              <a:latin typeface="Al Tarikh" pitchFamily="2" charset="-78"/>
              <a:cs typeface="Al Tarikh" pitchFamily="2" charset="-78"/>
            </a:endParaRP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120000"/>
              <a:buFont typeface="Wingdings" pitchFamily="2" charset="2"/>
              <a:buChar char="§"/>
            </a:pPr>
            <a:r>
              <a:rPr lang="en-US" sz="2400" dirty="0">
                <a:latin typeface="Al Tarikh" pitchFamily="2" charset="-78"/>
                <a:cs typeface="Al Tarikh" pitchFamily="2" charset="-78"/>
              </a:rPr>
              <a:t>Stuart Russell</a:t>
            </a: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和</a:t>
            </a:r>
            <a:r>
              <a:rPr lang="en-US" sz="2400" dirty="0">
                <a:latin typeface="Al Tarikh" pitchFamily="2" charset="-78"/>
                <a:cs typeface="Al Tarikh" pitchFamily="2" charset="-78"/>
              </a:rPr>
              <a:t>Peter </a:t>
            </a:r>
            <a:r>
              <a:rPr lang="en-US" sz="2400" dirty="0" err="1">
                <a:latin typeface="Al Tarikh" pitchFamily="2" charset="-78"/>
                <a:cs typeface="Al Tarikh" pitchFamily="2" charset="-78"/>
              </a:rPr>
              <a:t>Norvig</a:t>
            </a: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把当 前有关</a:t>
            </a:r>
            <a:r>
              <a:rPr lang="en-US" sz="2400" dirty="0">
                <a:latin typeface="Al Tarikh" pitchFamily="2" charset="-78"/>
                <a:cs typeface="Al Tarikh" pitchFamily="2" charset="-78"/>
              </a:rPr>
              <a:t>AI</a:t>
            </a:r>
            <a:r>
              <a:rPr lang="zh-TW" altLang="en-US" sz="2400" dirty="0">
                <a:latin typeface="Al Tarikh" pitchFamily="2" charset="-78"/>
                <a:cs typeface="Al Tarikh" pitchFamily="2" charset="-78"/>
              </a:rPr>
              <a:t>的定义分成四类 </a:t>
            </a:r>
            <a:r>
              <a:rPr lang="en-US" altLang="zh-TW" sz="2400" dirty="0">
                <a:latin typeface="Al Tarikh" pitchFamily="2" charset="-78"/>
                <a:cs typeface="Al Tarikh" pitchFamily="2" charset="-78"/>
              </a:rPr>
              <a:t>: </a:t>
            </a:r>
            <a:endParaRPr lang="zh-TW" altLang="en-US" sz="2400" dirty="0">
              <a:latin typeface="Al Tarikh" pitchFamily="2" charset="-78"/>
              <a:cs typeface="Al Tarikh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4ACB87-97A5-FC40-AC2C-44E192C40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919" y="3821826"/>
            <a:ext cx="6995653" cy="26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3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AE9FF-5914-D44F-AFE1-1DB81F15E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人始终是理性的么</a:t>
            </a:r>
            <a:r>
              <a:rPr lang="en-US" altLang="zh-TW" dirty="0"/>
              <a:t>?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0D9046-8A13-C847-B9B1-2DD2D6C9A1EA}"/>
              </a:ext>
            </a:extLst>
          </p:cNvPr>
          <p:cNvSpPr/>
          <p:nvPr/>
        </p:nvSpPr>
        <p:spPr>
          <a:xfrm>
            <a:off x="1929541" y="862849"/>
            <a:ext cx="7796349" cy="5132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0070C0"/>
                </a:solidFill>
                <a:latin typeface="Wingdings" pitchFamily="2" charset="2"/>
              </a:rPr>
              <a:t>q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免费的诱惑</a:t>
            </a:r>
            <a:r>
              <a:rPr lang="en-US" altLang="zh-TW" sz="2800" dirty="0">
                <a:solidFill>
                  <a:srgbClr val="0070C0"/>
                </a:solidFill>
                <a:latin typeface="YouYuan"/>
              </a:rPr>
              <a:t>: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买一送一 </a:t>
            </a:r>
            <a:endParaRPr lang="en-US" altLang="zh-TW" sz="2800" dirty="0">
              <a:solidFill>
                <a:srgbClr val="0070C0"/>
              </a:solidFill>
              <a:latin typeface="YouYuan"/>
            </a:endParaRP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0070C0"/>
                </a:solidFill>
                <a:latin typeface="Wingdings" pitchFamily="2" charset="2"/>
              </a:rPr>
              <a:t>q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相对性</a:t>
            </a:r>
            <a:r>
              <a:rPr lang="en-US" altLang="zh-TW" sz="2800" dirty="0">
                <a:solidFill>
                  <a:srgbClr val="0070C0"/>
                </a:solidFill>
                <a:latin typeface="YouYuan"/>
              </a:rPr>
              <a:t>:</a:t>
            </a:r>
            <a:r>
              <a:rPr lang="en-US" sz="2800" dirty="0">
                <a:solidFill>
                  <a:srgbClr val="0070C0"/>
                </a:solidFill>
                <a:latin typeface="YouYuan"/>
              </a:rPr>
              <a:t>A、A- 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与 </a:t>
            </a:r>
            <a:r>
              <a:rPr lang="en-US" sz="2800" dirty="0">
                <a:solidFill>
                  <a:srgbClr val="0070C0"/>
                </a:solidFill>
                <a:latin typeface="YouYuan"/>
              </a:rPr>
              <a:t>B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0070C0"/>
                </a:solidFill>
                <a:latin typeface="Wingdings" pitchFamily="2" charset="2"/>
              </a:rPr>
              <a:t>q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社会规范与市场规范</a:t>
            </a:r>
            <a:r>
              <a:rPr lang="en-US" altLang="zh-TW" sz="2800" dirty="0">
                <a:solidFill>
                  <a:srgbClr val="0070C0"/>
                </a:solidFill>
                <a:latin typeface="YouYuan"/>
              </a:rPr>
              <a:t>: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亲兄弟明算账</a:t>
            </a:r>
            <a:endParaRPr lang="en-US" altLang="zh-TW" sz="2800" dirty="0">
              <a:solidFill>
                <a:srgbClr val="0070C0"/>
              </a:solidFill>
              <a:latin typeface="YouYuan"/>
            </a:endParaRPr>
          </a:p>
          <a:p>
            <a:pPr>
              <a:lnSpc>
                <a:spcPct val="200000"/>
              </a:lnSpc>
            </a:pP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Wingdings" pitchFamily="2" charset="2"/>
              </a:rPr>
              <a:t>q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禀赋效应</a:t>
            </a:r>
            <a:r>
              <a:rPr lang="en-US" altLang="zh-TW" sz="2800" dirty="0">
                <a:solidFill>
                  <a:srgbClr val="0070C0"/>
                </a:solidFill>
                <a:latin typeface="YouYuan"/>
              </a:rPr>
              <a:t>: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敝帚自珍 </a:t>
            </a:r>
            <a:endParaRPr lang="en-US" altLang="zh-TW" sz="2800" dirty="0">
              <a:solidFill>
                <a:srgbClr val="0070C0"/>
              </a:solidFill>
              <a:latin typeface="YouYuan"/>
            </a:endParaRP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0070C0"/>
                </a:solidFill>
                <a:latin typeface="Wingdings" pitchFamily="2" charset="2"/>
              </a:rPr>
              <a:t>q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损失厌恶</a:t>
            </a:r>
            <a:r>
              <a:rPr lang="en-US" altLang="zh-TW" sz="2800" dirty="0">
                <a:solidFill>
                  <a:srgbClr val="0070C0"/>
                </a:solidFill>
                <a:latin typeface="YouYuan"/>
              </a:rPr>
              <a:t>: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破釜沉舟 </a:t>
            </a:r>
            <a:endParaRPr lang="zh-TW" altLang="en-US" sz="2800" dirty="0">
              <a:solidFill>
                <a:srgbClr val="0070C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0070C0"/>
                </a:solidFill>
                <a:latin typeface="Wingdings" pitchFamily="2" charset="2"/>
              </a:rPr>
              <a:t>q</a:t>
            </a:r>
            <a:r>
              <a:rPr lang="zh-TW" altLang="en-US" sz="2800" dirty="0">
                <a:solidFill>
                  <a:srgbClr val="0070C0"/>
                </a:solidFill>
                <a:latin typeface="YouYuan"/>
              </a:rPr>
              <a:t>峰值与结尾的体验</a:t>
            </a:r>
            <a:endParaRPr lang="zh-TW" altLang="en-US" sz="2400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7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0" tIns="0" rIns="0" bIns="0">
            <a:normAutofit/>
          </a:bodyPr>
          <a:lstStyle/>
          <a:p>
            <a:r>
              <a:rPr lang="zh-CN" altLang="en-US" sz="3200" dirty="0"/>
              <a:t>定义与目标</a:t>
            </a: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681402" y="1734085"/>
            <a:ext cx="6277307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模拟、扩展和延伸人类智能的理论与技术</a:t>
            </a: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81402" y="1093610"/>
            <a:ext cx="6277307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3600" b="1" dirty="0">
                <a:solidFill>
                  <a:schemeClr val="accent1"/>
                </a:solidFill>
                <a:latin typeface="+mn-ea"/>
                <a:cs typeface="+mn-ea"/>
              </a:rPr>
              <a:t>定义</a:t>
            </a: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81402" y="4860279"/>
            <a:ext cx="6277307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让计算机具备感知、学习、推理、决策等能力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81402" y="4195560"/>
            <a:ext cx="6277307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3600" b="1" dirty="0">
                <a:solidFill>
                  <a:schemeClr val="accent1"/>
                </a:solidFill>
                <a:latin typeface="+mn-ea"/>
                <a:cs typeface="+mn-ea"/>
              </a:rPr>
              <a:t>目标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507A49F-5D0F-8AE6-A69B-2238EBA51D8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0" b="3690"/>
          <a:stretch/>
        </p:blipFill>
        <p:spPr>
          <a:xfrm>
            <a:off x="7787196" y="835088"/>
            <a:ext cx="3950469" cy="5597260"/>
          </a:xfrm>
          <a:prstGeom prst="round1Rect">
            <a:avLst>
              <a:gd name="adj" fmla="val 39814"/>
            </a:avLst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1.1.1 </a:t>
            </a:r>
            <a:r>
              <a:rPr lang="zh-CN" altLang="en-US" dirty="0"/>
              <a:t>智能的起源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r="27291"/>
          <a:stretch/>
        </p:blipFill>
        <p:spPr>
          <a:xfrm>
            <a:off x="2274927" y="1799464"/>
            <a:ext cx="2627340" cy="2805145"/>
          </a:xfrm>
          <a:custGeom>
            <a:avLst/>
            <a:gdLst>
              <a:gd name="connsiteX0" fmla="*/ 1313698 w 2627403"/>
              <a:gd name="connsiteY0" fmla="*/ 0 h 2805212"/>
              <a:gd name="connsiteX1" fmla="*/ 1393218 w 2627403"/>
              <a:gd name="connsiteY1" fmla="*/ 19125 h 2805212"/>
              <a:gd name="connsiteX2" fmla="*/ 2529110 w 2627403"/>
              <a:gd name="connsiteY2" fmla="*/ 587071 h 2805212"/>
              <a:gd name="connsiteX3" fmla="*/ 2627403 w 2627403"/>
              <a:gd name="connsiteY3" fmla="*/ 746105 h 2805212"/>
              <a:gd name="connsiteX4" fmla="*/ 2627403 w 2627403"/>
              <a:gd name="connsiteY4" fmla="*/ 2059094 h 2805212"/>
              <a:gd name="connsiteX5" fmla="*/ 2529117 w 2627403"/>
              <a:gd name="connsiteY5" fmla="*/ 2218139 h 2805212"/>
              <a:gd name="connsiteX6" fmla="*/ 1393225 w 2627403"/>
              <a:gd name="connsiteY6" fmla="*/ 2786085 h 2805212"/>
              <a:gd name="connsiteX7" fmla="*/ 1234185 w 2627403"/>
              <a:gd name="connsiteY7" fmla="*/ 2786089 h 2805212"/>
              <a:gd name="connsiteX8" fmla="*/ 98293 w 2627403"/>
              <a:gd name="connsiteY8" fmla="*/ 2218143 h 2805212"/>
              <a:gd name="connsiteX9" fmla="*/ 0 w 2627403"/>
              <a:gd name="connsiteY9" fmla="*/ 2059109 h 2805212"/>
              <a:gd name="connsiteX10" fmla="*/ 0 w 2627403"/>
              <a:gd name="connsiteY10" fmla="*/ 746120 h 2805212"/>
              <a:gd name="connsiteX11" fmla="*/ 98286 w 2627403"/>
              <a:gd name="connsiteY11" fmla="*/ 587075 h 2805212"/>
              <a:gd name="connsiteX12" fmla="*/ 1234178 w 2627403"/>
              <a:gd name="connsiteY12" fmla="*/ 19129 h 2805212"/>
              <a:gd name="connsiteX13" fmla="*/ 1313698 w 2627403"/>
              <a:gd name="connsiteY13" fmla="*/ 0 h 280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27403" h="2805212">
                <a:moveTo>
                  <a:pt x="1313698" y="0"/>
                </a:moveTo>
                <a:cubicBezTo>
                  <a:pt x="1340707" y="-1"/>
                  <a:pt x="1367716" y="6374"/>
                  <a:pt x="1393218" y="19125"/>
                </a:cubicBezTo>
                <a:cubicBezTo>
                  <a:pt x="1444222" y="44627"/>
                  <a:pt x="2467209" y="556120"/>
                  <a:pt x="2529110" y="587071"/>
                </a:cubicBezTo>
                <a:cubicBezTo>
                  <a:pt x="2591012" y="618021"/>
                  <a:pt x="2627404" y="676896"/>
                  <a:pt x="2627403" y="746105"/>
                </a:cubicBezTo>
                <a:lnTo>
                  <a:pt x="2627403" y="2059094"/>
                </a:lnTo>
                <a:cubicBezTo>
                  <a:pt x="2627404" y="2128301"/>
                  <a:pt x="2591020" y="2187187"/>
                  <a:pt x="2529117" y="2218139"/>
                </a:cubicBezTo>
                <a:cubicBezTo>
                  <a:pt x="2467217" y="2249089"/>
                  <a:pt x="1444230" y="2760582"/>
                  <a:pt x="1393225" y="2786085"/>
                </a:cubicBezTo>
                <a:cubicBezTo>
                  <a:pt x="1342222" y="2811586"/>
                  <a:pt x="1285190" y="2811590"/>
                  <a:pt x="1234185" y="2786089"/>
                </a:cubicBezTo>
                <a:cubicBezTo>
                  <a:pt x="1183181" y="2760586"/>
                  <a:pt x="160195" y="2249092"/>
                  <a:pt x="98293" y="2218143"/>
                </a:cubicBezTo>
                <a:cubicBezTo>
                  <a:pt x="36393" y="2187191"/>
                  <a:pt x="1" y="2128316"/>
                  <a:pt x="0" y="2059109"/>
                </a:cubicBezTo>
                <a:cubicBezTo>
                  <a:pt x="1" y="1989900"/>
                  <a:pt x="1" y="815327"/>
                  <a:pt x="0" y="746120"/>
                </a:cubicBezTo>
                <a:cubicBezTo>
                  <a:pt x="1" y="676911"/>
                  <a:pt x="36386" y="618025"/>
                  <a:pt x="98286" y="587075"/>
                </a:cubicBezTo>
                <a:cubicBezTo>
                  <a:pt x="160188" y="556123"/>
                  <a:pt x="1183174" y="44630"/>
                  <a:pt x="1234178" y="19129"/>
                </a:cubicBezTo>
                <a:cubicBezTo>
                  <a:pt x="1259681" y="6378"/>
                  <a:pt x="1286689" y="1"/>
                  <a:pt x="1313698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1506596" y="5331885"/>
            <a:ext cx="4162325" cy="11048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从化学起源到生物智能的演化</a:t>
            </a: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2085702" y="4831517"/>
            <a:ext cx="3004748" cy="46226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dirty="0">
                <a:solidFill>
                  <a:schemeClr val="accent1"/>
                </a:solidFill>
                <a:latin typeface="+mn-ea"/>
                <a:cs typeface="+mn-ea"/>
              </a:rPr>
              <a:t>智能起源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/>
        </p:blipFill>
        <p:spPr>
          <a:xfrm>
            <a:off x="7285592" y="1799464"/>
            <a:ext cx="2627340" cy="2805145"/>
          </a:xfrm>
          <a:custGeom>
            <a:avLst/>
            <a:gdLst>
              <a:gd name="connsiteX0" fmla="*/ 1313698 w 2627403"/>
              <a:gd name="connsiteY0" fmla="*/ 0 h 2805212"/>
              <a:gd name="connsiteX1" fmla="*/ 1393218 w 2627403"/>
              <a:gd name="connsiteY1" fmla="*/ 19125 h 2805212"/>
              <a:gd name="connsiteX2" fmla="*/ 2529110 w 2627403"/>
              <a:gd name="connsiteY2" fmla="*/ 587071 h 2805212"/>
              <a:gd name="connsiteX3" fmla="*/ 2627403 w 2627403"/>
              <a:gd name="connsiteY3" fmla="*/ 746105 h 2805212"/>
              <a:gd name="connsiteX4" fmla="*/ 2627403 w 2627403"/>
              <a:gd name="connsiteY4" fmla="*/ 2059094 h 2805212"/>
              <a:gd name="connsiteX5" fmla="*/ 2529117 w 2627403"/>
              <a:gd name="connsiteY5" fmla="*/ 2218139 h 2805212"/>
              <a:gd name="connsiteX6" fmla="*/ 1393225 w 2627403"/>
              <a:gd name="connsiteY6" fmla="*/ 2786085 h 2805212"/>
              <a:gd name="connsiteX7" fmla="*/ 1234185 w 2627403"/>
              <a:gd name="connsiteY7" fmla="*/ 2786089 h 2805212"/>
              <a:gd name="connsiteX8" fmla="*/ 98293 w 2627403"/>
              <a:gd name="connsiteY8" fmla="*/ 2218143 h 2805212"/>
              <a:gd name="connsiteX9" fmla="*/ 0 w 2627403"/>
              <a:gd name="connsiteY9" fmla="*/ 2059109 h 2805212"/>
              <a:gd name="connsiteX10" fmla="*/ 0 w 2627403"/>
              <a:gd name="connsiteY10" fmla="*/ 746120 h 2805212"/>
              <a:gd name="connsiteX11" fmla="*/ 98286 w 2627403"/>
              <a:gd name="connsiteY11" fmla="*/ 587075 h 2805212"/>
              <a:gd name="connsiteX12" fmla="*/ 1234178 w 2627403"/>
              <a:gd name="connsiteY12" fmla="*/ 19129 h 2805212"/>
              <a:gd name="connsiteX13" fmla="*/ 1313698 w 2627403"/>
              <a:gd name="connsiteY13" fmla="*/ 0 h 280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27403" h="2805212">
                <a:moveTo>
                  <a:pt x="1313698" y="0"/>
                </a:moveTo>
                <a:cubicBezTo>
                  <a:pt x="1340707" y="-1"/>
                  <a:pt x="1367715" y="6374"/>
                  <a:pt x="1393218" y="19125"/>
                </a:cubicBezTo>
                <a:cubicBezTo>
                  <a:pt x="1444222" y="44627"/>
                  <a:pt x="2467209" y="556120"/>
                  <a:pt x="2529110" y="587071"/>
                </a:cubicBezTo>
                <a:cubicBezTo>
                  <a:pt x="2591012" y="618021"/>
                  <a:pt x="2627404" y="676896"/>
                  <a:pt x="2627403" y="746105"/>
                </a:cubicBezTo>
                <a:cubicBezTo>
                  <a:pt x="2627404" y="815312"/>
                  <a:pt x="2627404" y="1989885"/>
                  <a:pt x="2627403" y="2059094"/>
                </a:cubicBezTo>
                <a:cubicBezTo>
                  <a:pt x="2627404" y="2128301"/>
                  <a:pt x="2591020" y="2187187"/>
                  <a:pt x="2529117" y="2218139"/>
                </a:cubicBezTo>
                <a:cubicBezTo>
                  <a:pt x="2467217" y="2249089"/>
                  <a:pt x="1444230" y="2760582"/>
                  <a:pt x="1393225" y="2786085"/>
                </a:cubicBezTo>
                <a:cubicBezTo>
                  <a:pt x="1342222" y="2811586"/>
                  <a:pt x="1285190" y="2811590"/>
                  <a:pt x="1234185" y="2786089"/>
                </a:cubicBezTo>
                <a:cubicBezTo>
                  <a:pt x="1183181" y="2760586"/>
                  <a:pt x="160195" y="2249092"/>
                  <a:pt x="98293" y="2218143"/>
                </a:cubicBezTo>
                <a:cubicBezTo>
                  <a:pt x="36393" y="2187191"/>
                  <a:pt x="1" y="2128316"/>
                  <a:pt x="0" y="2059109"/>
                </a:cubicBezTo>
                <a:cubicBezTo>
                  <a:pt x="1" y="1989900"/>
                  <a:pt x="1" y="815327"/>
                  <a:pt x="0" y="746120"/>
                </a:cubicBezTo>
                <a:cubicBezTo>
                  <a:pt x="1" y="676911"/>
                  <a:pt x="36386" y="618025"/>
                  <a:pt x="98286" y="587075"/>
                </a:cubicBezTo>
                <a:cubicBezTo>
                  <a:pt x="160188" y="556123"/>
                  <a:pt x="1183174" y="44630"/>
                  <a:pt x="1234178" y="19129"/>
                </a:cubicBezTo>
                <a:cubicBezTo>
                  <a:pt x="1259681" y="6378"/>
                  <a:pt x="1286689" y="1"/>
                  <a:pt x="1313698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6518531" y="5331885"/>
            <a:ext cx="4162325" cy="11048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感知、记忆、思维、学习、行为能力</a:t>
            </a: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7097637" y="4831517"/>
            <a:ext cx="3004748" cy="46226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dirty="0">
                <a:solidFill>
                  <a:schemeClr val="accent1"/>
                </a:solidFill>
                <a:latin typeface="+mn-ea"/>
                <a:cs typeface="+mn-ea"/>
              </a:rPr>
              <a:t>智能特征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14"/>
          <p:cNvSpPr/>
          <p:nvPr>
            <p:custDataLst>
              <p:tags r:id="rId2"/>
            </p:custDataLst>
          </p:nvPr>
        </p:nvSpPr>
        <p:spPr>
          <a:xfrm flipH="1" flipV="1">
            <a:off x="2199562" y="2970666"/>
            <a:ext cx="3409950" cy="2887345"/>
          </a:xfrm>
          <a:custGeom>
            <a:avLst/>
            <a:gdLst>
              <a:gd name="connsiteX0" fmla="*/ 1 w 570"/>
              <a:gd name="connsiteY0" fmla="*/ 476 h 476"/>
              <a:gd name="connsiteX1" fmla="*/ 0 w 570"/>
              <a:gd name="connsiteY1" fmla="*/ 0 h 476"/>
              <a:gd name="connsiteX2" fmla="*/ 570 w 570"/>
              <a:gd name="connsiteY2" fmla="*/ 476 h 476"/>
              <a:gd name="connsiteX3" fmla="*/ 1 w 570"/>
              <a:gd name="connsiteY3" fmla="*/ 476 h 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0" h="4547">
                <a:moveTo>
                  <a:pt x="579" y="0"/>
                </a:moveTo>
                <a:lnTo>
                  <a:pt x="1030" y="362"/>
                </a:lnTo>
                <a:lnTo>
                  <a:pt x="5026" y="362"/>
                </a:lnTo>
                <a:cubicBezTo>
                  <a:pt x="5185" y="362"/>
                  <a:pt x="5317" y="471"/>
                  <a:pt x="5354" y="618"/>
                </a:cubicBezTo>
                <a:lnTo>
                  <a:pt x="5355" y="624"/>
                </a:lnTo>
                <a:lnTo>
                  <a:pt x="5359" y="638"/>
                </a:lnTo>
                <a:cubicBezTo>
                  <a:pt x="5366" y="666"/>
                  <a:pt x="5370" y="695"/>
                  <a:pt x="5370" y="726"/>
                </a:cubicBezTo>
                <a:lnTo>
                  <a:pt x="5370" y="4198"/>
                </a:lnTo>
                <a:cubicBezTo>
                  <a:pt x="5370" y="4391"/>
                  <a:pt x="5214" y="4547"/>
                  <a:pt x="5021" y="4547"/>
                </a:cubicBezTo>
                <a:lnTo>
                  <a:pt x="349" y="4547"/>
                </a:lnTo>
                <a:cubicBezTo>
                  <a:pt x="258" y="4547"/>
                  <a:pt x="176" y="4513"/>
                  <a:pt x="114" y="4456"/>
                </a:cubicBezTo>
                <a:lnTo>
                  <a:pt x="114" y="4456"/>
                </a:lnTo>
                <a:lnTo>
                  <a:pt x="111" y="4453"/>
                </a:lnTo>
                <a:cubicBezTo>
                  <a:pt x="43" y="4392"/>
                  <a:pt x="0" y="4302"/>
                  <a:pt x="0" y="4203"/>
                </a:cubicBezTo>
                <a:lnTo>
                  <a:pt x="0" y="4198"/>
                </a:lnTo>
                <a:lnTo>
                  <a:pt x="0" y="726"/>
                </a:lnTo>
                <a:lnTo>
                  <a:pt x="0" y="700"/>
                </a:lnTo>
                <a:cubicBezTo>
                  <a:pt x="0" y="513"/>
                  <a:pt x="151" y="362"/>
                  <a:pt x="338" y="362"/>
                </a:cubicBezTo>
                <a:lnTo>
                  <a:pt x="580" y="362"/>
                </a:lnTo>
                <a:lnTo>
                  <a:pt x="579" y="0"/>
                </a:lnTo>
                <a:close/>
              </a:path>
            </a:pathLst>
          </a:custGeom>
          <a:gradFill>
            <a:gsLst>
              <a:gs pos="80000">
                <a:schemeClr val="accent1">
                  <a:alpha val="60000"/>
                </a:schemeClr>
              </a:gs>
              <a:gs pos="0">
                <a:schemeClr val="accent1">
                  <a:lumMod val="60000"/>
                  <a:lumOff val="40000"/>
                  <a:alpha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15"/>
          <p:cNvSpPr/>
          <p:nvPr>
            <p:custDataLst>
              <p:tags r:id="rId3"/>
            </p:custDataLst>
          </p:nvPr>
        </p:nvSpPr>
        <p:spPr>
          <a:xfrm>
            <a:off x="704137" y="1826396"/>
            <a:ext cx="4646295" cy="3843064"/>
          </a:xfrm>
          <a:custGeom>
            <a:avLst/>
            <a:gdLst>
              <a:gd name="adj" fmla="val 869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17" h="6052">
                <a:moveTo>
                  <a:pt x="489" y="0"/>
                </a:moveTo>
                <a:lnTo>
                  <a:pt x="6828" y="0"/>
                </a:lnTo>
                <a:cubicBezTo>
                  <a:pt x="7098" y="0"/>
                  <a:pt x="7317" y="219"/>
                  <a:pt x="7317" y="489"/>
                </a:cubicBezTo>
                <a:lnTo>
                  <a:pt x="7317" y="5134"/>
                </a:lnTo>
                <a:cubicBezTo>
                  <a:pt x="7317" y="5404"/>
                  <a:pt x="7098" y="5623"/>
                  <a:pt x="6828" y="5623"/>
                </a:cubicBezTo>
                <a:lnTo>
                  <a:pt x="1234" y="5623"/>
                </a:lnTo>
                <a:lnTo>
                  <a:pt x="699" y="6052"/>
                </a:lnTo>
                <a:lnTo>
                  <a:pt x="700" y="5623"/>
                </a:lnTo>
                <a:lnTo>
                  <a:pt x="489" y="5623"/>
                </a:lnTo>
                <a:cubicBezTo>
                  <a:pt x="219" y="5623"/>
                  <a:pt x="0" y="5404"/>
                  <a:pt x="0" y="5134"/>
                </a:cubicBezTo>
                <a:lnTo>
                  <a:pt x="0" y="489"/>
                </a:lnTo>
                <a:cubicBezTo>
                  <a:pt x="0" y="219"/>
                  <a:pt x="219" y="0"/>
                  <a:pt x="489" y="0"/>
                </a:cubicBezTo>
                <a:close/>
              </a:path>
            </a:pathLst>
          </a:custGeom>
          <a:gradFill>
            <a:gsLst>
              <a:gs pos="65000">
                <a:schemeClr val="accent1"/>
              </a:gs>
              <a:gs pos="2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 descr="/data/temp/e4bed491-1910-11f0-8ad8-4ac7169b4df7.jpge4bed491-1910-11f0-8ad8-4ac7169b4df7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0" cstate="print"/>
          <a:srcRect l="5624" r="5624"/>
          <a:stretch>
            <a:fillRect/>
          </a:stretch>
        </p:blipFill>
        <p:spPr>
          <a:xfrm>
            <a:off x="838200" y="1971302"/>
            <a:ext cx="4356100" cy="3274060"/>
          </a:xfrm>
          <a:prstGeom prst="roundRect">
            <a:avLst>
              <a:gd name="adj" fmla="val 6291"/>
            </a:avLst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1.1.1 </a:t>
            </a:r>
            <a:r>
              <a:rPr lang="zh-CN" altLang="en-US" dirty="0"/>
              <a:t>智能的起源：化学起源假说</a:t>
            </a: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096000" y="1560412"/>
            <a:ext cx="5246174" cy="16857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化学起源假说描述了从无机分子到有机小分子，再到生物大分子，最终形成原始生命的演化过程。</a:t>
            </a:r>
          </a:p>
        </p:txBody>
      </p:sp>
      <p:sp>
        <p:nvSpPr>
          <p:cNvPr id="10" name="圆角矩形 24"/>
          <p:cNvSpPr/>
          <p:nvPr>
            <p:custDataLst>
              <p:tags r:id="rId7"/>
            </p:custDataLst>
          </p:nvPr>
        </p:nvSpPr>
        <p:spPr>
          <a:xfrm>
            <a:off x="6200308" y="3985175"/>
            <a:ext cx="1826527" cy="529190"/>
          </a:xfrm>
          <a:prstGeom prst="roundRect">
            <a:avLst>
              <a:gd name="adj" fmla="val 1199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演化过程</a:t>
            </a: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6200307" y="4610305"/>
            <a:ext cx="5656015" cy="14984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无机分子 → 有机小分子 → 生物大分子 → 原始生命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1.1.1 </a:t>
            </a:r>
            <a:r>
              <a:rPr lang="zh-CN" altLang="en-US" dirty="0"/>
              <a:t>智能的起源：生命演化与生物智能</a:t>
            </a: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749136" y="2912284"/>
            <a:ext cx="3032409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生命演化通过自然选择和物种多样性，展示了生物智能的逐步形成。</a:t>
            </a: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749135" y="2231458"/>
            <a:ext cx="4242251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生命演化</a:t>
            </a: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901097" y="1493960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50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 dirty="0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72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16" name="图片 15" descr="/data/temp/e5a0c101-1910-11f0-9da1-261b173b62cb.jpge5a0c101-1910-11f0-9da1-261b173b62cb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9" cstate="print"/>
          <a:srcRect t="3081" b="3081"/>
          <a:stretch>
            <a:fillRect/>
          </a:stretch>
        </p:blipFill>
        <p:spPr>
          <a:xfrm>
            <a:off x="901097" y="4362702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4607363" y="2912284"/>
            <a:ext cx="3022245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生物智能包括细菌群体智能、植物化学信号、鸟类工具使用、海豚社会行为等。</a:t>
            </a: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4607362" y="2231458"/>
            <a:ext cx="4242251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生物智能</a:t>
            </a: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4759324" y="1493960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50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72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1" name="图片 20" descr="/data/temp/e5a0c176-1910-11f0-9da1-261b173b62cb.jpge5a0c176-1910-11f0-9da1-261b173b62cb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20" cstate="print"/>
          <a:srcRect t="10411" b="10411"/>
          <a:stretch>
            <a:fillRect/>
          </a:stretch>
        </p:blipFill>
        <p:spPr>
          <a:xfrm>
            <a:off x="4759324" y="4362702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8465590" y="2912284"/>
            <a:ext cx="2977274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细菌群体智能、植物化学信号、鸟类工具使用、海豚社会行为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8465590" y="2231458"/>
            <a:ext cx="4242250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智能表现</a:t>
            </a: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8617551" y="1493960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95000"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72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6" name="图片 25" descr="/data/temp/e5a0c233-1910-11f0-9da1-261b173b62cb.jpg@base@tag=imgScale&amp;m=1&amp;w=799&amp;h=422&amp;q=95e5a0c233-1910-11f0-9da1-261b173b62cb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21"/>
          <a:srcRect t="10298" b="10298"/>
          <a:stretch>
            <a:fillRect/>
          </a:stretch>
        </p:blipFill>
        <p:spPr>
          <a:xfrm>
            <a:off x="8617551" y="4362702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cxnSp>
        <p:nvCxnSpPr>
          <p:cNvPr id="35" name="直接连接符 34"/>
          <p:cNvCxnSpPr/>
          <p:nvPr>
            <p:custDataLst>
              <p:tags r:id="rId15"/>
            </p:custDataLst>
          </p:nvPr>
        </p:nvCxnSpPr>
        <p:spPr>
          <a:xfrm>
            <a:off x="695960" y="1493960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16"/>
            </p:custDataLst>
          </p:nvPr>
        </p:nvCxnSpPr>
        <p:spPr>
          <a:xfrm>
            <a:off x="4544025" y="1493960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17"/>
            </p:custDataLst>
          </p:nvPr>
        </p:nvCxnSpPr>
        <p:spPr>
          <a:xfrm>
            <a:off x="8400347" y="1493960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A2F60-5070-BF5D-E1FF-4929307A8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id="{9C8E1530-FFAD-4E43-C4D2-856508E9922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1.1.1 </a:t>
            </a:r>
            <a:r>
              <a:rPr lang="zh-CN" altLang="en-US" dirty="0"/>
              <a:t>智能的起源：感知与记忆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B9A3929-BE75-2AF1-D1E0-125080B352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4781" y="1904908"/>
            <a:ext cx="908707" cy="5882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cs typeface="+mn-ea"/>
                <a:sym typeface="+mn-ea"/>
              </a:rPr>
              <a:t>01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DD2262E-ED1D-102E-1119-21EA2498BB3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4781" y="4795898"/>
            <a:ext cx="908707" cy="5882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cs typeface="+mn-ea"/>
                <a:sym typeface="+mn-ea"/>
              </a:rPr>
              <a:t>02</a:t>
            </a:r>
            <a:endParaRPr lang="en-US" altLang="zh-CN" sz="2400" b="1" dirty="0">
              <a:solidFill>
                <a:srgbClr val="FFFFFF"/>
              </a:solidFill>
              <a:cs typeface="+mn-ea"/>
              <a:sym typeface="+mn-ea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CC045F8-DE5D-6128-7F81-D80C21227814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49135" y="2853696"/>
            <a:ext cx="0" cy="1717550"/>
          </a:xfrm>
          <a:prstGeom prst="line">
            <a:avLst/>
          </a:prstGeom>
          <a:solidFill>
            <a:srgbClr val="00993F"/>
          </a:solidFill>
          <a:ln w="12700">
            <a:solidFill>
              <a:schemeClr val="tx1">
                <a:alpha val="40000"/>
              </a:schemeClr>
            </a:solidFill>
            <a:prstDash val="sysDot"/>
          </a:ln>
        </p:spPr>
        <p:style>
          <a:lnRef idx="1">
            <a:srgbClr val="376FFF"/>
          </a:lnRef>
          <a:fillRef idx="0">
            <a:srgbClr val="376FFF"/>
          </a:fillRef>
          <a:effectRef idx="0">
            <a:srgbClr val="376FFF"/>
          </a:effectRef>
          <a:fontRef idx="minor">
            <a:srgbClr val="000000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B00978A0-5D2A-BC85-58DB-E75999E94E17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496304" y="1680256"/>
            <a:ext cx="3991490" cy="381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no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b="1" dirty="0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感知能力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21E0BD2-B747-7212-8BE1-5EE035863B8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496304" y="2062738"/>
            <a:ext cx="3991490" cy="132587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通过感觉器官获取外部信息，是智能的基础特征。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FF1C47-0A36-E8A3-3FE7-AADFE7169A45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554756" y="4571246"/>
            <a:ext cx="3901233" cy="381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noAutofit/>
          </a:bodyPr>
          <a:lstStyle/>
          <a:p>
            <a:pPr lvl="0" algn="l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2400" b="1">
                <a:solidFill>
                  <a:schemeClr val="accent1"/>
                </a:solidFill>
                <a:uFillTx/>
                <a:latin typeface="+mn-ea"/>
                <a:cs typeface="+mn-ea"/>
                <a:sym typeface="+mn-ea"/>
              </a:rPr>
              <a:t>记忆能力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55E9113-D674-7CAA-68E3-AE2521ED1C5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554756" y="4931783"/>
            <a:ext cx="3900814" cy="1325871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-2286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记忆是智能的重要组成部分，涉及信息的存储与回忆。</a:t>
            </a:r>
          </a:p>
        </p:txBody>
      </p:sp>
      <p:pic>
        <p:nvPicPr>
          <p:cNvPr id="18" name="图片 17" descr="/data/temp/f1d9fefd-1910-11f0-b620-7aba3389e942.jpgf1d9fefd-1910-11f0-b620-7aba3389e942">
            <a:extLst>
              <a:ext uri="{FF2B5EF4-FFF2-40B4-BE49-F238E27FC236}">
                <a16:creationId xmlns:a16="http://schemas.microsoft.com/office/drawing/2014/main" id="{EEF74862-DF0B-B2D4-BB2D-E51EB6BF438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2" cstate="print"/>
          <a:srcRect l="7802" r="7802"/>
          <a:stretch>
            <a:fillRect/>
          </a:stretch>
        </p:blipFill>
        <p:spPr>
          <a:xfrm>
            <a:off x="6736013" y="3585154"/>
            <a:ext cx="3900813" cy="308047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CEC54901-DCD9-54EF-A420-09578EFFD1C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832" t="2923" r="1772" b="3098"/>
          <a:stretch/>
        </p:blipFill>
        <p:spPr>
          <a:xfrm>
            <a:off x="6736013" y="1397000"/>
            <a:ext cx="3830388" cy="218815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5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1.1.1 </a:t>
            </a:r>
            <a:r>
              <a:rPr lang="zh-CN" altLang="en-US" dirty="0"/>
              <a:t>智能的起源：思维与学习</a:t>
            </a: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695960" y="1416072"/>
            <a:ext cx="3358599" cy="4643712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4417279" y="1416072"/>
            <a:ext cx="3358599" cy="4643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alpha val="5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8137963" y="1416072"/>
            <a:ext cx="3358599" cy="4643712"/>
          </a:xfrm>
          <a:prstGeom prst="rect">
            <a:avLst/>
          </a:prstGeom>
          <a:solidFill>
            <a:schemeClr val="tx1">
              <a:lumMod val="40000"/>
              <a:lumOff val="60000"/>
              <a:alpha val="15000"/>
            </a:schemeClr>
          </a:solidFill>
          <a:ln w="9525">
            <a:solidFill>
              <a:schemeClr val="tx1">
                <a:lumMod val="40000"/>
                <a:lumOff val="60000"/>
                <a:alpha val="20000"/>
              </a:schemeClr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  <a:sym typeface="MiSans Normal" panose="00000500000000000000" charset="-122"/>
            </a:endParaRPr>
          </a:p>
        </p:txBody>
      </p:sp>
      <p:pic>
        <p:nvPicPr>
          <p:cNvPr id="9" name="图片 8" descr="/data/temp/e5c028b6-1910-11f0-9866-0e262c253ad7.jpge5c028b6-1910-11f0-9866-0e262c253ad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6" cstate="print"/>
          <a:srcRect t="8650" r="304" b="6443"/>
          <a:stretch>
            <a:fillRect/>
          </a:stretch>
        </p:blipFill>
        <p:spPr>
          <a:xfrm>
            <a:off x="8137963" y="1416072"/>
            <a:ext cx="3358599" cy="1906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9" name="图片 18" descr="/data/temp/e5c02888-1910-11f0-9866-0e262c253ad7.jpge5c02888-1910-11f0-9866-0e262c253ad7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7" cstate="print"/>
          <a:srcRect t="6613" b="6613"/>
          <a:stretch>
            <a:fillRect/>
          </a:stretch>
        </p:blipFill>
        <p:spPr>
          <a:xfrm>
            <a:off x="4417279" y="1416072"/>
            <a:ext cx="3358599" cy="1906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mpd="sng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</p:pic>
      <p:pic>
        <p:nvPicPr>
          <p:cNvPr id="20" name="图片 19" descr="/data/temp/e5c02816-1910-11f0-9866-0e262c253ad7.jpge5c02816-1910-11f0-9866-0e262c253ad7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8" cstate="print"/>
          <a:srcRect l="2841" t="5472" r="1194" b="12798"/>
          <a:stretch>
            <a:fillRect/>
          </a:stretch>
        </p:blipFill>
        <p:spPr>
          <a:xfrm>
            <a:off x="695960" y="1416072"/>
            <a:ext cx="3358599" cy="1906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02" h="2926">
                <a:moveTo>
                  <a:pt x="0" y="0"/>
                </a:moveTo>
                <a:lnTo>
                  <a:pt x="3402" y="0"/>
                </a:lnTo>
                <a:lnTo>
                  <a:pt x="3402" y="2926"/>
                </a:lnTo>
                <a:lnTo>
                  <a:pt x="0" y="29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1052851" y="3505980"/>
            <a:ext cx="2661228" cy="5327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逻辑思维</a:t>
            </a: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1052216" y="4139112"/>
            <a:ext cx="2661864" cy="1835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逻辑思维是智能的核心，涉及推理和问题解决。</a:t>
            </a:r>
          </a:p>
        </p:txBody>
      </p:sp>
      <p:sp>
        <p:nvSpPr>
          <p:cNvPr id="23" name="矩形 22"/>
          <p:cNvSpPr/>
          <p:nvPr>
            <p:custDataLst>
              <p:tags r:id="rId11"/>
            </p:custDataLst>
          </p:nvPr>
        </p:nvSpPr>
        <p:spPr>
          <a:xfrm>
            <a:off x="4774170" y="3505980"/>
            <a:ext cx="2659955" cy="53278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FFFF"/>
                </a:solidFill>
                <a:latin typeface="+mn-ea"/>
                <a:cs typeface="+mn-ea"/>
              </a:rPr>
              <a:t>形象思维</a:t>
            </a:r>
          </a:p>
        </p:txBody>
      </p: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4773535" y="4139112"/>
            <a:ext cx="2661864" cy="1835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FFFFFF"/>
                </a:solidFill>
                <a:latin typeface="+mn-ea"/>
                <a:cs typeface="+mn-ea"/>
              </a:rPr>
              <a:t>形象思维通过图像和视觉信息处理，辅助决策。</a:t>
            </a:r>
          </a:p>
        </p:txBody>
      </p:sp>
      <p:sp>
        <p:nvSpPr>
          <p:cNvPr id="25" name="矩形 24"/>
          <p:cNvSpPr/>
          <p:nvPr>
            <p:custDataLst>
              <p:tags r:id="rId13"/>
            </p:custDataLst>
          </p:nvPr>
        </p:nvSpPr>
        <p:spPr>
          <a:xfrm>
            <a:off x="8496124" y="3505980"/>
            <a:ext cx="2658049" cy="53278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学习能力</a:t>
            </a:r>
          </a:p>
        </p:txBody>
      </p:sp>
      <p:sp>
        <p:nvSpPr>
          <p:cNvPr id="26" name="矩形 25"/>
          <p:cNvSpPr/>
          <p:nvPr>
            <p:custDataLst>
              <p:tags r:id="rId14"/>
            </p:custDataLst>
          </p:nvPr>
        </p:nvSpPr>
        <p:spPr>
          <a:xfrm>
            <a:off x="8494219" y="4139112"/>
            <a:ext cx="2661864" cy="1835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通过与环境交互积累知识，是智能发展的重要途径。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0" y="1769533"/>
            <a:ext cx="12192635" cy="358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43" y="1246305"/>
            <a:ext cx="2468848" cy="504610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图片 24" descr="/data/temp/e87ebbd6-1910-11f0-b0ce-5ae84f3a5889.jpge87ebbd6-1910-11f0-b0ce-5ae84f3a588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alphaModFix amt="50000"/>
          </a:blip>
          <a:srcRect t="486" b="486"/>
          <a:stretch>
            <a:fillRect/>
          </a:stretch>
        </p:blipFill>
        <p:spPr>
          <a:xfrm>
            <a:off x="1193005" y="1346558"/>
            <a:ext cx="2238375" cy="4845600"/>
          </a:xfrm>
          <a:custGeom>
            <a:avLst/>
            <a:gdLst>
              <a:gd name="connsiteX0" fmla="*/ 840582 w 2238375"/>
              <a:gd name="connsiteY0" fmla="*/ 59648 h 4845600"/>
              <a:gd name="connsiteX1" fmla="*/ 737458 w 2238375"/>
              <a:gd name="connsiteY1" fmla="*/ 128003 h 4845600"/>
              <a:gd name="connsiteX2" fmla="*/ 728663 w 2238375"/>
              <a:gd name="connsiteY2" fmla="*/ 171567 h 4845600"/>
              <a:gd name="connsiteX3" fmla="*/ 737458 w 2238375"/>
              <a:gd name="connsiteY3" fmla="*/ 215130 h 4845600"/>
              <a:gd name="connsiteX4" fmla="*/ 840582 w 2238375"/>
              <a:gd name="connsiteY4" fmla="*/ 283485 h 4845600"/>
              <a:gd name="connsiteX5" fmla="*/ 1390649 w 2238375"/>
              <a:gd name="connsiteY5" fmla="*/ 283486 h 4845600"/>
              <a:gd name="connsiteX6" fmla="*/ 1502568 w 2238375"/>
              <a:gd name="connsiteY6" fmla="*/ 171567 h 4845600"/>
              <a:gd name="connsiteX7" fmla="*/ 1502569 w 2238375"/>
              <a:gd name="connsiteY7" fmla="*/ 171567 h 4845600"/>
              <a:gd name="connsiteX8" fmla="*/ 1390650 w 2238375"/>
              <a:gd name="connsiteY8" fmla="*/ 59648 h 4845600"/>
              <a:gd name="connsiteX9" fmla="*/ 265628 w 2238375"/>
              <a:gd name="connsiteY9" fmla="*/ 0 h 4845600"/>
              <a:gd name="connsiteX10" fmla="*/ 1972747 w 2238375"/>
              <a:gd name="connsiteY10" fmla="*/ 0 h 4845600"/>
              <a:gd name="connsiteX11" fmla="*/ 2238375 w 2238375"/>
              <a:gd name="connsiteY11" fmla="*/ 265628 h 4845600"/>
              <a:gd name="connsiteX12" fmla="*/ 2238375 w 2238375"/>
              <a:gd name="connsiteY12" fmla="*/ 4579972 h 4845600"/>
              <a:gd name="connsiteX13" fmla="*/ 1972747 w 2238375"/>
              <a:gd name="connsiteY13" fmla="*/ 4845600 h 4845600"/>
              <a:gd name="connsiteX14" fmla="*/ 265628 w 2238375"/>
              <a:gd name="connsiteY14" fmla="*/ 4845600 h 4845600"/>
              <a:gd name="connsiteX15" fmla="*/ 0 w 2238375"/>
              <a:gd name="connsiteY15" fmla="*/ 4579972 h 4845600"/>
              <a:gd name="connsiteX16" fmla="*/ 0 w 2238375"/>
              <a:gd name="connsiteY16" fmla="*/ 265628 h 4845600"/>
              <a:gd name="connsiteX17" fmla="*/ 265628 w 2238375"/>
              <a:gd name="connsiteY17" fmla="*/ 0 h 48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8375" h="4845600">
                <a:moveTo>
                  <a:pt x="840582" y="59648"/>
                </a:moveTo>
                <a:cubicBezTo>
                  <a:pt x="794224" y="59648"/>
                  <a:pt x="754449" y="87834"/>
                  <a:pt x="737458" y="128003"/>
                </a:cubicBezTo>
                <a:lnTo>
                  <a:pt x="728663" y="171567"/>
                </a:lnTo>
                <a:lnTo>
                  <a:pt x="737458" y="215130"/>
                </a:lnTo>
                <a:cubicBezTo>
                  <a:pt x="754449" y="255299"/>
                  <a:pt x="794224" y="283485"/>
                  <a:pt x="840582" y="283485"/>
                </a:cubicBezTo>
                <a:lnTo>
                  <a:pt x="1390649" y="283486"/>
                </a:lnTo>
                <a:cubicBezTo>
                  <a:pt x="1452460" y="283486"/>
                  <a:pt x="1502568" y="233378"/>
                  <a:pt x="1502568" y="171567"/>
                </a:cubicBezTo>
                <a:lnTo>
                  <a:pt x="1502569" y="171567"/>
                </a:lnTo>
                <a:cubicBezTo>
                  <a:pt x="1502569" y="109756"/>
                  <a:pt x="1452461" y="59648"/>
                  <a:pt x="1390650" y="59648"/>
                </a:cubicBezTo>
                <a:close/>
                <a:moveTo>
                  <a:pt x="265628" y="0"/>
                </a:moveTo>
                <a:lnTo>
                  <a:pt x="1972747" y="0"/>
                </a:lnTo>
                <a:cubicBezTo>
                  <a:pt x="2119449" y="0"/>
                  <a:pt x="2238375" y="118926"/>
                  <a:pt x="2238375" y="265628"/>
                </a:cubicBezTo>
                <a:lnTo>
                  <a:pt x="2238375" y="4579972"/>
                </a:lnTo>
                <a:cubicBezTo>
                  <a:pt x="2238375" y="4726674"/>
                  <a:pt x="2119449" y="4845600"/>
                  <a:pt x="1972747" y="4845600"/>
                </a:cubicBezTo>
                <a:lnTo>
                  <a:pt x="265628" y="4845600"/>
                </a:lnTo>
                <a:cubicBezTo>
                  <a:pt x="118926" y="4845600"/>
                  <a:pt x="0" y="4726674"/>
                  <a:pt x="0" y="4579972"/>
                </a:cubicBezTo>
                <a:lnTo>
                  <a:pt x="0" y="265628"/>
                </a:lnTo>
                <a:cubicBezTo>
                  <a:pt x="0" y="118926"/>
                  <a:pt x="118926" y="0"/>
                  <a:pt x="265628" y="0"/>
                </a:cubicBezTo>
                <a:close/>
              </a:path>
            </a:pathLst>
          </a:custGeom>
          <a:solidFill>
            <a:srgbClr val="FFFFFF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标题 16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1.1.1 </a:t>
            </a:r>
            <a:r>
              <a:rPr lang="zh-CN" altLang="en-US" dirty="0"/>
              <a:t>智能的起源：行为能力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4418538" y="3708541"/>
            <a:ext cx="3303270" cy="1528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FFFFF"/>
                </a:solidFill>
                <a:latin typeface="+mn-ea"/>
                <a:cs typeface="+mn-ea"/>
              </a:rPr>
              <a:t>智能体能够对外界刺激做出适当的行为反应。</a:t>
            </a: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4702810" y="3234388"/>
            <a:ext cx="2613660" cy="35623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FF"/>
                </a:solidFill>
                <a:latin typeface="+mn-ea"/>
                <a:cs typeface="+mn-ea"/>
              </a:rPr>
              <a:t>对外界刺激反应</a:t>
            </a: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7977505" y="3708541"/>
            <a:ext cx="3303270" cy="15283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cs typeface="+mn-ea"/>
              </a:rPr>
              <a:t>通过行为建模与优化实现智能，如强化学习。</a:t>
            </a: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8157210" y="3234388"/>
            <a:ext cx="2613660" cy="35623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FFFF"/>
                </a:solidFill>
                <a:latin typeface="+mn-ea"/>
                <a:cs typeface="+mn-ea"/>
              </a:rPr>
              <a:t>行为优化</a:t>
            </a:r>
          </a:p>
        </p:txBody>
      </p:sp>
      <p:sp>
        <p:nvSpPr>
          <p:cNvPr id="14" name="圆角矩形 13"/>
          <p:cNvSpPr/>
          <p:nvPr>
            <p:custDataLst>
              <p:tags r:id="rId10"/>
            </p:custDataLst>
          </p:nvPr>
        </p:nvSpPr>
        <p:spPr>
          <a:xfrm>
            <a:off x="9102090" y="2330783"/>
            <a:ext cx="723900" cy="723900"/>
          </a:xfrm>
          <a:prstGeom prst="roundRect">
            <a:avLst/>
          </a:prstGeom>
          <a:noFill/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6" name="图片 15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 cstate="print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98940" y="2527633"/>
            <a:ext cx="330200" cy="330200"/>
          </a:xfrm>
          <a:prstGeom prst="rect">
            <a:avLst/>
          </a:prstGeom>
          <a:effectLst/>
        </p:spPr>
      </p:pic>
      <p:sp>
        <p:nvSpPr>
          <p:cNvPr id="18" name="圆角矩形 17"/>
          <p:cNvSpPr/>
          <p:nvPr>
            <p:custDataLst>
              <p:tags r:id="rId12"/>
            </p:custDataLst>
          </p:nvPr>
        </p:nvSpPr>
        <p:spPr>
          <a:xfrm>
            <a:off x="5647690" y="2330783"/>
            <a:ext cx="723900" cy="723900"/>
          </a:xfrm>
          <a:prstGeom prst="roundRect">
            <a:avLst/>
          </a:prstGeom>
          <a:noFill/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0" name="图片 19" descr="343439383331313b343532303033323bd3a6d3c3b9dcc0ed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9" cstate="print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44540" y="2527633"/>
            <a:ext cx="330200" cy="330200"/>
          </a:xfrm>
          <a:prstGeom prst="rect">
            <a:avLst/>
          </a:prstGeom>
          <a:effectLst/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BBC2-0317-0145-B704-BD82BEFEF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类人行为方法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8AD181-A1FA-1943-98A7-CB5E760327AD}"/>
              </a:ext>
            </a:extLst>
          </p:cNvPr>
          <p:cNvSpPr/>
          <p:nvPr/>
        </p:nvSpPr>
        <p:spPr>
          <a:xfrm>
            <a:off x="575482" y="1014282"/>
            <a:ext cx="6639965" cy="454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atin typeface="YouYuan"/>
              </a:rPr>
              <a:t>Kurzwell</a:t>
            </a:r>
            <a:r>
              <a:rPr lang="zh-TW" altLang="en-US" sz="2800" dirty="0">
                <a:latin typeface="YouYuan"/>
              </a:rPr>
              <a:t>认为</a:t>
            </a:r>
            <a:r>
              <a:rPr lang="zh-TW" altLang="en-US" sz="2800" dirty="0">
                <a:latin typeface="STLiti" panose="02010800040101010101" pitchFamily="2" charset="-122"/>
                <a:ea typeface="STLiti" panose="02010800040101010101" pitchFamily="2" charset="-122"/>
              </a:rPr>
              <a:t>人工智能是一门技术</a:t>
            </a:r>
            <a:r>
              <a:rPr lang="zh-TW" altLang="en-US" sz="2800" dirty="0">
                <a:latin typeface="YouYuan"/>
              </a:rPr>
              <a:t>，它创造出 够完成一定任务的机器，而当我们人类对这些 任务进行处理的时候，需要一定的智能。 </a:t>
            </a:r>
            <a:endParaRPr lang="zh-TW" altLang="en-US" sz="2800" dirty="0">
              <a:latin typeface="ArialMT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YouYuan"/>
              </a:rPr>
              <a:t>方法</a:t>
            </a:r>
            <a:r>
              <a:rPr lang="en-US" altLang="zh-TW" sz="2800" dirty="0">
                <a:latin typeface="YouYuan"/>
              </a:rPr>
              <a:t>: </a:t>
            </a:r>
            <a:r>
              <a:rPr lang="zh-TW" altLang="en-US" sz="2800" dirty="0">
                <a:latin typeface="YouYuan"/>
              </a:rPr>
              <a:t>对于人类做的比较好的智能任务，让计 算机来完成 </a:t>
            </a:r>
            <a:endParaRPr lang="zh-TW" altLang="en-US" sz="2800" dirty="0">
              <a:latin typeface="ArialMT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YouYuan"/>
              </a:rPr>
              <a:t>最著名的就是</a:t>
            </a:r>
            <a:r>
              <a:rPr lang="en-US" sz="2800" dirty="0">
                <a:latin typeface="YouYuan"/>
              </a:rPr>
              <a:t>Turing</a:t>
            </a:r>
            <a:r>
              <a:rPr lang="zh-TW" altLang="en-US" sz="2800" dirty="0">
                <a:latin typeface="YouYuan"/>
              </a:rPr>
              <a:t>测试 </a:t>
            </a:r>
            <a:endParaRPr lang="zh-TW" altLang="en-US" sz="2800" dirty="0">
              <a:latin typeface="ArialM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1A742D-BDFF-E343-BB40-BBB89A383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447" y="1187256"/>
            <a:ext cx="4608914" cy="482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15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6B3E5-2580-0047-9464-14A4CEB9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Turing</a:t>
            </a:r>
            <a:r>
              <a:rPr lang="zh-TW" altLang="en-US" dirty="0"/>
              <a:t>测试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33A5CA-16AE-0A4C-9BE9-DE320CA1882F}"/>
              </a:ext>
            </a:extLst>
          </p:cNvPr>
          <p:cNvSpPr/>
          <p:nvPr/>
        </p:nvSpPr>
        <p:spPr>
          <a:xfrm>
            <a:off x="338049" y="974718"/>
            <a:ext cx="6977149" cy="5839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YouYuan"/>
              </a:rPr>
              <a:t>测试者</a:t>
            </a:r>
            <a:r>
              <a:rPr lang="en-US" sz="2800" dirty="0">
                <a:latin typeface="YouYuan"/>
              </a:rPr>
              <a:t>A，</a:t>
            </a:r>
            <a:r>
              <a:rPr lang="zh-TW" altLang="en-US" sz="2800" dirty="0">
                <a:latin typeface="YouYuan"/>
              </a:rPr>
              <a:t>被测试者</a:t>
            </a:r>
            <a:r>
              <a:rPr lang="en-US" sz="2800" dirty="0">
                <a:latin typeface="YouYuan"/>
              </a:rPr>
              <a:t>B</a:t>
            </a:r>
            <a:r>
              <a:rPr lang="zh-TW" altLang="en-US" sz="2800" dirty="0">
                <a:latin typeface="YouYuan"/>
              </a:rPr>
              <a:t>与</a:t>
            </a:r>
            <a:r>
              <a:rPr lang="en-US" sz="2800" dirty="0">
                <a:latin typeface="YouYuan"/>
              </a:rPr>
              <a:t>C。 </a:t>
            </a:r>
            <a:endParaRPr lang="en-US" sz="2800" dirty="0">
              <a:latin typeface="ArialMT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YouYuan"/>
              </a:rPr>
              <a:t>A</a:t>
            </a:r>
            <a:r>
              <a:rPr lang="zh-TW" altLang="en-US" sz="2800" dirty="0">
                <a:latin typeface="YouYuan"/>
              </a:rPr>
              <a:t>是人，</a:t>
            </a:r>
            <a:r>
              <a:rPr lang="en-US" sz="2800" dirty="0">
                <a:latin typeface="YouYuan"/>
              </a:rPr>
              <a:t>B</a:t>
            </a:r>
            <a:r>
              <a:rPr lang="zh-TW" altLang="en-US" sz="2800" dirty="0">
                <a:latin typeface="YouYuan"/>
              </a:rPr>
              <a:t>与</a:t>
            </a:r>
            <a:r>
              <a:rPr lang="en-US" sz="2800" dirty="0">
                <a:latin typeface="YouYuan"/>
              </a:rPr>
              <a:t>C</a:t>
            </a:r>
            <a:r>
              <a:rPr lang="zh-TW" altLang="en-US" sz="2800" dirty="0">
                <a:latin typeface="YouYuan"/>
              </a:rPr>
              <a:t>一个是人，另一个是计 </a:t>
            </a:r>
            <a:endParaRPr lang="zh-TW" altLang="en-US" sz="2800" dirty="0">
              <a:latin typeface="ArialMT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YouYuan"/>
              </a:rPr>
              <a:t>算机。 </a:t>
            </a:r>
            <a:endParaRPr lang="zh-TW" altLang="en-US" sz="2800" dirty="0">
              <a:latin typeface="ArialMT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YouYuan"/>
              </a:rPr>
              <a:t>A</a:t>
            </a:r>
            <a:r>
              <a:rPr lang="zh-TW" altLang="en-US" sz="2800" dirty="0">
                <a:latin typeface="YouYuan"/>
              </a:rPr>
              <a:t>提出问题，</a:t>
            </a:r>
            <a:r>
              <a:rPr lang="en-US" sz="2800" dirty="0">
                <a:latin typeface="YouYuan"/>
              </a:rPr>
              <a:t>B</a:t>
            </a:r>
            <a:r>
              <a:rPr lang="zh-TW" altLang="en-US" sz="2800" dirty="0">
                <a:latin typeface="YouYuan"/>
              </a:rPr>
              <a:t>与</a:t>
            </a:r>
            <a:r>
              <a:rPr lang="en-US" sz="2800" dirty="0">
                <a:latin typeface="YouYuan"/>
              </a:rPr>
              <a:t>C</a:t>
            </a:r>
            <a:r>
              <a:rPr lang="zh-TW" altLang="en-US" sz="2800" dirty="0">
                <a:latin typeface="YouYuan"/>
              </a:rPr>
              <a:t>分别回答。 </a:t>
            </a:r>
            <a:endParaRPr lang="zh-TW" altLang="en-US" sz="2800" dirty="0">
              <a:latin typeface="ArialMT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dirty="0">
                <a:latin typeface="YouYuan"/>
              </a:rPr>
              <a:t>如果</a:t>
            </a:r>
            <a:r>
              <a:rPr lang="en-US" sz="2800" dirty="0">
                <a:latin typeface="YouYuan"/>
              </a:rPr>
              <a:t>B</a:t>
            </a:r>
            <a:r>
              <a:rPr lang="zh-TW" altLang="en-US" sz="2800" dirty="0">
                <a:latin typeface="YouYuan"/>
              </a:rPr>
              <a:t>与</a:t>
            </a:r>
            <a:r>
              <a:rPr lang="en-US" sz="2800" dirty="0">
                <a:latin typeface="YouYuan"/>
              </a:rPr>
              <a:t>C</a:t>
            </a:r>
            <a:r>
              <a:rPr lang="zh-TW" altLang="en-US" sz="2800" dirty="0">
                <a:latin typeface="YouYuan"/>
              </a:rPr>
              <a:t>的回答，使得</a:t>
            </a:r>
            <a:r>
              <a:rPr lang="en-US" sz="2800" dirty="0">
                <a:latin typeface="YouYuan"/>
              </a:rPr>
              <a:t>A</a:t>
            </a:r>
            <a:r>
              <a:rPr lang="zh-TW" altLang="en-US" sz="2800" dirty="0">
                <a:latin typeface="YouYuan"/>
              </a:rPr>
              <a:t>无法区分是 人的回答还是计算机的回答，则计 算机具有了智能。 </a:t>
            </a:r>
            <a:endParaRPr lang="zh-TW" altLang="en-US" sz="2800" dirty="0">
              <a:latin typeface="ArialMT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YouYuan"/>
              </a:rPr>
              <a:t>Turing</a:t>
            </a:r>
            <a:r>
              <a:rPr lang="zh-TW" altLang="en-US" sz="2800" dirty="0">
                <a:latin typeface="YouYuan"/>
              </a:rPr>
              <a:t>测试第一次给出了检验计算 机是否具有智能的哲学说法。 </a:t>
            </a:r>
            <a:endParaRPr lang="zh-TW" altLang="en-US" sz="2800" dirty="0">
              <a:latin typeface="ArialM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66D4B-D4C6-BA4B-A176-FECD78232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8" y="2255405"/>
            <a:ext cx="4241800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08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50BE-20AA-794A-A550-DD7B6803D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类人思维方法 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2DF44-8980-0E42-A0D9-F7A6FBD5F846}"/>
              </a:ext>
            </a:extLst>
          </p:cNvPr>
          <p:cNvSpPr/>
          <p:nvPr/>
        </p:nvSpPr>
        <p:spPr>
          <a:xfrm>
            <a:off x="743098" y="1066814"/>
            <a:ext cx="1094459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Wingdings" pitchFamily="2" charset="2"/>
              </a:rPr>
              <a:t>q </a:t>
            </a:r>
            <a:r>
              <a:rPr lang="en-US" sz="3200" dirty="0">
                <a:latin typeface="YouYuan"/>
              </a:rPr>
              <a:t>Bellman</a:t>
            </a:r>
            <a:r>
              <a:rPr lang="zh-TW" altLang="en-US" sz="3200" dirty="0">
                <a:latin typeface="YouYuan"/>
              </a:rPr>
              <a:t>提出人工智能是那些与人的思维、决策、问题求 解和学习等有关活动的</a:t>
            </a:r>
            <a:r>
              <a:rPr lang="zh-TW" altLang="en-US" sz="3200" dirty="0">
                <a:latin typeface="STLiti" panose="02010800040101010101" pitchFamily="2" charset="-122"/>
                <a:ea typeface="STLiti" panose="02010800040101010101" pitchFamily="2" charset="-122"/>
              </a:rPr>
              <a:t>自动化</a:t>
            </a:r>
            <a:r>
              <a:rPr lang="zh-TW" altLang="en-US" sz="3200" dirty="0">
                <a:latin typeface="YouYuan"/>
              </a:rPr>
              <a:t>。 </a:t>
            </a:r>
            <a:endParaRPr lang="zh-TW" altLang="en-US" sz="3200" dirty="0"/>
          </a:p>
          <a:p>
            <a:r>
              <a:rPr lang="en-US" sz="3200" dirty="0">
                <a:latin typeface="Wingdings" pitchFamily="2" charset="2"/>
              </a:rPr>
              <a:t>q </a:t>
            </a:r>
            <a:r>
              <a:rPr lang="zh-TW" altLang="en-US" sz="3200" dirty="0">
                <a:latin typeface="YouYuan"/>
              </a:rPr>
              <a:t>主要采用的是认知模型的方法</a:t>
            </a:r>
            <a:r>
              <a:rPr lang="en-US" altLang="zh-TW" sz="3200" dirty="0">
                <a:solidFill>
                  <a:srgbClr val="FF0000"/>
                </a:solidFill>
                <a:latin typeface="YouYuan"/>
              </a:rPr>
              <a:t>---</a:t>
            </a:r>
            <a:r>
              <a:rPr lang="zh-TW" altLang="en-US" sz="3200" dirty="0">
                <a:solidFill>
                  <a:srgbClr val="FF0000"/>
                </a:solidFill>
                <a:latin typeface="YouYuan"/>
              </a:rPr>
              <a:t>是关于人类思维工作原 理的可检测的理论</a:t>
            </a:r>
            <a:r>
              <a:rPr lang="zh-TW" altLang="en-US" sz="3200" dirty="0">
                <a:latin typeface="YouYuan"/>
              </a:rPr>
              <a:t>。 </a:t>
            </a:r>
            <a:endParaRPr lang="zh-TW" altLang="en-US" sz="3200" dirty="0"/>
          </a:p>
          <a:p>
            <a:r>
              <a:rPr lang="en-US" sz="3200" dirty="0">
                <a:latin typeface="Wingdings" pitchFamily="2" charset="2"/>
              </a:rPr>
              <a:t>q </a:t>
            </a:r>
            <a:r>
              <a:rPr lang="zh-TW" altLang="en-US" sz="3200" dirty="0">
                <a:latin typeface="YouYuan"/>
              </a:rPr>
              <a:t>如果说某个程序能够</a:t>
            </a:r>
            <a:r>
              <a:rPr lang="zh-TW" altLang="en-US" sz="3200" dirty="0">
                <a:solidFill>
                  <a:srgbClr val="FF0000"/>
                </a:solidFill>
                <a:latin typeface="YouYuan"/>
              </a:rPr>
              <a:t>像人一样思考</a:t>
            </a:r>
            <a:r>
              <a:rPr lang="zh-TW" altLang="en-US" sz="3200" dirty="0">
                <a:latin typeface="YouYuan"/>
              </a:rPr>
              <a:t>，那么就必须以某种 方式确定人是如何思考的。为确定人类思维的内部是怎 样工作的，可以有两种方法</a:t>
            </a:r>
            <a:r>
              <a:rPr lang="en-US" altLang="zh-TW" sz="3200" dirty="0">
                <a:latin typeface="YouYuan"/>
              </a:rPr>
              <a:t>: </a:t>
            </a:r>
            <a:endParaRPr lang="zh-TW" altLang="en-US" sz="3200" dirty="0"/>
          </a:p>
          <a:p>
            <a:r>
              <a:rPr lang="en-US" altLang="zh-TW" sz="3200" dirty="0">
                <a:latin typeface="YouYuan"/>
              </a:rPr>
              <a:t>1.</a:t>
            </a:r>
            <a:r>
              <a:rPr lang="zh-TW" altLang="en-US" sz="3200" dirty="0">
                <a:latin typeface="YouYuan"/>
              </a:rPr>
              <a:t>通过内省</a:t>
            </a:r>
            <a:r>
              <a:rPr lang="en-US" altLang="zh-TW" sz="3200" dirty="0">
                <a:latin typeface="YouYuan"/>
              </a:rPr>
              <a:t>(</a:t>
            </a:r>
            <a:r>
              <a:rPr lang="en-US" sz="3200" dirty="0">
                <a:latin typeface="YouYuan"/>
              </a:rPr>
              <a:t>introspection)----</a:t>
            </a:r>
            <a:r>
              <a:rPr lang="zh-TW" altLang="en-US" sz="3200" dirty="0">
                <a:latin typeface="YouYuan"/>
              </a:rPr>
              <a:t>在人思考过程中，掌 握人自己的想法 </a:t>
            </a:r>
            <a:endParaRPr lang="zh-TW" altLang="en-US" sz="3200" dirty="0"/>
          </a:p>
          <a:p>
            <a:r>
              <a:rPr lang="en-US" altLang="zh-TW" sz="3200" dirty="0">
                <a:latin typeface="YouYuan"/>
              </a:rPr>
              <a:t>2.</a:t>
            </a:r>
            <a:r>
              <a:rPr lang="zh-TW" altLang="en-US" sz="3200" dirty="0">
                <a:latin typeface="YouYuan"/>
              </a:rPr>
              <a:t>通过心理学实验 </a:t>
            </a:r>
            <a:endParaRPr lang="zh-TW" alt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1131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1.1.2 </a:t>
            </a:r>
            <a:r>
              <a:rPr lang="zh-CN" altLang="en-US" dirty="0"/>
              <a:t>人工智能：图灵测试</a:t>
            </a:r>
          </a:p>
        </p:txBody>
      </p:sp>
      <p:sp>
        <p:nvSpPr>
          <p:cNvPr id="8" name="椭圆 7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1371892" y="2276848"/>
            <a:ext cx="4032022" cy="4032022"/>
          </a:xfrm>
          <a:prstGeom prst="ellipse">
            <a:avLst/>
          </a:prstGeom>
          <a:noFill/>
          <a:ln w="1905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935775" y="3816731"/>
            <a:ext cx="2905141" cy="15774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通过对话判断机器是否具备智能</a:t>
            </a: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1935775" y="3351274"/>
            <a:ext cx="2905141" cy="36830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>
                <a:solidFill>
                  <a:schemeClr val="accent1"/>
                </a:solidFill>
                <a:latin typeface="+mn-ea"/>
                <a:cs typeface="+mn-ea"/>
              </a:rPr>
              <a:t>图灵测试定义</a:t>
            </a:r>
          </a:p>
        </p:txBody>
      </p:sp>
      <p:sp>
        <p:nvSpPr>
          <p:cNvPr id="11" name="椭圆 10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470335" y="2276848"/>
            <a:ext cx="4032022" cy="4032022"/>
          </a:xfrm>
          <a:prstGeom prst="ellipse">
            <a:avLst/>
          </a:prstGeom>
          <a:noFill/>
          <a:ln w="1905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7034218" y="3816731"/>
            <a:ext cx="2905141" cy="15774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检验机器是否能展现出与人类相似的智能行为</a:t>
            </a: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7034218" y="3351274"/>
            <a:ext cx="2905141" cy="36830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>
                <a:solidFill>
                  <a:schemeClr val="accent1"/>
                </a:solidFill>
                <a:latin typeface="+mn-ea"/>
                <a:cs typeface="+mn-ea"/>
              </a:rPr>
              <a:t>图灵测试目的</a:t>
            </a:r>
          </a:p>
        </p:txBody>
      </p:sp>
      <p:pic>
        <p:nvPicPr>
          <p:cNvPr id="15" name="图片 14" descr="/data/temp/e7146b43-1910-11f0-983d-ee256b0ca359.jpge7146b43-1910-11f0-983d-ee256b0ca359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2" cstate="print"/>
          <a:srcRect/>
          <a:stretch>
            <a:fillRect/>
          </a:stretch>
        </p:blipFill>
        <p:spPr>
          <a:xfrm>
            <a:off x="9124649" y="1587869"/>
            <a:ext cx="1695723" cy="1695723"/>
          </a:xfrm>
          <a:custGeom>
            <a:avLst/>
            <a:gdLst>
              <a:gd name="connsiteX0" fmla="*/ 847857 w 1695714"/>
              <a:gd name="connsiteY0" fmla="*/ 0 h 1695714"/>
              <a:gd name="connsiteX1" fmla="*/ 1695714 w 1695714"/>
              <a:gd name="connsiteY1" fmla="*/ 847857 h 1695714"/>
              <a:gd name="connsiteX2" fmla="*/ 847857 w 1695714"/>
              <a:gd name="connsiteY2" fmla="*/ 1695714 h 1695714"/>
              <a:gd name="connsiteX3" fmla="*/ 0 w 1695714"/>
              <a:gd name="connsiteY3" fmla="*/ 847857 h 1695714"/>
              <a:gd name="connsiteX4" fmla="*/ 847857 w 1695714"/>
              <a:gd name="connsiteY4" fmla="*/ 0 h 169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714" h="1695714">
                <a:moveTo>
                  <a:pt x="847857" y="0"/>
                </a:moveTo>
                <a:cubicBezTo>
                  <a:pt x="1316115" y="0"/>
                  <a:pt x="1695714" y="379599"/>
                  <a:pt x="1695714" y="847857"/>
                </a:cubicBezTo>
                <a:cubicBezTo>
                  <a:pt x="1695714" y="1316115"/>
                  <a:pt x="1316115" y="1695714"/>
                  <a:pt x="847857" y="1695714"/>
                </a:cubicBezTo>
                <a:cubicBezTo>
                  <a:pt x="379599" y="1695714"/>
                  <a:pt x="0" y="1316115"/>
                  <a:pt x="0" y="847857"/>
                </a:cubicBezTo>
                <a:cubicBezTo>
                  <a:pt x="0" y="379599"/>
                  <a:pt x="379599" y="0"/>
                  <a:pt x="847857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7" name="图片 16" descr="/data/temp/e7146aaa-1910-11f0-983d-ee256b0ca359.jpge7146aaa-1910-11f0-983d-ee256b0ca359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3" cstate="print"/>
          <a:srcRect r="32353" b="347"/>
          <a:stretch>
            <a:fillRect/>
          </a:stretch>
        </p:blipFill>
        <p:spPr>
          <a:xfrm>
            <a:off x="4026206" y="1587869"/>
            <a:ext cx="1695723" cy="1695723"/>
          </a:xfrm>
          <a:custGeom>
            <a:avLst/>
            <a:gdLst>
              <a:gd name="connsiteX0" fmla="*/ 847857 w 1695714"/>
              <a:gd name="connsiteY0" fmla="*/ 0 h 1695714"/>
              <a:gd name="connsiteX1" fmla="*/ 1695714 w 1695714"/>
              <a:gd name="connsiteY1" fmla="*/ 847857 h 1695714"/>
              <a:gd name="connsiteX2" fmla="*/ 847857 w 1695714"/>
              <a:gd name="connsiteY2" fmla="*/ 1695714 h 1695714"/>
              <a:gd name="connsiteX3" fmla="*/ 0 w 1695714"/>
              <a:gd name="connsiteY3" fmla="*/ 847857 h 1695714"/>
              <a:gd name="connsiteX4" fmla="*/ 847857 w 1695714"/>
              <a:gd name="connsiteY4" fmla="*/ 0 h 169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714" h="1695714">
                <a:moveTo>
                  <a:pt x="847857" y="0"/>
                </a:moveTo>
                <a:cubicBezTo>
                  <a:pt x="1316115" y="0"/>
                  <a:pt x="1695714" y="379599"/>
                  <a:pt x="1695714" y="847857"/>
                </a:cubicBezTo>
                <a:cubicBezTo>
                  <a:pt x="1695714" y="1316115"/>
                  <a:pt x="1316115" y="1695714"/>
                  <a:pt x="847857" y="1695714"/>
                </a:cubicBezTo>
                <a:cubicBezTo>
                  <a:pt x="379599" y="1695714"/>
                  <a:pt x="0" y="1316115"/>
                  <a:pt x="0" y="847857"/>
                </a:cubicBezTo>
                <a:cubicBezTo>
                  <a:pt x="0" y="379599"/>
                  <a:pt x="379599" y="0"/>
                  <a:pt x="847857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/data/temp/e97120fb-1910-11f0-895e-aa99c79f4bc0.jpge97120fb-1910-11f0-895e-aa99c79f4bc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/>
          <a:srcRect l="102" r="102"/>
          <a:stretch>
            <a:fillRect/>
          </a:stretch>
        </p:blipFill>
        <p:spPr>
          <a:xfrm>
            <a:off x="3800475" y="800735"/>
            <a:ext cx="8391525" cy="39617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943" h="6239">
                <a:moveTo>
                  <a:pt x="0" y="0"/>
                </a:moveTo>
                <a:lnTo>
                  <a:pt x="12943" y="0"/>
                </a:lnTo>
                <a:lnTo>
                  <a:pt x="12943" y="6239"/>
                </a:lnTo>
                <a:lnTo>
                  <a:pt x="0" y="6239"/>
                </a:lnTo>
                <a:lnTo>
                  <a:pt x="0" y="0"/>
                </a:ln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0" y="1564007"/>
            <a:ext cx="6096000" cy="24638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25830" y="2040892"/>
            <a:ext cx="5170170" cy="151003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400" dirty="0">
                <a:solidFill>
                  <a:srgbClr val="F9FBFA"/>
                </a:solidFill>
              </a:rPr>
              <a:t>中文房间实验</a:t>
            </a: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659255" y="5513388"/>
            <a:ext cx="2464435" cy="10877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质疑机器是否真正理解信息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730905" y="5075450"/>
            <a:ext cx="2802678" cy="3581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zh-CN" altLang="en-US" sz="2400" b="1" kern="0" dirty="0">
                <a:latin typeface="+中文正文" charset="0"/>
              </a:rPr>
              <a:t>实验概念</a:t>
            </a: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497965" y="5136515"/>
            <a:ext cx="75565" cy="2019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400"/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5108574" y="5408295"/>
            <a:ext cx="2464435" cy="9586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通过一系列符号操作模拟理解中文的过程</a:t>
            </a: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5108575" y="5110480"/>
            <a:ext cx="2125980" cy="2768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zh-CN" altLang="en-US" sz="2400" b="1" kern="0" dirty="0">
                <a:latin typeface="+中文正文" charset="0"/>
              </a:rPr>
              <a:t>实验设计</a:t>
            </a: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4935220" y="5136515"/>
            <a:ext cx="75565" cy="2019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400"/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8557893" y="5442055"/>
            <a:ext cx="2914438" cy="9586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即使机器通过测试，也不代表它真正理解了信息</a:t>
            </a: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8557895" y="5110480"/>
            <a:ext cx="2125980" cy="2768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zh-CN" altLang="en-US" sz="2400" b="1" kern="0" dirty="0">
                <a:latin typeface="+中文正文" charset="0"/>
              </a:rPr>
              <a:t>实验结论</a:t>
            </a: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8384540" y="5136515"/>
            <a:ext cx="75565" cy="2019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96FAE37-D186-626D-13D5-BC7C2058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1.1.2 </a:t>
            </a:r>
            <a:r>
              <a:rPr lang="zh-CN" altLang="en-US" dirty="0"/>
              <a:t>人工智能：图灵测试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1.1.3 </a:t>
            </a:r>
            <a:r>
              <a:rPr lang="zh-CN" altLang="en-US" dirty="0"/>
              <a:t>人工智能历史</a:t>
            </a: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96000" y="232498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逻辑学、归纳法、图灵机、神经网络模型，如M-P模型和ENIAC计算机的诞生。</a:t>
            </a: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696000" y="166836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萌芽阶段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696000" y="462571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专家系统、反向传播算法、计算智能，如Mycin、Prospector、Dendra和Hopfield神经网络。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696000" y="396019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发展阶段</a:t>
            </a: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209072" y="3449632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达特茅斯会议标志着人工智能术语的诞生，感知器模型和符号主义与连接主义的分歧。</a:t>
            </a: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8209072" y="2782213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初现阶段</a:t>
            </a:r>
          </a:p>
        </p:txBody>
      </p:sp>
      <p:pic>
        <p:nvPicPr>
          <p:cNvPr id="25" name="图片 24" descr="/data/temp/e3481b24-1910-11f0-9dc1-5a03cfdf3532.jpge3481b24-1910-11f0-9dc1-5a03cfdf353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6" cstate="print"/>
          <a:srcRect l="12235" r="8412" b="809"/>
          <a:stretch>
            <a:fillRect/>
          </a:stretch>
        </p:blipFill>
        <p:spPr>
          <a:xfrm>
            <a:off x="4318226" y="176933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e3481b7e-1910-11f0-9dc1-5a03cfdf3532.jpge3481b7e-1910-11f0-9dc1-5a03cfdf3532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7" cstate="print"/>
          <a:srcRect l="16676" r="16676"/>
          <a:stretch>
            <a:fillRect/>
          </a:stretch>
        </p:blipFill>
        <p:spPr>
          <a:xfrm>
            <a:off x="6278572" y="2882548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图片 26" descr="/data/temp/e3481c42-1910-11f0-9dc1-5a03cfdf3532.jpge3481c42-1910-11f0-9dc1-5a03cfdf353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/>
          <a:srcRect l="16647" r="16647"/>
          <a:stretch>
            <a:fillRect/>
          </a:stretch>
        </p:blipFill>
        <p:spPr>
          <a:xfrm>
            <a:off x="4323307" y="392844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八边形 1"/>
          <p:cNvSpPr/>
          <p:nvPr>
            <p:custDataLst>
              <p:tags r:id="rId12"/>
            </p:custDataLst>
          </p:nvPr>
        </p:nvSpPr>
        <p:spPr>
          <a:xfrm>
            <a:off x="4318226" y="288254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8" name="八边形 17"/>
          <p:cNvSpPr/>
          <p:nvPr>
            <p:custDataLst>
              <p:tags r:id="rId13"/>
            </p:custDataLst>
          </p:nvPr>
        </p:nvSpPr>
        <p:spPr>
          <a:xfrm>
            <a:off x="7391785" y="3996395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八边形 18"/>
          <p:cNvSpPr/>
          <p:nvPr>
            <p:custDataLst>
              <p:tags r:id="rId14"/>
            </p:custDataLst>
          </p:nvPr>
        </p:nvSpPr>
        <p:spPr>
          <a:xfrm>
            <a:off x="4318226" y="504165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A49E-4B63-4C47-A99D-D03B9205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我们的大脑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FF4F60-4694-2945-9257-6CF581CA8631}"/>
              </a:ext>
            </a:extLst>
          </p:cNvPr>
          <p:cNvSpPr/>
          <p:nvPr/>
        </p:nvSpPr>
        <p:spPr>
          <a:xfrm>
            <a:off x="520931" y="800531"/>
            <a:ext cx="110171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大脑是我们的思维中枢，控制着记忆、推理、感情等所有思维活动。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人的大脑分左右两半球，不同的思维活动处于不同的脑部区域。总体来说，左脑偏于理 性思维，右脑偏于感性思维。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7DDADC-C5D3-BA4E-88C6-E2A4DFF5C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850" y="2342810"/>
            <a:ext cx="5683135" cy="419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52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1.1.3 </a:t>
            </a:r>
            <a:r>
              <a:rPr lang="zh-CN" altLang="en-US" dirty="0"/>
              <a:t>人工智能的历史：萌芽阶段</a:t>
            </a:r>
          </a:p>
        </p:txBody>
      </p:sp>
      <p:pic>
        <p:nvPicPr>
          <p:cNvPr id="10" name="图片 9" descr="/data/temp/e849c830-1910-11f0-9e01-1a2de0c4a0b9.jpge849c830-1910-11f0-9e01-1a2de0c4a0b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4" cstate="print"/>
          <a:srcRect l="14847" r="14847"/>
          <a:stretch>
            <a:fillRect/>
          </a:stretch>
        </p:blipFill>
        <p:spPr>
          <a:xfrm>
            <a:off x="1223056" y="1799464"/>
            <a:ext cx="2593474" cy="2766634"/>
          </a:xfrm>
          <a:custGeom>
            <a:avLst/>
            <a:gdLst>
              <a:gd name="connsiteX0" fmla="*/ 1241901 w 2483800"/>
              <a:gd name="connsiteY0" fmla="*/ 0 h 2649637"/>
              <a:gd name="connsiteX1" fmla="*/ 1241903 w 2483800"/>
              <a:gd name="connsiteY1" fmla="*/ 0 h 2649637"/>
              <a:gd name="connsiteX2" fmla="*/ 1282228 w 2483800"/>
              <a:gd name="connsiteY2" fmla="*/ 4783 h 2649637"/>
              <a:gd name="connsiteX3" fmla="*/ 1321426 w 2483800"/>
              <a:gd name="connsiteY3" fmla="*/ 19130 h 2649637"/>
              <a:gd name="connsiteX4" fmla="*/ 2385520 w 2483800"/>
              <a:gd name="connsiteY4" fmla="*/ 551178 h 2649637"/>
              <a:gd name="connsiteX5" fmla="*/ 2483800 w 2483800"/>
              <a:gd name="connsiteY5" fmla="*/ 710202 h 2649637"/>
              <a:gd name="connsiteX6" fmla="*/ 2483800 w 2483800"/>
              <a:gd name="connsiteY6" fmla="*/ 1939377 h 2649637"/>
              <a:gd name="connsiteX7" fmla="*/ 2385517 w 2483800"/>
              <a:gd name="connsiteY7" fmla="*/ 2098463 h 2649637"/>
              <a:gd name="connsiteX8" fmla="*/ 1321421 w 2483800"/>
              <a:gd name="connsiteY8" fmla="*/ 2630510 h 2649637"/>
              <a:gd name="connsiteX9" fmla="*/ 1162374 w 2483800"/>
              <a:gd name="connsiteY9" fmla="*/ 2630508 h 2649637"/>
              <a:gd name="connsiteX10" fmla="*/ 98279 w 2483800"/>
              <a:gd name="connsiteY10" fmla="*/ 2098461 h 2649637"/>
              <a:gd name="connsiteX11" fmla="*/ 0 w 2483800"/>
              <a:gd name="connsiteY11" fmla="*/ 1939437 h 2649637"/>
              <a:gd name="connsiteX12" fmla="*/ 0 w 2483800"/>
              <a:gd name="connsiteY12" fmla="*/ 710262 h 2649637"/>
              <a:gd name="connsiteX13" fmla="*/ 98283 w 2483800"/>
              <a:gd name="connsiteY13" fmla="*/ 551176 h 2649637"/>
              <a:gd name="connsiteX14" fmla="*/ 1162378 w 2483800"/>
              <a:gd name="connsiteY14" fmla="*/ 19128 h 2649637"/>
              <a:gd name="connsiteX15" fmla="*/ 1201576 w 2483800"/>
              <a:gd name="connsiteY15" fmla="*/ 4781 h 264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83800" h="2649637">
                <a:moveTo>
                  <a:pt x="1241901" y="0"/>
                </a:moveTo>
                <a:lnTo>
                  <a:pt x="1241903" y="0"/>
                </a:lnTo>
                <a:lnTo>
                  <a:pt x="1282228" y="4783"/>
                </a:lnTo>
                <a:cubicBezTo>
                  <a:pt x="1295545" y="7971"/>
                  <a:pt x="1308674" y="12754"/>
                  <a:pt x="1321426" y="19130"/>
                </a:cubicBezTo>
                <a:cubicBezTo>
                  <a:pt x="1372435" y="44635"/>
                  <a:pt x="2323621" y="520228"/>
                  <a:pt x="2385520" y="551178"/>
                </a:cubicBezTo>
                <a:cubicBezTo>
                  <a:pt x="2447420" y="582128"/>
                  <a:pt x="2483800" y="640996"/>
                  <a:pt x="2483800" y="710202"/>
                </a:cubicBezTo>
                <a:cubicBezTo>
                  <a:pt x="2483800" y="779408"/>
                  <a:pt x="2483800" y="1870171"/>
                  <a:pt x="2483800" y="1939377"/>
                </a:cubicBezTo>
                <a:cubicBezTo>
                  <a:pt x="2483800" y="2008583"/>
                  <a:pt x="2447417" y="2067513"/>
                  <a:pt x="2385517" y="2098463"/>
                </a:cubicBezTo>
                <a:cubicBezTo>
                  <a:pt x="2323617" y="2129413"/>
                  <a:pt x="1372431" y="2605005"/>
                  <a:pt x="1321421" y="2630510"/>
                </a:cubicBezTo>
                <a:cubicBezTo>
                  <a:pt x="1270412" y="2656015"/>
                  <a:pt x="1213384" y="2656012"/>
                  <a:pt x="1162374" y="2630508"/>
                </a:cubicBezTo>
                <a:cubicBezTo>
                  <a:pt x="1111365" y="2605002"/>
                  <a:pt x="160179" y="2129409"/>
                  <a:pt x="98279" y="2098461"/>
                </a:cubicBezTo>
                <a:cubicBezTo>
                  <a:pt x="36379" y="2067510"/>
                  <a:pt x="0" y="2008642"/>
                  <a:pt x="0" y="1939437"/>
                </a:cubicBezTo>
                <a:cubicBezTo>
                  <a:pt x="0" y="1870230"/>
                  <a:pt x="0" y="779467"/>
                  <a:pt x="0" y="710262"/>
                </a:cubicBezTo>
                <a:cubicBezTo>
                  <a:pt x="0" y="641055"/>
                  <a:pt x="36384" y="582125"/>
                  <a:pt x="98283" y="551176"/>
                </a:cubicBezTo>
                <a:cubicBezTo>
                  <a:pt x="160183" y="520225"/>
                  <a:pt x="1111368" y="44632"/>
                  <a:pt x="1162378" y="19128"/>
                </a:cubicBezTo>
                <a:cubicBezTo>
                  <a:pt x="1175131" y="12752"/>
                  <a:pt x="1188259" y="7969"/>
                  <a:pt x="1201576" y="4781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243610" y="5333462"/>
            <a:ext cx="2561982" cy="11032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亚里士多德、培根、布尔代数、图灵机为人工智能提供了逻辑学与数学基础。</a:t>
            </a: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>
            <a:off x="1243610" y="4833530"/>
            <a:ext cx="2561982" cy="461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逻辑学与数学基础</a:t>
            </a:r>
          </a:p>
        </p:txBody>
      </p:sp>
      <p:pic>
        <p:nvPicPr>
          <p:cNvPr id="16" name="图片 15" descr="/data/temp/e849c84d-1910-11f0-9e01-1a2de0c4a0b9.jpge849c84d-1910-11f0-9e01-1a2de0c4a0b9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 cstate="print"/>
          <a:srcRect l="14853" r="14853"/>
          <a:stretch>
            <a:fillRect/>
          </a:stretch>
        </p:blipFill>
        <p:spPr>
          <a:xfrm>
            <a:off x="4793521" y="1799464"/>
            <a:ext cx="2593055" cy="2766634"/>
          </a:xfrm>
          <a:custGeom>
            <a:avLst/>
            <a:gdLst>
              <a:gd name="connsiteX0" fmla="*/ 1241500 w 2483399"/>
              <a:gd name="connsiteY0" fmla="*/ 0 h 2649637"/>
              <a:gd name="connsiteX1" fmla="*/ 1241502 w 2483399"/>
              <a:gd name="connsiteY1" fmla="*/ 0 h 2649637"/>
              <a:gd name="connsiteX2" fmla="*/ 1281827 w 2483399"/>
              <a:gd name="connsiteY2" fmla="*/ 4783 h 2649637"/>
              <a:gd name="connsiteX3" fmla="*/ 1321025 w 2483399"/>
              <a:gd name="connsiteY3" fmla="*/ 19130 h 2649637"/>
              <a:gd name="connsiteX4" fmla="*/ 2385119 w 2483399"/>
              <a:gd name="connsiteY4" fmla="*/ 551178 h 2649637"/>
              <a:gd name="connsiteX5" fmla="*/ 2483399 w 2483399"/>
              <a:gd name="connsiteY5" fmla="*/ 710202 h 2649637"/>
              <a:gd name="connsiteX6" fmla="*/ 2483399 w 2483399"/>
              <a:gd name="connsiteY6" fmla="*/ 1939377 h 2649637"/>
              <a:gd name="connsiteX7" fmla="*/ 2385116 w 2483399"/>
              <a:gd name="connsiteY7" fmla="*/ 2098463 h 2649637"/>
              <a:gd name="connsiteX8" fmla="*/ 1321020 w 2483399"/>
              <a:gd name="connsiteY8" fmla="*/ 2630510 h 2649637"/>
              <a:gd name="connsiteX9" fmla="*/ 1161973 w 2483399"/>
              <a:gd name="connsiteY9" fmla="*/ 2630508 h 2649637"/>
              <a:gd name="connsiteX10" fmla="*/ 97878 w 2483399"/>
              <a:gd name="connsiteY10" fmla="*/ 2098461 h 2649637"/>
              <a:gd name="connsiteX11" fmla="*/ 6251 w 2483399"/>
              <a:gd name="connsiteY11" fmla="*/ 1989128 h 2649637"/>
              <a:gd name="connsiteX12" fmla="*/ 0 w 2483399"/>
              <a:gd name="connsiteY12" fmla="*/ 1942433 h 2649637"/>
              <a:gd name="connsiteX13" fmla="*/ 0 w 2483399"/>
              <a:gd name="connsiteY13" fmla="*/ 707266 h 2649637"/>
              <a:gd name="connsiteX14" fmla="*/ 6251 w 2483399"/>
              <a:gd name="connsiteY14" fmla="*/ 660560 h 2649637"/>
              <a:gd name="connsiteX15" fmla="*/ 97882 w 2483399"/>
              <a:gd name="connsiteY15" fmla="*/ 551176 h 2649637"/>
              <a:gd name="connsiteX16" fmla="*/ 1161977 w 2483399"/>
              <a:gd name="connsiteY16" fmla="*/ 19128 h 2649637"/>
              <a:gd name="connsiteX17" fmla="*/ 1201175 w 2483399"/>
              <a:gd name="connsiteY17" fmla="*/ 4781 h 264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83399" h="2649637">
                <a:moveTo>
                  <a:pt x="1241500" y="0"/>
                </a:moveTo>
                <a:lnTo>
                  <a:pt x="1241502" y="0"/>
                </a:lnTo>
                <a:lnTo>
                  <a:pt x="1281827" y="4783"/>
                </a:lnTo>
                <a:cubicBezTo>
                  <a:pt x="1295144" y="7971"/>
                  <a:pt x="1308273" y="12754"/>
                  <a:pt x="1321025" y="19130"/>
                </a:cubicBezTo>
                <a:cubicBezTo>
                  <a:pt x="1372034" y="44635"/>
                  <a:pt x="2323220" y="520228"/>
                  <a:pt x="2385119" y="551178"/>
                </a:cubicBezTo>
                <a:cubicBezTo>
                  <a:pt x="2447019" y="582128"/>
                  <a:pt x="2483399" y="640996"/>
                  <a:pt x="2483399" y="710202"/>
                </a:cubicBezTo>
                <a:cubicBezTo>
                  <a:pt x="2483399" y="779408"/>
                  <a:pt x="2483399" y="1870171"/>
                  <a:pt x="2483399" y="1939377"/>
                </a:cubicBezTo>
                <a:cubicBezTo>
                  <a:pt x="2483399" y="2008583"/>
                  <a:pt x="2447016" y="2067513"/>
                  <a:pt x="2385116" y="2098463"/>
                </a:cubicBezTo>
                <a:cubicBezTo>
                  <a:pt x="2323216" y="2129413"/>
                  <a:pt x="1372030" y="2605005"/>
                  <a:pt x="1321020" y="2630510"/>
                </a:cubicBezTo>
                <a:cubicBezTo>
                  <a:pt x="1270011" y="2656015"/>
                  <a:pt x="1212983" y="2656012"/>
                  <a:pt x="1161973" y="2630508"/>
                </a:cubicBezTo>
                <a:cubicBezTo>
                  <a:pt x="1110964" y="2605002"/>
                  <a:pt x="159778" y="2129409"/>
                  <a:pt x="97878" y="2098461"/>
                </a:cubicBezTo>
                <a:cubicBezTo>
                  <a:pt x="51453" y="2075248"/>
                  <a:pt x="19384" y="2036331"/>
                  <a:pt x="6251" y="1989128"/>
                </a:cubicBezTo>
                <a:lnTo>
                  <a:pt x="0" y="1942433"/>
                </a:lnTo>
                <a:lnTo>
                  <a:pt x="0" y="707266"/>
                </a:lnTo>
                <a:lnTo>
                  <a:pt x="6251" y="660560"/>
                </a:lnTo>
                <a:cubicBezTo>
                  <a:pt x="19386" y="613339"/>
                  <a:pt x="51458" y="574388"/>
                  <a:pt x="97882" y="551176"/>
                </a:cubicBezTo>
                <a:cubicBezTo>
                  <a:pt x="159782" y="520225"/>
                  <a:pt x="1110967" y="44632"/>
                  <a:pt x="1161977" y="19128"/>
                </a:cubicBezTo>
                <a:cubicBezTo>
                  <a:pt x="1174730" y="12752"/>
                  <a:pt x="1187858" y="7969"/>
                  <a:pt x="1201175" y="478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4820705" y="5333462"/>
            <a:ext cx="2561982" cy="11032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M-P模型（1943年）被认为是神经网络的起源。</a:t>
            </a: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4820705" y="4833530"/>
            <a:ext cx="2561982" cy="461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神经网络起源</a:t>
            </a:r>
          </a:p>
        </p:txBody>
      </p:sp>
      <p:pic>
        <p:nvPicPr>
          <p:cNvPr id="17" name="图片 16" descr="/data/temp/e849c875-1910-11f0-9e01-1a2de0c4a0b9.jpge849c875-1910-11f0-9e01-1a2de0c4a0b9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6" cstate="print"/>
          <a:srcRect l="7941" r="16824" b="5709"/>
          <a:stretch>
            <a:fillRect/>
          </a:stretch>
        </p:blipFill>
        <p:spPr>
          <a:xfrm>
            <a:off x="8371279" y="1799464"/>
            <a:ext cx="2593474" cy="2766634"/>
          </a:xfrm>
          <a:custGeom>
            <a:avLst/>
            <a:gdLst>
              <a:gd name="connsiteX0" fmla="*/ 1241901 w 2483800"/>
              <a:gd name="connsiteY0" fmla="*/ 0 h 2649637"/>
              <a:gd name="connsiteX1" fmla="*/ 1241903 w 2483800"/>
              <a:gd name="connsiteY1" fmla="*/ 0 h 2649637"/>
              <a:gd name="connsiteX2" fmla="*/ 1282228 w 2483800"/>
              <a:gd name="connsiteY2" fmla="*/ 4783 h 2649637"/>
              <a:gd name="connsiteX3" fmla="*/ 1321426 w 2483800"/>
              <a:gd name="connsiteY3" fmla="*/ 19130 h 2649637"/>
              <a:gd name="connsiteX4" fmla="*/ 2385520 w 2483800"/>
              <a:gd name="connsiteY4" fmla="*/ 551178 h 2649637"/>
              <a:gd name="connsiteX5" fmla="*/ 2483800 w 2483800"/>
              <a:gd name="connsiteY5" fmla="*/ 710202 h 2649637"/>
              <a:gd name="connsiteX6" fmla="*/ 2483800 w 2483800"/>
              <a:gd name="connsiteY6" fmla="*/ 1939377 h 2649637"/>
              <a:gd name="connsiteX7" fmla="*/ 2385517 w 2483800"/>
              <a:gd name="connsiteY7" fmla="*/ 2098463 h 2649637"/>
              <a:gd name="connsiteX8" fmla="*/ 1321421 w 2483800"/>
              <a:gd name="connsiteY8" fmla="*/ 2630510 h 2649637"/>
              <a:gd name="connsiteX9" fmla="*/ 1162374 w 2483800"/>
              <a:gd name="connsiteY9" fmla="*/ 2630508 h 2649637"/>
              <a:gd name="connsiteX10" fmla="*/ 98279 w 2483800"/>
              <a:gd name="connsiteY10" fmla="*/ 2098461 h 2649637"/>
              <a:gd name="connsiteX11" fmla="*/ 0 w 2483800"/>
              <a:gd name="connsiteY11" fmla="*/ 1939437 h 2649637"/>
              <a:gd name="connsiteX12" fmla="*/ 0 w 2483800"/>
              <a:gd name="connsiteY12" fmla="*/ 710262 h 2649637"/>
              <a:gd name="connsiteX13" fmla="*/ 98283 w 2483800"/>
              <a:gd name="connsiteY13" fmla="*/ 551176 h 2649637"/>
              <a:gd name="connsiteX14" fmla="*/ 1162378 w 2483800"/>
              <a:gd name="connsiteY14" fmla="*/ 19128 h 2649637"/>
              <a:gd name="connsiteX15" fmla="*/ 1201576 w 2483800"/>
              <a:gd name="connsiteY15" fmla="*/ 4781 h 264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83800" h="2649637">
                <a:moveTo>
                  <a:pt x="1241901" y="0"/>
                </a:moveTo>
                <a:lnTo>
                  <a:pt x="1241903" y="0"/>
                </a:lnTo>
                <a:lnTo>
                  <a:pt x="1282228" y="4783"/>
                </a:lnTo>
                <a:cubicBezTo>
                  <a:pt x="1295545" y="7971"/>
                  <a:pt x="1308674" y="12754"/>
                  <a:pt x="1321426" y="19130"/>
                </a:cubicBezTo>
                <a:cubicBezTo>
                  <a:pt x="1372435" y="44635"/>
                  <a:pt x="2323621" y="520228"/>
                  <a:pt x="2385520" y="551178"/>
                </a:cubicBezTo>
                <a:cubicBezTo>
                  <a:pt x="2447420" y="582128"/>
                  <a:pt x="2483800" y="640996"/>
                  <a:pt x="2483800" y="710202"/>
                </a:cubicBezTo>
                <a:cubicBezTo>
                  <a:pt x="2483800" y="779408"/>
                  <a:pt x="2483800" y="1870171"/>
                  <a:pt x="2483800" y="1939377"/>
                </a:cubicBezTo>
                <a:cubicBezTo>
                  <a:pt x="2483800" y="2008583"/>
                  <a:pt x="2447417" y="2067513"/>
                  <a:pt x="2385517" y="2098463"/>
                </a:cubicBezTo>
                <a:cubicBezTo>
                  <a:pt x="2323617" y="2129413"/>
                  <a:pt x="1372431" y="2605005"/>
                  <a:pt x="1321421" y="2630510"/>
                </a:cubicBezTo>
                <a:cubicBezTo>
                  <a:pt x="1270412" y="2656015"/>
                  <a:pt x="1213384" y="2656012"/>
                  <a:pt x="1162374" y="2630508"/>
                </a:cubicBezTo>
                <a:cubicBezTo>
                  <a:pt x="1111365" y="2605002"/>
                  <a:pt x="160179" y="2129409"/>
                  <a:pt x="98279" y="2098461"/>
                </a:cubicBezTo>
                <a:cubicBezTo>
                  <a:pt x="36379" y="2067510"/>
                  <a:pt x="0" y="2008642"/>
                  <a:pt x="0" y="1939437"/>
                </a:cubicBezTo>
                <a:cubicBezTo>
                  <a:pt x="0" y="1870230"/>
                  <a:pt x="0" y="779467"/>
                  <a:pt x="0" y="710262"/>
                </a:cubicBezTo>
                <a:cubicBezTo>
                  <a:pt x="0" y="641055"/>
                  <a:pt x="36384" y="582125"/>
                  <a:pt x="98283" y="551176"/>
                </a:cubicBezTo>
                <a:cubicBezTo>
                  <a:pt x="160183" y="520225"/>
                  <a:pt x="1111368" y="44632"/>
                  <a:pt x="1162378" y="19128"/>
                </a:cubicBezTo>
                <a:cubicBezTo>
                  <a:pt x="1175131" y="12752"/>
                  <a:pt x="1188259" y="7969"/>
                  <a:pt x="1201576" y="478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1" name="矩形 20"/>
          <p:cNvSpPr/>
          <p:nvPr>
            <p:custDataLst>
              <p:tags r:id="rId10"/>
            </p:custDataLst>
          </p:nvPr>
        </p:nvSpPr>
        <p:spPr>
          <a:xfrm>
            <a:off x="8397800" y="5333462"/>
            <a:ext cx="2561982" cy="11032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ker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ENIAC（1946年）的出现标志着计算机时代的开始，为人工智能的发展奠定了基础。</a:t>
            </a:r>
          </a:p>
        </p:txBody>
      </p:sp>
      <p:sp>
        <p:nvSpPr>
          <p:cNvPr id="22" name="矩形 21"/>
          <p:cNvSpPr/>
          <p:nvPr>
            <p:custDataLst>
              <p:tags r:id="rId11"/>
            </p:custDataLst>
          </p:nvPr>
        </p:nvSpPr>
        <p:spPr>
          <a:xfrm>
            <a:off x="8397800" y="4833530"/>
            <a:ext cx="2561982" cy="46147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1"/>
                </a:solidFill>
                <a:latin typeface="+mn-ea"/>
                <a:cs typeface="+mn-ea"/>
              </a:rPr>
              <a:t>计算机的诞生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FF7C3-42A9-F641-A739-B04153E7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多元化智能理论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C92D7C-003D-BA4A-A776-028B1EAB4F93}"/>
              </a:ext>
            </a:extLst>
          </p:cNvPr>
          <p:cNvSpPr/>
          <p:nvPr/>
        </p:nvSpPr>
        <p:spPr>
          <a:xfrm>
            <a:off x="221672" y="961427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通俗地理解，“</a:t>
            </a:r>
            <a:r>
              <a:rPr lang="zh-TW" altLang="en-US" sz="2800" dirty="0">
                <a:latin typeface="CIDFont+F3"/>
              </a:rPr>
              <a:t>智能</a:t>
            </a:r>
            <a:r>
              <a:rPr lang="zh-TW" altLang="en-US" sz="2800" dirty="0">
                <a:latin typeface="CIDFont+F2"/>
              </a:rPr>
              <a:t>” 是指人类“</a:t>
            </a:r>
            <a:r>
              <a:rPr lang="zh-TW" altLang="en-US" sz="2800" dirty="0">
                <a:latin typeface="CIDFont+F3"/>
              </a:rPr>
              <a:t>思考的能 力</a:t>
            </a:r>
            <a:r>
              <a:rPr lang="zh-TW" altLang="en-US" sz="2800" dirty="0">
                <a:latin typeface="CIDFont+F2"/>
              </a:rPr>
              <a:t>”，包括推理、计划、解决问题、抽象思维、 表达意念以及语言和学习等能力。 </a:t>
            </a:r>
            <a:endParaRPr lang="zh-TW" alt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CIDFont+F2"/>
              </a:rPr>
              <a:t>1983</a:t>
            </a:r>
            <a:r>
              <a:rPr lang="zh-TW" altLang="en-US" sz="2800" dirty="0">
                <a:latin typeface="CIDFont+F2"/>
              </a:rPr>
              <a:t>年，美国心理学习加德纳提出了“</a:t>
            </a:r>
            <a:r>
              <a:rPr lang="zh-TW" altLang="en-US" sz="2800" dirty="0">
                <a:latin typeface="CIDFont+F3"/>
              </a:rPr>
              <a:t>多元 智能理论</a:t>
            </a:r>
            <a:r>
              <a:rPr lang="zh-TW" altLang="en-US" sz="2800" dirty="0">
                <a:latin typeface="CIDFont+F2"/>
              </a:rPr>
              <a:t>”。这一理论认为</a:t>
            </a:r>
            <a:r>
              <a:rPr lang="en-US" altLang="zh-TW" sz="2800" dirty="0">
                <a:latin typeface="CIDFont+F2"/>
              </a:rPr>
              <a:t>:</a:t>
            </a:r>
            <a:r>
              <a:rPr lang="zh-TW" altLang="en-US" sz="2800" dirty="0">
                <a:latin typeface="CIDFont+F2"/>
              </a:rPr>
              <a:t>人的智能不是单 一的，是由多个侧面组成的，每个人擅长的智 能活动是不同的。 </a:t>
            </a:r>
            <a:endParaRPr lang="zh-TW" alt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这或许和我们大脑中功能区的活跃程度相关， 越活跃的区域，相应的智力活动就越显著。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C28F26-C2AA-8A4D-8328-62586834C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39537"/>
            <a:ext cx="6106550" cy="475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34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3478C-1FE8-0C46-8058-A623058A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多元化智能理论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3FEEE8-A89A-1B48-9464-79F39F2F6919}"/>
              </a:ext>
            </a:extLst>
          </p:cNvPr>
          <p:cNvSpPr/>
          <p:nvPr/>
        </p:nvSpPr>
        <p:spPr>
          <a:xfrm>
            <a:off x="421178" y="900421"/>
            <a:ext cx="5929746" cy="5840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早期加德纳提出的多元智能理论将人的智能总结成七种</a:t>
            </a:r>
            <a:r>
              <a:rPr lang="en-US" altLang="zh-TW" sz="2800" dirty="0">
                <a:latin typeface="CIDFont+F2"/>
              </a:rPr>
              <a:t>:</a:t>
            </a:r>
            <a:r>
              <a:rPr lang="zh-TW" altLang="en-US" sz="2800" dirty="0">
                <a:latin typeface="CIDFont+F2"/>
              </a:rPr>
              <a:t>逻辑数学智能、语言智能、空间智能、 音乐智能、运动智能、人际交往智能、自省智能。后来，加德纳又往其中增加了自然智能</a:t>
            </a:r>
            <a:r>
              <a:rPr lang="en-US" altLang="zh-TW" sz="2800" dirty="0">
                <a:latin typeface="CIDFont+F2"/>
              </a:rPr>
              <a:t>(</a:t>
            </a:r>
            <a:r>
              <a:rPr lang="zh-TW" altLang="en-US" sz="2800" dirty="0">
                <a:latin typeface="CIDFont+F2"/>
              </a:rPr>
              <a:t>利用 自然的能力</a:t>
            </a:r>
            <a:r>
              <a:rPr lang="en-US" altLang="zh-TW" sz="2800" dirty="0">
                <a:latin typeface="CIDFont+F2"/>
              </a:rPr>
              <a:t>)</a:t>
            </a:r>
            <a:r>
              <a:rPr lang="zh-TW" altLang="en-US" sz="2800" dirty="0">
                <a:latin typeface="CIDFont+F2"/>
              </a:rPr>
              <a:t>和存在智能</a:t>
            </a:r>
            <a:r>
              <a:rPr lang="en-US" altLang="zh-TW" sz="2800" dirty="0">
                <a:latin typeface="CIDFont+F2"/>
              </a:rPr>
              <a:t>(</a:t>
            </a:r>
            <a:r>
              <a:rPr lang="zh-TW" altLang="en-US" sz="2800" dirty="0">
                <a:latin typeface="CIDFont+F2"/>
              </a:rPr>
              <a:t>对人类存在意义等重大问题的思考能力</a:t>
            </a:r>
            <a:r>
              <a:rPr lang="en-US" altLang="zh-TW" sz="2800" dirty="0">
                <a:latin typeface="CIDFont+F2"/>
              </a:rPr>
              <a:t>)</a:t>
            </a:r>
            <a:r>
              <a:rPr lang="zh-TW" altLang="en-US" sz="2800" dirty="0">
                <a:latin typeface="CIDFont+F2"/>
              </a:rPr>
              <a:t>。 </a:t>
            </a:r>
            <a:endParaRPr lang="zh-TW" altLang="en-US" sz="2800" dirty="0"/>
          </a:p>
          <a:p>
            <a:pPr>
              <a:lnSpc>
                <a:spcPct val="150000"/>
              </a:lnSpc>
            </a:pPr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多元智能理论在教育领域得到广泛应用，成为多元化教育的基础。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A30D1D-DD06-5647-93BB-DD40A2662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266" y="1825220"/>
            <a:ext cx="5298555" cy="375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42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D7A6-92F8-404A-92B0-5CC9E3198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智能的度量</a:t>
            </a:r>
            <a:r>
              <a:rPr lang="en-US" altLang="zh-TW" dirty="0"/>
              <a:t>:</a:t>
            </a:r>
            <a:r>
              <a:rPr lang="en-US" altLang="en-US" dirty="0"/>
              <a:t>IQ</a:t>
            </a:r>
            <a:r>
              <a:rPr lang="zh-TW" altLang="en-US" dirty="0"/>
              <a:t>测试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3AA68-4C4A-084A-96BF-F088D9211C80}"/>
              </a:ext>
            </a:extLst>
          </p:cNvPr>
          <p:cNvSpPr/>
          <p:nvPr/>
        </p:nvSpPr>
        <p:spPr>
          <a:xfrm>
            <a:off x="271549" y="1012954"/>
            <a:ext cx="53146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在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测试采用的是“归一化”分数，即将全体人群的得分进行一个变换，使得变换之后的 分数归结到</a:t>
            </a:r>
            <a:r>
              <a:rPr lang="en-US" altLang="zh-TW" sz="2800" dirty="0">
                <a:latin typeface="CIDFont+F2"/>
              </a:rPr>
              <a:t>100</a:t>
            </a:r>
            <a:r>
              <a:rPr lang="zh-TW" altLang="en-US" sz="2800" dirty="0">
                <a:latin typeface="CIDFont+F2"/>
              </a:rPr>
              <a:t>附近，形成一个右图所示的钟形，中心在</a:t>
            </a:r>
            <a:r>
              <a:rPr lang="en-US" altLang="zh-TW" sz="2800" dirty="0">
                <a:latin typeface="CIDFont+F2"/>
              </a:rPr>
              <a:t>100</a:t>
            </a:r>
            <a:r>
              <a:rPr lang="zh-TW" altLang="en-US" sz="2800" dirty="0">
                <a:latin typeface="CIDFont+F2"/>
              </a:rPr>
              <a:t>处，越往两边人越少。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经过这样的变换后，一群人里，那些“普通人”的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为</a:t>
            </a:r>
            <a:r>
              <a:rPr lang="en-US" altLang="zh-TW" sz="2800" dirty="0">
                <a:latin typeface="CIDFont+F2"/>
              </a:rPr>
              <a:t>100</a:t>
            </a:r>
            <a:r>
              <a:rPr lang="zh-TW" altLang="en-US" sz="2800" dirty="0">
                <a:latin typeface="CIDFont+F2"/>
              </a:rPr>
              <a:t>左右，大约</a:t>
            </a:r>
            <a:r>
              <a:rPr lang="en-US" altLang="zh-TW" sz="2800" dirty="0">
                <a:latin typeface="CIDFont+F2"/>
              </a:rPr>
              <a:t>2/3</a:t>
            </a:r>
            <a:r>
              <a:rPr lang="zh-TW" altLang="en-US" sz="2800" dirty="0">
                <a:latin typeface="CIDFont+F2"/>
              </a:rPr>
              <a:t>的人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在</a:t>
            </a:r>
            <a:r>
              <a:rPr lang="en-US" altLang="zh-TW" sz="2800" dirty="0">
                <a:latin typeface="CIDFont+F2"/>
              </a:rPr>
              <a:t>85- 115</a:t>
            </a:r>
            <a:r>
              <a:rPr lang="zh-TW" altLang="en-US" sz="2800" dirty="0">
                <a:latin typeface="CIDFont+F2"/>
              </a:rPr>
              <a:t>之间。只有极少数人的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在</a:t>
            </a:r>
            <a:r>
              <a:rPr lang="en-US" altLang="zh-TW" sz="2800" dirty="0">
                <a:latin typeface="CIDFont+F2"/>
              </a:rPr>
              <a:t>130</a:t>
            </a:r>
            <a:r>
              <a:rPr lang="zh-TW" altLang="en-US" sz="2800" dirty="0">
                <a:latin typeface="CIDFont+F2"/>
              </a:rPr>
              <a:t>以上，可以认为是人类中的高智商者。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D0083-AF69-7C45-9972-808AAC801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152" y="1605510"/>
            <a:ext cx="6567897" cy="374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54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D05F-3410-A946-969B-109F2C94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智能的度量</a:t>
            </a:r>
            <a:r>
              <a:rPr lang="en-US" altLang="zh-TW" dirty="0"/>
              <a:t>:</a:t>
            </a:r>
            <a:r>
              <a:rPr lang="en-US" altLang="en-US" dirty="0"/>
              <a:t>IQ</a:t>
            </a:r>
            <a:r>
              <a:rPr lang="zh-TW" altLang="en-US" dirty="0"/>
              <a:t>测试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684FAA-0699-E24D-8CDD-4AD844758C63}"/>
              </a:ext>
            </a:extLst>
          </p:cNvPr>
          <p:cNvSpPr/>
          <p:nvPr/>
        </p:nvSpPr>
        <p:spPr>
          <a:xfrm>
            <a:off x="238298" y="1005670"/>
            <a:ext cx="58577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对应加德纳的多元智能理论，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测试的是人的 语言和逻辑数学能力以及部分空间能力，但与 其它能力关系不大。 </a:t>
            </a:r>
            <a:endParaRPr lang="zh-TW" altLang="en-US" sz="2800" dirty="0">
              <a:latin typeface="CIDFont+F1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例如，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测试通常不能反映人的创造力和社会 认知能力。同时，人类的认知过程极为复杂， 无法通过一个测试精确测量。 </a:t>
            </a:r>
            <a:endParaRPr lang="zh-TW" altLang="en-US" sz="2800" dirty="0">
              <a:latin typeface="CIDFont+F1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因此，</a:t>
            </a:r>
            <a:r>
              <a:rPr lang="en-US" sz="2800" dirty="0">
                <a:latin typeface="CIDFont+F2"/>
              </a:rPr>
              <a:t>IQ</a:t>
            </a:r>
            <a:r>
              <a:rPr lang="zh-TW" altLang="en-US" sz="2800" dirty="0">
                <a:latin typeface="CIDFont+F2"/>
              </a:rPr>
              <a:t>不能作为个体能力的绝对评价。 </a:t>
            </a:r>
            <a:endParaRPr lang="zh-TW" altLang="en-US" sz="2800" dirty="0">
              <a:latin typeface="CIDFont+F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C20F9-0051-834F-83AD-49193BF52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35" y="951288"/>
            <a:ext cx="6318525" cy="553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48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1602F-B805-2D48-A38D-D0D6AC76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人类为什么这么聪明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81FD62-0FBA-EB4E-914C-6E7D9C14FEF5}"/>
              </a:ext>
            </a:extLst>
          </p:cNvPr>
          <p:cNvSpPr/>
          <p:nvPr/>
        </p:nvSpPr>
        <p:spPr>
          <a:xfrm>
            <a:off x="155171" y="978052"/>
            <a:ext cx="573024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人类大约出现在</a:t>
            </a:r>
            <a:r>
              <a:rPr lang="en-US" altLang="zh-TW" sz="2800" dirty="0">
                <a:solidFill>
                  <a:srgbClr val="333333"/>
                </a:solidFill>
                <a:latin typeface="CIDFont+F2"/>
              </a:rPr>
              <a:t>200</a:t>
            </a: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万年前。从生物学角度看， </a:t>
            </a:r>
            <a:r>
              <a:rPr lang="en-US" altLang="zh-TW" sz="2800" dirty="0">
                <a:solidFill>
                  <a:srgbClr val="333333"/>
                </a:solidFill>
                <a:latin typeface="CIDFont+F2"/>
              </a:rPr>
              <a:t>200</a:t>
            </a: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万年是非常短暂的，人类不可能在这么短 时间内进化出什么神奇的基因。 </a:t>
            </a:r>
            <a:endParaRPr lang="zh-TW" altLang="en-US" sz="2800" dirty="0">
              <a:solidFill>
                <a:srgbClr val="333333"/>
              </a:solidFill>
              <a:latin typeface="CIDFont+F1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研究表明也表明，现代人与黑猩猩在基因上有 </a:t>
            </a:r>
            <a:r>
              <a:rPr lang="en-US" altLang="zh-TW" sz="2800" dirty="0">
                <a:solidFill>
                  <a:srgbClr val="333333"/>
                </a:solidFill>
                <a:latin typeface="CIDFont+F2"/>
              </a:rPr>
              <a:t>99%</a:t>
            </a: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是相同的，与狮子、老虎、小鼠这些动物 的基因差异也不大，说明人和动物在生物学基 础上很接近。 </a:t>
            </a:r>
            <a:endParaRPr lang="zh-TW" altLang="en-US" sz="2800" dirty="0">
              <a:solidFill>
                <a:srgbClr val="333333"/>
              </a:solidFill>
              <a:latin typeface="CIDFont+F1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因此，人类的聪明并不能用基因来解释。那么， 人类为什么这么聪明呢</a:t>
            </a:r>
            <a:r>
              <a:rPr lang="en-US" altLang="zh-TW" sz="2800" dirty="0">
                <a:solidFill>
                  <a:srgbClr val="333333"/>
                </a:solidFill>
                <a:latin typeface="CIDFont+F2"/>
              </a:rPr>
              <a:t>? </a:t>
            </a:r>
            <a:endParaRPr lang="zh-TW" altLang="en-US" sz="2800" dirty="0">
              <a:solidFill>
                <a:srgbClr val="333333"/>
              </a:solidFill>
              <a:latin typeface="CIDFont+F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E2891-011A-0E45-A05A-9DC0A8821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38403"/>
            <a:ext cx="5192684" cy="589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37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1DDF-DCED-944E-BF17-600F9551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人类为什么这么聪明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8321AA-FCCF-CB49-9207-29CFDFA50390}"/>
              </a:ext>
            </a:extLst>
          </p:cNvPr>
          <p:cNvSpPr/>
          <p:nvPr/>
        </p:nvSpPr>
        <p:spPr>
          <a:xfrm>
            <a:off x="171384" y="957152"/>
            <a:ext cx="4965470" cy="585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科学家们认为，人类聪明的一个根本原因在于 人有一个不一样的大脑。 </a:t>
            </a:r>
            <a:endParaRPr lang="zh-TW" altLang="en-US" sz="2800" dirty="0">
              <a:solidFill>
                <a:srgbClr val="333333"/>
              </a:solidFill>
              <a:latin typeface="CIDFont+F1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研究表明，大部分动物的脑量与身体大小是成 比例增长的，如右图所示。这一脑量的增长来 源于控制身体的需要，并不是为了增加智力。 </a:t>
            </a:r>
            <a:endParaRPr lang="zh-TW" altLang="en-US" sz="2800" dirty="0">
              <a:solidFill>
                <a:srgbClr val="333333"/>
              </a:solidFill>
              <a:latin typeface="CIDFont+F1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333333"/>
                </a:solidFill>
                <a:latin typeface="CIDFont+F2"/>
              </a:rPr>
              <a:t>如果某一动物的脑容量与身体的比例更高，则 多余的脑量将用于更高级的思维活动，因此也 就更聪明。 </a:t>
            </a:r>
            <a:endParaRPr lang="zh-TW" altLang="en-US" sz="2800" dirty="0">
              <a:solidFill>
                <a:srgbClr val="333333"/>
              </a:solidFill>
              <a:latin typeface="CIDFont+F1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83812-2967-0742-AA08-7018FC220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854" y="957152"/>
            <a:ext cx="6617342" cy="570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39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93ED4-3BBB-4A45-BDF3-3DC09EDE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人类智能阶跃之迷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7EDD6-1B54-6F40-BD01-AC3D36687F37}"/>
              </a:ext>
            </a:extLst>
          </p:cNvPr>
          <p:cNvSpPr/>
          <p:nvPr/>
        </p:nvSpPr>
        <p:spPr>
          <a:xfrm>
            <a:off x="188422" y="1016800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脑容量的大小可以解释人类智能的基础。如前 一节所述，人类具有超过其它动物的脑容量</a:t>
            </a:r>
            <a:r>
              <a:rPr lang="en-US" altLang="zh-TW" sz="2800" dirty="0">
                <a:latin typeface="CIDFont+F2"/>
              </a:rPr>
              <a:t>/ </a:t>
            </a:r>
            <a:r>
              <a:rPr lang="zh-TW" altLang="en-US" sz="2800" dirty="0">
                <a:latin typeface="CIDFont+F2"/>
              </a:rPr>
              <a:t>体重比，因此具有变聪明的基础。 </a:t>
            </a:r>
            <a:endParaRPr lang="zh-TW" altLang="en-US" sz="2800" dirty="0">
              <a:latin typeface="CIDFont+F1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从人类发展来看，自南方古猿开始，人类的脑 容量确实是增加的，与人越来越聪明的趋势相 符。 </a:t>
            </a:r>
            <a:endParaRPr lang="zh-TW" altLang="en-US" sz="2800" dirty="0">
              <a:latin typeface="CIDFont+F1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然而，自智人以来，人类的脑容量其实是减小 的，但无疑人是越来越聪明的。 这是为什么</a:t>
            </a:r>
            <a:r>
              <a:rPr lang="en-US" altLang="zh-TW" sz="2800" dirty="0">
                <a:latin typeface="CIDFont+F2"/>
              </a:rPr>
              <a:t>? </a:t>
            </a:r>
            <a:endParaRPr lang="zh-TW" altLang="en-US" sz="2800" dirty="0">
              <a:latin typeface="CIDFont+F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93A336-2511-324E-AE44-DA794C79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308" y="787358"/>
            <a:ext cx="4587125" cy="576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04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8365-E975-7C45-8205-B02E1440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人类智能阶跃之迷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DDB302-A36B-4F4F-8B5B-B388A8BF9EB1}"/>
              </a:ext>
            </a:extLst>
          </p:cNvPr>
          <p:cNvSpPr/>
          <p:nvPr/>
        </p:nvSpPr>
        <p:spPr>
          <a:xfrm>
            <a:off x="437803" y="1022157"/>
            <a:ext cx="11299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latin typeface="CIDFont+F1"/>
              </a:rPr>
              <a:t>• </a:t>
            </a:r>
            <a:r>
              <a:rPr lang="zh-TW" altLang="en-US" sz="3200" dirty="0">
                <a:latin typeface="CIDFont+F2"/>
              </a:rPr>
              <a:t>最后，人类和它的近亲们最初有相同的脑容量和体型，为什么人类的智能产生了飞跃式的 进步，而黑猩猩们直到今天依然保持着原来的智力</a:t>
            </a:r>
            <a:r>
              <a:rPr lang="en-US" altLang="zh-TW" sz="3200" dirty="0">
                <a:latin typeface="CIDFont+F2"/>
              </a:rPr>
              <a:t>? </a:t>
            </a:r>
            <a:endParaRPr lang="zh-TW" altLang="en-US" sz="32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13CEDE-BF59-254B-BA2A-D2A1E3EEE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37" y="2591817"/>
            <a:ext cx="117983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160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FF64C-081C-E247-A719-22306570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合作激发智能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259D49-3171-7E4E-B64E-208C4C50C50B}"/>
              </a:ext>
            </a:extLst>
          </p:cNvPr>
          <p:cNvSpPr/>
          <p:nvPr/>
        </p:nvSpPr>
        <p:spPr>
          <a:xfrm>
            <a:off x="271548" y="789539"/>
            <a:ext cx="117320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最奇怪的是，人类的智能如此强大，不仅远超其它物种，而且也远远超过了生存的需 要，而且没有停下来的势头。如此独一无二的智能是如何产生的呢</a:t>
            </a:r>
            <a:r>
              <a:rPr lang="en-US" altLang="zh-TW" sz="2800" dirty="0">
                <a:latin typeface="CIDFont+F2"/>
              </a:rPr>
              <a:t>?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科学家们对这个问题进行了长期研究，一些研究者认为合作是人类智能开始飞跃的起 点。迈克尔</a:t>
            </a:r>
            <a:r>
              <a:rPr lang="en-US" altLang="zh-TW" sz="2800" dirty="0">
                <a:latin typeface="CIDFont+F2"/>
              </a:rPr>
              <a:t>·</a:t>
            </a:r>
            <a:r>
              <a:rPr lang="zh-TW" altLang="en-US" sz="2800" dirty="0">
                <a:latin typeface="CIDFont+F2"/>
              </a:rPr>
              <a:t>托马塞洛在他的</a:t>
            </a:r>
            <a:r>
              <a:rPr lang="en-US" altLang="zh-TW" sz="2800" dirty="0">
                <a:latin typeface="CIDFont+F2"/>
              </a:rPr>
              <a:t>《</a:t>
            </a:r>
            <a:r>
              <a:rPr lang="zh-TW" altLang="en-US" sz="2800" dirty="0">
                <a:latin typeface="CIDFont+F2"/>
              </a:rPr>
              <a:t>人类思维的自然史</a:t>
            </a:r>
            <a:r>
              <a:rPr lang="en-US" altLang="zh-TW" sz="2800" dirty="0">
                <a:latin typeface="CIDFont+F2"/>
              </a:rPr>
              <a:t>》</a:t>
            </a:r>
            <a:r>
              <a:rPr lang="zh-TW" altLang="en-US" sz="2800" dirty="0">
                <a:latin typeface="CIDFont+F2"/>
              </a:rPr>
              <a:t>一书中对此做了细致研究。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6DAE50-237B-3B43-9D57-4DE9191A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78" y="3467195"/>
            <a:ext cx="4292600" cy="2565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7992D2-98CD-DD4A-8228-CAD14DC1A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127" y="3107896"/>
            <a:ext cx="5003917" cy="353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54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401D5-1E0E-F348-A0BE-37340861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共情与互助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B814C0-8702-D145-975D-4061395379F2}"/>
              </a:ext>
            </a:extLst>
          </p:cNvPr>
          <p:cNvSpPr/>
          <p:nvPr/>
        </p:nvSpPr>
        <p:spPr>
          <a:xfrm>
            <a:off x="169025" y="643247"/>
            <a:ext cx="11853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合作是很多群居动物共有的特性，如狼、黑猩猩甚至昆虫。但是，只有人类的合作激发 了智能的飞跃，这是为什么呢</a:t>
            </a:r>
            <a:r>
              <a:rPr lang="en-US" altLang="zh-TW" sz="2800" dirty="0">
                <a:latin typeface="CIDFont+F2"/>
              </a:rPr>
              <a:t>? </a:t>
            </a:r>
            <a:endParaRPr lang="zh-TW" altLang="en-US" sz="2800" dirty="0">
              <a:latin typeface="CIDFont+F1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这是因为人类的合作非常深刻，包括合作养育婴儿，分享狩猎经验等。这些行为不仅是 为了自己的利益，更多是为了其他成员和整个群体。这种合作的无私性在其他动物那里 是看不到的 </a:t>
            </a:r>
            <a:endParaRPr lang="zh-TW" altLang="en-US" sz="2800" dirty="0">
              <a:latin typeface="CIDFont+F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22ED5E-2F40-F749-BA09-1E4476C63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54" y="2910797"/>
            <a:ext cx="11371465" cy="343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86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27ECB-ED33-1249-A83E-CCF1F920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人类文明的诞生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8A0989-B802-DF45-BD09-29741A05E022}"/>
              </a:ext>
            </a:extLst>
          </p:cNvPr>
          <p:cNvSpPr/>
          <p:nvPr/>
        </p:nvSpPr>
        <p:spPr>
          <a:xfrm>
            <a:off x="-1" y="795034"/>
            <a:ext cx="119204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正是基于这种积累，人类慢慢发展出了文字、宗教、艺术乃至现代科学。新诞生的人类在 新的知识环境中不断学习并创造出更优秀的智力成果，一步步推动文明的进步。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因此，人类的智能已经不仅是单一的思维能力，而是建立在世代知识积累上的知识、视野 与信念。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BA7EE-8F29-0F42-B034-5071B444A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59" y="3193590"/>
            <a:ext cx="104521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74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594C-39B8-E14C-9445-A620C63A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从三段论讲起 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97DD39-35EC-A948-A0C2-BDF048C3EC90}"/>
              </a:ext>
            </a:extLst>
          </p:cNvPr>
          <p:cNvSpPr/>
          <p:nvPr/>
        </p:nvSpPr>
        <p:spPr>
          <a:xfrm>
            <a:off x="193905" y="842012"/>
            <a:ext cx="117265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三段论是最早被人们总结出来的思维规律。如下图所示，给出一个大前提和一个小前题</a:t>
            </a:r>
            <a:r>
              <a:rPr lang="en-US" altLang="zh-TW" sz="2800" dirty="0">
                <a:latin typeface="CIDFont+F2"/>
              </a:rPr>
              <a:t>;</a:t>
            </a:r>
            <a:r>
              <a:rPr lang="zh-TW" altLang="en-US" sz="2800" dirty="0">
                <a:latin typeface="CIDFont+F2"/>
              </a:rPr>
              <a:t>如 果大前提和小前提都是“真”的，则结论一定是成立的。这一思维规律称为三段论。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你还能举出这样的例子吗</a:t>
            </a:r>
            <a:r>
              <a:rPr lang="en-US" altLang="zh-TW" sz="2800" dirty="0">
                <a:latin typeface="CIDFont+F2"/>
              </a:rPr>
              <a:t>? </a:t>
            </a:r>
            <a:endParaRPr lang="zh-TW" alt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A9A07-9992-E041-A9DF-C1F5B8173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365" y="2917188"/>
            <a:ext cx="46990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51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7412-A664-7E4B-A562-C1B224159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从三段论讲起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3072B8-98BC-6A4B-AD10-92FF777E22E7}"/>
              </a:ext>
            </a:extLst>
          </p:cNvPr>
          <p:cNvSpPr/>
          <p:nvPr/>
        </p:nvSpPr>
        <p:spPr>
          <a:xfrm>
            <a:off x="0" y="643247"/>
            <a:ext cx="1219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三段论来源于古希腊哲学家亚里士多德。三段论将思维对象和思维形式进行了区分。这 是人类对自身思维规律的第一次理性总结。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例如</a:t>
            </a:r>
            <a:r>
              <a:rPr lang="en-US" altLang="zh-TW" sz="2800" dirty="0">
                <a:latin typeface="CIDFont+F2"/>
              </a:rPr>
              <a:t>:“</a:t>
            </a:r>
            <a:r>
              <a:rPr lang="zh-TW" altLang="en-US" sz="2800" dirty="0">
                <a:latin typeface="CIDFont+F2"/>
              </a:rPr>
              <a:t>所有人都长头发</a:t>
            </a:r>
            <a:r>
              <a:rPr lang="en-US" altLang="zh-TW" sz="2800" dirty="0">
                <a:latin typeface="CIDFont+F2"/>
              </a:rPr>
              <a:t>;</a:t>
            </a:r>
            <a:r>
              <a:rPr lang="zh-TW" altLang="en-US" sz="2800" dirty="0">
                <a:latin typeface="CIDFont+F2"/>
              </a:rPr>
              <a:t>光头强是人</a:t>
            </a:r>
            <a:r>
              <a:rPr lang="en-US" altLang="zh-TW" sz="2800" dirty="0">
                <a:latin typeface="CIDFont+F2"/>
              </a:rPr>
              <a:t>;</a:t>
            </a:r>
            <a:r>
              <a:rPr lang="zh-TW" altLang="en-US" sz="2800" dirty="0">
                <a:latin typeface="CIDFont+F2"/>
              </a:rPr>
              <a:t>所以光头强长头发。”结论显然是错误的，你 知道原因吗</a:t>
            </a:r>
            <a:r>
              <a:rPr lang="en-US" altLang="zh-TW" sz="2800" dirty="0">
                <a:latin typeface="CIDFont+F2"/>
              </a:rPr>
              <a:t>? </a:t>
            </a:r>
            <a:endParaRPr lang="zh-TW" altLang="en-US" sz="2800" dirty="0"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CC437-2794-AE4F-9185-BCEA0FE32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466" y="2709772"/>
            <a:ext cx="10264716" cy="372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6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FA32-4259-AC45-9D80-A489AE9F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思维的数学化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77E0F7-BABB-0343-BA4C-2E1C0C9155E6}"/>
              </a:ext>
            </a:extLst>
          </p:cNvPr>
          <p:cNvSpPr/>
          <p:nvPr/>
        </p:nvSpPr>
        <p:spPr>
          <a:xfrm>
            <a:off x="155170" y="867308"/>
            <a:ext cx="6844145" cy="5799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亚里士多德的形式逻辑是用自然语言表述的， 容易产生歧义，应对复杂推理比较困难。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霍布斯在他的</a:t>
            </a:r>
            <a:r>
              <a:rPr lang="en-US" altLang="zh-TW" sz="2800" dirty="0">
                <a:solidFill>
                  <a:srgbClr val="1E1E21"/>
                </a:solidFill>
                <a:latin typeface="CIDFont+F2"/>
              </a:rPr>
              <a:t>《</a:t>
            </a:r>
            <a:r>
              <a:rPr lang="zh-TW" altLang="en-US" sz="2800" dirty="0">
                <a:solidFill>
                  <a:srgbClr val="1E1E21"/>
                </a:solidFill>
                <a:latin typeface="CIDFont+F3"/>
              </a:rPr>
              <a:t>利维坦</a:t>
            </a:r>
            <a:r>
              <a:rPr lang="en-US" altLang="zh-TW" sz="2800" dirty="0">
                <a:solidFill>
                  <a:srgbClr val="1E1E21"/>
                </a:solidFill>
                <a:latin typeface="CIDFont+F2"/>
              </a:rPr>
              <a:t>》(1651) </a:t>
            </a:r>
            <a:r>
              <a:rPr lang="zh-TW" altLang="en-US" sz="2800" dirty="0">
                <a:solidFill>
                  <a:srgbClr val="1E1E21"/>
                </a:solidFill>
                <a:latin typeface="CIDFont+F2"/>
              </a:rPr>
              <a:t>一书中提出 人类的思维可以表示为一个数学计算过程，简 单地说，“推理即计算”。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莱布尼兹同样主张用数学来表达思维。在</a:t>
            </a:r>
            <a:r>
              <a:rPr lang="en-US" altLang="zh-TW" sz="2800" dirty="0">
                <a:latin typeface="CIDFont+F2"/>
              </a:rPr>
              <a:t>《</a:t>
            </a:r>
            <a:r>
              <a:rPr lang="zh-TW" altLang="en-US" sz="2800" dirty="0">
                <a:latin typeface="CIDFont+F3"/>
              </a:rPr>
              <a:t>发 现的艺术</a:t>
            </a:r>
            <a:r>
              <a:rPr lang="en-US" altLang="zh-TW" sz="2800" dirty="0">
                <a:latin typeface="CIDFont+F2"/>
              </a:rPr>
              <a:t>》(1685)</a:t>
            </a:r>
            <a:r>
              <a:rPr lang="zh-TW" altLang="en-US" sz="2800" dirty="0">
                <a:latin typeface="CIDFont+F2"/>
              </a:rPr>
              <a:t>一书中，他这样写道</a:t>
            </a:r>
            <a:r>
              <a:rPr lang="en-US" altLang="zh-TW" sz="2800" dirty="0">
                <a:latin typeface="CIDFont+F2"/>
              </a:rPr>
              <a:t>: “</a:t>
            </a:r>
            <a:r>
              <a:rPr lang="zh-TW" altLang="en-US" sz="2800" dirty="0">
                <a:latin typeface="CIDFont+F2"/>
              </a:rPr>
              <a:t>如果人们发生了争执，那么很简单</a:t>
            </a:r>
            <a:r>
              <a:rPr lang="en-US" altLang="zh-TW" sz="2800" dirty="0">
                <a:latin typeface="CIDFont+F2"/>
              </a:rPr>
              <a:t>:</a:t>
            </a:r>
            <a:r>
              <a:rPr lang="zh-TW" altLang="en-US" sz="2800" dirty="0">
                <a:latin typeface="CIDFont+F2"/>
              </a:rPr>
              <a:t>来，让 我们来算算，看看谁是对的。”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思维数学化的目的是对思维过程进行精确的、 无歧义的描述。然而直到</a:t>
            </a:r>
            <a:r>
              <a:rPr lang="en-US" altLang="zh-TW" sz="2800" dirty="0">
                <a:latin typeface="CIDFont+F2"/>
              </a:rPr>
              <a:t>19</a:t>
            </a:r>
            <a:r>
              <a:rPr lang="zh-TW" altLang="en-US" sz="2800" dirty="0">
                <a:latin typeface="CIDFont+F2"/>
              </a:rPr>
              <a:t>世纪，人们才发 明了描述思维的数学工具</a:t>
            </a:r>
            <a:r>
              <a:rPr lang="en-US" altLang="zh-TW" sz="2800" dirty="0">
                <a:latin typeface="CIDFont+F2"/>
              </a:rPr>
              <a:t>-</a:t>
            </a:r>
            <a:r>
              <a:rPr lang="zh-TW" altLang="en-US" sz="2800" dirty="0">
                <a:latin typeface="CIDFont+F2"/>
              </a:rPr>
              <a:t>布尔代数。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F963D4-C51E-6447-A67E-6B40069EC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315" y="867308"/>
            <a:ext cx="5158888" cy="436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942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521D0-C7A5-C44C-B5CF-F0C63C23E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乔治</a:t>
            </a:r>
            <a:r>
              <a:rPr lang="en-US" altLang="zh-TW" dirty="0"/>
              <a:t>•</a:t>
            </a:r>
            <a:r>
              <a:rPr lang="zh-TW" altLang="en-US" dirty="0"/>
              <a:t>布尔的符号体系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D2C5E6-F646-894F-8C02-96ACEDE607FC}"/>
              </a:ext>
            </a:extLst>
          </p:cNvPr>
          <p:cNvSpPr/>
          <p:nvPr/>
        </p:nvSpPr>
        <p:spPr>
          <a:xfrm>
            <a:off x="171796" y="811799"/>
            <a:ext cx="1202020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布尔完成了逻辑符号化的开创性工作。他用符号代表事实，用计算的方式实现从既有事实 </a:t>
            </a:r>
            <a:endParaRPr lang="zh-TW" altLang="en-US" sz="2800" dirty="0">
              <a:latin typeface="CIDFont+F1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到未知事实的推理。这一体系称为布尔代数。 </a:t>
            </a:r>
            <a:endParaRPr lang="zh-TW" altLang="en-US" sz="2800" dirty="0">
              <a:latin typeface="CIDFont+F1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布尔的工作证明了基于明确定义的符号和运算规则，可以表达形式逻辑的推理过程，从而 模拟人的思维。 </a:t>
            </a:r>
            <a:endParaRPr lang="zh-TW" altLang="en-US" sz="2800" dirty="0">
              <a:latin typeface="CIDFont+F1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在他的</a:t>
            </a:r>
            <a:r>
              <a:rPr lang="en-US" altLang="zh-TW" sz="2800" dirty="0">
                <a:latin typeface="CIDFont+F2"/>
              </a:rPr>
              <a:t>《</a:t>
            </a:r>
            <a:r>
              <a:rPr lang="zh-TW" altLang="en-US" sz="2800" dirty="0">
                <a:latin typeface="CIDFont+F2"/>
              </a:rPr>
              <a:t>思维规律</a:t>
            </a:r>
            <a:r>
              <a:rPr lang="en-US" altLang="zh-TW" sz="2800" dirty="0">
                <a:latin typeface="CIDFont+F2"/>
              </a:rPr>
              <a:t>》</a:t>
            </a:r>
            <a:r>
              <a:rPr lang="zh-TW" altLang="en-US" sz="2800" dirty="0">
                <a:latin typeface="CIDFont+F2"/>
              </a:rPr>
              <a:t>一书的序言中写道</a:t>
            </a:r>
            <a:r>
              <a:rPr lang="en-US" altLang="zh-TW" sz="2800" dirty="0">
                <a:latin typeface="CIDFont+F2"/>
              </a:rPr>
              <a:t>:“</a:t>
            </a:r>
            <a:r>
              <a:rPr lang="zh-TW" altLang="en-US" sz="2800" dirty="0">
                <a:latin typeface="CIDFont+F2"/>
              </a:rPr>
              <a:t>本书论述的是探索心智推理的基本规律。”</a:t>
            </a:r>
            <a:endParaRPr lang="zh-TW" altLang="en-US" sz="2800" dirty="0">
              <a:latin typeface="CIDFont+F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E30BC4-3225-844B-9254-B0FD59034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96" y="3885563"/>
            <a:ext cx="113792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96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58E8-3EF2-C24B-BAF7-8529AD26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计算机诞生</a:t>
            </a:r>
            <a:r>
              <a:rPr lang="en-US" altLang="zh-TW" dirty="0"/>
              <a:t>:</a:t>
            </a:r>
            <a:r>
              <a:rPr lang="zh-TW" altLang="en-US" dirty="0"/>
              <a:t>理论准备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DCF3E7-1D58-D94E-9776-C8B5C171D3D2}"/>
              </a:ext>
            </a:extLst>
          </p:cNvPr>
          <p:cNvSpPr/>
          <p:nvPr/>
        </p:nvSpPr>
        <p:spPr>
          <a:xfrm>
            <a:off x="238297" y="911550"/>
            <a:ext cx="6195753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CIDFont+F2"/>
              </a:rPr>
              <a:t>1936</a:t>
            </a:r>
            <a:r>
              <a:rPr lang="zh-TW" altLang="en-US" sz="2800" dirty="0">
                <a:latin typeface="CIDFont+F2"/>
              </a:rPr>
              <a:t>年，年仅</a:t>
            </a:r>
            <a:r>
              <a:rPr lang="en-US" altLang="zh-TW" sz="2800" dirty="0">
                <a:latin typeface="CIDFont+F2"/>
              </a:rPr>
              <a:t>24</a:t>
            </a:r>
            <a:r>
              <a:rPr lang="zh-TW" altLang="en-US" sz="2800" dirty="0">
                <a:latin typeface="CIDFont+F2"/>
              </a:rPr>
              <a:t>岁的英国科学家艾伦</a:t>
            </a:r>
            <a:r>
              <a:rPr lang="en-US" altLang="zh-TW" sz="2800" dirty="0">
                <a:latin typeface="CIDFont+F2"/>
              </a:rPr>
              <a:t>·</a:t>
            </a:r>
            <a:r>
              <a:rPr lang="zh-TW" altLang="en-US" sz="2800" dirty="0">
                <a:latin typeface="CIDFont+F2"/>
              </a:rPr>
              <a:t>图灵提 出图灵机模型，这一模型表明，基于简单的读 写操作可以处理非常复杂的逻辑演算。 </a:t>
            </a:r>
            <a:endParaRPr lang="zh-TW" altLang="en-US" sz="2800" dirty="0">
              <a:latin typeface="CIDFont+F1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图灵机是个数学模型，目的是形象地演示一种 计算过程。通过分析这一计算过程的“能力”， 图灵建立了可计算理论，即哪些任务是可以有 效计算出来的，哪些是不行的。 </a:t>
            </a:r>
            <a:endParaRPr lang="zh-TW" altLang="en-US" sz="2800" dirty="0">
              <a:latin typeface="CIDFont+F1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CIDFont+F2"/>
              </a:rPr>
              <a:t>图灵机的出现奠定了计算机科学的基础，也启 发了电子计算机的出现。 </a:t>
            </a:r>
            <a:endParaRPr lang="zh-TW" altLang="en-US" sz="2800" dirty="0">
              <a:latin typeface="CIDFont+F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6AA304-D33E-8A4E-AF63-8D01D8B09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686" y="911550"/>
            <a:ext cx="4871259" cy="551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465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B519B-7CA7-B545-9658-930A1549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计算机诞生</a:t>
            </a:r>
            <a:r>
              <a:rPr lang="en-US" altLang="zh-TW" dirty="0"/>
              <a:t>:</a:t>
            </a:r>
            <a:r>
              <a:rPr lang="zh-TW" altLang="en-US" dirty="0"/>
              <a:t>硬件准备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E654B2-28C1-ED4F-A8BE-9C679AEBE4DE}"/>
              </a:ext>
            </a:extLst>
          </p:cNvPr>
          <p:cNvSpPr/>
          <p:nvPr/>
        </p:nvSpPr>
        <p:spPr>
          <a:xfrm>
            <a:off x="221672" y="833782"/>
            <a:ext cx="117819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en-US" altLang="zh-TW" sz="2800" dirty="0">
                <a:latin typeface="CIDFont+F2"/>
              </a:rPr>
              <a:t>1937</a:t>
            </a:r>
            <a:r>
              <a:rPr lang="zh-TW" altLang="en-US" sz="2800" dirty="0">
                <a:latin typeface="CIDFont+F2"/>
              </a:rPr>
              <a:t>年，</a:t>
            </a:r>
            <a:r>
              <a:rPr lang="zh-TW" altLang="en-US" sz="2800" dirty="0">
                <a:solidFill>
                  <a:srgbClr val="1E1E21"/>
                </a:solidFill>
                <a:latin typeface="CIDFont+F2"/>
              </a:rPr>
              <a:t>年仅</a:t>
            </a:r>
            <a:r>
              <a:rPr lang="en-US" altLang="zh-TW" sz="2800" dirty="0">
                <a:solidFill>
                  <a:srgbClr val="1E1E21"/>
                </a:solidFill>
                <a:latin typeface="CIDFont+F2"/>
              </a:rPr>
              <a:t>21</a:t>
            </a:r>
            <a:r>
              <a:rPr lang="zh-TW" altLang="en-US" sz="2800" dirty="0">
                <a:solidFill>
                  <a:srgbClr val="1E1E21"/>
                </a:solidFill>
                <a:latin typeface="CIDFont+F2"/>
              </a:rPr>
              <a:t>岁的麻省理工学院研究生克劳德</a:t>
            </a:r>
            <a:r>
              <a:rPr lang="en-US" altLang="zh-TW" sz="2800" dirty="0">
                <a:solidFill>
                  <a:srgbClr val="1E1E21"/>
                </a:solidFill>
                <a:latin typeface="CIDFont+F2"/>
              </a:rPr>
              <a:t>·</a:t>
            </a:r>
            <a:r>
              <a:rPr lang="zh-TW" altLang="en-US" sz="2800" dirty="0">
                <a:solidFill>
                  <a:srgbClr val="1E1E21"/>
                </a:solidFill>
                <a:latin typeface="CIDFont+F2"/>
              </a:rPr>
              <a:t>香农发表了论文</a:t>
            </a:r>
            <a:r>
              <a:rPr lang="en-US" altLang="zh-TW" sz="2800" dirty="0">
                <a:solidFill>
                  <a:srgbClr val="1E1E21"/>
                </a:solidFill>
                <a:latin typeface="CIDFont+F2"/>
              </a:rPr>
              <a:t>《</a:t>
            </a:r>
            <a:r>
              <a:rPr lang="zh-TW" altLang="en-US" sz="2800" dirty="0">
                <a:solidFill>
                  <a:srgbClr val="1E1E21"/>
                </a:solidFill>
                <a:latin typeface="CIDFont+F2"/>
              </a:rPr>
              <a:t>继电器和开关电话的符 号分析</a:t>
            </a:r>
            <a:r>
              <a:rPr lang="en-US" altLang="zh-TW" sz="2800" dirty="0">
                <a:solidFill>
                  <a:srgbClr val="1E1E21"/>
                </a:solidFill>
                <a:latin typeface="CIDFont+F2"/>
              </a:rPr>
              <a:t>》</a:t>
            </a:r>
            <a:r>
              <a:rPr lang="zh-TW" altLang="en-US" sz="2800" dirty="0">
                <a:solidFill>
                  <a:srgbClr val="1E1E21"/>
                </a:solidFill>
                <a:latin typeface="CIDFont+F2"/>
              </a:rPr>
              <a:t>，提出用电子开关来实现二进制逻辑，标志着二进制电子电路设计和逻辑门应用 的开端，为现代电子计算机的出现打下了基础。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D5EAF4-8ECD-1F46-9C44-326FEB7D2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23" y="2649663"/>
            <a:ext cx="12003578" cy="364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36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76DF-88EF-F54E-A2DA-E1253325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计算机诞生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B45DBE-D475-824A-B426-B4BAA7F5483D}"/>
              </a:ext>
            </a:extLst>
          </p:cNvPr>
          <p:cNvSpPr txBox="1"/>
          <p:nvPr/>
        </p:nvSpPr>
        <p:spPr>
          <a:xfrm>
            <a:off x="149630" y="781396"/>
            <a:ext cx="117708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• 1943</a:t>
            </a:r>
            <a:r>
              <a:rPr lang="zh-TW" altLang="en-US" sz="2800" dirty="0"/>
              <a:t>年，英国人设计了</a:t>
            </a:r>
            <a:r>
              <a:rPr lang="en-US" sz="2800" dirty="0"/>
              <a:t>Colossus，</a:t>
            </a:r>
            <a:r>
              <a:rPr lang="zh-TW" altLang="en-US" sz="2800" dirty="0"/>
              <a:t>用来破解德国人的密码。这是第一台可编程电子数字计算 机。 </a:t>
            </a:r>
          </a:p>
          <a:p>
            <a:r>
              <a:rPr lang="en-US" altLang="zh-TW" sz="2800" dirty="0"/>
              <a:t>• 1946</a:t>
            </a:r>
            <a:r>
              <a:rPr lang="zh-TW" altLang="en-US" sz="2800" dirty="0"/>
              <a:t>年，第一台通用电子数字计算机</a:t>
            </a:r>
            <a:r>
              <a:rPr lang="en-US" sz="2800" dirty="0"/>
              <a:t>ENIAC</a:t>
            </a:r>
            <a:r>
              <a:rPr lang="zh-TW" altLang="en-US" sz="2800" dirty="0"/>
              <a:t>诞生。</a:t>
            </a:r>
            <a:r>
              <a:rPr lang="en-US" sz="2800" dirty="0"/>
              <a:t>ENIAC</a:t>
            </a:r>
            <a:r>
              <a:rPr lang="zh-TW" altLang="en-US" sz="2800" dirty="0"/>
              <a:t>包含大量电缆和开关，用来进行 “编程”。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41C8C1-8BDC-364F-9BA9-F05106CAD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9" y="2735426"/>
            <a:ext cx="11927061" cy="378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472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0825-1EB6-2040-80E7-172F7E29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计算机诞生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6A992B-40F2-0442-8C45-A73EFFF7A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43" y="800099"/>
            <a:ext cx="6224396" cy="5883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1B7060-5625-B04C-A6EF-2822784BD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639" y="887383"/>
            <a:ext cx="5926844" cy="517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4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8C52-90AA-7341-988A-A6D0BAF8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C6F270-E941-FD42-BE66-AE0E9A419F4D}"/>
              </a:ext>
            </a:extLst>
          </p:cNvPr>
          <p:cNvSpPr/>
          <p:nvPr/>
        </p:nvSpPr>
        <p:spPr>
          <a:xfrm>
            <a:off x="0" y="149000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4000" dirty="0">
                <a:latin typeface="CIDFont+F3"/>
              </a:rPr>
              <a:t>计算机的诞生为人工智 能提供了工具，成为 人工智能大厦的第二 块基石。 </a:t>
            </a:r>
            <a:endParaRPr lang="zh-TW" alt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D5A604-8F14-D348-9CCA-01454153E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885" y="680654"/>
            <a:ext cx="5367478" cy="593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405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AB686-AF70-D340-8F14-E960F6BC6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人工智能诞生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259EC6-B3E9-E648-AE86-2C457C33D368}"/>
              </a:ext>
            </a:extLst>
          </p:cNvPr>
          <p:cNvSpPr/>
          <p:nvPr/>
        </p:nvSpPr>
        <p:spPr>
          <a:xfrm>
            <a:off x="221673" y="939029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3200" dirty="0">
                <a:solidFill>
                  <a:srgbClr val="333333"/>
                </a:solidFill>
                <a:latin typeface="CIDFont+F1"/>
              </a:rPr>
              <a:t>• </a:t>
            </a:r>
            <a:r>
              <a:rPr lang="en-US" altLang="zh-TW" sz="3200" dirty="0">
                <a:solidFill>
                  <a:srgbClr val="333333"/>
                </a:solidFill>
                <a:latin typeface="CIDFont+F2"/>
              </a:rPr>
              <a:t>1948</a:t>
            </a:r>
            <a:r>
              <a:rPr lang="zh-TW" altLang="en-US" sz="3200" dirty="0">
                <a:solidFill>
                  <a:srgbClr val="333333"/>
                </a:solidFill>
                <a:latin typeface="CIDFont+F2"/>
              </a:rPr>
              <a:t>年，图灵发表了一篇题为</a:t>
            </a:r>
            <a:r>
              <a:rPr lang="en-US" altLang="zh-TW" sz="3200" dirty="0">
                <a:solidFill>
                  <a:srgbClr val="333333"/>
                </a:solidFill>
                <a:latin typeface="CIDFont+F2"/>
              </a:rPr>
              <a:t>《</a:t>
            </a:r>
            <a:r>
              <a:rPr lang="zh-TW" altLang="en-US" sz="3200" dirty="0">
                <a:solidFill>
                  <a:srgbClr val="333333"/>
                </a:solidFill>
                <a:latin typeface="CIDFont+F2"/>
              </a:rPr>
              <a:t>智能机器</a:t>
            </a:r>
            <a:r>
              <a:rPr lang="en-US" altLang="zh-TW" sz="3200" dirty="0">
                <a:solidFill>
                  <a:srgbClr val="333333"/>
                </a:solidFill>
                <a:latin typeface="CIDFont+F2"/>
              </a:rPr>
              <a:t>》 </a:t>
            </a:r>
            <a:r>
              <a:rPr lang="zh-TW" altLang="en-US" sz="3200" dirty="0">
                <a:solidFill>
                  <a:srgbClr val="333333"/>
                </a:solidFill>
                <a:latin typeface="CIDFont+F2"/>
              </a:rPr>
              <a:t>的报告，提出了利用计算机来模拟人类智能的 思想，为人工智能的诞生奠定了理论基础。 </a:t>
            </a:r>
            <a:endParaRPr lang="zh-TW" altLang="en-US" sz="32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B1A95-91E3-1542-8BE6-9AC216D6B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90" y="3493574"/>
            <a:ext cx="5603009" cy="31675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92E63D-0E60-714F-9A12-AB0861919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511" y="738136"/>
            <a:ext cx="358140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31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zh-CN" dirty="0"/>
              <a:t>1.1.3 </a:t>
            </a:r>
            <a:r>
              <a:rPr lang="zh-CN" altLang="en-US" dirty="0"/>
              <a:t>人工智能的历史：初现阶段</a:t>
            </a:r>
          </a:p>
        </p:txBody>
      </p:sp>
      <p:pic>
        <p:nvPicPr>
          <p:cNvPr id="8" name="图片 7" descr="/data/temp/e7fe2933-1910-11f0-8bf4-127843deb9d6.jpge7fe2933-1910-11f0-8bf4-127843deb9d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rcRect t="5570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66" name="圆角矩形 65"/>
          <p:cNvSpPr/>
          <p:nvPr>
            <p:custDataLst>
              <p:tags r:id="rId4"/>
            </p:custDataLst>
          </p:nvPr>
        </p:nvSpPr>
        <p:spPr>
          <a:xfrm>
            <a:off x="1000441" y="303061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7" name="圆角矩形 35"/>
          <p:cNvSpPr/>
          <p:nvPr>
            <p:custDataLst>
              <p:tags r:id="rId5"/>
            </p:custDataLst>
          </p:nvPr>
        </p:nvSpPr>
        <p:spPr>
          <a:xfrm>
            <a:off x="635316" y="3336051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感知器模型</a:t>
            </a:r>
          </a:p>
        </p:txBody>
      </p:sp>
      <p:sp>
        <p:nvSpPr>
          <p:cNvPr id="31" name="圆角矩形 30"/>
          <p:cNvSpPr/>
          <p:nvPr>
            <p:custDataLst>
              <p:tags r:id="rId6"/>
            </p:custDataLst>
          </p:nvPr>
        </p:nvSpPr>
        <p:spPr>
          <a:xfrm>
            <a:off x="1000441" y="1374536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36" name="圆角矩形 35"/>
          <p:cNvSpPr/>
          <p:nvPr>
            <p:custDataLst>
              <p:tags r:id="rId7"/>
            </p:custDataLst>
          </p:nvPr>
        </p:nvSpPr>
        <p:spPr>
          <a:xfrm>
            <a:off x="635316" y="1680606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达特茅斯会议</a:t>
            </a:r>
          </a:p>
        </p:txBody>
      </p: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2968942" y="1441211"/>
            <a:ext cx="4512039" cy="11987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1956年达特茅斯会议人工智能术语的诞生，标志着人工智能研究的正式开始。</a:t>
            </a: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2968942" y="3029981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1958年感知器模型的提出，标志着首个具有学习能力的神经网络的诞生。</a:t>
            </a:r>
          </a:p>
        </p:txBody>
      </p:sp>
      <p:sp>
        <p:nvSpPr>
          <p:cNvPr id="73" name="圆角矩形 72"/>
          <p:cNvSpPr/>
          <p:nvPr>
            <p:custDataLst>
              <p:tags r:id="rId10"/>
            </p:custDataLst>
          </p:nvPr>
        </p:nvSpPr>
        <p:spPr>
          <a:xfrm>
            <a:off x="1000441" y="4686062"/>
            <a:ext cx="6726557" cy="1331927"/>
          </a:xfrm>
          <a:prstGeom prst="roundRect">
            <a:avLst>
              <a:gd name="adj" fmla="val 15256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2" name="圆角矩形 35"/>
          <p:cNvSpPr/>
          <p:nvPr>
            <p:custDataLst>
              <p:tags r:id="rId11"/>
            </p:custDataLst>
          </p:nvPr>
        </p:nvSpPr>
        <p:spPr>
          <a:xfrm>
            <a:off x="635316" y="4992132"/>
            <a:ext cx="2088000" cy="720000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符号主义与连接主义</a:t>
            </a: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2968942" y="4685427"/>
            <a:ext cx="4512039" cy="133294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初现阶段出现了符号主义与连接主义两种主要学派，它们在人工智能研究中产生了分歧。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68776-7473-E844-B0EE-4407F11FD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人工智能诞生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FFEDB8-903F-1A4F-9144-D994E7612F7A}"/>
              </a:ext>
            </a:extLst>
          </p:cNvPr>
          <p:cNvSpPr txBox="1"/>
          <p:nvPr/>
        </p:nvSpPr>
        <p:spPr>
          <a:xfrm>
            <a:off x="149629" y="814648"/>
            <a:ext cx="114549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• 1956</a:t>
            </a:r>
            <a:r>
              <a:rPr lang="zh-TW" altLang="en-US" sz="2800" dirty="0"/>
              <a:t>年，约翰</a:t>
            </a:r>
            <a:r>
              <a:rPr lang="en-US" altLang="zh-TW" sz="2800" dirty="0"/>
              <a:t>•</a:t>
            </a:r>
            <a:r>
              <a:rPr lang="zh-TW" altLang="en-US" sz="2800" dirty="0"/>
              <a:t>麦卡锡等一批年轻学者在美国达特茅斯学院召开暑期讨论会，探讨实现智能 机器的方法，史称达特茅斯会议。 </a:t>
            </a:r>
          </a:p>
          <a:p>
            <a:r>
              <a:rPr lang="en-US" altLang="zh-TW" sz="2800" dirty="0"/>
              <a:t>• </a:t>
            </a:r>
            <a:r>
              <a:rPr lang="zh-TW" altLang="en-US" sz="2800" dirty="0"/>
              <a:t>在这次会议上，约翰</a:t>
            </a:r>
            <a:r>
              <a:rPr lang="en-US" altLang="zh-TW" sz="2800" dirty="0"/>
              <a:t>•</a:t>
            </a:r>
            <a:r>
              <a:rPr lang="zh-TW" altLang="en-US" sz="2800" dirty="0"/>
              <a:t>麦卡锡提出的 “人工智能”一词成为新科学的名字。从此，人工智能 正式走上历史舞台，开始了半个多世纪的风雨历程。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536564-06C6-1644-B4AB-1E5F951A7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085" y="2801931"/>
            <a:ext cx="70358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24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3865-468C-4A4A-A1C3-0E9285ED3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人工智能起源的历史主线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9F40A-6388-C64D-B14D-8164A6704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145" y="824807"/>
            <a:ext cx="7886700" cy="3911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D9203C-8141-894D-8598-BC26CE66C066}"/>
              </a:ext>
            </a:extLst>
          </p:cNvPr>
          <p:cNvSpPr/>
          <p:nvPr/>
        </p:nvSpPr>
        <p:spPr>
          <a:xfrm>
            <a:off x="749135" y="4917967"/>
            <a:ext cx="110337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CIDFont+F2"/>
              </a:rPr>
              <a:t>逻辑和计算是人工智能的两条主线，其中逻辑的起源要追溯到亚里士多 德时代，而可计算理论是在上个世纪</a:t>
            </a:r>
            <a:r>
              <a:rPr lang="en-US" altLang="zh-TW" sz="2800" dirty="0">
                <a:latin typeface="CIDFont+F2"/>
              </a:rPr>
              <a:t>30</a:t>
            </a:r>
            <a:r>
              <a:rPr lang="zh-TW" altLang="en-US" sz="2800" dirty="0">
                <a:latin typeface="CIDFont+F2"/>
              </a:rPr>
              <a:t>年代完成的。古老的命题加上新 的计算工具，催生了人工智能这门既古老，又年轻的学科。 </a:t>
            </a:r>
            <a:endParaRPr lang="zh-TW" alt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795610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24442-9773-8242-AE58-958E43EB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那些站在历史地平线上的伟人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D6F7F7-E136-EB49-A1DF-611350DE2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8549"/>
            <a:ext cx="12036829" cy="258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121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76BF6-95F2-A646-B502-8A6B073BF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思考题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8E77C1-9398-1745-B729-5D54CD37BB3E}"/>
              </a:ext>
            </a:extLst>
          </p:cNvPr>
          <p:cNvSpPr/>
          <p:nvPr/>
        </p:nvSpPr>
        <p:spPr>
          <a:xfrm>
            <a:off x="171796" y="856041"/>
            <a:ext cx="120202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在上面我们提到，人工智能是用计算来模拟人类智能行为的科学，而智能行为的前 提是“思维”。因此，“思维”和“计算”是人工智能的两个关键要素。 </a:t>
            </a:r>
            <a:endParaRPr lang="zh-TW" altLang="en-US" sz="2800" dirty="0"/>
          </a:p>
          <a:p>
            <a:r>
              <a:rPr lang="en-US" altLang="zh-TW" sz="2800" dirty="0">
                <a:latin typeface="CIDFont+F1"/>
              </a:rPr>
              <a:t>• </a:t>
            </a:r>
            <a:r>
              <a:rPr lang="zh-TW" altLang="en-US" sz="2800" dirty="0">
                <a:latin typeface="CIDFont+F2"/>
              </a:rPr>
              <a:t>想想看，“思维”和“计算”这两个要素在人工智能起源过程中是如何体现的</a:t>
            </a:r>
            <a:r>
              <a:rPr lang="en-US" altLang="zh-TW" sz="2800" dirty="0">
                <a:latin typeface="CIDFont+F2"/>
              </a:rPr>
              <a:t>?</a:t>
            </a:r>
            <a:r>
              <a:rPr lang="zh-TW" altLang="en-US" sz="2800" dirty="0">
                <a:latin typeface="CIDFont+F2"/>
              </a:rPr>
              <a:t>对人工 智能的发展各自起到了什么作用</a:t>
            </a:r>
            <a:r>
              <a:rPr lang="en-US" altLang="zh-TW" sz="2800" dirty="0">
                <a:latin typeface="CIDFont+F2"/>
              </a:rPr>
              <a:t>? </a:t>
            </a:r>
            <a:endParaRPr lang="zh-TW" altLang="en-US" sz="28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41A1A7-90C5-064B-B811-2BCFDFC1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720" y="3049116"/>
            <a:ext cx="4975745" cy="36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859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4FE3-6175-934C-A830-FAD76619C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风起云涌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BEC695-2B92-434C-807A-DBEB903A0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5" y="891770"/>
            <a:ext cx="12042669" cy="554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49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46ED8-6213-4141-BA35-86E0577A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风起云涌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56A12-57BA-0943-8385-47D2CD821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37145"/>
            <a:ext cx="12020204" cy="508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54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2DD6B-E84F-5741-BBA8-6FF309D42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对弈算法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D1B83E-124B-CF4B-A9DA-1B7676F28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53" y="692150"/>
            <a:ext cx="7215992" cy="59580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5767A6-2A29-1D4A-BAA1-80C171B5A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874" y="692150"/>
            <a:ext cx="2425700" cy="307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7B1001-C040-EE4B-8D50-7AA892D74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024" y="3814453"/>
            <a:ext cx="3327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636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22004-BC96-EF4F-98D8-06303C37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对弈算法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C5606F-FBD5-4F40-A239-5CEB8D051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16" y="698499"/>
            <a:ext cx="11846292" cy="586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204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D725-6161-CD4D-A685-5E786F1C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定理证明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6EAA5C-C082-804B-8CDA-1F70B0C7D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6" y="844549"/>
            <a:ext cx="11878541" cy="557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015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BF883-F052-574E-B83B-8120332D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定理证明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E5CDB9-655F-A94B-8FA3-5217E5979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42" y="759625"/>
            <a:ext cx="11792759" cy="583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472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4CE3B-4823-6449-A320-6FE7CE49C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神经网络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C59B33-6C53-C144-A1D4-21D2D4BF8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85" y="800100"/>
            <a:ext cx="11182580" cy="568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78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512E2-C478-7248-BE66-E7CCD77EB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约翰</a:t>
            </a:r>
            <a:r>
              <a:rPr lang="en-US" altLang="zh-TW" dirty="0"/>
              <a:t>·</a:t>
            </a:r>
            <a:r>
              <a:rPr lang="zh-TW" altLang="en-US" dirty="0"/>
              <a:t>麦卡锡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E3264-BD41-B048-97D6-B25CA8FD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869142"/>
            <a:ext cx="11607800" cy="4521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C29F0F-69D9-284C-AA1D-AD7B6627B3A6}"/>
              </a:ext>
            </a:extLst>
          </p:cNvPr>
          <p:cNvSpPr txBox="1"/>
          <p:nvPr/>
        </p:nvSpPr>
        <p:spPr>
          <a:xfrm>
            <a:off x="749135" y="5769033"/>
            <a:ext cx="438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演示链接</a:t>
            </a:r>
            <a:r>
              <a:rPr lang="zh-CN" altLang="en-US" dirty="0"/>
              <a:t>：</a:t>
            </a:r>
            <a:r>
              <a:rPr lang="zh-TW" altLang="en-US" dirty="0">
                <a:hlinkClick r:id="rId3"/>
              </a:rPr>
              <a:t>五子棋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1350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PRESENTATION_SOURCE" val="WPPAIGenerate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71"/>
  <p:tag name="KSO_WM_TEMPLATE_CATEGORY" val="custom"/>
  <p:tag name="KSO_WM_SLIDE_INDEX" val="1"/>
  <p:tag name="KSO_WM_SLIDE_ID" val="custom20235971_1"/>
  <p:tag name="KSO_WM_TEMPLATE_MASTER_TYPE" val="0"/>
  <p:tag name="KSO_WM_SLIDE_LAYOUT" val="a_f"/>
  <p:tag name="KSO_WM_SLIDE_LAYOUT_CNT" val="1_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71"/>
  <p:tag name="KSO_WM_TEMPLATE_CATEGORY" val="custom"/>
  <p:tag name="KSO_WM_SLIDE_INDEX" val="1"/>
  <p:tag name="KSO_WM_SLIDE_ID" val="custom20235971_1"/>
  <p:tag name="KSO_WM_TEMPLATE_MASTER_TYPE" val="0"/>
  <p:tag name="KSO_WM_SLIDE_LAYOUT" val="a_f"/>
  <p:tag name="KSO_WM_SLIDE_LAYOUT_CNT" val="1_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71"/>
  <p:tag name="KSO_WM_TEMPLATE_CATEGORY" val="custom"/>
  <p:tag name="KSO_WM_SLIDE_INDEX" val="6"/>
  <p:tag name="KSO_WM_SLIDE_ID" val="custom20235971_6"/>
  <p:tag name="KSO_WM_TEMPLATE_MASTER_TYPE" val="0"/>
  <p:tag name="KSO_WM_SLIDE_LAYOUT" val="a_l"/>
  <p:tag name="KSO_WM_SLIDE_LAYOUT_CNT" val="1_1"/>
  <p:tag name="KSO_WM_SLIDE_DIAGTYPE" val="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4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3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3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2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4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4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MASTER_TYPE" val="0"/>
  <p:tag name="KSO_WM_TEMPLATE_COLOR_TYPE" val="0"/>
  <p:tag name="KSO_WM_DIAGRAM_GROUP_CODE" val="l1-1"/>
  <p:tag name="KSO_WM_SLIDE_DIAGTYPE" val="l"/>
  <p:tag name="KSO_WM_SLIDE_LAYOUT" val="a_d_l"/>
  <p:tag name="KSO_WM_SLIDE_LAYOUT_CNT" val="1_1_1"/>
  <p:tag name="KSO_WM_SLIDE_TYPE" val="text"/>
  <p:tag name="KSO_WM_SLIDE_SUBTYPE" val="picTxt"/>
  <p:tag name="KSO_WM_SLIDE_SIZE" val="850.447*57.5039"/>
  <p:tag name="KSO_WM_SLIDE_POSITION" val="54.75*401.016"/>
  <p:tag name="KSO_WM_TEMPLATE_INDEX" val="20235971"/>
  <p:tag name="KSO_WM_TEMPLATE_SUBCATEGORY" val="0"/>
  <p:tag name="KSO_WM_SLIDE_INDEX" val="1"/>
  <p:tag name="KSO_WM_TAG_VERSION" val="3.0"/>
  <p:tag name="KSO_WM_SLIDE_ID" val="custom20233270_1"/>
  <p:tag name="KSO_WM_SLIDE_ITEM_CNT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270"/>
  <p:tag name="KSO_WM_UNIT_ID" val="custom20233270_1*a*1"/>
  <p:tag name="KSO_WM_UNIT_PRESET_TEXT" val="单击此处&#10;添加标题内容"/>
  <p:tag name="KSO_WM_UNIT_TEXT_TYPE" val="1"/>
  <p:tag name="KSO_WM_UNIT_TEXT_FILL_FORE_SCHEMECOLOR_INDEX" val="2"/>
  <p:tag name="KSO_WM_UNIT_TEXT_FILL_TYPE" val="1"/>
  <p:tag name="KSO_WM_UNIT_USESOURCEFORMAT_APPLY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9_2*l_h_f*1_1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52"/>
  <p:tag name="KSO_WM_UNIT_TEXT_TYPE" val="1"/>
  <p:tag name="KSO_WM_UNIT_TEXT_LAYER_COUNT" val="1"/>
  <p:tag name="KSO_WM_BEAUTIFY_FLAG" val="#wm#"/>
  <p:tag name="KSO_WM_UNIT_PRESET_TEXT" val="单击添加文本内容，简明扼要地阐述您内容观点"/>
  <p:tag name="KSO_WM_UNIT_TEXT_FILL_FORE_SCHEMECOLOR_INDEX" val="1"/>
  <p:tag name="KSO_WM_UNIT_TEXT_FILL_TYPE" val="1"/>
  <p:tag name="KSO_WM_UNIT_USESOURCEFORMAT_APPLY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269_2*l_h_a*1_1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40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9_2*l_h_f*1_2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52"/>
  <p:tag name="KSO_WM_UNIT_TEXT_TYPE" val="1"/>
  <p:tag name="KSO_WM_UNIT_TEXT_LAYER_COUNT" val="1"/>
  <p:tag name="KSO_WM_BEAUTIFY_FLAG" val="#wm#"/>
  <p:tag name="KSO_WM_UNIT_PRESET_TEXT" val="单击添加文本具体内容，简明扼要地阐述您内容观点"/>
  <p:tag name="KSO_WM_UNIT_TEXT_FILL_FORE_SCHEMECOLOR_INDEX" val="1"/>
  <p:tag name="KSO_WM_UNIT_TEXT_FILL_TYPE" val="1"/>
  <p:tag name="KSO_WM_UNIT_USESOURCEFORMAT_APPLY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269_2*l_h_a*1_2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40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{&quot;ai_type&quot;:&quot;generate_ppt&quot;,&quot;id&quot;:&quot;VCG41N1417736728&quot;}*auto_gallery_ai_v2.0.9_ONLINE*1744622071542_10.5_9d9608d3a699-slide-4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147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12.941*336.878"/>
  <p:tag name="KSO_WM_SLIDE_POSITION" val="73.3256*155.822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47_3*a*1"/>
  <p:tag name="KSO_WM_TEMPLATE_CATEGORY" val="diagram"/>
  <p:tag name="KSO_WM_TEMPLATE_INDEX" val="20233147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779*7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147_1*l_h_d*1_1_1"/>
  <p:tag name="KSO_WM_TEMPLATE_CATEGORY" val="diagram"/>
  <p:tag name="KSO_WM_TEMPLATE_INDEX" val="2023314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82796322&quot;}*auto_gallery_ai_v2.0.9_ONLINE*1744622071542_10.5_9d9608d3a699-slide-10"/>
  <p:tag name="KSO_WM_UNIT_LINE_FILL_TYPE" val="2"/>
  <p:tag name="KSO_WM_UNIT_USESOURCEFORMAT_APPLY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7_1*l_h_f*1_1_1"/>
  <p:tag name="KSO_WM_TEMPLATE_CATEGORY" val="diagram"/>
  <p:tag name="KSO_WM_TEMPLATE_INDEX" val="2023314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添加文本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47_1*l_h_a*1_1_1"/>
  <p:tag name="KSO_WM_TEMPLATE_CATEGORY" val="diagram"/>
  <p:tag name="KSO_WM_TEMPLATE_INDEX" val="2023314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779*7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147_1*l_h_d*1_2_1"/>
  <p:tag name="KSO_WM_TEMPLATE_CATEGORY" val="diagram"/>
  <p:tag name="KSO_WM_TEMPLATE_INDEX" val="2023314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1418309029&quot;}*auto_gallery_ai_v2.0.9_ONLINE*1744622071542_10.5_9d9608d3a699-slide-10"/>
  <p:tag name="KSO_WM_UNIT_LINE_FILL_TYPE" val="2"/>
  <p:tag name="KSO_WM_UNIT_USESOURCEFORMAT_APPLY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7_1*l_h_f*1_2_1"/>
  <p:tag name="KSO_WM_TEMPLATE_CATEGORY" val="diagram"/>
  <p:tag name="KSO_WM_TEMPLATE_INDEX" val="2023314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添加文本内容，简明扼要地阐述您的观点。根据需要可酌情增减文字"/>
  <p:tag name="KSO_WM_UNIT_TEXT_FILL_FORE_SCHEMECOLOR_INDEX" val="1"/>
  <p:tag name="KSO_WM_UNIT_TEXT_FILL_TYPE" val="1"/>
  <p:tag name="KSO_WM_UNIT_USESOURCEFORMAT_APPLY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47_1*l_h_a*1_2_1"/>
  <p:tag name="KSO_WM_TEMPLATE_CATEGORY" val="diagram"/>
  <p:tag name="KSO_WM_TEMPLATE_INDEX" val="2023314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56*333.516"/>
  <p:tag name="KSO_WM_SLIDE_POSITION" val="489.895*159.674"/>
  <p:tag name="KSO_WM_SLIDE_SUBTYPE" val="picTxt"/>
  <p:tag name="KSO_WM_DIAGRAM_GROUP_CODE" val="l1-1"/>
  <p:tag name="KSO_WM_SLIDE_DIAGTYPE" val="l"/>
  <p:tag name="KSO_WM_SLIDE_LAYOUT_NAME" val="仅标题"/>
  <p:tag name="KSO_WM_TEMPLATE_INDEX" val="20235971"/>
  <p:tag name="KSO_WM_TEMPLATE_SUBCATEGORY" val="0"/>
  <p:tag name="KSO_WM_SLIDE_INDEX" val="1"/>
  <p:tag name="KSO_WM_TAG_VERSION" val="3.0"/>
  <p:tag name="KSO_WM_SLIDE_ID" val="custom20232404_1"/>
  <p:tag name="KSO_WM_SLIDE_ITEM_CNT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04_1*i*1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04_1*i*2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909*120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04_1*d*1"/>
  <p:tag name="KSO_WM_TEMPLATE_CATEGORY" val="custom"/>
  <p:tag name="KSO_WM_TEMPLATE_INDEX" val="20232404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0"/>
  <p:tag name="KSO_WM_UNIT_PICTURE_SUBTYPE" val="b"/>
  <p:tag name="MH_PIC_SOURCE_TYPE" val="generate_slide_ai*{&quot;ai_type&quot;:&quot;generate_ppt&quot;,&quot;id&quot;:&quot;VCG41N181096903&quot;}*auto_gallery_ai_v2.0.9_ONLINE*1744622071542_10.5_9d9608d3a699-slide-12"/>
  <p:tag name="KSO_WM_UNIT_FILL_FORE_SCHEMECOLOR_INDEX" val="5"/>
  <p:tag name="KSO_WM_UNI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2404"/>
  <p:tag name="KSO_WM_UNIT_ID" val="custom20232404_1*a*1"/>
  <p:tag name="KSO_WM_UNIT_TEXT_TYPE" val="1"/>
  <p:tag name="KSO_WM_UNIT_PRESET_TEXT" val="单击此处添加标题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21_1*l_h_f*1_1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内容简明扼要地阐述您的观点。"/>
  <p:tag name="KSO_WM_UNIT_USESOURCEFORMAT_APPLY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21_1*l_h_a*1_2_1"/>
  <p:tag name="KSO_WM_TEMPLATE_CATEGORY" val="diagram"/>
  <p:tag name="KSO_WM_TEMPLATE_INDEX" val="20233321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FILL_TYPE" val="1"/>
  <p:tag name="KSO_WM_UNIT_FILL_FORE_SCHEMECOLOR_INDEX" val="5"/>
  <p:tag name="KSO_WM_UNIT_FILL_FORE_SCHEMECOLOR_INDEX_BRIGHTNESS" val="0"/>
  <p:tag name="KSO_WM_UNIT_PRESET_TEXT" val="添加标题"/>
  <p:tag name="KSO_WM_UNIT_USESOURCEFORMAT_APPLY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21_1*l_h_f*1_2_1"/>
  <p:tag name="KSO_WM_TEMPLATE_CATEGORY" val="diagram"/>
  <p:tag name="KSO_WM_TEMPLATE_INDEX" val="2023332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3.37274169921875,&quot;width&quot;:413.092285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TEXT_FILL_FORE_SCHEMECOLOR_INDEX" val="1"/>
  <p:tag name="KSO_WM_UNIT_TEXT_FILL_TYPE" val="1"/>
  <p:tag name="KSO_WM_UNIT_PRESET_TEXT" val="单击此处添加文本具体内容，简明扼要地阐述您的观点根据需要可酌情增减文字，单击此处添加内容简明扼要地阐述您的观点。"/>
  <p:tag name="KSO_WM_UNIT_USESOURCEFORMAT_APPLY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337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483*348.597"/>
  <p:tag name="KSO_WM_SLIDE_POSITION" val="54.8*141.874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2*a*1"/>
  <p:tag name="KSO_WM_TEMPLATE_CATEGORY" val="diagram"/>
  <p:tag name="KSO_WM_TEMPLATE_INDEX" val="20233337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1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211890435&quot;}*auto_gallery_ai_v2.0.9_ONLINE*1744622071542_10.5_9d9608d3a699-slide-13"/>
  <p:tag name="KSO_WM_UNIT_LINE_FILL_TYPE" val="2"/>
  <p:tag name="KSO_WM_UNIT_USESOURCEFORMAT_APPLY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7_1*l_h_f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内容观点，以便观者准确地理解您传达的思想内容。"/>
  <p:tag name="KSO_WM_UNIT_TEXT_FILL_FORE_SCHEMECOLOR_INDEX" val="1"/>
  <p:tag name="KSO_WM_UNIT_TEXT_FILL_TYPE" val="1"/>
  <p:tag name="KSO_WM_UNIT_USESOURCEFORMAT_APPLY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7_1*l_h_a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37_1*l_h_i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2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438155475&quot;}*auto_gallery_ai_v2.0.9_ONLINE*1744622071542_10.5_9d9608d3a699-slide-13"/>
  <p:tag name="KSO_WM_UNIT_LINE_FILL_TYPE" val="2"/>
  <p:tag name="KSO_WM_UNIT_USESOURCEFORMAT_APPLY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7_1*l_h_f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  <p:tag name="KSO_WM_UNIT_USESOURCEFORMAT_APPLY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7_1*l_h_a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37_1*l_h_i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3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285088199&quot;}*auto_gallery_ai_v2.0.9_ONLINE*1744622071542_10.5_9d9608d3a699-slide-13"/>
  <p:tag name="KSO_WM_UNIT_LINE_FILL_TYPE" val="2"/>
  <p:tag name="KSO_WM_UNIT_USESOURCEFORMAT_APPLY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337_1*l_h_i*1_1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UNIT_LINE_FILL_TYPE" val="2"/>
  <p:tag name="KSO_WM_UNIT_USESOURCEFORMAT_APPLY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UNIT_LINE_FILL_TYPE" val="2"/>
  <p:tag name="KSO_WM_UNIT_USESOURCEFORMAT_APPLY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337_1*l_h_i*1_3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  <p:tag name="KSO_WM_UNIT_LINE_FILL_TYPE" val="2"/>
  <p:tag name="KSO_WM_UNIT_USESOURCEFORMAT_APPLY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122_1*l_h_i*1_1_1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TEXT_FILL_TYPE" val="1"/>
  <p:tag name="KSO_WM_UNIT_FILL_TYPE" val="1"/>
  <p:tag name="KSO_WM_UNIT_FILL_FORE_SCHEMECOLOR_INDEX" val="5"/>
  <p:tag name="KSO_WM_UNIT_FILL_FORE_SCHEMECOLOR_INDEX_BRIGHTNESS" val="0"/>
  <p:tag name="KSO_WM_BEAUTIFY_FLAG" val="#wm#"/>
  <p:tag name="KSO_WM_UNIT_USESOURCEFORMAT_APPLY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122_1*l_h_i*1_2_1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UBTYPE" val="d"/>
  <p:tag name="KSO_WM_UNIT_TEXT_FILL_TYPE" val="1"/>
  <p:tag name="KSO_WM_UNIT_FILL_TYPE" val="1"/>
  <p:tag name="KSO_WM_UNIT_FILL_FORE_SCHEMECOLOR_INDEX" val="5"/>
  <p:tag name="KSO_WM_UNIT_FILL_FORE_SCHEMECOLOR_INDEX_BRIGHTNESS" val="0"/>
  <p:tag name="KSO_WM_BEAUTIFY_FLAG" val="#wm#"/>
  <p:tag name="KSO_WM_UNIT_USESOURCEFORMAT_APPLY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122_1*l_h_i*1_2_2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solid&quot;:{&quot;brightness&quot;:0,&quot;colorType&quot;:2,&quot;rgb&quot;:&quot;#00993f&quot;,&quot;transparency&quot;:1},&quot;type&quot;:1},&quot;glow&quot;:{&quot;colorType&quot;:0},&quot;line&quot;:{&quot;solidLine&quot;:{&quot;brightness&quot;:0,&quot;colorType&quot;:1,&quot;foreColorIndex&quot;:13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BEAUTIFY_FLAG" val="#wm#"/>
  <p:tag name="KSO_WM_UNIT_LINE_FILL_TYPE" val="2"/>
  <p:tag name="KSO_WM_UNIT_USESOURCEFORMAT_APPLY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122_1*l_h_a*1_1_1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BEAUTIFY_FLAG" val="#wm#"/>
  <p:tag name="KSO_WM_UNIT_USESOURCEFORMAT_APPLY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122_1*l_h_f*1_1_1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11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文本具体内容，简明扼要地阐述您的观点。"/>
  <p:tag name="KSO_WM_UNIT_TEXT_FILL_FORE_SCHEMECOLOR_INDEX" val="1"/>
  <p:tag name="KSO_WM_UNIT_TEXT_FILL_TYPE" val="1"/>
  <p:tag name="KSO_WM_BEAUTIFY_FLAG" val="#wm#"/>
  <p:tag name="KSO_WM_UNIT_USESOURCEFORMAT_APPLY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122_1*l_h_a*1_2_1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25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BEAUTIFY_FLAG" val="#wm#"/>
  <p:tag name="KSO_WM_UNIT_USESOURCEFORMAT_APPLY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122_1*l_h_f*1_2_1"/>
  <p:tag name="KSO_WM_TEMPLATE_CATEGORY" val="diagram"/>
  <p:tag name="KSO_WM_TEMPLATE_INDEX" val="2023312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74"/>
  <p:tag name="KSO_WM_DIAGRAM_MAX_ITEMCNT" val="4"/>
  <p:tag name="KSO_WM_DIAGRAM_MIN_ITEMCNT" val="2"/>
  <p:tag name="KSO_WM_DIAGRAM_VIRTUALLY_FRAME" val="{&quot;height&quot;:365.3846435546875,&quot;width&quot;:266.5980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文本内容，简明扼要地阐述您的观点。"/>
  <p:tag name="KSO_WM_UNIT_TEXT_FILL_FORE_SCHEMECOLOR_INDEX" val="1"/>
  <p:tag name="KSO_WM_UNIT_TEXT_FILL_TYPE" val="1"/>
  <p:tag name="KSO_WM_BEAUTIFY_FLAG" val="#wm#"/>
  <p:tag name="KSO_WM_UNIT_USESOURCEFORMAT_APPLY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3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33*675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41N1470146857&quot;}*auto_gallery_ai_v2.0.9_ONLINE*1744622071542_10.5_9d9608d3a699-slide-40"/>
  <p:tag name="KSO_WM_UNIT_LINE_FILL_TYPE" val="2"/>
  <p:tag name="KSO_WM_UNIT_USESOURCEFORMAT_APPLY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i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i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LINE_FILL_TYPE" val="2"/>
  <p:tag name="KSO_WM_UNIT_USESOURCEFORMAT_APPLY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i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SHADOW_SCHEMECOLOR_INDEX_BRIGHTNESS" val="-0.1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FILL_TYPE" val="1"/>
  <p:tag name="KSO_WM_UNIT_FILL_FORE_SCHEMECOLOR_INDEX" val="13"/>
  <p:tag name="KSO_WM_UNIT_FILL_FORE_SCHEMECOLOR_INDEX_BRIGHTNESS" val="0.6"/>
  <p:tag name="KSO_WM_UNIT_LINE_FORE_SCHEMECOLOR_INDEX" val="13"/>
  <p:tag name="KSO_WM_UNIT_LINE_FILL_TYPE" val="2"/>
  <p:tag name="KSO_WM_UNIT_USESOURCEFORMAT_APPLY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d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29*932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41N1448494861&quot;}*auto_gallery_ai_v2.0.9_ONLINE*1744622071542_10.5_9d9608d3a699-slide-16"/>
  <p:tag name="KSO_WM_UNIT_LINE_FILL_TYPE" val="2"/>
  <p:tag name="KSO_WM_UNIT_USESOURCEFORMAT_APPLY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d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29*932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211306165920&quot;}*auto_gallery_ai_v2.0.9_ONLINE*1744622071542_10.5_9d9608d3a699-slide-16"/>
  <p:tag name="KSO_WM_UNIT_LINE_FILL_TYPE" val="2"/>
  <p:tag name="KSO_WM_UNIT_USESOURCEFORMAT_APPLY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68_2*l_h_d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UNIT_VALUE" val="529*932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UNIT_PICTURE_SUBTYPE" val="b"/>
  <p:tag name="MH_PIC_SOURCE_TYPE" val="generate_slide_ai*{&quot;ai_type&quot;:&quot;generate_ppt&quot;,&quot;id&quot;:&quot;VCG211393218303&quot;}*auto_gallery_ai_v2.0.9_ONLINE*1744622071542_10.5_9d9608d3a699-slide-16"/>
  <p:tag name="KSO_WM_UNIT_LINE_FILL_TYPE" val="2"/>
  <p:tag name="KSO_WM_UNIT_USESOURCEFORMAT_APPLY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68_2*l_h_a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0968_2*l_h_f*1_1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68_2*l_h_a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添加标题"/>
  <p:tag name="KSO_WM_UNIT_TEXT_TYPE" val="1"/>
  <p:tag name="KSO_WM_UNIT_USESOURCEFORMAT_APPLY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0968_2*l_h_f*1_2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TEXT_FILL_TYPE" val="1"/>
  <p:tag name="KSO_WM_UNIT_PRESET_TEXT" val="单击此处添加文本具体内容，简明扼要地阐述您的观点。可酌情增减文字，以便观者准确地理解您传达的思想。"/>
  <p:tag name="KSO_WM_UNIT_TEXT_TYPE" val="1"/>
  <p:tag name="KSO_WM_UNIT_TEXT_LAYER_COUNT" val="1"/>
  <p:tag name="KSO_WM_UNIT_USESOURCEFORMAT_APPLY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968_2*l_h_a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_BRIGHTNESS" val="0"/>
  <p:tag name="KSO_WM_UNIT_PRESET_TEXT" val="添加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0968_2*l_h_f*1_3_1"/>
  <p:tag name="KSO_WM_TEMPLATE_CATEGORY" val="diagram"/>
  <p:tag name="KSO_WM_TEMPLATE_INDEX" val="202309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6.2639465332031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可酌情增减文字，以便观者准确地理解您传达的思想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322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541.7*156.75"/>
  <p:tag name="KSO_WM_SLIDE_POSITION" val="340.35*220.6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20_1*i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220_1*i*2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USESOURCEFORMAT_APPLY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45*62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220_1*d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0"/>
  <p:tag name="KSO_WM_UNIT_PICTURE_SUBTYPE" val="b"/>
  <p:tag name="MH_PIC_SOURCE_TYPE" val="generate_slide_ai*{&quot;ai_type&quot;:&quot;generate_ppt&quot;,&quot;id&quot;:&quot;&quot;}*auto_ai_ai_v2.0.9_ONLINE*1744622071542_10.5_9d9608d3a699-slide-1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220_1*a*1"/>
  <p:tag name="KSO_WM_TEMPLATE_CATEGORY" val="custom"/>
  <p:tag name="KSO_WM_TEMPLATE_INDEX" val="2023322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19_2*l_h_f*1_1_1"/>
  <p:tag name="KSO_WM_TEMPLATE_CATEGORY" val="diagram"/>
  <p:tag name="KSO_WM_TEMPLATE_INDEX" val="20233219"/>
  <p:tag name="KSO_WM_UNIT_LAYERLEVEL" val="1_1_1"/>
  <p:tag name="KSO_WM_TAG_VERSION" val="3.0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000030517578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正文，文字是思想的提炼"/>
  <p:tag name="KSO_WM_UNIT_USESOURCEFORMAT_APPLY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19_2*l_h_a*1_1_1"/>
  <p:tag name="KSO_WM_TEMPLATE_CATEGORY" val="diagram"/>
  <p:tag name="KSO_WM_TEMPLATE_INDEX" val="20233219"/>
  <p:tag name="KSO_WM_UNIT_LAYERLEVEL" val="1_1_1"/>
  <p:tag name="KSO_WM_TAG_VERSION" val="3.0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000030517578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项标题"/>
  <p:tag name="KSO_WM_UNIT_USESOURCEFORMAT_APPLY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19_2*l_h_f*1_2_1"/>
  <p:tag name="KSO_WM_TEMPLATE_CATEGORY" val="diagram"/>
  <p:tag name="KSO_WM_TEMPLATE_INDEX" val="20233219"/>
  <p:tag name="KSO_WM_UNIT_LAYERLEVEL" val="1_1_1"/>
  <p:tag name="KSO_WM_TAG_VERSION" val="3.0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000030517578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您的项正文，文字是思想的提炼"/>
  <p:tag name="KSO_WM_UNIT_USESOURCEFORMAT_APPLY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19_2*l_h_a*1_2_1"/>
  <p:tag name="KSO_WM_TEMPLATE_CATEGORY" val="diagram"/>
  <p:tag name="KSO_WM_TEMPLATE_INDEX" val="20233219"/>
  <p:tag name="KSO_WM_UNIT_LAYERLEVEL" val="1_1_1"/>
  <p:tag name="KSO_WM_TAG_VERSION" val="3.0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000030517578,&quot;width&quot;:606.849914550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项标题"/>
  <p:tag name="KSO_WM_UNIT_USESOURCEFORMAT_APPLY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7.8000030517578,&quot;width&quot;:606.849914550781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19_2*l_h_i*1_2_1"/>
  <p:tag name="KSO_WM_TEMPLATE_CATEGORY" val="diagram"/>
  <p:tag name="KSO_WM_TEMPLATE_INDEX" val="20233219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2"/>
  <p:tag name="KSO_WM_UNIT_TEXT_FILL_TYPE" val="1"/>
  <p:tag name="KSO_WM_UNIT_USESOURCEFORMAT_APPLY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19_2*l_h_x*1_2_1"/>
  <p:tag name="KSO_WM_TEMPLATE_CATEGORY" val="diagram"/>
  <p:tag name="KSO_WM_TEMPLATE_INDEX" val="2023321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000030517578,&quot;width&quot;:606.849914550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67.8000030517578,&quot;width&quot;:606.8499145507812}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19_2*l_h_i*1_1_1"/>
  <p:tag name="KSO_WM_TEMPLATE_CATEGORY" val="diagram"/>
  <p:tag name="KSO_WM_TEMPLATE_INDEX" val="20233219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2"/>
  <p:tag name="KSO_WM_UNIT_TEXT_FILL_TYPE" val="1"/>
  <p:tag name="KSO_WM_UNIT_USESOURCEFORMAT_APPLY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20*1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3219_2*l_h_x*1_1_1"/>
  <p:tag name="KSO_WM_TEMPLATE_CATEGORY" val="diagram"/>
  <p:tag name="KSO_WM_TEMPLATE_INDEX" val="2023321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1"/>
  <p:tag name="KSO_WM_DIAGRAM_VIRTUALLY_FRAME" val="{&quot;height&quot;:167.8000030517578,&quot;width&quot;:606.849914550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USESOURCEFORMAT_APPLY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31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  <p:tag name="KSO_WM_SLIDE_SIZE" val="743.975*371.752"/>
  <p:tag name="KSO_WM_SLIDE_POSITION" val="108.013*125.02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31_1*a*1"/>
  <p:tag name="KSO_WM_TEMPLATE_CATEGORY" val="diagram"/>
  <p:tag name="KSO_WM_TEMPLATE_INDEX" val="20233231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231_1*l_h_i*1_1_1"/>
  <p:tag name="KSO_WM_TEMPLATE_CATEGORY" val="diagram"/>
  <p:tag name="KSO_WM_TEMPLATE_INDEX" val="20233231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31_1*l_h_f*1_1_1"/>
  <p:tag name="KSO_WM_TEMPLATE_CATEGORY" val="diagram"/>
  <p:tag name="KSO_WM_TEMPLATE_INDEX" val="20233231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观点。单击此处添加正文，文字是您思想的提炼。单击此处添加正文，文字是您思想的提炼，请言简意赅的阐述观点。"/>
  <p:tag name="KSO_WM_UNIT_TEXT_FILL_FORE_SCHEMECOLOR_INDEX" val="1"/>
  <p:tag name="KSO_WM_UNIT_TEXT_FILL_TYPE" val="1"/>
  <p:tag name="KSO_WM_UNIT_USESOURCEFORMAT_APPLY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31_1*l_h_a*1_1_1"/>
  <p:tag name="KSO_WM_TEMPLATE_CATEGORY" val="diagram"/>
  <p:tag name="KSO_WM_TEMPLATE_INDEX" val="202332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231_1*l_h_i*1_2_1"/>
  <p:tag name="KSO_WM_TEMPLATE_CATEGORY" val="diagram"/>
  <p:tag name="KSO_WM_TEMPLATE_INDEX" val="20233231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31_1*l_h_f*1_2_1"/>
  <p:tag name="KSO_WM_TEMPLATE_CATEGORY" val="diagram"/>
  <p:tag name="KSO_WM_TEMPLATE_INDEX" val="20233231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具体内容，文字是您思想的提炼，请言简意赅的阐述观点。单击此处添加正文，文字是您思想的提炼。单击此处添加正文，文字是您思想的提炼。"/>
  <p:tag name="KSO_WM_UNIT_TEXT_FILL_FORE_SCHEMECOLOR_INDEX" val="1"/>
  <p:tag name="KSO_WM_UNIT_TEXT_FILL_TYPE" val="1"/>
  <p:tag name="KSO_WM_UNIT_USESOURCEFORMAT_APPLY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31_1*l_h_a*1_2_1"/>
  <p:tag name="KSO_WM_TEMPLATE_CATEGORY" val="diagram"/>
  <p:tag name="KSO_WM_TEMPLATE_INDEX" val="20233231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471*4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231_1*l_h_d*1_2_1"/>
  <p:tag name="KSO_WM_TEMPLATE_CATEGORY" val="diagram"/>
  <p:tag name="KSO_WM_TEMPLATE_INDEX" val="20233231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211237715833&quot;}*auto_gallery_ai_v2.0.9_ONLINE*1744622071542_10.5_9d9608d3a699-slide-19"/>
  <p:tag name="KSO_WM_UNIT_LINE_FILL_TYPE" val="2"/>
  <p:tag name="KSO_WM_UNIT_USESOURCEFORMAT_APPLY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471*4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231_1*l_h_d*1_1_1"/>
  <p:tag name="KSO_WM_TEMPLATE_CATEGORY" val="diagram"/>
  <p:tag name="KSO_WM_TEMPLATE_INDEX" val="20233231"/>
  <p:tag name="KSO_WM_UNIT_LAYERLEVEL" val="1_1_1"/>
  <p:tag name="KSO_WM_TAG_VERSION" val="3.0"/>
  <p:tag name="KSO_WM_DIAGRAM_MAX_ITEMCNT" val="2"/>
  <p:tag name="KSO_WM_DIAGRAM_MIN_ITEMCNT" val="2"/>
  <p:tag name="KSO_WM_DIAGRAM_VIRTUALLY_FRAME" val="{&quot;height&quot;:371.7520446777344,&quot;width&quot;:743.974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{&quot;ai_type&quot;:&quot;generate_ppt&quot;,&quot;id&quot;:&quot;VCG41N1226878140&quot;}*auto_gallery_ai_v2.0.9_ONLINE*1744622071542_10.5_9d9608d3a699-slide-19"/>
  <p:tag name="KSO_WM_UNIT_LINE_FILL_TYPE" val="2"/>
  <p:tag name="KSO_WM_UNIT_USESOURCEFORMAT_APPLY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SLIDE_TYPE" val="text"/>
  <p:tag name="KSO_WM_SLIDE_SUBTYPE" val="picTxt"/>
  <p:tag name="KSO_WM_SLIDE_SIZE" val="723.3*73.6"/>
  <p:tag name="KSO_WM_SLIDE_POSITION" val="117.95*404.45"/>
  <p:tag name="KSO_WM_DIAGRAM_GROUP_CODE" val="l1-1"/>
  <p:tag name="KSO_WM_SLIDE_DIAGTYPE" val="l"/>
  <p:tag name="KSO_WM_BEAUTIFY_FLAG" val="#wm#"/>
  <p:tag name="KSO_WM_TEMPLATE_CATEGORY" val="custom"/>
  <p:tag name="KSO_WM_SLIDE_LAYOUT" val="a_d_l"/>
  <p:tag name="KSO_WM_SLIDE_LAYOUT_CNT" val="1_1_1"/>
  <p:tag name="KSO_WM_TEMPLATE_INDEX" val="20235971"/>
  <p:tag name="KSO_WM_TEMPLATE_SUBCATEGORY" val="0"/>
  <p:tag name="KSO_WM_SLIDE_INDEX" val="1"/>
  <p:tag name="KSO_WM_TAG_VERSION" val="3.0"/>
  <p:tag name="KSO_WM_SLIDE_ID" val="custom20233595_1"/>
  <p:tag name="KSO_WM_SLIDE_ITEM_CNT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00*23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595_1*d*1"/>
  <p:tag name="KSO_WM_TEMPLATE_CATEGORY" val="custom"/>
  <p:tag name="KSO_WM_TEMPLATE_INDEX" val="20233595"/>
  <p:tag name="KSO_WM_UNIT_LAYERLEVEL" val="1"/>
  <p:tag name="KSO_WM_TAG_VERSION" val="3.0"/>
  <p:tag name="KSO_WM_BEAUTIFY_FLAG" val="#wm#"/>
  <p:tag name="KSO_WM_UNIT_PICTURE_SUBTYPE" val="b"/>
  <p:tag name="MH_PIC_SOURCE_TYPE" val="generate_slide_ai*{&quot;ai_type&quot;:&quot;generate_ppt&quot;,&quot;id&quot;:&quot;&quot;}*auto_ai_ai_v2.0.9_ONLINE*1744622071542_10.5_9d9608d3a699-slide-20"/>
  <p:tag name="KSO_WM_UNIT_LINE_FORE_SCHEMECOLOR_INDEX" val="13"/>
  <p:tag name="KSO_WM_UNIT_LINE_FILL_TYPE" val="2"/>
  <p:tag name="KSO_WM_UNIT_USESOURCEFORMAT_APPLY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595_1*i*1"/>
  <p:tag name="KSO_WM_TEMPLATE_CATEGORY" val="custom"/>
  <p:tag name="KSO_WM_TEMPLATE_INDEX" val="20233595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TEMPLATE_INDEX" val="20233595"/>
  <p:tag name="KSO_WM_UNIT_ID" val="custom20233595_1*a*1"/>
  <p:tag name="KSO_WM_UNIT_TEXT_TYPE" val="1"/>
  <p:tag name="KSO_WM_UNIT_PRESET_TEXT" val="单击此处&#10;添加标题内容"/>
  <p:tag name="KSO_WM_UNIT_USESOURCEFORMAT_APPLY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6_1*l_h_f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单击添加文本内容，阐述您的观点。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6_1*l_h_a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添加项标题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526_1*l_h_i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6_1*l_h_f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单击添加文本内容，阐述您的观点。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6_1*l_h_a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添加项标题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526_1*l_h_i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526_1*l_h_f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单击添加文本内容，阐述您的观点。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526_1*l_h_a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添加项标题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526_1*l_h_i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315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394*297.555"/>
  <p:tag name="KSO_WM_SLIDE_POSITION" val="54.8032*139.2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1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1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1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1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1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1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160587183&quot;}*auto_gallery_ai_v2.0.9_ONLINE*1744622071542_10.5_9d9608d3a699-slide-5"/>
  <p:tag name="KSO_WM_UNIT_LINE_FILL_TYPE" val="2"/>
  <p:tag name="KSO_WM_UNIT_USESOURCEFORMAT_APPLY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464929810&quot;}*auto_gallery_ai_v2.0.9_ONLINE*1744622071542_10.5_9d9608d3a699-slide-5"/>
  <p:tag name="KSO_WM_UNIT_LINE_FILL_TYPE" val="2"/>
  <p:tag name="KSO_WM_UNIT_USESOURCEFORMAT_APPLY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321515101&quot;}*auto_gallery_ai_v2.0.9_ONLINE*1744622071542_10.5_9d9608d3a699-slide-5"/>
  <p:tag name="KSO_WM_UNIT_LINE_FILL_TYPE" val="2"/>
  <p:tag name="KSO_WM_UNIT_USESOURCEFORMAT_APPLY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147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12.941*336.878"/>
  <p:tag name="KSO_WM_SLIDE_POSITION" val="73.3256*155.822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147_3*a*1"/>
  <p:tag name="KSO_WM_TEMPLATE_CATEGORY" val="diagram"/>
  <p:tag name="KSO_WM_TEMPLATE_INDEX" val="20233147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2*l_h_d*1_1_1"/>
  <p:tag name="KSO_WM_TEMPLATE_CATEGORY" val="diagram"/>
  <p:tag name="KSO_WM_TEMPLATE_INDEX" val="20233147"/>
  <p:tag name="KSO_WM_UNIT_LAYERLEVEL" val="1_1_1"/>
  <p:tag name="KSO_WM_TAG_VERSION" val="3.0"/>
  <p:tag name="KSO_WM_UNIT_VALUE" val="735*689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LINE_FORE_SCHEMECOLOR_INDEX" val="13"/>
  <p:tag name="MH_PIC_SOURCE_TYPE" val="generate_slide_ai*{&quot;ai_type&quot;:&quot;generate_ppt&quot;,&quot;id&quot;:&quot;VCG41N966699930&quot;}*auto_gallery_ai_v2.0.9_ONLINE*1744622071542_10.5_9d9608d3a699-slide-22"/>
  <p:tag name="KSO_WM_UNIT_LINE_FILL_TYPE" val="2"/>
  <p:tag name="KSO_WM_UNIT_USESOURCEFORMAT_APPLY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7_2*l_h_f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147_2*l_h_a*1_1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2*l_h_d*1_2_1"/>
  <p:tag name="KSO_WM_TEMPLATE_CATEGORY" val="diagram"/>
  <p:tag name="KSO_WM_TEMPLATE_INDEX" val="20233147"/>
  <p:tag name="KSO_WM_UNIT_LAYERLEVEL" val="1_1_1"/>
  <p:tag name="KSO_WM_TAG_VERSION" val="3.0"/>
  <p:tag name="KSO_WM_UNIT_VALUE" val="735*689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41N823963602&quot;}*auto_gallery_ai_v2.0.9_ONLINE*1744622071542_10.5_9d9608d3a699-slide-22"/>
  <p:tag name="KSO_WM_UNIT_LINE_FILL_TYPE" val="2"/>
  <p:tag name="KSO_WM_UNIT_USESOURCEFORMAT_APPLY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7_2*l_h_f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147_2*l_h_a*1_2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3147_2*l_h_d*1_3_1"/>
  <p:tag name="KSO_WM_TEMPLATE_CATEGORY" val="diagram"/>
  <p:tag name="KSO_WM_TEMPLATE_INDEX" val="20233147"/>
  <p:tag name="KSO_WM_UNIT_LAYERLEVEL" val="1_1_1"/>
  <p:tag name="KSO_WM_TAG_VERSION" val="3.0"/>
  <p:tag name="KSO_WM_UNIT_VALUE" val="735*689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solid&quot;:{&quot;brightness&quot;:0,&quot;colorType&quot;:1,&quot;foreColorIndex&quot;:5,&quot;transparency&quot;:0.5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13"/>
  <p:tag name="MH_PIC_SOURCE_TYPE" val="generate_slide_ai*{&quot;ai_type&quot;:&quot;generate_ppt&quot;,&quot;id&quot;:&quot;VCG211249378969&quot;}*auto_gallery_ai_v2.0.9_ONLINE*1744622071542_10.5_9d9608d3a699-slide-22"/>
  <p:tag name="KSO_WM_UNIT_LINE_FILL_TYPE" val="2"/>
  <p:tag name="KSO_WM_UNIT_USESOURCEFORMAT_APPLY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7_2*l_h_f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项正文，文字是您思想的提炼"/>
  <p:tag name="KSO_WM_UNIT_TEXT_FILL_FORE_SCHEMECOLOR_INDEX" val="1"/>
  <p:tag name="KSO_WM_UNIT_TEXT_FILL_TYPE" val="1"/>
  <p:tag name="KSO_WM_UNIT_USESOURCEFORMAT_APPLY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147_2*l_h_a*1_3_1"/>
  <p:tag name="KSO_WM_TEMPLATE_CATEGORY" val="diagram"/>
  <p:tag name="KSO_WM_TEMPLATE_INDEX" val="20233147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5.1412658691406,&quot;width&quot;:812.9407348632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71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{&quot;ai_type&quot;:&quot;generate_ppt&quot;,&quot;id&quot;:&quot;VCG41N1506943440&quot;}*auto_gallery_ai_v2.0.9_ONLINE*1744622071542_10.5_9d9608d3a699-slide-23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2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2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2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2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2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  <p:tag name="KSO_WM_UNIT_USESOURCEFORMAT_APPLY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9"/>
  <p:tag name="KSO_WM_SLIDE_ID" val="custom20235971_9"/>
  <p:tag name="KSO_WM_TEMPLATE_MASTER_TYPE" val="0"/>
  <p:tag name="KSO_WM_SLIDE_LAYOUT" val="a_f"/>
  <p:tag name="KSO_WM_SLIDE_LAYOUT_CNT" val="1_2"/>
</p:tagLst>
</file>

<file path=ppt/theme/theme1.xml><?xml version="1.0" encoding="utf-8"?>
<a:theme xmlns:a="http://schemas.openxmlformats.org/drawingml/2006/main" name="标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教学PPT字体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3279</Words>
  <Application>Microsoft Macintosh PowerPoint</Application>
  <PresentationFormat>Widescreen</PresentationFormat>
  <Paragraphs>233</Paragraphs>
  <Slides>57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5" baseType="lpstr">
      <vt:lpstr>+中文正文</vt:lpstr>
      <vt:lpstr>ArialMT</vt:lpstr>
      <vt:lpstr>CIDFont+F1</vt:lpstr>
      <vt:lpstr>CIDFont+F2</vt:lpstr>
      <vt:lpstr>CIDFont+F3</vt:lpstr>
      <vt:lpstr>微软雅黑</vt:lpstr>
      <vt:lpstr>微软雅黑</vt:lpstr>
      <vt:lpstr>宋体</vt:lpstr>
      <vt:lpstr>STLiti</vt:lpstr>
      <vt:lpstr>YouYuan</vt:lpstr>
      <vt:lpstr>楷体</vt:lpstr>
      <vt:lpstr>Al Tarikh</vt:lpstr>
      <vt:lpstr>Arial</vt:lpstr>
      <vt:lpstr>Calibri</vt:lpstr>
      <vt:lpstr>Tahoma</vt:lpstr>
      <vt:lpstr>Times New Roman</vt:lpstr>
      <vt:lpstr>Wingdings</vt:lpstr>
      <vt:lpstr>标题</vt:lpstr>
      <vt:lpstr>《人工智能技术及应用》   张清华  主编  人工智能导论教学中心 </vt:lpstr>
      <vt:lpstr>教学考核——考查</vt:lpstr>
      <vt:lpstr>第1章 绪论</vt:lpstr>
      <vt:lpstr>PowerPoint Presentation</vt:lpstr>
      <vt:lpstr>1.1 人工智能概述</vt:lpstr>
      <vt:lpstr>人工智能</vt:lpstr>
      <vt:lpstr>人始终是理性的么? </vt:lpstr>
      <vt:lpstr>定义与目标</vt:lpstr>
      <vt:lpstr>1.1.1 智能的起源</vt:lpstr>
      <vt:lpstr>1.1.1 智能的起源：化学起源假说</vt:lpstr>
      <vt:lpstr>1.1.1 智能的起源：生命演化与生物智能</vt:lpstr>
      <vt:lpstr>1.1.1 智能的起源：感知与记忆</vt:lpstr>
      <vt:lpstr>1.1.1 智能的起源：思维与学习</vt:lpstr>
      <vt:lpstr>1.1.1 智能的起源：行为能力</vt:lpstr>
      <vt:lpstr>类人行为方法 </vt:lpstr>
      <vt:lpstr>Turing测试 </vt:lpstr>
      <vt:lpstr>类人思维方法 </vt:lpstr>
      <vt:lpstr>1.1.2 人工智能：图灵测试</vt:lpstr>
      <vt:lpstr>1.1.2 人工智能：图灵测试</vt:lpstr>
      <vt:lpstr>1.1.3 人工智能历史</vt:lpstr>
      <vt:lpstr>我们的大脑</vt:lpstr>
      <vt:lpstr>1.1.3 人工智能的历史：萌芽阶段</vt:lpstr>
      <vt:lpstr>多元化智能理论 </vt:lpstr>
      <vt:lpstr>多元化智能理论 </vt:lpstr>
      <vt:lpstr>智能的度量:IQ测试 </vt:lpstr>
      <vt:lpstr>智能的度量:IQ测试 </vt:lpstr>
      <vt:lpstr>人类为什么这么聪明 </vt:lpstr>
      <vt:lpstr>人类为什么这么聪明 </vt:lpstr>
      <vt:lpstr>人类智能阶跃之迷 </vt:lpstr>
      <vt:lpstr>人类智能阶跃之迷 </vt:lpstr>
      <vt:lpstr>合作激发智能 </vt:lpstr>
      <vt:lpstr>共情与互助 </vt:lpstr>
      <vt:lpstr>人类文明的诞生 </vt:lpstr>
      <vt:lpstr>从三段论讲起 </vt:lpstr>
      <vt:lpstr>从三段论讲起 </vt:lpstr>
      <vt:lpstr>思维的数学化 </vt:lpstr>
      <vt:lpstr>乔治•布尔的符号体系 </vt:lpstr>
      <vt:lpstr>计算机诞生:理论准备 </vt:lpstr>
      <vt:lpstr>计算机诞生:硬件准备 </vt:lpstr>
      <vt:lpstr>计算机诞生 </vt:lpstr>
      <vt:lpstr>计算机诞生 </vt:lpstr>
      <vt:lpstr>PowerPoint Presentation</vt:lpstr>
      <vt:lpstr>人工智能诞生 </vt:lpstr>
      <vt:lpstr>1.1.3 人工智能的历史：初现阶段</vt:lpstr>
      <vt:lpstr>人工智能诞生 </vt:lpstr>
      <vt:lpstr>人工智能起源的历史主线 </vt:lpstr>
      <vt:lpstr>那些站在历史地平线上的伟人 </vt:lpstr>
      <vt:lpstr>思考题</vt:lpstr>
      <vt:lpstr>风起云涌 </vt:lpstr>
      <vt:lpstr>风起云涌 </vt:lpstr>
      <vt:lpstr>对弈算法</vt:lpstr>
      <vt:lpstr>对弈算法 </vt:lpstr>
      <vt:lpstr>定理证明 </vt:lpstr>
      <vt:lpstr>定理证明 </vt:lpstr>
      <vt:lpstr>神经网络 </vt:lpstr>
      <vt:lpstr>约翰·麦卡锡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Microsoft Office User</cp:lastModifiedBy>
  <cp:revision>290</cp:revision>
  <dcterms:created xsi:type="dcterms:W3CDTF">2019-06-19T02:08:00Z</dcterms:created>
  <dcterms:modified xsi:type="dcterms:W3CDTF">2026-09-21T10:35:37Z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FAA888930EFA4E1FB7345D4B22E0726C_11</vt:lpwstr>
  </property>
</Properties>
</file>