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</p:sldMasterIdLst>
  <p:notesMasterIdLst>
    <p:notesMasterId r:id="rId161"/>
  </p:notesMasterIdLst>
  <p:handoutMasterIdLst>
    <p:handoutMasterId r:id="rId162"/>
  </p:handoutMasterIdLst>
  <p:sldIdLst>
    <p:sldId id="1088" r:id="rId2"/>
    <p:sldId id="1090" r:id="rId3"/>
    <p:sldId id="1089" r:id="rId4"/>
    <p:sldId id="1092" r:id="rId5"/>
    <p:sldId id="1091" r:id="rId6"/>
    <p:sldId id="1093" r:id="rId7"/>
    <p:sldId id="1094" r:id="rId8"/>
    <p:sldId id="1095" r:id="rId9"/>
    <p:sldId id="943" r:id="rId10"/>
    <p:sldId id="944" r:id="rId11"/>
    <p:sldId id="1096" r:id="rId12"/>
    <p:sldId id="513" r:id="rId13"/>
    <p:sldId id="1097" r:id="rId14"/>
    <p:sldId id="1098" r:id="rId15"/>
    <p:sldId id="1103" r:id="rId16"/>
    <p:sldId id="1104" r:id="rId17"/>
    <p:sldId id="1105" r:id="rId18"/>
    <p:sldId id="1106" r:id="rId19"/>
    <p:sldId id="1099" r:id="rId20"/>
    <p:sldId id="935" r:id="rId21"/>
    <p:sldId id="511" r:id="rId22"/>
    <p:sldId id="757" r:id="rId23"/>
    <p:sldId id="1107" r:id="rId24"/>
    <p:sldId id="1108" r:id="rId25"/>
    <p:sldId id="515" r:id="rId26"/>
    <p:sldId id="758" r:id="rId27"/>
    <p:sldId id="517" r:id="rId28"/>
    <p:sldId id="512" r:id="rId29"/>
    <p:sldId id="592" r:id="rId30"/>
    <p:sldId id="651" r:id="rId31"/>
    <p:sldId id="652" r:id="rId32"/>
    <p:sldId id="760" r:id="rId33"/>
    <p:sldId id="761" r:id="rId34"/>
    <p:sldId id="655" r:id="rId35"/>
    <p:sldId id="668" r:id="rId36"/>
    <p:sldId id="669" r:id="rId37"/>
    <p:sldId id="762" r:id="rId38"/>
    <p:sldId id="790" r:id="rId39"/>
    <p:sldId id="791" r:id="rId40"/>
    <p:sldId id="851" r:id="rId41"/>
    <p:sldId id="671" r:id="rId42"/>
    <p:sldId id="677" r:id="rId43"/>
    <p:sldId id="764" r:id="rId44"/>
    <p:sldId id="765" r:id="rId45"/>
    <p:sldId id="763" r:id="rId46"/>
    <p:sldId id="766" r:id="rId47"/>
    <p:sldId id="767" r:id="rId48"/>
    <p:sldId id="768" r:id="rId49"/>
    <p:sldId id="678" r:id="rId50"/>
    <p:sldId id="769" r:id="rId51"/>
    <p:sldId id="770" r:id="rId52"/>
    <p:sldId id="771" r:id="rId53"/>
    <p:sldId id="680" r:id="rId54"/>
    <p:sldId id="1100" r:id="rId55"/>
    <p:sldId id="786" r:id="rId56"/>
    <p:sldId id="925" r:id="rId57"/>
    <p:sldId id="927" r:id="rId58"/>
    <p:sldId id="928" r:id="rId59"/>
    <p:sldId id="783" r:id="rId60"/>
    <p:sldId id="787" r:id="rId61"/>
    <p:sldId id="537" r:id="rId62"/>
    <p:sldId id="788" r:id="rId63"/>
    <p:sldId id="789" r:id="rId64"/>
    <p:sldId id="584" r:id="rId65"/>
    <p:sldId id="856" r:id="rId66"/>
    <p:sldId id="922" r:id="rId67"/>
    <p:sldId id="774" r:id="rId68"/>
    <p:sldId id="773" r:id="rId69"/>
    <p:sldId id="853" r:id="rId70"/>
    <p:sldId id="863" r:id="rId71"/>
    <p:sldId id="778" r:id="rId72"/>
    <p:sldId id="779" r:id="rId73"/>
    <p:sldId id="864" r:id="rId74"/>
    <p:sldId id="865" r:id="rId75"/>
    <p:sldId id="866" r:id="rId76"/>
    <p:sldId id="867" r:id="rId77"/>
    <p:sldId id="898" r:id="rId78"/>
    <p:sldId id="899" r:id="rId79"/>
    <p:sldId id="901" r:id="rId80"/>
    <p:sldId id="900" r:id="rId81"/>
    <p:sldId id="902" r:id="rId82"/>
    <p:sldId id="905" r:id="rId83"/>
    <p:sldId id="906" r:id="rId84"/>
    <p:sldId id="907" r:id="rId85"/>
    <p:sldId id="908" r:id="rId86"/>
    <p:sldId id="909" r:id="rId87"/>
    <p:sldId id="910" r:id="rId88"/>
    <p:sldId id="911" r:id="rId89"/>
    <p:sldId id="912" r:id="rId90"/>
    <p:sldId id="913" r:id="rId91"/>
    <p:sldId id="914" r:id="rId92"/>
    <p:sldId id="915" r:id="rId93"/>
    <p:sldId id="916" r:id="rId94"/>
    <p:sldId id="917" r:id="rId95"/>
    <p:sldId id="918" r:id="rId96"/>
    <p:sldId id="919" r:id="rId97"/>
    <p:sldId id="920" r:id="rId98"/>
    <p:sldId id="1101" r:id="rId99"/>
    <p:sldId id="870" r:id="rId100"/>
    <p:sldId id="803" r:id="rId101"/>
    <p:sldId id="804" r:id="rId102"/>
    <p:sldId id="1109" r:id="rId103"/>
    <p:sldId id="1110" r:id="rId104"/>
    <p:sldId id="923" r:id="rId105"/>
    <p:sldId id="872" r:id="rId106"/>
    <p:sldId id="924" r:id="rId107"/>
    <p:sldId id="921" r:id="rId108"/>
    <p:sldId id="874" r:id="rId109"/>
    <p:sldId id="875" r:id="rId110"/>
    <p:sldId id="876" r:id="rId111"/>
    <p:sldId id="877" r:id="rId112"/>
    <p:sldId id="879" r:id="rId113"/>
    <p:sldId id="881" r:id="rId114"/>
    <p:sldId id="882" r:id="rId115"/>
    <p:sldId id="805" r:id="rId116"/>
    <p:sldId id="806" r:id="rId117"/>
    <p:sldId id="807" r:id="rId118"/>
    <p:sldId id="808" r:id="rId119"/>
    <p:sldId id="829" r:id="rId120"/>
    <p:sldId id="811" r:id="rId121"/>
    <p:sldId id="812" r:id="rId122"/>
    <p:sldId id="813" r:id="rId123"/>
    <p:sldId id="814" r:id="rId124"/>
    <p:sldId id="1102" r:id="rId125"/>
    <p:sldId id="945" r:id="rId126"/>
    <p:sldId id="946" r:id="rId127"/>
    <p:sldId id="947" r:id="rId128"/>
    <p:sldId id="950" r:id="rId129"/>
    <p:sldId id="951" r:id="rId130"/>
    <p:sldId id="952" r:id="rId131"/>
    <p:sldId id="953" r:id="rId132"/>
    <p:sldId id="954" r:id="rId133"/>
    <p:sldId id="955" r:id="rId134"/>
    <p:sldId id="957" r:id="rId135"/>
    <p:sldId id="958" r:id="rId136"/>
    <p:sldId id="959" r:id="rId137"/>
    <p:sldId id="960" r:id="rId138"/>
    <p:sldId id="961" r:id="rId139"/>
    <p:sldId id="962" r:id="rId140"/>
    <p:sldId id="963" r:id="rId141"/>
    <p:sldId id="964" r:id="rId142"/>
    <p:sldId id="965" r:id="rId143"/>
    <p:sldId id="966" r:id="rId144"/>
    <p:sldId id="967" r:id="rId145"/>
    <p:sldId id="968" r:id="rId146"/>
    <p:sldId id="970" r:id="rId147"/>
    <p:sldId id="971" r:id="rId148"/>
    <p:sldId id="972" r:id="rId149"/>
    <p:sldId id="973" r:id="rId150"/>
    <p:sldId id="974" r:id="rId151"/>
    <p:sldId id="975" r:id="rId152"/>
    <p:sldId id="840" r:id="rId153"/>
    <p:sldId id="884" r:id="rId154"/>
    <p:sldId id="886" r:id="rId155"/>
    <p:sldId id="887" r:id="rId156"/>
    <p:sldId id="889" r:id="rId157"/>
    <p:sldId id="890" r:id="rId158"/>
    <p:sldId id="885" r:id="rId159"/>
    <p:sldId id="891" r:id="rId160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楷体_GB2312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624" autoAdjust="0"/>
    <p:restoredTop sz="94607" autoAdjust="0"/>
  </p:normalViewPr>
  <p:slideViewPr>
    <p:cSldViewPr snapToObjects="1">
      <p:cViewPr varScale="1">
        <p:scale>
          <a:sx n="84" d="100"/>
          <a:sy n="84" d="100"/>
        </p:scale>
        <p:origin x="192" y="9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9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notesMaster" Target="notesMasters/notesMaster1.xml"/><Relationship Id="rId16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theme" Target="theme/theme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image" Target="../media/image39.emf"/><Relationship Id="rId4" Type="http://schemas.openxmlformats.org/officeDocument/2006/relationships/image" Target="../media/image4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055CB6B-5897-4D30-ABCC-7ADF3A245D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spcBef>
                <a:spcPct val="0"/>
              </a:spcBef>
              <a:buFontTx/>
              <a:buNone/>
              <a:defRPr kumimoji="1" sz="1200" b="0">
                <a:ea typeface="仿宋_GB2312" panose="02010609030101010101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9620836-183B-4F0E-A409-187814C4F5E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spcBef>
                <a:spcPct val="0"/>
              </a:spcBef>
              <a:buFontTx/>
              <a:buNone/>
              <a:defRPr kumimoji="1" sz="1200" b="0">
                <a:ea typeface="仿宋_GB2312" panose="02010609030101010101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31B0EFF8-A97C-4B38-9997-36CC94A4C99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spcBef>
                <a:spcPct val="0"/>
              </a:spcBef>
              <a:buFontTx/>
              <a:buNone/>
              <a:defRPr kumimoji="1" sz="1200" b="0">
                <a:ea typeface="仿宋_GB2312" panose="02010609030101010101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3628784C-79C4-4ACB-A710-27A65EB38A6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spcBef>
                <a:spcPct val="0"/>
              </a:spcBef>
              <a:buFont typeface="Arial" panose="020B0604020202020204" pitchFamily="34" charset="0"/>
              <a:buNone/>
              <a:defRPr sz="1200" b="0" noProof="1">
                <a:ea typeface="仿宋_GB2312" panose="02010609030101010101" charset="-122"/>
              </a:defRPr>
            </a:lvl1pPr>
          </a:lstStyle>
          <a:p>
            <a:pPr>
              <a:defRPr/>
            </a:pPr>
            <a:fld id="{6C50E19B-7456-DF41-A140-E987B8F7832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F5D2646-9344-4C48-BD37-D1786423DAF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spcBef>
                <a:spcPct val="0"/>
              </a:spcBef>
              <a:buFontTx/>
              <a:buNone/>
              <a:defRPr kumimoji="1" sz="1200" b="0">
                <a:ea typeface="仿宋_GB2312" panose="02010609030101010101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ACBB29A-FEF7-4C2D-A121-A367F932815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spcBef>
                <a:spcPct val="0"/>
              </a:spcBef>
              <a:buFontTx/>
              <a:buNone/>
              <a:defRPr kumimoji="1" sz="1200" b="0">
                <a:ea typeface="仿宋_GB2312" panose="02010609030101010101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B5F55516-B770-B845-9AC6-64632DC2444F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A5DACE9F-DC5D-49E0-B48D-BF8E336A997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单击以编辑母版文本样式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DAD579B8-0E95-4BDA-9C61-ABAF473316D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spcBef>
                <a:spcPct val="0"/>
              </a:spcBef>
              <a:buFontTx/>
              <a:buNone/>
              <a:defRPr kumimoji="1" sz="1200" b="0">
                <a:ea typeface="仿宋_GB2312" panose="02010609030101010101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4DACFC13-ED50-4816-B354-D4821DF9E8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spcBef>
                <a:spcPct val="0"/>
              </a:spcBef>
              <a:buFont typeface="Arial" panose="020B0604020202020204" pitchFamily="34" charset="0"/>
              <a:buNone/>
              <a:defRPr sz="1200" b="0" noProof="1">
                <a:ea typeface="仿宋_GB2312" panose="02010609030101010101" charset="-122"/>
              </a:defRPr>
            </a:lvl1pPr>
          </a:lstStyle>
          <a:p>
            <a:pPr>
              <a:defRPr/>
            </a:pPr>
            <a:fld id="{224E3DC8-92EC-AE4B-9815-B87712B9FA9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仿宋_GB2312" panose="02010609030101010101" charset="-122"/>
        <a:cs typeface="仿宋_GB2312" panose="02010609030101010101" charset="-122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仿宋_GB2312" panose="02010609030101010101" charset="-122"/>
        <a:cs typeface="仿宋_GB2312" panose="02010609030101010101" charset="-122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仿宋_GB2312" panose="02010609030101010101" charset="-122"/>
        <a:cs typeface="仿宋_GB2312" panose="02010609030101010101" charset="-122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仿宋_GB2312" panose="02010609030101010101" charset="-122"/>
        <a:cs typeface="仿宋_GB2312" panose="02010609030101010101" charset="-122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仿宋_GB2312" panose="02010609030101010101" charset="-122"/>
        <a:cs typeface="仿宋_GB2312" panose="02010609030101010101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98CFE502-974D-5047-BB8E-8B05C3FBA0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fld id="{7F7E583B-FC6F-9144-833F-14CB4CE261D6}" type="slidenum">
              <a:rPr altLang="zh-CN" sz="1200" b="0" smtClean="0">
                <a:solidFill>
                  <a:srgbClr val="000000"/>
                </a:solidFill>
                <a:ea typeface="宋体" panose="02010600030101010101" pitchFamily="2" charset="-122"/>
              </a:rPr>
              <a:pPr/>
              <a:t>1</a:t>
            </a:fld>
            <a:endParaRPr lang="en-US" altLang="zh-CN" sz="12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1E8331B5-A8B4-7F46-8FF0-5FD0FA39AE8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627F3F06-2B5E-D547-A3AF-68778339244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D15E09E6-A9BE-2647-A86C-2EDAA40A89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fld id="{766B13D9-BBF9-6F4F-A87B-742A75B7B94F}" type="slidenum">
              <a:rPr altLang="zh-CN" sz="1200" b="0" smtClean="0">
                <a:solidFill>
                  <a:srgbClr val="000000"/>
                </a:solidFill>
                <a:ea typeface="宋体" panose="02010600030101010101" pitchFamily="2" charset="-122"/>
              </a:rPr>
              <a:pPr/>
              <a:t>3</a:t>
            </a:fld>
            <a:endParaRPr lang="en-US" altLang="zh-CN" sz="12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D0D7B0E1-E34D-6C43-9F82-B1E2B42885C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BCB733D1-6510-3440-AB81-505081CF1E6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EC8A0170-9895-194F-84A6-25C3186E99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fld id="{5247B38F-401F-974A-AAAE-98B366F065BA}" type="slidenum">
              <a:rPr altLang="zh-CN" sz="1200" b="0" smtClean="0">
                <a:solidFill>
                  <a:srgbClr val="000000"/>
                </a:solidFill>
                <a:ea typeface="仿宋_GB2312" pitchFamily="49" charset="-122"/>
              </a:rPr>
              <a:pPr/>
              <a:t>6</a:t>
            </a:fld>
            <a:endParaRPr lang="en-US" altLang="zh-CN" sz="1200" b="0">
              <a:solidFill>
                <a:srgbClr val="000000"/>
              </a:solidFill>
              <a:ea typeface="仿宋_GB2312" pitchFamily="49" charset="-122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EAFBB130-B34C-6B41-A1FB-CEF316D3E4B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solidFill>
            <a:srgbClr val="FFFFFF"/>
          </a:solidFill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DF4FFEDC-302D-D349-887C-64CDD2EE3F3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solidFill>
            <a:srgbClr val="FFFFFF"/>
          </a:solidFill>
          <a:ln>
            <a:solidFill>
              <a:srgbClr val="000000"/>
            </a:solidFill>
            <a:headEnd/>
            <a:tailEnd/>
          </a:ln>
        </p:spPr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>
            <a:extLst>
              <a:ext uri="{FF2B5EF4-FFF2-40B4-BE49-F238E27FC236}">
                <a16:creationId xmlns:a16="http://schemas.microsoft.com/office/drawing/2014/main" id="{5A382478-33AB-4B49-8D86-0B853F2EB0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备注占位符 2">
            <a:extLst>
              <a:ext uri="{FF2B5EF4-FFF2-40B4-BE49-F238E27FC236}">
                <a16:creationId xmlns:a16="http://schemas.microsoft.com/office/drawing/2014/main" id="{40D44275-F5B4-A34B-AC50-6A71D5626D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ea typeface="仿宋_GB2312" pitchFamily="49" charset="-122"/>
            </a:endParaRPr>
          </a:p>
        </p:txBody>
      </p:sp>
      <p:sp>
        <p:nvSpPr>
          <p:cNvPr id="23556" name="灯片编号占位符 3">
            <a:extLst>
              <a:ext uri="{FF2B5EF4-FFF2-40B4-BE49-F238E27FC236}">
                <a16:creationId xmlns:a16="http://schemas.microsoft.com/office/drawing/2014/main" id="{3611FD80-33FB-5E46-AF4E-2F6C22C9A1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fld id="{3F5EDC3E-C79C-1D40-AF6E-D6409EDD19EB}" type="slidenum">
              <a:rPr altLang="zh-CN" sz="1200" b="0" smtClean="0">
                <a:solidFill>
                  <a:srgbClr val="000000"/>
                </a:solidFill>
                <a:ea typeface="仿宋_GB2312" pitchFamily="49" charset="-122"/>
              </a:rPr>
              <a:pPr/>
              <a:t>7</a:t>
            </a:fld>
            <a:endParaRPr lang="en-US" altLang="zh-CN" sz="1200" b="0">
              <a:solidFill>
                <a:srgbClr val="000000"/>
              </a:solidFill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>
            <a:extLst>
              <a:ext uri="{FF2B5EF4-FFF2-40B4-BE49-F238E27FC236}">
                <a16:creationId xmlns:a16="http://schemas.microsoft.com/office/drawing/2014/main" id="{92AD110E-D0AE-F649-B62B-8C163B4CF1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备注占位符 2">
            <a:extLst>
              <a:ext uri="{FF2B5EF4-FFF2-40B4-BE49-F238E27FC236}">
                <a16:creationId xmlns:a16="http://schemas.microsoft.com/office/drawing/2014/main" id="{C4930C4B-6183-C648-90C8-308E1E9823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ea typeface="仿宋_GB2312" pitchFamily="49" charset="-122"/>
            </a:endParaRPr>
          </a:p>
        </p:txBody>
      </p:sp>
      <p:sp>
        <p:nvSpPr>
          <p:cNvPr id="25604" name="灯片编号占位符 3">
            <a:extLst>
              <a:ext uri="{FF2B5EF4-FFF2-40B4-BE49-F238E27FC236}">
                <a16:creationId xmlns:a16="http://schemas.microsoft.com/office/drawing/2014/main" id="{3A15B9AA-267B-2C42-9CB8-03F2368CFC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fld id="{F499BBE3-8806-9746-99F1-22842D118CAA}" type="slidenum">
              <a:rPr altLang="zh-CN" sz="1200" b="0" smtClean="0">
                <a:solidFill>
                  <a:srgbClr val="000000"/>
                </a:solidFill>
                <a:ea typeface="仿宋_GB2312" pitchFamily="49" charset="-122"/>
              </a:rPr>
              <a:pPr/>
              <a:t>8</a:t>
            </a:fld>
            <a:endParaRPr lang="en-US" altLang="zh-CN" sz="1200" b="0">
              <a:solidFill>
                <a:srgbClr val="000000"/>
              </a:solidFill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EC250A49-1CEA-9445-A206-936C90F347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fld id="{A82E186A-3C6C-8A4C-B54F-CA20E759AC53}" type="slidenum">
              <a:rPr altLang="zh-CN" sz="1200" b="0" smtClean="0">
                <a:solidFill>
                  <a:srgbClr val="000000"/>
                </a:solidFill>
                <a:ea typeface="仿宋_GB2312" pitchFamily="49" charset="-122"/>
              </a:rPr>
              <a:pPr/>
              <a:t>11</a:t>
            </a:fld>
            <a:endParaRPr lang="en-US" altLang="zh-CN" sz="1200" b="0">
              <a:solidFill>
                <a:srgbClr val="000000"/>
              </a:solidFill>
              <a:ea typeface="仿宋_GB2312" pitchFamily="49" charset="-122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D0A7ACB4-E1A3-AA41-9E7B-28788EAD5F4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solidFill>
            <a:srgbClr val="FFFFFF"/>
          </a:solidFill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48C226F1-4864-A04B-B828-798AD6F8303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solidFill>
            <a:srgbClr val="FFFFFF"/>
          </a:solidFill>
          <a:ln>
            <a:solidFill>
              <a:srgbClr val="000000"/>
            </a:solidFill>
            <a:headEnd/>
            <a:tailEnd/>
          </a:ln>
        </p:spPr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453ACFD4-36DD-5448-B370-2A585755D1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fld id="{FA83E874-CF30-BD4A-8291-1EF3E156202F}" type="slidenum">
              <a:rPr altLang="zh-CN" sz="1200" b="0" smtClean="0">
                <a:ea typeface="仿宋_GB2312" pitchFamily="49" charset="-122"/>
              </a:rPr>
              <a:pPr/>
              <a:t>21</a:t>
            </a:fld>
            <a:endParaRPr lang="en-US" altLang="zh-CN" sz="1200" b="0">
              <a:ea typeface="仿宋_GB2312" pitchFamily="49" charset="-122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84FDCF4D-A31E-6A4F-A687-E14C7CCCE747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solidFill>
            <a:srgbClr val="FFFFFF"/>
          </a:solidFill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A2354E5F-4ED6-2A4F-B774-7B4DF8D8D62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solidFill>
            <a:srgbClr val="FFFFFF"/>
          </a:solidFill>
          <a:ln>
            <a:solidFill>
              <a:srgbClr val="000000"/>
            </a:solidFill>
            <a:headEnd/>
            <a:tailEnd/>
          </a:ln>
        </p:spPr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0C096BD9-35F2-544A-A68C-52CB280E81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fld id="{189754D7-12CC-1047-B083-F7F6416F2EA7}" type="slidenum">
              <a:rPr altLang="zh-CN" sz="1200" b="0" smtClean="0">
                <a:ea typeface="仿宋_GB2312" pitchFamily="49" charset="-122"/>
              </a:rPr>
              <a:pPr/>
              <a:t>28</a:t>
            </a:fld>
            <a:endParaRPr lang="en-US" altLang="zh-CN" sz="1200" b="0">
              <a:ea typeface="仿宋_GB2312" pitchFamily="49" charset="-122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3807AA34-BE54-864E-9BE9-FF2F08502A1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solidFill>
            <a:srgbClr val="FFFFFF"/>
          </a:solidFill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C17430A2-B7B8-7C41-9085-5539372D721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solidFill>
            <a:srgbClr val="FFFFFF"/>
          </a:solidFill>
          <a:ln>
            <a:solidFill>
              <a:srgbClr val="000000"/>
            </a:solidFill>
            <a:headEnd/>
            <a:tailEnd/>
          </a:ln>
        </p:spPr>
        <p:txBody>
          <a:bodyPr/>
          <a:lstStyle/>
          <a:p>
            <a:endParaRPr lang="zh-CN" altLang="zh-CN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幻灯片图像占位符 1">
            <a:extLst>
              <a:ext uri="{FF2B5EF4-FFF2-40B4-BE49-F238E27FC236}">
                <a16:creationId xmlns:a16="http://schemas.microsoft.com/office/drawing/2014/main" id="{F37CD7F8-23C2-A240-AD9B-6FFD167577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备注占位符 2">
            <a:extLst>
              <a:ext uri="{FF2B5EF4-FFF2-40B4-BE49-F238E27FC236}">
                <a16:creationId xmlns:a16="http://schemas.microsoft.com/office/drawing/2014/main" id="{C008CF28-E5E5-2B40-A8E8-61609288C7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ea typeface="仿宋_GB2312" pitchFamily="49" charset="-122"/>
            </a:endParaRPr>
          </a:p>
        </p:txBody>
      </p:sp>
      <p:sp>
        <p:nvSpPr>
          <p:cNvPr id="78852" name="灯片编号占位符 3">
            <a:extLst>
              <a:ext uri="{FF2B5EF4-FFF2-40B4-BE49-F238E27FC236}">
                <a16:creationId xmlns:a16="http://schemas.microsoft.com/office/drawing/2014/main" id="{19CAC07F-EFAE-F54A-8B07-14A41EDB3A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fld id="{3280E26B-858A-5743-BA27-7A549A389109}" type="slidenum">
              <a:rPr altLang="zh-CN" sz="1200" b="0" smtClean="0">
                <a:ea typeface="仿宋_GB2312" pitchFamily="49" charset="-122"/>
              </a:rPr>
              <a:pPr/>
              <a:t>62</a:t>
            </a:fld>
            <a:endParaRPr lang="en-US" altLang="zh-CN" sz="1200" b="0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幻灯片图像占位符 1">
            <a:extLst>
              <a:ext uri="{FF2B5EF4-FFF2-40B4-BE49-F238E27FC236}">
                <a16:creationId xmlns:a16="http://schemas.microsoft.com/office/drawing/2014/main" id="{F43028E0-FECA-6244-9A89-4C09A48121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备注占位符 2">
            <a:extLst>
              <a:ext uri="{FF2B5EF4-FFF2-40B4-BE49-F238E27FC236}">
                <a16:creationId xmlns:a16="http://schemas.microsoft.com/office/drawing/2014/main" id="{668EE964-322A-A840-82B6-6818541EA2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ea typeface="仿宋_GB2312" pitchFamily="49" charset="-122"/>
            </a:endParaRPr>
          </a:p>
        </p:txBody>
      </p:sp>
      <p:sp>
        <p:nvSpPr>
          <p:cNvPr id="89092" name="灯片编号占位符 3">
            <a:extLst>
              <a:ext uri="{FF2B5EF4-FFF2-40B4-BE49-F238E27FC236}">
                <a16:creationId xmlns:a16="http://schemas.microsoft.com/office/drawing/2014/main" id="{2C7CF940-E077-CE4C-B877-E02B62D331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fld id="{7245B00A-4767-F646-92AD-25472755196C}" type="slidenum">
              <a:rPr altLang="zh-CN" sz="1200" b="0" smtClean="0">
                <a:ea typeface="仿宋_GB2312" pitchFamily="49" charset="-122"/>
              </a:rPr>
              <a:pPr/>
              <a:t>71</a:t>
            </a:fld>
            <a:endParaRPr lang="en-US" altLang="zh-CN" sz="1200" b="0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幻灯片图像占位符 1">
            <a:extLst>
              <a:ext uri="{FF2B5EF4-FFF2-40B4-BE49-F238E27FC236}">
                <a16:creationId xmlns:a16="http://schemas.microsoft.com/office/drawing/2014/main" id="{390A0A63-2F2A-574E-BD87-A231CA007E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备注占位符 2">
            <a:extLst>
              <a:ext uri="{FF2B5EF4-FFF2-40B4-BE49-F238E27FC236}">
                <a16:creationId xmlns:a16="http://schemas.microsoft.com/office/drawing/2014/main" id="{2614851F-7F31-AB41-ADE0-D5A1969515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ea typeface="仿宋_GB2312" pitchFamily="49" charset="-122"/>
            </a:endParaRPr>
          </a:p>
        </p:txBody>
      </p:sp>
      <p:sp>
        <p:nvSpPr>
          <p:cNvPr id="122884" name="灯片编号占位符 3">
            <a:extLst>
              <a:ext uri="{FF2B5EF4-FFF2-40B4-BE49-F238E27FC236}">
                <a16:creationId xmlns:a16="http://schemas.microsoft.com/office/drawing/2014/main" id="{AB087B15-8DA7-4F4D-A3D2-FD6ED2D871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fld id="{1BA3F2D2-1F5A-1745-B821-C0031AD1C6C3}" type="slidenum">
              <a:rPr altLang="zh-CN" sz="1200" b="0" smtClean="0">
                <a:ea typeface="仿宋_GB2312" pitchFamily="49" charset="-122"/>
              </a:rPr>
              <a:pPr/>
              <a:t>105</a:t>
            </a:fld>
            <a:endParaRPr lang="en-US" altLang="zh-CN" sz="1200" b="0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幻灯片图像占位符 1">
            <a:extLst>
              <a:ext uri="{FF2B5EF4-FFF2-40B4-BE49-F238E27FC236}">
                <a16:creationId xmlns:a16="http://schemas.microsoft.com/office/drawing/2014/main" id="{1FA14BAC-0980-0F4F-8189-A0B4AEA5F6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备注占位符 2">
            <a:extLst>
              <a:ext uri="{FF2B5EF4-FFF2-40B4-BE49-F238E27FC236}">
                <a16:creationId xmlns:a16="http://schemas.microsoft.com/office/drawing/2014/main" id="{B28F3B2D-75ED-7F4A-B5D1-524B2DF068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ea typeface="仿宋_GB2312" pitchFamily="49" charset="-122"/>
            </a:endParaRPr>
          </a:p>
        </p:txBody>
      </p:sp>
      <p:sp>
        <p:nvSpPr>
          <p:cNvPr id="124932" name="灯片编号占位符 3">
            <a:extLst>
              <a:ext uri="{FF2B5EF4-FFF2-40B4-BE49-F238E27FC236}">
                <a16:creationId xmlns:a16="http://schemas.microsoft.com/office/drawing/2014/main" id="{097AC66D-8C93-0A45-8BF9-8BD2B309B2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fld id="{285DBBB7-8AD8-C641-AABE-B7C0F12319AB}" type="slidenum">
              <a:rPr altLang="zh-CN" sz="1200" b="0" smtClean="0">
                <a:ea typeface="仿宋_GB2312" pitchFamily="49" charset="-122"/>
              </a:rPr>
              <a:pPr/>
              <a:t>106</a:t>
            </a:fld>
            <a:endParaRPr lang="en-US" altLang="zh-CN" sz="1200" b="0">
              <a:ea typeface="仿宋_GB2312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接连接符 9">
            <a:extLst>
              <a:ext uri="{FF2B5EF4-FFF2-40B4-BE49-F238E27FC236}">
                <a16:creationId xmlns:a16="http://schemas.microsoft.com/office/drawing/2014/main" id="{A88ABEF8-9EBA-6B49-8BBD-A906A7D44E8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357938"/>
            <a:ext cx="9144000" cy="714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605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4">
            <a:extLst>
              <a:ext uri="{FF2B5EF4-FFF2-40B4-BE49-F238E27FC236}">
                <a16:creationId xmlns:a16="http://schemas.microsoft.com/office/drawing/2014/main" id="{A6A102A3-2E75-1E4C-967D-1782BFE45EC8}"/>
              </a:ext>
            </a:extLst>
          </p:cNvPr>
          <p:cNvSpPr/>
          <p:nvPr userDrawn="1"/>
        </p:nvSpPr>
        <p:spPr>
          <a:xfrm>
            <a:off x="0" y="190500"/>
            <a:ext cx="9144000" cy="536575"/>
          </a:xfrm>
          <a:prstGeom prst="rect">
            <a:avLst/>
          </a:prstGeom>
          <a:solidFill>
            <a:srgbClr val="6C4C8F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5" name="矩形 15">
            <a:extLst>
              <a:ext uri="{FF2B5EF4-FFF2-40B4-BE49-F238E27FC236}">
                <a16:creationId xmlns:a16="http://schemas.microsoft.com/office/drawing/2014/main" id="{B577D166-7C70-0149-80CC-72008B90D83D}"/>
              </a:ext>
            </a:extLst>
          </p:cNvPr>
          <p:cNvSpPr/>
          <p:nvPr userDrawn="1"/>
        </p:nvSpPr>
        <p:spPr>
          <a:xfrm>
            <a:off x="0" y="727075"/>
            <a:ext cx="9144000" cy="714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grpSp>
        <p:nvGrpSpPr>
          <p:cNvPr id="6" name="组合 16">
            <a:extLst>
              <a:ext uri="{FF2B5EF4-FFF2-40B4-BE49-F238E27FC236}">
                <a16:creationId xmlns:a16="http://schemas.microsoft.com/office/drawing/2014/main" id="{F7F64F6B-0A4C-5948-B91F-29F1D63E2748}"/>
              </a:ext>
            </a:extLst>
          </p:cNvPr>
          <p:cNvGrpSpPr/>
          <p:nvPr userDrawn="1"/>
        </p:nvGrpSpPr>
        <p:grpSpPr>
          <a:xfrm>
            <a:off x="115637" y="404664"/>
            <a:ext cx="617410" cy="174607"/>
            <a:chOff x="384175" y="480608"/>
            <a:chExt cx="348872" cy="98663"/>
          </a:xfrm>
          <a:solidFill>
            <a:srgbClr val="76AEDD"/>
          </a:solidFill>
        </p:grpSpPr>
        <p:sp>
          <p:nvSpPr>
            <p:cNvPr id="7" name="等腰三角形 1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84BE5234-9C9A-4F4D-8B6B-E2D37FB39616}"/>
                </a:ext>
              </a:extLst>
            </p:cNvPr>
            <p:cNvSpPr/>
            <p:nvPr/>
          </p:nvSpPr>
          <p:spPr>
            <a:xfrm rot="5400000" flipH="1">
              <a:off x="3727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/>
            </a:p>
          </p:txBody>
        </p:sp>
        <p:sp>
          <p:nvSpPr>
            <p:cNvPr id="8" name="等腰三角形 1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59F5DB2A-27DE-3446-BCD2-6EE705CB464A}"/>
                </a:ext>
              </a:extLst>
            </p:cNvPr>
            <p:cNvSpPr/>
            <p:nvPr/>
          </p:nvSpPr>
          <p:spPr>
            <a:xfrm rot="5400000" flipH="1">
              <a:off x="5124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/>
            </a:p>
          </p:txBody>
        </p:sp>
        <p:sp>
          <p:nvSpPr>
            <p:cNvPr id="9" name="等腰三角形 19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4EBE7106-56DB-1D4C-AD36-53FAA3A56576}"/>
                </a:ext>
              </a:extLst>
            </p:cNvPr>
            <p:cNvSpPr/>
            <p:nvPr/>
          </p:nvSpPr>
          <p:spPr>
            <a:xfrm rot="5400000" flipH="1">
              <a:off x="64580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4171" y="235957"/>
            <a:ext cx="6400800" cy="456739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编辑母版文本样式</a:t>
            </a:r>
          </a:p>
          <a:p>
            <a:pPr lvl="1"/>
            <a:r>
              <a:rPr lang="zh-CN" altLang="en-US" noProof="1"/>
              <a:t>第二级</a:t>
            </a:r>
          </a:p>
        </p:txBody>
      </p:sp>
    </p:spTree>
    <p:extLst>
      <p:ext uri="{BB962C8B-B14F-4D97-AF65-F5344CB8AC3E}">
        <p14:creationId xmlns:p14="http://schemas.microsoft.com/office/powerpoint/2010/main" val="355721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4">
            <a:extLst>
              <a:ext uri="{FF2B5EF4-FFF2-40B4-BE49-F238E27FC236}">
                <a16:creationId xmlns:a16="http://schemas.microsoft.com/office/drawing/2014/main" id="{351AF7C0-BBB9-094E-8688-7D350D1ADC00}"/>
              </a:ext>
            </a:extLst>
          </p:cNvPr>
          <p:cNvSpPr/>
          <p:nvPr userDrawn="1"/>
        </p:nvSpPr>
        <p:spPr>
          <a:xfrm>
            <a:off x="0" y="190500"/>
            <a:ext cx="9144000" cy="536575"/>
          </a:xfrm>
          <a:prstGeom prst="rect">
            <a:avLst/>
          </a:prstGeom>
          <a:solidFill>
            <a:srgbClr val="6C4C8F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4" name="矩形 15">
            <a:extLst>
              <a:ext uri="{FF2B5EF4-FFF2-40B4-BE49-F238E27FC236}">
                <a16:creationId xmlns:a16="http://schemas.microsoft.com/office/drawing/2014/main" id="{ED0FBC24-9B6A-6849-8D27-D20C64636CCF}"/>
              </a:ext>
            </a:extLst>
          </p:cNvPr>
          <p:cNvSpPr/>
          <p:nvPr userDrawn="1"/>
        </p:nvSpPr>
        <p:spPr>
          <a:xfrm>
            <a:off x="0" y="727075"/>
            <a:ext cx="9144000" cy="714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grpSp>
        <p:nvGrpSpPr>
          <p:cNvPr id="5" name="组合 16">
            <a:extLst>
              <a:ext uri="{FF2B5EF4-FFF2-40B4-BE49-F238E27FC236}">
                <a16:creationId xmlns:a16="http://schemas.microsoft.com/office/drawing/2014/main" id="{F7C1DBD2-B888-884B-8175-45D4667C01C1}"/>
              </a:ext>
            </a:extLst>
          </p:cNvPr>
          <p:cNvGrpSpPr/>
          <p:nvPr userDrawn="1"/>
        </p:nvGrpSpPr>
        <p:grpSpPr>
          <a:xfrm>
            <a:off x="115637" y="404664"/>
            <a:ext cx="617410" cy="174607"/>
            <a:chOff x="384175" y="480608"/>
            <a:chExt cx="348872" cy="98663"/>
          </a:xfrm>
          <a:solidFill>
            <a:srgbClr val="76AEDD"/>
          </a:solidFill>
        </p:grpSpPr>
        <p:sp>
          <p:nvSpPr>
            <p:cNvPr id="6" name="等腰三角形 17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52FA551F-66DE-3346-A82D-26FF4B8661EA}"/>
                </a:ext>
              </a:extLst>
            </p:cNvPr>
            <p:cNvSpPr/>
            <p:nvPr/>
          </p:nvSpPr>
          <p:spPr>
            <a:xfrm rot="5400000" flipH="1">
              <a:off x="3727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/>
            </a:p>
          </p:txBody>
        </p:sp>
        <p:sp>
          <p:nvSpPr>
            <p:cNvPr id="7" name="等腰三角形 1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D2E0D508-DCFA-BA4B-9BA4-00A3237BC914}"/>
                </a:ext>
              </a:extLst>
            </p:cNvPr>
            <p:cNvSpPr/>
            <p:nvPr/>
          </p:nvSpPr>
          <p:spPr>
            <a:xfrm rot="5400000" flipH="1">
              <a:off x="5124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/>
            </a:p>
          </p:txBody>
        </p:sp>
        <p:sp>
          <p:nvSpPr>
            <p:cNvPr id="8" name="等腰三角形 19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9FBD89F4-8F91-C048-88EB-A334C0819AED}"/>
                </a:ext>
              </a:extLst>
            </p:cNvPr>
            <p:cNvSpPr/>
            <p:nvPr/>
          </p:nvSpPr>
          <p:spPr>
            <a:xfrm rot="5400000" flipH="1">
              <a:off x="64580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/>
            </a:p>
          </p:txBody>
        </p:sp>
      </p:grpSp>
      <p:sp>
        <p:nvSpPr>
          <p:cNvPr id="9" name="直接连接符 9">
            <a:extLst>
              <a:ext uri="{FF2B5EF4-FFF2-40B4-BE49-F238E27FC236}">
                <a16:creationId xmlns:a16="http://schemas.microsoft.com/office/drawing/2014/main" id="{B7B6E7BC-676B-B545-A3B3-BB5FDD66646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357938"/>
            <a:ext cx="9144000" cy="714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67367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接连接符 9">
            <a:extLst>
              <a:ext uri="{FF2B5EF4-FFF2-40B4-BE49-F238E27FC236}">
                <a16:creationId xmlns:a16="http://schemas.microsoft.com/office/drawing/2014/main" id="{1F8D0E99-6A18-9B49-9BE5-F4D423ADE68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357938"/>
            <a:ext cx="9144000" cy="714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矩形 15">
            <a:extLst>
              <a:ext uri="{FF2B5EF4-FFF2-40B4-BE49-F238E27FC236}">
                <a16:creationId xmlns:a16="http://schemas.microsoft.com/office/drawing/2014/main" id="{339ADBE4-E180-0041-AFBA-8371CB95BB6D}"/>
              </a:ext>
            </a:extLst>
          </p:cNvPr>
          <p:cNvSpPr/>
          <p:nvPr userDrawn="1"/>
        </p:nvSpPr>
        <p:spPr>
          <a:xfrm>
            <a:off x="0" y="190500"/>
            <a:ext cx="9144000" cy="536575"/>
          </a:xfrm>
          <a:prstGeom prst="rect">
            <a:avLst/>
          </a:prstGeom>
          <a:solidFill>
            <a:srgbClr val="6C4C8F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5" name="矩形 16">
            <a:extLst>
              <a:ext uri="{FF2B5EF4-FFF2-40B4-BE49-F238E27FC236}">
                <a16:creationId xmlns:a16="http://schemas.microsoft.com/office/drawing/2014/main" id="{93DC904E-A5BC-D044-8621-E7B0BE294095}"/>
              </a:ext>
            </a:extLst>
          </p:cNvPr>
          <p:cNvSpPr/>
          <p:nvPr userDrawn="1"/>
        </p:nvSpPr>
        <p:spPr>
          <a:xfrm>
            <a:off x="0" y="727075"/>
            <a:ext cx="9144000" cy="714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grpSp>
        <p:nvGrpSpPr>
          <p:cNvPr id="6" name="组合 17">
            <a:extLst>
              <a:ext uri="{FF2B5EF4-FFF2-40B4-BE49-F238E27FC236}">
                <a16:creationId xmlns:a16="http://schemas.microsoft.com/office/drawing/2014/main" id="{46F28A13-7186-6B4A-9033-7A711CE485CB}"/>
              </a:ext>
            </a:extLst>
          </p:cNvPr>
          <p:cNvGrpSpPr/>
          <p:nvPr userDrawn="1"/>
        </p:nvGrpSpPr>
        <p:grpSpPr>
          <a:xfrm>
            <a:off x="115637" y="404664"/>
            <a:ext cx="617410" cy="174607"/>
            <a:chOff x="384175" y="480608"/>
            <a:chExt cx="348872" cy="98663"/>
          </a:xfrm>
          <a:solidFill>
            <a:srgbClr val="76AEDD"/>
          </a:solidFill>
        </p:grpSpPr>
        <p:sp>
          <p:nvSpPr>
            <p:cNvPr id="7" name="等腰三角形 18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47F7DEC6-158C-DA45-8D5C-0DA66A760352}"/>
                </a:ext>
              </a:extLst>
            </p:cNvPr>
            <p:cNvSpPr/>
            <p:nvPr/>
          </p:nvSpPr>
          <p:spPr>
            <a:xfrm rot="5400000" flipH="1">
              <a:off x="3727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/>
            </a:p>
          </p:txBody>
        </p:sp>
        <p:sp>
          <p:nvSpPr>
            <p:cNvPr id="8" name="等腰三角形 19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9B3ADCA1-908C-9E40-98F5-2257016266AB}"/>
                </a:ext>
              </a:extLst>
            </p:cNvPr>
            <p:cNvSpPr/>
            <p:nvPr/>
          </p:nvSpPr>
          <p:spPr>
            <a:xfrm rot="5400000" flipH="1">
              <a:off x="5124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/>
            </a:p>
          </p:txBody>
        </p:sp>
        <p:sp>
          <p:nvSpPr>
            <p:cNvPr id="9" name="等腰三角形 20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C48F36B0-C6F7-5D4D-A6A8-2784958289E4}"/>
                </a:ext>
              </a:extLst>
            </p:cNvPr>
            <p:cNvSpPr/>
            <p:nvPr/>
          </p:nvSpPr>
          <p:spPr>
            <a:xfrm rot="5400000" flipH="1">
              <a:off x="64580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/>
            </a:p>
          </p:txBody>
        </p:sp>
      </p:grpSp>
      <p:sp>
        <p:nvSpPr>
          <p:cNvPr id="11" name="直接连接符 9">
            <a:extLst>
              <a:ext uri="{FF2B5EF4-FFF2-40B4-BE49-F238E27FC236}">
                <a16:creationId xmlns:a16="http://schemas.microsoft.com/office/drawing/2014/main" id="{38824F78-FD0D-4648-9969-A5DDB070B5E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357938"/>
            <a:ext cx="9144000" cy="714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844550" y="260350"/>
            <a:ext cx="6400800" cy="45720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557968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17588" y="609600"/>
            <a:ext cx="6400800" cy="68580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649288" y="1449388"/>
            <a:ext cx="7983537" cy="4725987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C6EE1CB-4851-2947-9677-2B49329301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hangingPunct="1">
              <a:spcBef>
                <a:spcPct val="20000"/>
              </a:spcBef>
              <a:buFont typeface="Arial" panose="020B0604020202020204" pitchFamily="34" charset="0"/>
              <a:buNone/>
              <a:defRPr>
                <a:ea typeface="楷体_GB2312" charset="-122"/>
              </a:defRPr>
            </a:lvl1pPr>
          </a:lstStyle>
          <a:p>
            <a:pPr>
              <a:defRPr/>
            </a:pPr>
            <a:r>
              <a:rPr lang="en-US" altLang="zh-CN"/>
              <a:t>                    </a:t>
            </a:r>
            <a:fld id="{FA9867F6-DF88-0148-8A7A-A987F9C94EFE}" type="datetime2">
              <a:rPr lang="zh-CN" altLang="en-US"/>
              <a:pPr>
                <a:defRPr/>
              </a:pPr>
              <a:t>2026年3月18日 Wednesday</a:t>
            </a:fld>
            <a:r>
              <a:rPr lang="en-US" altLang="zh-CN"/>
              <a:t>        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159565-467E-9C48-AD05-64ACD4EDB3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lvl1pPr>
          </a:lstStyle>
          <a:p>
            <a:r>
              <a:rPr lang="zh-CN" altLang="en-US"/>
              <a:t>北京林业大学信息学院</a:t>
            </a:r>
            <a:endParaRPr lang="zh-CN" altLang="en-US" sz="1400"/>
          </a:p>
        </p:txBody>
      </p:sp>
    </p:spTree>
    <p:extLst>
      <p:ext uri="{BB962C8B-B14F-4D97-AF65-F5344CB8AC3E}">
        <p14:creationId xmlns:p14="http://schemas.microsoft.com/office/powerpoint/2010/main" val="63142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标题和图示或组织结构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17588" y="609600"/>
            <a:ext cx="6400800" cy="68580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SmartArt 占位符 2"/>
          <p:cNvSpPr>
            <a:spLocks noGrp="1"/>
          </p:cNvSpPr>
          <p:nvPr>
            <p:ph type="pic" idx="1"/>
          </p:nvPr>
        </p:nvSpPr>
        <p:spPr>
          <a:xfrm>
            <a:off x="649288" y="1449388"/>
            <a:ext cx="7983537" cy="4725987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93481A-1E59-9349-95F9-CCE778423F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hangingPunct="1">
              <a:spcBef>
                <a:spcPct val="20000"/>
              </a:spcBef>
              <a:buFont typeface="Arial" panose="020B0604020202020204" pitchFamily="34" charset="0"/>
              <a:buNone/>
              <a:defRPr>
                <a:ea typeface="楷体_GB2312" charset="-122"/>
              </a:defRPr>
            </a:lvl1pPr>
          </a:lstStyle>
          <a:p>
            <a:pPr>
              <a:defRPr/>
            </a:pPr>
            <a:r>
              <a:rPr lang="en-US" altLang="zh-CN"/>
              <a:t>                    </a:t>
            </a:r>
            <a:fld id="{28710490-0499-8C41-AB8F-FAA5FACCC099}" type="datetime2">
              <a:rPr lang="zh-CN" altLang="en-US"/>
              <a:pPr>
                <a:defRPr/>
              </a:pPr>
              <a:t>2026年3月18日 Wednesday</a:t>
            </a:fld>
            <a:r>
              <a:rPr lang="en-US" altLang="zh-CN"/>
              <a:t>        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9433307-BF6A-FE4F-9F3C-B3B8489072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lvl1pPr>
          </a:lstStyle>
          <a:p>
            <a:r>
              <a:rPr lang="zh-CN" altLang="en-US"/>
              <a:t>北京林业大学信息学院</a:t>
            </a:r>
            <a:endParaRPr lang="zh-CN" altLang="en-US" sz="1400"/>
          </a:p>
        </p:txBody>
      </p:sp>
    </p:spTree>
    <p:extLst>
      <p:ext uri="{BB962C8B-B14F-4D97-AF65-F5344CB8AC3E}">
        <p14:creationId xmlns:p14="http://schemas.microsoft.com/office/powerpoint/2010/main" val="2694639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17588" y="609600"/>
            <a:ext cx="6400800" cy="68580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49288" y="1449388"/>
            <a:ext cx="3914775" cy="472598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16463" y="1449388"/>
            <a:ext cx="3916362" cy="472598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FB13C3-AB8A-1A47-94EF-48B3C6CE62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hangingPunct="1">
              <a:spcBef>
                <a:spcPct val="20000"/>
              </a:spcBef>
              <a:buFont typeface="Arial" panose="020B0604020202020204" pitchFamily="34" charset="0"/>
              <a:buNone/>
              <a:defRPr>
                <a:ea typeface="楷体_GB2312" charset="-122"/>
              </a:defRPr>
            </a:lvl1pPr>
          </a:lstStyle>
          <a:p>
            <a:pPr>
              <a:defRPr/>
            </a:pPr>
            <a:r>
              <a:rPr lang="en-US" altLang="zh-CN"/>
              <a:t>                    </a:t>
            </a:r>
            <a:fld id="{DF08888E-B537-4C49-990D-2A4BA32FDBA3}" type="datetime2">
              <a:rPr lang="zh-CN" altLang="en-US"/>
              <a:pPr>
                <a:defRPr/>
              </a:pPr>
              <a:t>2026年3月18日 Wednesday</a:t>
            </a:fld>
            <a:r>
              <a:rPr lang="en-US" altLang="zh-CN"/>
              <a:t>    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6B9427-A6F9-A74C-8AC0-FFEE38C42D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lvl1pPr>
          </a:lstStyle>
          <a:p>
            <a:r>
              <a:rPr lang="zh-CN" altLang="en-US"/>
              <a:t>北京林业大学信息学院</a:t>
            </a:r>
            <a:endParaRPr lang="zh-CN" altLang="en-US" sz="1400"/>
          </a:p>
        </p:txBody>
      </p:sp>
    </p:spTree>
    <p:extLst>
      <p:ext uri="{BB962C8B-B14F-4D97-AF65-F5344CB8AC3E}">
        <p14:creationId xmlns:p14="http://schemas.microsoft.com/office/powerpoint/2010/main" val="2010762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1_空白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接连接符 9">
            <a:extLst>
              <a:ext uri="{FF2B5EF4-FFF2-40B4-BE49-F238E27FC236}">
                <a16:creationId xmlns:a16="http://schemas.microsoft.com/office/drawing/2014/main" id="{057757E8-B8AE-8141-8A4D-CADCB110B28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357938"/>
            <a:ext cx="9144000" cy="714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61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>
            <a:extLst>
              <a:ext uri="{FF2B5EF4-FFF2-40B4-BE49-F238E27FC236}">
                <a16:creationId xmlns:a16="http://schemas.microsoft.com/office/drawing/2014/main" id="{5EE54503-C65B-1448-9E84-2A13E871D35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96888" y="1116013"/>
            <a:ext cx="8251825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单击以编辑母版文本样式</a:t>
            </a:r>
          </a:p>
        </p:txBody>
      </p:sp>
      <p:cxnSp>
        <p:nvCxnSpPr>
          <p:cNvPr id="1027" name="直接连接符 9">
            <a:extLst>
              <a:ext uri="{FF2B5EF4-FFF2-40B4-BE49-F238E27FC236}">
                <a16:creationId xmlns:a16="http://schemas.microsoft.com/office/drawing/2014/main" id="{B3FC6BE2-09DF-6646-96B9-531D0988B03C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6357938"/>
            <a:ext cx="9144000" cy="7143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3D56D94A-44C2-4CC1-A74F-8DC7AEBF1B9C}"/>
              </a:ext>
            </a:extLst>
          </p:cNvPr>
          <p:cNvSpPr/>
          <p:nvPr userDrawn="1"/>
        </p:nvSpPr>
        <p:spPr>
          <a:xfrm>
            <a:off x="0" y="190500"/>
            <a:ext cx="9144000" cy="536575"/>
          </a:xfrm>
          <a:prstGeom prst="rect">
            <a:avLst/>
          </a:prstGeom>
          <a:solidFill>
            <a:srgbClr val="6C4C8F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D7645AF-D443-4CCC-B90A-60A190AFA3F4}"/>
              </a:ext>
            </a:extLst>
          </p:cNvPr>
          <p:cNvSpPr/>
          <p:nvPr userDrawn="1"/>
        </p:nvSpPr>
        <p:spPr>
          <a:xfrm>
            <a:off x="0" y="727075"/>
            <a:ext cx="9144000" cy="714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00771496-B9E7-451A-8818-FFCF6EC2F9BC}"/>
              </a:ext>
            </a:extLst>
          </p:cNvPr>
          <p:cNvGrpSpPr/>
          <p:nvPr userDrawn="1"/>
        </p:nvGrpSpPr>
        <p:grpSpPr>
          <a:xfrm>
            <a:off x="115637" y="404664"/>
            <a:ext cx="617410" cy="174607"/>
            <a:chOff x="384175" y="480608"/>
            <a:chExt cx="348872" cy="98663"/>
          </a:xfrm>
          <a:solidFill>
            <a:srgbClr val="76AEDD"/>
          </a:solidFill>
        </p:grpSpPr>
        <p:sp>
          <p:nvSpPr>
            <p:cNvPr id="12" name="等腰三角形 11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AF1EA0F4-493C-42AE-9905-A44EE67623AF}"/>
                </a:ext>
              </a:extLst>
            </p:cNvPr>
            <p:cNvSpPr/>
            <p:nvPr/>
          </p:nvSpPr>
          <p:spPr>
            <a:xfrm rot="5400000" flipH="1">
              <a:off x="3727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/>
            </a:p>
          </p:txBody>
        </p:sp>
        <p:sp>
          <p:nvSpPr>
            <p:cNvPr id="13" name="等腰三角形 12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01EA49CA-2056-4225-8593-DB4B24D23335}"/>
                </a:ext>
              </a:extLst>
            </p:cNvPr>
            <p:cNvSpPr/>
            <p:nvPr/>
          </p:nvSpPr>
          <p:spPr>
            <a:xfrm rot="5400000" flipH="1">
              <a:off x="51245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/>
            </a:p>
          </p:txBody>
        </p:sp>
        <p:sp>
          <p:nvSpPr>
            <p:cNvPr id="14" name="等腰三角形 13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D18602C4-5855-4892-B22A-5D7FCFF99B78}"/>
                </a:ext>
              </a:extLst>
            </p:cNvPr>
            <p:cNvSpPr/>
            <p:nvPr/>
          </p:nvSpPr>
          <p:spPr>
            <a:xfrm rot="5400000" flipH="1">
              <a:off x="645804" y="492029"/>
              <a:ext cx="98663" cy="75822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400"/>
            </a:p>
          </p:txBody>
        </p:sp>
      </p:grpSp>
      <p:sp>
        <p:nvSpPr>
          <p:cNvPr id="1031" name="Rectangle 2">
            <a:extLst>
              <a:ext uri="{FF2B5EF4-FFF2-40B4-BE49-F238E27FC236}">
                <a16:creationId xmlns:a16="http://schemas.microsoft.com/office/drawing/2014/main" id="{4B839CFB-6525-C448-912C-AA0EC4BE0D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44550" y="260350"/>
            <a:ext cx="640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zh-CN" noProof="1"/>
              <a:t>单击以编辑</a:t>
            </a:r>
            <a:r>
              <a:rPr lang="zh-TW" altLang="en-US" noProof="1"/>
              <a:t>母版标题样式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微软雅黑" panose="020B0503020204020204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微软雅黑" panose="020B0503020204020204" pitchFamily="34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仿宋_GB2312" panose="02010609030101010101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仿宋_GB2312" panose="02010609030101010101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仿宋_GB2312" panose="02010609030101010101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Times New Roman" panose="02020603050405020304" pitchFamily="18" charset="0"/>
          <a:ea typeface="仿宋_GB2312" panose="02010609030101010101" pitchFamily="49" charset="-122"/>
        </a:defRPr>
      </a:lvl9pPr>
    </p:titleStyle>
    <p:bodyStyle>
      <a:lvl1pPr indent="538163" algn="l" rtl="0" eaLnBrk="0" fontAlgn="base" hangingPunct="0">
        <a:lnSpc>
          <a:spcPct val="13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微软雅黑" panose="020B0503020204020204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微软雅黑" panose="020B0503020204020204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微软雅黑" panose="020B0503020204020204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微软雅黑" panose="020B0503020204020204" pitchFamily="34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eg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2.bin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6.e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&#27721;&#35834;&#22612;&#25913;.swf" TargetMode="Externa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3.emf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4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33.emf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8.png"/><Relationship Id="rId4" Type="http://schemas.openxmlformats.org/officeDocument/2006/relationships/image" Target="../media/image37.emf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0.e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42.emf"/><Relationship Id="rId4" Type="http://schemas.openxmlformats.org/officeDocument/2006/relationships/image" Target="../media/image39.emf"/><Relationship Id="rId9" Type="http://schemas.openxmlformats.org/officeDocument/2006/relationships/oleObject" Target="../embeddings/oleObject14.bin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0.emf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41.emf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3.emf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58.jpeg"/><Relationship Id="rId4" Type="http://schemas.openxmlformats.org/officeDocument/2006/relationships/image" Target="../media/image57.emf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http:/spec.cumtcs.net/%CA%FD%BE%DD%BD%E1%B9%B9(%D0%C2)/%CA%FD%BE%DD%BD%E1%B9%B9/lesson/ch04/picture/13.jpg" TargetMode="Externa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Relationship Id="rId5" Type="http://schemas.openxmlformats.org/officeDocument/2006/relationships/hyperlink" Target="http://blog.csdn.net/ro_wsy/article/details/7693159" TargetMode="External"/><Relationship Id="rId4" Type="http://schemas.openxmlformats.org/officeDocument/2006/relationships/image" Target="../media/image60.emf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hyperlink" Target="http://blog.csdn.net/ro_wsy/article/details/7693159" TargetMode="External"/><Relationship Id="rId1" Type="http://schemas.openxmlformats.org/officeDocument/2006/relationships/slideLayout" Target="../slideLayouts/slideLayout4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2.png"/><Relationship Id="rId5" Type="http://schemas.openxmlformats.org/officeDocument/2006/relationships/slide" Target="slide38.xml"/><Relationship Id="rId4" Type="http://schemas.openxmlformats.org/officeDocument/2006/relationships/image" Target="../media/image61.emf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90195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: 圆角 2">
            <a:extLst>
              <a:ext uri="{FF2B5EF4-FFF2-40B4-BE49-F238E27FC236}">
                <a16:creationId xmlns:a16="http://schemas.microsoft.com/office/drawing/2014/main" id="{C1C87F3B-C466-431F-99AF-A6E2D0D13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9763" y="3141663"/>
            <a:ext cx="5640387" cy="5794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D83AF30-24D8-4F95-8866-4BDA3A1A185F}"/>
              </a:ext>
            </a:extLst>
          </p:cNvPr>
          <p:cNvSpPr/>
          <p:nvPr/>
        </p:nvSpPr>
        <p:spPr bwMode="auto">
          <a:xfrm>
            <a:off x="0" y="514350"/>
            <a:ext cx="9144000" cy="881063"/>
          </a:xfrm>
          <a:prstGeom prst="rect">
            <a:avLst/>
          </a:prstGeom>
          <a:solidFill>
            <a:srgbClr val="6C4C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6833E77-1A86-445E-A99C-177C3DDD2F83}"/>
              </a:ext>
            </a:extLst>
          </p:cNvPr>
          <p:cNvSpPr/>
          <p:nvPr/>
        </p:nvSpPr>
        <p:spPr bwMode="auto">
          <a:xfrm>
            <a:off x="0" y="1519238"/>
            <a:ext cx="9144000" cy="53975"/>
          </a:xfrm>
          <a:prstGeom prst="rect">
            <a:avLst/>
          </a:prstGeom>
          <a:solidFill>
            <a:srgbClr val="6C4C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3318" name="图片 1">
            <a:extLst>
              <a:ext uri="{FF2B5EF4-FFF2-40B4-BE49-F238E27FC236}">
                <a16:creationId xmlns:a16="http://schemas.microsoft.com/office/drawing/2014/main" id="{5706C89C-9DCF-8742-8B8D-A24AB66E2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1" t="61440" r="36745" b="14038"/>
          <a:stretch>
            <a:fillRect/>
          </a:stretch>
        </p:blipFill>
        <p:spPr bwMode="auto">
          <a:xfrm>
            <a:off x="511175" y="2382838"/>
            <a:ext cx="2282825" cy="293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A92CB7C7-D1D1-4541-BF8C-1809901DB841}"/>
              </a:ext>
            </a:extLst>
          </p:cNvPr>
          <p:cNvSpPr/>
          <p:nvPr/>
        </p:nvSpPr>
        <p:spPr bwMode="auto">
          <a:xfrm>
            <a:off x="0" y="6121400"/>
            <a:ext cx="9155113" cy="604838"/>
          </a:xfrm>
          <a:prstGeom prst="rect">
            <a:avLst/>
          </a:prstGeom>
          <a:solidFill>
            <a:srgbClr val="76AE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Rectangle 24">
            <a:extLst>
              <a:ext uri="{FF2B5EF4-FFF2-40B4-BE49-F238E27FC236}">
                <a16:creationId xmlns:a16="http://schemas.microsoft.com/office/drawing/2014/main" id="{73F1E392-3076-425B-A086-D7404754F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063" y="3074988"/>
            <a:ext cx="2554287" cy="714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36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栈和队列</a:t>
            </a:r>
            <a:endParaRPr kumimoji="1" lang="zh-CN" altLang="en-US" sz="4800" i="1">
              <a:solidFill>
                <a:srgbClr val="362647"/>
              </a:solidFill>
              <a:effectLst>
                <a:outerShdw blurRad="38100" dist="38100" dir="2700000" algn="tl">
                  <a:srgbClr val="FFFFFF"/>
                </a:outerShdw>
              </a:effectLst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7" name="Rectangle 24">
            <a:extLst>
              <a:ext uri="{FF2B5EF4-FFF2-40B4-BE49-F238E27FC236}">
                <a16:creationId xmlns:a16="http://schemas.microsoft.com/office/drawing/2014/main" id="{071BCABF-B7FB-444D-84D8-806A8740E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9438" y="2352675"/>
            <a:ext cx="2554287" cy="714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r>
              <a:rPr kumimoji="1" lang="zh-CN" altLang="en-US" sz="3600" b="0" kern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第</a:t>
            </a:r>
            <a:r>
              <a:rPr kumimoji="1" lang="en-US" altLang="zh-CN" sz="3600" b="0" kern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kumimoji="1" lang="zh-CN" altLang="en-US" sz="3600" b="0" kern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章</a:t>
            </a:r>
            <a:endParaRPr kumimoji="1" lang="zh-CN" altLang="en-US" sz="4800" b="0" kern="0" dirty="0">
              <a:solidFill>
                <a:srgbClr val="6C4C8F">
                  <a:lumMod val="50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Rectangle 24">
            <a:extLst>
              <a:ext uri="{FF2B5EF4-FFF2-40B4-BE49-F238E27FC236}">
                <a16:creationId xmlns:a16="http://schemas.microsoft.com/office/drawing/2014/main" id="{731DDDE2-5E05-4A25-B5A3-107DFC9DF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8" y="641350"/>
            <a:ext cx="8843962" cy="714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40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数据结构（</a:t>
            </a:r>
            <a:r>
              <a:rPr lang="en-US" altLang="zh-CN" sz="40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C</a:t>
            </a:r>
            <a:r>
              <a:rPr lang="zh-CN" altLang="en-US" sz="40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语言版）（第</a:t>
            </a:r>
            <a:r>
              <a:rPr lang="en-US" altLang="zh-CN" sz="40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40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版）</a:t>
            </a:r>
            <a:endParaRPr kumimoji="1" lang="zh-CN" altLang="en-US" sz="5400" i="1">
              <a:solidFill>
                <a:srgbClr val="362647"/>
              </a:solidFill>
              <a:effectLst>
                <a:outerShdw blurRad="38100" dist="38100" dir="2700000" algn="tl">
                  <a:srgbClr val="FFFFFF"/>
                </a:outerShdw>
              </a:effectLst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9">
            <a:extLst>
              <a:ext uri="{FF2B5EF4-FFF2-40B4-BE49-F238E27FC236}">
                <a16:creationId xmlns:a16="http://schemas.microsoft.com/office/drawing/2014/main" id="{2C64B4A5-EB31-2D4C-AC78-C0116EC1B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/>
          <a:stretch>
            <a:fillRect/>
          </a:stretch>
        </p:blipFill>
        <p:spPr bwMode="auto">
          <a:xfrm>
            <a:off x="0" y="1588"/>
            <a:ext cx="912495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矩形: 圆角 16">
            <a:extLst>
              <a:ext uri="{FF2B5EF4-FFF2-40B4-BE49-F238E27FC236}">
                <a16:creationId xmlns:a16="http://schemas.microsoft.com/office/drawing/2014/main" id="{4E7E38FB-C3FC-466A-B676-8277F5129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0" y="2543175"/>
            <a:ext cx="5199063" cy="504825"/>
          </a:xfrm>
          <a:prstGeom prst="roundRect">
            <a:avLst>
              <a:gd name="adj" fmla="val 16667"/>
            </a:avLst>
          </a:prstGeom>
          <a:solidFill>
            <a:srgbClr val="9476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67" name="矩形: 圆角 15">
            <a:extLst>
              <a:ext uri="{FF2B5EF4-FFF2-40B4-BE49-F238E27FC236}">
                <a16:creationId xmlns:a16="http://schemas.microsoft.com/office/drawing/2014/main" id="{46A6ADF5-FE9F-46CF-964F-099F4446E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188" y="2543175"/>
            <a:ext cx="839787" cy="5048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4E1102B-9979-4888-9369-CF043DE07817}"/>
              </a:ext>
            </a:extLst>
          </p:cNvPr>
          <p:cNvSpPr/>
          <p:nvPr/>
        </p:nvSpPr>
        <p:spPr bwMode="auto">
          <a:xfrm>
            <a:off x="9525" y="1588"/>
            <a:ext cx="9151938" cy="2024062"/>
          </a:xfrm>
          <a:prstGeom prst="rect">
            <a:avLst/>
          </a:prstGeom>
          <a:solidFill>
            <a:schemeClr val="tx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 kern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Shape 26">
            <a:extLst>
              <a:ext uri="{FF2B5EF4-FFF2-40B4-BE49-F238E27FC236}">
                <a16:creationId xmlns:a16="http://schemas.microsoft.com/office/drawing/2014/main" id="{8F9A44C4-E78A-4560-A62C-B9AFFB4D7CB1}"/>
              </a:ext>
            </a:extLst>
          </p:cNvPr>
          <p:cNvSpPr/>
          <p:nvPr/>
        </p:nvSpPr>
        <p:spPr>
          <a:xfrm flipH="1">
            <a:off x="-36513" y="774700"/>
            <a:ext cx="9207501" cy="12604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9AEB81D-B1D6-4C93-840A-255D1F72FFE6}"/>
              </a:ext>
            </a:extLst>
          </p:cNvPr>
          <p:cNvSpPr txBox="1"/>
          <p:nvPr/>
        </p:nvSpPr>
        <p:spPr>
          <a:xfrm>
            <a:off x="558800" y="331788"/>
            <a:ext cx="2573338" cy="6477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dist"/>
            <a:r>
              <a:rPr lang="zh-CN" altLang="en-US" sz="36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目录导航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DD57D3B-967B-4445-870A-94C347663F41}"/>
              </a:ext>
            </a:extLst>
          </p:cNvPr>
          <p:cNvSpPr txBox="1"/>
          <p:nvPr/>
        </p:nvSpPr>
        <p:spPr>
          <a:xfrm>
            <a:off x="1619250" y="2471738"/>
            <a:ext cx="720725" cy="3351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3.1</a:t>
            </a:r>
            <a:endParaRPr lang="zh-CN" altLang="en-US" b="0" dirty="0">
              <a:solidFill>
                <a:srgbClr val="FEFFFF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3.2</a:t>
            </a:r>
            <a:endParaRPr lang="zh-CN" altLang="en-US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3.3</a:t>
            </a:r>
            <a:endParaRPr lang="zh-CN" altLang="en-US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3.4</a:t>
            </a:r>
            <a:endParaRPr lang="zh-CN" altLang="en-US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3.5</a:t>
            </a:r>
            <a:endParaRPr lang="zh-CN" altLang="en-US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3.6</a:t>
            </a:r>
            <a:endParaRPr lang="zh-CN" altLang="en-US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ADF9E86-01F7-4B8D-BEBE-4506E641DB72}"/>
              </a:ext>
            </a:extLst>
          </p:cNvPr>
          <p:cNvSpPr txBox="1"/>
          <p:nvPr/>
        </p:nvSpPr>
        <p:spPr>
          <a:xfrm>
            <a:off x="2457450" y="2471738"/>
            <a:ext cx="4129088" cy="335121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栈和队列的定义和特点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案例引入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栈的表示和操作的实现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栈与递归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队列的的表示和操作的实现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案例分析与实现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F98D2DD-6CA5-4A5B-9599-84775F0E9D5B}"/>
              </a:ext>
            </a:extLst>
          </p:cNvPr>
          <p:cNvSpPr/>
          <p:nvPr/>
        </p:nvSpPr>
        <p:spPr>
          <a:xfrm>
            <a:off x="3276600" y="457200"/>
            <a:ext cx="1458913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50">
            <a:extLst>
              <a:ext uri="{FF2B5EF4-FFF2-40B4-BE49-F238E27FC236}">
                <a16:creationId xmlns:a16="http://schemas.microsoft.com/office/drawing/2014/main" id="{824B818F-6D5A-4C5D-A270-8F416BD0ED36}"/>
              </a:ext>
            </a:extLst>
          </p:cNvPr>
          <p:cNvSpPr/>
          <p:nvPr/>
        </p:nvSpPr>
        <p:spPr bwMode="auto">
          <a:xfrm>
            <a:off x="0" y="1727200"/>
            <a:ext cx="9144000" cy="53975"/>
          </a:xfrm>
          <a:prstGeom prst="rect">
            <a:avLst/>
          </a:prstGeom>
          <a:solidFill>
            <a:srgbClr val="6C4C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9476B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6387" name="图片 2">
            <a:extLst>
              <a:ext uri="{FF2B5EF4-FFF2-40B4-BE49-F238E27FC236}">
                <a16:creationId xmlns:a16="http://schemas.microsoft.com/office/drawing/2014/main" id="{F5E05E12-3233-9D49-A7BF-E9DDC5829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 t="11116"/>
          <a:stretch>
            <a:fillRect/>
          </a:stretch>
        </p:blipFill>
        <p:spPr bwMode="auto">
          <a:xfrm>
            <a:off x="-4763" y="0"/>
            <a:ext cx="9124951" cy="162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矩形 62">
            <a:extLst>
              <a:ext uri="{FF2B5EF4-FFF2-40B4-BE49-F238E27FC236}">
                <a16:creationId xmlns:a16="http://schemas.microsoft.com/office/drawing/2014/main" id="{8D51892A-17AB-4C0C-9508-AEA370246D79}"/>
              </a:ext>
            </a:extLst>
          </p:cNvPr>
          <p:cNvSpPr/>
          <p:nvPr/>
        </p:nvSpPr>
        <p:spPr bwMode="auto">
          <a:xfrm>
            <a:off x="23813" y="9525"/>
            <a:ext cx="9151937" cy="1609725"/>
          </a:xfrm>
          <a:prstGeom prst="rect">
            <a:avLst/>
          </a:prstGeom>
          <a:solidFill>
            <a:schemeClr val="tx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 kern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" name="Shape 26">
            <a:extLst>
              <a:ext uri="{FF2B5EF4-FFF2-40B4-BE49-F238E27FC236}">
                <a16:creationId xmlns:a16="http://schemas.microsoft.com/office/drawing/2014/main" id="{EB9B53E7-B19E-40E1-82AC-78AAC3B6647C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BD4C2E8-1D42-4EE8-83F2-8DEFFC8E60C8}"/>
              </a:ext>
            </a:extLst>
          </p:cNvPr>
          <p:cNvSpPr/>
          <p:nvPr/>
        </p:nvSpPr>
        <p:spPr>
          <a:xfrm>
            <a:off x="1060450" y="2079625"/>
            <a:ext cx="7832725" cy="1562100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</a:pPr>
            <a:r>
              <a:rPr kumimoji="1"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掌握栈和队列的</a:t>
            </a:r>
            <a:r>
              <a:rPr kumimoji="1" lang="zh-CN" altLang="en-US" b="0">
                <a:solidFill>
                  <a:srgbClr val="6C4C8F"/>
                </a:solidFill>
                <a:ea typeface="微软雅黑" panose="020B0503020204020204" pitchFamily="34" charset="-122"/>
                <a:sym typeface="+mn-lt"/>
              </a:rPr>
              <a:t>特点</a:t>
            </a:r>
            <a:r>
              <a:rPr kumimoji="1"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，并能在相应的应用问题中正确选用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kumimoji="1"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熟练掌握栈的</a:t>
            </a:r>
            <a:r>
              <a:rPr kumimoji="1" lang="zh-CN" altLang="en-US" b="0">
                <a:solidFill>
                  <a:srgbClr val="6C4C8F"/>
                </a:solidFill>
                <a:ea typeface="微软雅黑" panose="020B0503020204020204" pitchFamily="34" charset="-122"/>
                <a:sym typeface="+mn-lt"/>
              </a:rPr>
              <a:t>两种存储结构</a:t>
            </a:r>
            <a:r>
              <a:rPr kumimoji="1"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的基本操作实现算法，特别应注意</a:t>
            </a:r>
            <a:r>
              <a:rPr kumimoji="1" lang="zh-CN" altLang="en-US" b="0">
                <a:solidFill>
                  <a:srgbClr val="6C4C8F"/>
                </a:solidFill>
                <a:ea typeface="微软雅黑" panose="020B0503020204020204" pitchFamily="34" charset="-122"/>
                <a:sym typeface="+mn-lt"/>
              </a:rPr>
              <a:t>栈满和栈空</a:t>
            </a:r>
            <a:r>
              <a:rPr kumimoji="1"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的条件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53DE3557-8A5F-41B7-8404-5519015D5104}"/>
              </a:ext>
            </a:extLst>
          </p:cNvPr>
          <p:cNvSpPr/>
          <p:nvPr/>
        </p:nvSpPr>
        <p:spPr>
          <a:xfrm>
            <a:off x="1060450" y="3641725"/>
            <a:ext cx="8064500" cy="2120900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</a:pPr>
            <a:r>
              <a:rPr kumimoji="1"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熟练掌握</a:t>
            </a:r>
            <a:r>
              <a:rPr kumimoji="1" lang="zh-CN" altLang="en-US" b="0">
                <a:solidFill>
                  <a:srgbClr val="6C4C8F"/>
                </a:solidFill>
                <a:ea typeface="微软雅黑" panose="020B0503020204020204" pitchFamily="34" charset="-122"/>
                <a:sym typeface="+mn-lt"/>
              </a:rPr>
              <a:t>循环队列和链队列</a:t>
            </a:r>
            <a:r>
              <a:rPr kumimoji="1"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的基本操作实现算法，特别注意</a:t>
            </a:r>
            <a:r>
              <a:rPr kumimoji="1" lang="zh-CN" altLang="en-US" b="0">
                <a:solidFill>
                  <a:srgbClr val="6C4C8F"/>
                </a:solidFill>
                <a:ea typeface="微软雅黑" panose="020B0503020204020204" pitchFamily="34" charset="-122"/>
                <a:sym typeface="+mn-lt"/>
              </a:rPr>
              <a:t>队满和队空</a:t>
            </a:r>
            <a:r>
              <a:rPr kumimoji="1"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的条件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kumimoji="1"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理解</a:t>
            </a:r>
            <a:r>
              <a:rPr kumimoji="1" lang="zh-CN" altLang="en-US" b="0">
                <a:solidFill>
                  <a:srgbClr val="6C4C8F"/>
                </a:solidFill>
                <a:ea typeface="微软雅黑" panose="020B0503020204020204" pitchFamily="34" charset="-122"/>
                <a:sym typeface="+mn-lt"/>
              </a:rPr>
              <a:t>递归算法</a:t>
            </a:r>
            <a:r>
              <a:rPr kumimoji="1"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执行过程中栈的状态变化过程</a:t>
            </a:r>
            <a:endParaRPr kumimoji="1" lang="en-US" altLang="zh-CN" b="0">
              <a:solidFill>
                <a:srgbClr val="000000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kumimoji="1"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掌握</a:t>
            </a:r>
            <a:r>
              <a:rPr kumimoji="1" lang="zh-CN" altLang="en-US" b="0">
                <a:solidFill>
                  <a:srgbClr val="6C4C8F"/>
                </a:solidFill>
                <a:ea typeface="微软雅黑" panose="020B0503020204020204" pitchFamily="34" charset="-122"/>
                <a:sym typeface="+mn-lt"/>
              </a:rPr>
              <a:t>表达式求值 方法</a:t>
            </a:r>
            <a:endParaRPr kumimoji="1" lang="en-US" altLang="zh-CN" b="0">
              <a:solidFill>
                <a:srgbClr val="6C4C8F"/>
              </a:solidFill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6392" name="组合 28">
            <a:extLst>
              <a:ext uri="{FF2B5EF4-FFF2-40B4-BE49-F238E27FC236}">
                <a16:creationId xmlns:a16="http://schemas.microsoft.com/office/drawing/2014/main" id="{B674C778-B4CB-D641-8D56-231127322832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2090738"/>
            <a:ext cx="590550" cy="627062"/>
            <a:chOff x="6242320" y="1105727"/>
            <a:chExt cx="589786" cy="626517"/>
          </a:xfrm>
        </p:grpSpPr>
        <p:sp>
          <p:nvSpPr>
            <p:cNvPr id="12310" name="TextBox 6">
              <a:extLst>
                <a:ext uri="{FF2B5EF4-FFF2-40B4-BE49-F238E27FC236}">
                  <a16:creationId xmlns:a16="http://schemas.microsoft.com/office/drawing/2014/main" id="{32C65D55-81A1-4FD0-8278-DD3B2DADAC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7934" y="1105727"/>
              <a:ext cx="447096" cy="491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FF9900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zh-CN" altLang="en-US" sz="3200" b="0" dirty="0">
                <a:solidFill>
                  <a:srgbClr val="FF99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11" name="文本框 22">
              <a:extLst>
                <a:ext uri="{FF2B5EF4-FFF2-40B4-BE49-F238E27FC236}">
                  <a16:creationId xmlns:a16="http://schemas.microsoft.com/office/drawing/2014/main" id="{54C98C46-21DF-445E-9C6D-A3B153F4C5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2320" y="1516532"/>
              <a:ext cx="589786" cy="215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6393" name="组合 45">
            <a:extLst>
              <a:ext uri="{FF2B5EF4-FFF2-40B4-BE49-F238E27FC236}">
                <a16:creationId xmlns:a16="http://schemas.microsoft.com/office/drawing/2014/main" id="{812EBE54-C103-8647-8404-2A9B8DC9C1C7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2686050"/>
            <a:ext cx="590550" cy="631825"/>
            <a:chOff x="6242320" y="2373233"/>
            <a:chExt cx="589786" cy="631741"/>
          </a:xfrm>
        </p:grpSpPr>
        <p:sp>
          <p:nvSpPr>
            <p:cNvPr id="12308" name="TextBox 6">
              <a:extLst>
                <a:ext uri="{FF2B5EF4-FFF2-40B4-BE49-F238E27FC236}">
                  <a16:creationId xmlns:a16="http://schemas.microsoft.com/office/drawing/2014/main" id="{4D280F53-2A3A-4CE2-8A5C-D89B4D258F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7934" y="2373233"/>
              <a:ext cx="447096" cy="492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6C4C8F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zh-CN" altLang="en-US" sz="3200" b="0" dirty="0">
                <a:solidFill>
                  <a:srgbClr val="6C4C8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09" name="文本框 23">
              <a:extLst>
                <a:ext uri="{FF2B5EF4-FFF2-40B4-BE49-F238E27FC236}">
                  <a16:creationId xmlns:a16="http://schemas.microsoft.com/office/drawing/2014/main" id="{CBFC3742-8385-46BB-9C31-76489ECF9E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2320" y="2789103"/>
              <a:ext cx="589786" cy="215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6394" name="组合 48">
            <a:extLst>
              <a:ext uri="{FF2B5EF4-FFF2-40B4-BE49-F238E27FC236}">
                <a16:creationId xmlns:a16="http://schemas.microsoft.com/office/drawing/2014/main" id="{25832931-DE7F-F444-96AD-5FAD051740FD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3644900"/>
            <a:ext cx="590550" cy="620713"/>
            <a:chOff x="6242320" y="3640739"/>
            <a:chExt cx="589786" cy="620418"/>
          </a:xfrm>
        </p:grpSpPr>
        <p:sp>
          <p:nvSpPr>
            <p:cNvPr id="12306" name="TextBox 6">
              <a:extLst>
                <a:ext uri="{FF2B5EF4-FFF2-40B4-BE49-F238E27FC236}">
                  <a16:creationId xmlns:a16="http://schemas.microsoft.com/office/drawing/2014/main" id="{27BE1175-C7C2-4F56-95A8-B064CE409D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7934" y="3640739"/>
              <a:ext cx="447096" cy="491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76AEDD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zh-CN" altLang="en-US" sz="3200" b="0" dirty="0">
                <a:solidFill>
                  <a:srgbClr val="76AEDD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07" name="文本框 24">
              <a:extLst>
                <a:ext uri="{FF2B5EF4-FFF2-40B4-BE49-F238E27FC236}">
                  <a16:creationId xmlns:a16="http://schemas.microsoft.com/office/drawing/2014/main" id="{A3E5566E-203E-4DFE-B09A-B54505F661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2320" y="4045360"/>
              <a:ext cx="589786" cy="215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6395" name="组合 51">
            <a:extLst>
              <a:ext uri="{FF2B5EF4-FFF2-40B4-BE49-F238E27FC236}">
                <a16:creationId xmlns:a16="http://schemas.microsoft.com/office/drawing/2014/main" id="{472C39CB-0856-B544-9782-17EC657D7871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4652963"/>
            <a:ext cx="590550" cy="608012"/>
            <a:chOff x="6250444" y="4908245"/>
            <a:chExt cx="589786" cy="609656"/>
          </a:xfrm>
        </p:grpSpPr>
        <p:sp>
          <p:nvSpPr>
            <p:cNvPr id="12304" name="TextBox 6">
              <a:extLst>
                <a:ext uri="{FF2B5EF4-FFF2-40B4-BE49-F238E27FC236}">
                  <a16:creationId xmlns:a16="http://schemas.microsoft.com/office/drawing/2014/main" id="{FB192F08-6315-4302-B7F4-0C2FBE2E94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6545" y="4908245"/>
              <a:ext cx="448681" cy="491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000000">
                      <a:lumMod val="50000"/>
                      <a:lumOff val="50000"/>
                    </a:srgbClr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lang="zh-CN" altLang="en-US" sz="3200" b="0" dirty="0">
                <a:solidFill>
                  <a:srgbClr val="000000">
                    <a:lumMod val="50000"/>
                    <a:lumOff val="50000"/>
                  </a:srgb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05" name="文本框 25">
              <a:extLst>
                <a:ext uri="{FF2B5EF4-FFF2-40B4-BE49-F238E27FC236}">
                  <a16:creationId xmlns:a16="http://schemas.microsoft.com/office/drawing/2014/main" id="{4DF31F41-52AE-496D-8739-BA3126B273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0444" y="5301417"/>
              <a:ext cx="589786" cy="216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6396" name="组合 54">
            <a:extLst>
              <a:ext uri="{FF2B5EF4-FFF2-40B4-BE49-F238E27FC236}">
                <a16:creationId xmlns:a16="http://schemas.microsoft.com/office/drawing/2014/main" id="{FEBAE630-FC0D-234F-A250-D939A40FC7D7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5184775"/>
            <a:ext cx="590550" cy="609600"/>
            <a:chOff x="6250444" y="4908245"/>
            <a:chExt cx="589786" cy="609094"/>
          </a:xfrm>
        </p:grpSpPr>
        <p:sp>
          <p:nvSpPr>
            <p:cNvPr id="12302" name="TextBox 6">
              <a:extLst>
                <a:ext uri="{FF2B5EF4-FFF2-40B4-BE49-F238E27FC236}">
                  <a16:creationId xmlns:a16="http://schemas.microsoft.com/office/drawing/2014/main" id="{61EFB1BB-8002-4DB9-802F-895BDD7E97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6545" y="4908245"/>
              <a:ext cx="448681" cy="491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6C4C8F"/>
                  </a:solidFill>
                  <a:latin typeface="+mn-lt"/>
                  <a:ea typeface="+mn-ea"/>
                  <a:cs typeface="+mn-ea"/>
                  <a:sym typeface="+mn-lt"/>
                </a:rPr>
                <a:t>05</a:t>
              </a:r>
              <a:endParaRPr lang="zh-CN" altLang="en-US" sz="3200" b="0" dirty="0">
                <a:solidFill>
                  <a:srgbClr val="6C4C8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03" name="文本框 25">
              <a:extLst>
                <a:ext uri="{FF2B5EF4-FFF2-40B4-BE49-F238E27FC236}">
                  <a16:creationId xmlns:a16="http://schemas.microsoft.com/office/drawing/2014/main" id="{37D62204-5362-4121-9254-0F8B68317E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0444" y="5301618"/>
              <a:ext cx="589786" cy="215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6397" name="组合 3">
            <a:extLst>
              <a:ext uri="{FF2B5EF4-FFF2-40B4-BE49-F238E27FC236}">
                <a16:creationId xmlns:a16="http://schemas.microsoft.com/office/drawing/2014/main" id="{341EF6E8-911D-F247-84FD-DD1A9B08A6E2}"/>
              </a:ext>
            </a:extLst>
          </p:cNvPr>
          <p:cNvGrpSpPr>
            <a:grpSpLocks/>
          </p:cNvGrpSpPr>
          <p:nvPr/>
        </p:nvGrpSpPr>
        <p:grpSpPr bwMode="auto">
          <a:xfrm>
            <a:off x="3684588" y="336550"/>
            <a:ext cx="1830387" cy="1831975"/>
            <a:chOff x="3117668" y="234317"/>
            <a:chExt cx="2127323" cy="2127323"/>
          </a:xfrm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D887F80E-EBE7-41F2-ADF0-7435D5F5A724}"/>
                </a:ext>
              </a:extLst>
            </p:cNvPr>
            <p:cNvSpPr/>
            <p:nvPr/>
          </p:nvSpPr>
          <p:spPr>
            <a:xfrm>
              <a:off x="3117668" y="234317"/>
              <a:ext cx="2127323" cy="2127323"/>
            </a:xfrm>
            <a:prstGeom prst="ellipse">
              <a:avLst/>
            </a:prstGeom>
            <a:solidFill>
              <a:schemeClr val="tx1">
                <a:alpha val="3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0">
                <a:solidFill>
                  <a:srgbClr val="FEFFFF"/>
                </a:solidFill>
                <a:cs typeface="+mn-ea"/>
                <a:sym typeface="+mn-lt"/>
              </a:endParaRPr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8C3F02EC-3F4A-424B-A442-4D176363D5BD}"/>
                </a:ext>
              </a:extLst>
            </p:cNvPr>
            <p:cNvSpPr/>
            <p:nvPr/>
          </p:nvSpPr>
          <p:spPr>
            <a:xfrm>
              <a:off x="3372208" y="482505"/>
              <a:ext cx="1630947" cy="16309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65100">
                <a:schemeClr val="tx1">
                  <a:alpha val="27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0">
                <a:solidFill>
                  <a:srgbClr val="FEFFFF"/>
                </a:solidFill>
                <a:cs typeface="+mn-ea"/>
                <a:sym typeface="+mn-lt"/>
              </a:endParaRPr>
            </a:p>
          </p:txBody>
        </p:sp>
        <p:grpSp>
          <p:nvGrpSpPr>
            <p:cNvPr id="16402" name="组合 47">
              <a:extLst>
                <a:ext uri="{FF2B5EF4-FFF2-40B4-BE49-F238E27FC236}">
                  <a16:creationId xmlns:a16="http://schemas.microsoft.com/office/drawing/2014/main" id="{1B421687-5DD4-7149-903B-726F20C5DF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50509" y="768989"/>
              <a:ext cx="1800200" cy="1001573"/>
              <a:chOff x="3896925" y="1033243"/>
              <a:chExt cx="1350150" cy="751179"/>
            </a:xfrm>
          </p:grpSpPr>
          <p:sp>
            <p:nvSpPr>
              <p:cNvPr id="49" name="TextBox 7">
                <a:extLst>
                  <a:ext uri="{FF2B5EF4-FFF2-40B4-BE49-F238E27FC236}">
                    <a16:creationId xmlns:a16="http://schemas.microsoft.com/office/drawing/2014/main" id="{13FA0F72-E48F-4DCC-A3D6-48DB1E24DBB6}"/>
                  </a:ext>
                </a:extLst>
              </p:cNvPr>
              <p:cNvSpPr txBox="1"/>
              <p:nvPr/>
            </p:nvSpPr>
            <p:spPr>
              <a:xfrm>
                <a:off x="4256708" y="1399568"/>
                <a:ext cx="690504" cy="384356"/>
              </a:xfrm>
              <a:prstGeom prst="rect">
                <a:avLst/>
              </a:prstGeom>
              <a:noFill/>
            </p:spPr>
            <p:txBody>
              <a:bodyPr lIns="0" tIns="0" rIns="0" bIns="0" anchor="b">
                <a:normAutofit/>
              </a:bodyPr>
              <a:lstStyle/>
              <a:p>
                <a:pPr algn="dist">
                  <a:defRPr/>
                </a:pPr>
                <a:r>
                  <a:rPr lang="en-US" altLang="zh-CN" sz="2135" b="0" dirty="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target</a:t>
                </a:r>
              </a:p>
            </p:txBody>
          </p:sp>
          <p:sp>
            <p:nvSpPr>
              <p:cNvPr id="50" name="Rectangle 9">
                <a:extLst>
                  <a:ext uri="{FF2B5EF4-FFF2-40B4-BE49-F238E27FC236}">
                    <a16:creationId xmlns:a16="http://schemas.microsoft.com/office/drawing/2014/main" id="{6BCFFE69-177E-450D-B801-150757C6DA93}"/>
                  </a:ext>
                </a:extLst>
              </p:cNvPr>
              <p:cNvSpPr/>
              <p:nvPr/>
            </p:nvSpPr>
            <p:spPr>
              <a:xfrm>
                <a:off x="3896926" y="1033186"/>
                <a:ext cx="1350565" cy="692670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9pPr>
              </a:lstStyle>
              <a:p>
                <a:pPr algn="ctr"/>
                <a:r>
                  <a:rPr lang="zh-CN" altLang="en-US" sz="3700">
                    <a:solidFill>
                      <a:srgbClr val="000000"/>
                    </a:solidFill>
                    <a:ea typeface="微软雅黑" panose="020B0503020204020204" pitchFamily="34" charset="-122"/>
                    <a:sym typeface="+mn-lt"/>
                  </a:rPr>
                  <a:t>目标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>
            <a:extLst>
              <a:ext uri="{FF2B5EF4-FFF2-40B4-BE49-F238E27FC236}">
                <a16:creationId xmlns:a16="http://schemas.microsoft.com/office/drawing/2014/main" id="{6AF526C8-B807-42B4-A8C8-52F13F980FE5}"/>
              </a:ext>
            </a:extLst>
          </p:cNvPr>
          <p:cNvSpPr/>
          <p:nvPr/>
        </p:nvSpPr>
        <p:spPr bwMode="auto">
          <a:xfrm>
            <a:off x="0" y="349250"/>
            <a:ext cx="9155113" cy="2335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612D0CF6-1A1A-4320-B591-C23E86C75AC8}"/>
              </a:ext>
            </a:extLst>
          </p:cNvPr>
          <p:cNvSpPr/>
          <p:nvPr/>
        </p:nvSpPr>
        <p:spPr bwMode="auto">
          <a:xfrm>
            <a:off x="5148263" y="2830513"/>
            <a:ext cx="3249612" cy="3619500"/>
          </a:xfrm>
          <a:prstGeom prst="roundRect">
            <a:avLst>
              <a:gd name="adj" fmla="val 6305"/>
            </a:avLst>
          </a:prstGeom>
          <a:solidFill>
            <a:srgbClr val="D4E6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A251EF39-E700-4131-A543-B980BBFF1BD8}"/>
              </a:ext>
            </a:extLst>
          </p:cNvPr>
          <p:cNvSpPr/>
          <p:nvPr/>
        </p:nvSpPr>
        <p:spPr bwMode="auto">
          <a:xfrm>
            <a:off x="827088" y="2830513"/>
            <a:ext cx="3251200" cy="3619500"/>
          </a:xfrm>
          <a:prstGeom prst="roundRect">
            <a:avLst>
              <a:gd name="adj" fmla="val 6305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35911" name="Rectangle 7">
            <a:extLst>
              <a:ext uri="{FF2B5EF4-FFF2-40B4-BE49-F238E27FC236}">
                <a16:creationId xmlns:a16="http://schemas.microsoft.com/office/drawing/2014/main" id="{57531EE5-5298-48B6-B60A-E33EEC37B1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6213" y="3533775"/>
            <a:ext cx="2111375" cy="26352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1. </a:t>
            </a:r>
            <a:r>
              <a:rPr lang="zh-CN" altLang="en-US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定义</a:t>
            </a:r>
          </a:p>
          <a:p>
            <a:pPr>
              <a:lnSpc>
                <a:spcPct val="130000"/>
              </a:lnSpc>
            </a:pPr>
            <a:r>
              <a:rPr lang="en-US" altLang="zh-CN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2. </a:t>
            </a:r>
            <a:r>
              <a:rPr lang="zh-CN" altLang="en-US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逻辑结构</a:t>
            </a:r>
          </a:p>
          <a:p>
            <a:pPr>
              <a:lnSpc>
                <a:spcPct val="130000"/>
              </a:lnSpc>
            </a:pPr>
            <a:r>
              <a:rPr lang="en-US" altLang="zh-CN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3. </a:t>
            </a:r>
            <a:r>
              <a:rPr lang="zh-CN" altLang="en-US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存储结构</a:t>
            </a:r>
          </a:p>
          <a:p>
            <a:pPr>
              <a:lnSpc>
                <a:spcPct val="130000"/>
              </a:lnSpc>
            </a:pPr>
            <a:r>
              <a:rPr lang="en-US" altLang="zh-CN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4. </a:t>
            </a:r>
            <a:r>
              <a:rPr lang="zh-CN" altLang="en-US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运算规则</a:t>
            </a:r>
          </a:p>
          <a:p>
            <a:pPr>
              <a:lnSpc>
                <a:spcPct val="130000"/>
              </a:lnSpc>
            </a:pPr>
            <a:r>
              <a:rPr lang="en-US" altLang="zh-CN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5. </a:t>
            </a:r>
            <a:r>
              <a:rPr lang="zh-CN" altLang="en-US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实现方式</a:t>
            </a:r>
          </a:p>
        </p:txBody>
      </p:sp>
      <p:sp>
        <p:nvSpPr>
          <p:cNvPr id="635912" name="Rectangle 8">
            <a:extLst>
              <a:ext uri="{FF2B5EF4-FFF2-40B4-BE49-F238E27FC236}">
                <a16:creationId xmlns:a16="http://schemas.microsoft.com/office/drawing/2014/main" id="{9741D425-32B0-4CD4-AC23-7DF5587FC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3468688"/>
            <a:ext cx="2465388" cy="26352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1. </a:t>
            </a:r>
            <a:r>
              <a:rPr lang="zh-CN" altLang="en-US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定义</a:t>
            </a:r>
          </a:p>
          <a:p>
            <a:pPr>
              <a:lnSpc>
                <a:spcPct val="130000"/>
              </a:lnSpc>
            </a:pPr>
            <a:r>
              <a:rPr lang="en-US" altLang="zh-CN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2. </a:t>
            </a:r>
            <a:r>
              <a:rPr lang="zh-CN" altLang="en-US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逻辑结构</a:t>
            </a:r>
          </a:p>
          <a:p>
            <a:pPr>
              <a:lnSpc>
                <a:spcPct val="130000"/>
              </a:lnSpc>
            </a:pPr>
            <a:r>
              <a:rPr lang="en-US" altLang="zh-CN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3. </a:t>
            </a:r>
            <a:r>
              <a:rPr lang="zh-CN" altLang="en-US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存储结构</a:t>
            </a:r>
          </a:p>
          <a:p>
            <a:pPr>
              <a:lnSpc>
                <a:spcPct val="130000"/>
              </a:lnSpc>
            </a:pPr>
            <a:r>
              <a:rPr lang="en-US" altLang="zh-CN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4. </a:t>
            </a:r>
            <a:r>
              <a:rPr lang="zh-CN" altLang="en-US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运算规则</a:t>
            </a:r>
          </a:p>
          <a:p>
            <a:pPr>
              <a:lnSpc>
                <a:spcPct val="130000"/>
              </a:lnSpc>
            </a:pPr>
            <a:r>
              <a:rPr lang="en-US" altLang="zh-CN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5. </a:t>
            </a:r>
            <a:r>
              <a:rPr lang="zh-CN" altLang="en-US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实现方式</a:t>
            </a:r>
          </a:p>
        </p:txBody>
      </p:sp>
      <p:grpSp>
        <p:nvGrpSpPr>
          <p:cNvPr id="18439" name="组合 19">
            <a:extLst>
              <a:ext uri="{FF2B5EF4-FFF2-40B4-BE49-F238E27FC236}">
                <a16:creationId xmlns:a16="http://schemas.microsoft.com/office/drawing/2014/main" id="{9C1D43C9-EA8A-C343-847A-E0675BFDDB4E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677863"/>
            <a:ext cx="3251200" cy="2460625"/>
            <a:chOff x="222841" y="2217316"/>
            <a:chExt cx="2846584" cy="2461343"/>
          </a:xfrm>
        </p:grpSpPr>
        <p:sp>
          <p:nvSpPr>
            <p:cNvPr id="21" name="íṡľíḍè-Rectangle 22">
              <a:extLst>
                <a:ext uri="{FF2B5EF4-FFF2-40B4-BE49-F238E27FC236}">
                  <a16:creationId xmlns:a16="http://schemas.microsoft.com/office/drawing/2014/main" id="{62103CA1-5A95-418F-9CA6-05F1E5B74AAD}"/>
                </a:ext>
              </a:extLst>
            </p:cNvPr>
            <p:cNvSpPr/>
            <p:nvPr/>
          </p:nvSpPr>
          <p:spPr>
            <a:xfrm>
              <a:off x="222841" y="2217316"/>
              <a:ext cx="2846584" cy="190079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sz="2800" b="0">
                <a:solidFill>
                  <a:srgbClr val="FEFFFF"/>
                </a:solidFill>
                <a:cs typeface="+mn-ea"/>
                <a:sym typeface="+mn-lt"/>
              </a:endParaRPr>
            </a:p>
          </p:txBody>
        </p:sp>
        <p:sp>
          <p:nvSpPr>
            <p:cNvPr id="22" name="íṡľíḍè-Freeform: Shape 23">
              <a:extLst>
                <a:ext uri="{FF2B5EF4-FFF2-40B4-BE49-F238E27FC236}">
                  <a16:creationId xmlns:a16="http://schemas.microsoft.com/office/drawing/2014/main" id="{D4CA8A0D-0433-43D3-B836-79413D8A921F}"/>
                </a:ext>
              </a:extLst>
            </p:cNvPr>
            <p:cNvSpPr/>
            <p:nvPr/>
          </p:nvSpPr>
          <p:spPr>
            <a:xfrm rot="10800000">
              <a:off x="222841" y="3987894"/>
              <a:ext cx="2846584" cy="382700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sz="2800" b="0">
                <a:solidFill>
                  <a:srgbClr val="FEFFFF"/>
                </a:solidFill>
                <a:cs typeface="+mn-ea"/>
                <a:sym typeface="+mn-lt"/>
              </a:endParaRPr>
            </a:p>
          </p:txBody>
        </p:sp>
        <p:sp>
          <p:nvSpPr>
            <p:cNvPr id="23" name="îŝḷîḓé-TextBox 33">
              <a:extLst>
                <a:ext uri="{FF2B5EF4-FFF2-40B4-BE49-F238E27FC236}">
                  <a16:creationId xmlns:a16="http://schemas.microsoft.com/office/drawing/2014/main" id="{AB903B98-6444-4BE0-B98D-7F00F45CCA6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107827" y="4506304"/>
              <a:ext cx="1077218" cy="172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>
                <a:defRPr/>
              </a:pPr>
              <a:r>
                <a:rPr lang="zh-CN" altLang="en-US" sz="2800" b="0" dirty="0">
                  <a:solidFill>
                    <a:srgbClr val="6C4C8F"/>
                  </a:solidFill>
                  <a:latin typeface="+mn-lt"/>
                  <a:ea typeface="+mn-ea"/>
                  <a:cs typeface="+mn-ea"/>
                  <a:sym typeface="+mn-lt"/>
                </a:rPr>
                <a:t>栈（</a:t>
              </a:r>
              <a:r>
                <a:rPr lang="en-US" altLang="zh-CN" sz="2800" b="0" dirty="0">
                  <a:solidFill>
                    <a:srgbClr val="6C4C8F"/>
                  </a:solidFill>
                  <a:latin typeface="+mn-lt"/>
                  <a:ea typeface="+mn-ea"/>
                  <a:cs typeface="+mn-ea"/>
                  <a:sym typeface="+mn-lt"/>
                </a:rPr>
                <a:t>Stack</a:t>
              </a:r>
              <a:r>
                <a:rPr lang="zh-CN" altLang="en-US" sz="2800" b="0" dirty="0">
                  <a:solidFill>
                    <a:srgbClr val="6C4C8F"/>
                  </a:solidFill>
                  <a:latin typeface="+mn-lt"/>
                  <a:ea typeface="+mn-ea"/>
                  <a:cs typeface="+mn-ea"/>
                  <a:sym typeface="+mn-lt"/>
                </a:rPr>
                <a:t>）</a:t>
              </a:r>
            </a:p>
          </p:txBody>
        </p:sp>
      </p:grpSp>
      <p:grpSp>
        <p:nvGrpSpPr>
          <p:cNvPr id="18440" name="组合 25">
            <a:extLst>
              <a:ext uri="{FF2B5EF4-FFF2-40B4-BE49-F238E27FC236}">
                <a16:creationId xmlns:a16="http://schemas.microsoft.com/office/drawing/2014/main" id="{A05328EE-6939-5E4C-B764-466AF4C9948C}"/>
              </a:ext>
            </a:extLst>
          </p:cNvPr>
          <p:cNvGrpSpPr>
            <a:grpSpLocks/>
          </p:cNvGrpSpPr>
          <p:nvPr/>
        </p:nvGrpSpPr>
        <p:grpSpPr bwMode="auto">
          <a:xfrm>
            <a:off x="5148263" y="677863"/>
            <a:ext cx="3249612" cy="2460625"/>
            <a:chOff x="3869067" y="2217316"/>
            <a:chExt cx="3041480" cy="2460432"/>
          </a:xfrm>
        </p:grpSpPr>
        <p:sp>
          <p:nvSpPr>
            <p:cNvPr id="27" name="íṡľíḍè-Rectangle 18">
              <a:extLst>
                <a:ext uri="{FF2B5EF4-FFF2-40B4-BE49-F238E27FC236}">
                  <a16:creationId xmlns:a16="http://schemas.microsoft.com/office/drawing/2014/main" id="{262A3EA5-8A5B-41B0-8A36-42A98E27CBB7}"/>
                </a:ext>
              </a:extLst>
            </p:cNvPr>
            <p:cNvSpPr/>
            <p:nvPr/>
          </p:nvSpPr>
          <p:spPr>
            <a:xfrm>
              <a:off x="3869067" y="2217316"/>
              <a:ext cx="3041480" cy="1901676"/>
            </a:xfrm>
            <a:prstGeom prst="rect">
              <a:avLst/>
            </a:prstGeom>
            <a:solidFill>
              <a:srgbClr val="76AE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sz="2800" b="0">
                <a:solidFill>
                  <a:srgbClr val="FEFFFF"/>
                </a:solidFill>
                <a:cs typeface="+mn-ea"/>
                <a:sym typeface="+mn-lt"/>
              </a:endParaRPr>
            </a:p>
          </p:txBody>
        </p:sp>
        <p:sp>
          <p:nvSpPr>
            <p:cNvPr id="28" name="íṡľíḍè-Freeform: Shape 19">
              <a:extLst>
                <a:ext uri="{FF2B5EF4-FFF2-40B4-BE49-F238E27FC236}">
                  <a16:creationId xmlns:a16="http://schemas.microsoft.com/office/drawing/2014/main" id="{A01CC629-C5D9-46FF-ACBD-563C994BE7F6}"/>
                </a:ext>
              </a:extLst>
            </p:cNvPr>
            <p:cNvSpPr/>
            <p:nvPr/>
          </p:nvSpPr>
          <p:spPr>
            <a:xfrm rot="10800000">
              <a:off x="3869067" y="3992002"/>
              <a:ext cx="3041480" cy="369858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4D96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sz="2800" b="0">
                <a:solidFill>
                  <a:srgbClr val="FEFFFF"/>
                </a:solidFill>
                <a:cs typeface="+mn-ea"/>
                <a:sym typeface="+mn-lt"/>
              </a:endParaRPr>
            </a:p>
          </p:txBody>
        </p:sp>
        <p:sp>
          <p:nvSpPr>
            <p:cNvPr id="29" name="îŝḷîḓé-TextBox 34">
              <a:extLst>
                <a:ext uri="{FF2B5EF4-FFF2-40B4-BE49-F238E27FC236}">
                  <a16:creationId xmlns:a16="http://schemas.microsoft.com/office/drawing/2014/main" id="{F04847FA-77F5-4BC4-9D4C-FACBE422186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876335" y="4505393"/>
              <a:ext cx="1077218" cy="172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>
                <a:defRPr/>
              </a:pPr>
              <a:r>
                <a:rPr lang="zh-CN" altLang="en-US" sz="2800" b="0" dirty="0">
                  <a:solidFill>
                    <a:srgbClr val="3333CC"/>
                  </a:solidFill>
                  <a:latin typeface="+mn-lt"/>
                  <a:ea typeface="+mn-ea"/>
                  <a:cs typeface="+mn-ea"/>
                  <a:sym typeface="+mn-lt"/>
                </a:rPr>
                <a:t>队列（</a:t>
              </a:r>
              <a:r>
                <a:rPr lang="en-US" altLang="zh-CN" sz="2800" b="0" dirty="0">
                  <a:solidFill>
                    <a:srgbClr val="3333CC"/>
                  </a:solidFill>
                  <a:latin typeface="+mn-lt"/>
                  <a:ea typeface="+mn-ea"/>
                  <a:cs typeface="+mn-ea"/>
                  <a:sym typeface="+mn-lt"/>
                </a:rPr>
                <a:t>Queue</a:t>
              </a:r>
              <a:r>
                <a:rPr lang="zh-CN" altLang="en-US" sz="2800" b="0" dirty="0">
                  <a:solidFill>
                    <a:srgbClr val="3333CC"/>
                  </a:solidFill>
                  <a:latin typeface="+mn-lt"/>
                  <a:ea typeface="+mn-ea"/>
                  <a:cs typeface="+mn-ea"/>
                  <a:sym typeface="+mn-lt"/>
                </a:rPr>
                <a:t>）</a:t>
              </a:r>
            </a:p>
          </p:txBody>
        </p:sp>
      </p:grpSp>
      <p:sp>
        <p:nvSpPr>
          <p:cNvPr id="39" name="îŝḷîḓé-Freeform: Shape 42">
            <a:extLst>
              <a:ext uri="{FF2B5EF4-FFF2-40B4-BE49-F238E27FC236}">
                <a16:creationId xmlns:a16="http://schemas.microsoft.com/office/drawing/2014/main" id="{1769038E-4B16-40E6-9BF9-52193640ADE7}"/>
              </a:ext>
            </a:extLst>
          </p:cNvPr>
          <p:cNvSpPr>
            <a:spLocks/>
          </p:cNvSpPr>
          <p:nvPr/>
        </p:nvSpPr>
        <p:spPr bwMode="auto">
          <a:xfrm>
            <a:off x="1963738" y="1136650"/>
            <a:ext cx="942975" cy="944563"/>
          </a:xfrm>
          <a:custGeom>
            <a:avLst/>
            <a:gdLst>
              <a:gd name="T0" fmla="*/ 184 w 260"/>
              <a:gd name="T1" fmla="*/ 106 h 260"/>
              <a:gd name="T2" fmla="*/ 193 w 260"/>
              <a:gd name="T3" fmla="*/ 143 h 260"/>
              <a:gd name="T4" fmla="*/ 117 w 260"/>
              <a:gd name="T5" fmla="*/ 219 h 260"/>
              <a:gd name="T6" fmla="*/ 42 w 260"/>
              <a:gd name="T7" fmla="*/ 143 h 260"/>
              <a:gd name="T8" fmla="*/ 117 w 260"/>
              <a:gd name="T9" fmla="*/ 66 h 260"/>
              <a:gd name="T10" fmla="*/ 154 w 260"/>
              <a:gd name="T11" fmla="*/ 76 h 260"/>
              <a:gd name="T12" fmla="*/ 183 w 260"/>
              <a:gd name="T13" fmla="*/ 46 h 260"/>
              <a:gd name="T14" fmla="*/ 117 w 260"/>
              <a:gd name="T15" fmla="*/ 25 h 260"/>
              <a:gd name="T16" fmla="*/ 0 w 260"/>
              <a:gd name="T17" fmla="*/ 143 h 260"/>
              <a:gd name="T18" fmla="*/ 117 w 260"/>
              <a:gd name="T19" fmla="*/ 260 h 260"/>
              <a:gd name="T20" fmla="*/ 233 w 260"/>
              <a:gd name="T21" fmla="*/ 143 h 260"/>
              <a:gd name="T22" fmla="*/ 213 w 260"/>
              <a:gd name="T23" fmla="*/ 77 h 260"/>
              <a:gd name="T24" fmla="*/ 184 w 260"/>
              <a:gd name="T25" fmla="*/ 106 h 260"/>
              <a:gd name="T26" fmla="*/ 225 w 260"/>
              <a:gd name="T27" fmla="*/ 35 h 260"/>
              <a:gd name="T28" fmla="*/ 225 w 260"/>
              <a:gd name="T29" fmla="*/ 35 h 260"/>
              <a:gd name="T30" fmla="*/ 225 w 260"/>
              <a:gd name="T31" fmla="*/ 0 h 260"/>
              <a:gd name="T32" fmla="*/ 203 w 260"/>
              <a:gd name="T33" fmla="*/ 23 h 260"/>
              <a:gd name="T34" fmla="*/ 203 w 260"/>
              <a:gd name="T35" fmla="*/ 46 h 260"/>
              <a:gd name="T36" fmla="*/ 139 w 260"/>
              <a:gd name="T37" fmla="*/ 111 h 260"/>
              <a:gd name="T38" fmla="*/ 117 w 260"/>
              <a:gd name="T39" fmla="*/ 104 h 260"/>
              <a:gd name="T40" fmla="*/ 79 w 260"/>
              <a:gd name="T41" fmla="*/ 143 h 260"/>
              <a:gd name="T42" fmla="*/ 117 w 260"/>
              <a:gd name="T43" fmla="*/ 181 h 260"/>
              <a:gd name="T44" fmla="*/ 155 w 260"/>
              <a:gd name="T45" fmla="*/ 143 h 260"/>
              <a:gd name="T46" fmla="*/ 150 w 260"/>
              <a:gd name="T47" fmla="*/ 123 h 260"/>
              <a:gd name="T48" fmla="*/ 215 w 260"/>
              <a:gd name="T49" fmla="*/ 58 h 260"/>
              <a:gd name="T50" fmla="*/ 237 w 260"/>
              <a:gd name="T51" fmla="*/ 58 h 260"/>
              <a:gd name="T52" fmla="*/ 260 w 260"/>
              <a:gd name="T53" fmla="*/ 35 h 260"/>
              <a:gd name="T54" fmla="*/ 225 w 260"/>
              <a:gd name="T55" fmla="*/ 3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0" h="260">
                <a:moveTo>
                  <a:pt x="184" y="106"/>
                </a:moveTo>
                <a:cubicBezTo>
                  <a:pt x="190" y="117"/>
                  <a:pt x="193" y="129"/>
                  <a:pt x="193" y="143"/>
                </a:cubicBezTo>
                <a:cubicBezTo>
                  <a:pt x="193" y="185"/>
                  <a:pt x="159" y="219"/>
                  <a:pt x="117" y="219"/>
                </a:cubicBezTo>
                <a:cubicBezTo>
                  <a:pt x="76" y="219"/>
                  <a:pt x="42" y="185"/>
                  <a:pt x="42" y="143"/>
                </a:cubicBezTo>
                <a:cubicBezTo>
                  <a:pt x="42" y="100"/>
                  <a:pt x="76" y="66"/>
                  <a:pt x="117" y="66"/>
                </a:cubicBezTo>
                <a:cubicBezTo>
                  <a:pt x="131" y="66"/>
                  <a:pt x="143" y="70"/>
                  <a:pt x="154" y="76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65" y="33"/>
                  <a:pt x="141" y="25"/>
                  <a:pt x="117" y="25"/>
                </a:cubicBezTo>
                <a:cubicBezTo>
                  <a:pt x="52" y="25"/>
                  <a:pt x="0" y="78"/>
                  <a:pt x="0" y="143"/>
                </a:cubicBezTo>
                <a:cubicBezTo>
                  <a:pt x="0" y="207"/>
                  <a:pt x="52" y="260"/>
                  <a:pt x="117" y="260"/>
                </a:cubicBezTo>
                <a:cubicBezTo>
                  <a:pt x="181" y="260"/>
                  <a:pt x="233" y="207"/>
                  <a:pt x="233" y="143"/>
                </a:cubicBezTo>
                <a:cubicBezTo>
                  <a:pt x="233" y="118"/>
                  <a:pt x="226" y="96"/>
                  <a:pt x="213" y="77"/>
                </a:cubicBezTo>
                <a:cubicBezTo>
                  <a:pt x="184" y="106"/>
                  <a:pt x="184" y="106"/>
                  <a:pt x="184" y="106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5" y="35"/>
                </a:cubicBezTo>
                <a:cubicBezTo>
                  <a:pt x="225" y="0"/>
                  <a:pt x="225" y="0"/>
                  <a:pt x="225" y="0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46"/>
                  <a:pt x="203" y="46"/>
                  <a:pt x="203" y="46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3" y="106"/>
                  <a:pt x="125" y="104"/>
                  <a:pt x="117" y="104"/>
                </a:cubicBezTo>
                <a:cubicBezTo>
                  <a:pt x="96" y="104"/>
                  <a:pt x="79" y="121"/>
                  <a:pt x="79" y="143"/>
                </a:cubicBezTo>
                <a:cubicBezTo>
                  <a:pt x="79" y="164"/>
                  <a:pt x="96" y="181"/>
                  <a:pt x="117" y="181"/>
                </a:cubicBezTo>
                <a:cubicBezTo>
                  <a:pt x="138" y="181"/>
                  <a:pt x="155" y="164"/>
                  <a:pt x="155" y="143"/>
                </a:cubicBezTo>
                <a:cubicBezTo>
                  <a:pt x="155" y="136"/>
                  <a:pt x="154" y="129"/>
                  <a:pt x="150" y="123"/>
                </a:cubicBezTo>
                <a:cubicBezTo>
                  <a:pt x="215" y="58"/>
                  <a:pt x="215" y="58"/>
                  <a:pt x="215" y="58"/>
                </a:cubicBezTo>
                <a:cubicBezTo>
                  <a:pt x="237" y="58"/>
                  <a:pt x="237" y="58"/>
                  <a:pt x="237" y="58"/>
                </a:cubicBezTo>
                <a:cubicBezTo>
                  <a:pt x="260" y="35"/>
                  <a:pt x="260" y="35"/>
                  <a:pt x="260" y="35"/>
                </a:cubicBezTo>
                <a:cubicBezTo>
                  <a:pt x="225" y="35"/>
                  <a:pt x="225" y="35"/>
                  <a:pt x="22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îŝḷîḓé-Freeform: Shape 44">
            <a:extLst>
              <a:ext uri="{FF2B5EF4-FFF2-40B4-BE49-F238E27FC236}">
                <a16:creationId xmlns:a16="http://schemas.microsoft.com/office/drawing/2014/main" id="{EA521172-BCF3-4583-99DF-0B90CD011C96}"/>
              </a:ext>
            </a:extLst>
          </p:cNvPr>
          <p:cNvSpPr>
            <a:spLocks/>
          </p:cNvSpPr>
          <p:nvPr/>
        </p:nvSpPr>
        <p:spPr bwMode="auto">
          <a:xfrm>
            <a:off x="6315075" y="1230313"/>
            <a:ext cx="850900" cy="850900"/>
          </a:xfrm>
          <a:custGeom>
            <a:avLst/>
            <a:gdLst>
              <a:gd name="T0" fmla="*/ 187 w 228"/>
              <a:gd name="T1" fmla="*/ 114 h 240"/>
              <a:gd name="T2" fmla="*/ 114 w 228"/>
              <a:gd name="T3" fmla="*/ 40 h 240"/>
              <a:gd name="T4" fmla="*/ 40 w 228"/>
              <a:gd name="T5" fmla="*/ 114 h 240"/>
              <a:gd name="T6" fmla="*/ 68 w 228"/>
              <a:gd name="T7" fmla="*/ 171 h 240"/>
              <a:gd name="T8" fmla="*/ 74 w 228"/>
              <a:gd name="T9" fmla="*/ 173 h 240"/>
              <a:gd name="T10" fmla="*/ 81 w 228"/>
              <a:gd name="T11" fmla="*/ 169 h 240"/>
              <a:gd name="T12" fmla="*/ 79 w 228"/>
              <a:gd name="T13" fmla="*/ 156 h 240"/>
              <a:gd name="T14" fmla="*/ 59 w 228"/>
              <a:gd name="T15" fmla="*/ 114 h 240"/>
              <a:gd name="T16" fmla="*/ 114 w 228"/>
              <a:gd name="T17" fmla="*/ 59 h 240"/>
              <a:gd name="T18" fmla="*/ 169 w 228"/>
              <a:gd name="T19" fmla="*/ 114 h 240"/>
              <a:gd name="T20" fmla="*/ 152 w 228"/>
              <a:gd name="T21" fmla="*/ 153 h 240"/>
              <a:gd name="T22" fmla="*/ 151 w 228"/>
              <a:gd name="T23" fmla="*/ 166 h 240"/>
              <a:gd name="T24" fmla="*/ 165 w 228"/>
              <a:gd name="T25" fmla="*/ 167 h 240"/>
              <a:gd name="T26" fmla="*/ 187 w 228"/>
              <a:gd name="T27" fmla="*/ 114 h 240"/>
              <a:gd name="T28" fmla="*/ 116 w 228"/>
              <a:gd name="T29" fmla="*/ 79 h 240"/>
              <a:gd name="T30" fmla="*/ 81 w 228"/>
              <a:gd name="T31" fmla="*/ 114 h 240"/>
              <a:gd name="T32" fmla="*/ 101 w 228"/>
              <a:gd name="T33" fmla="*/ 144 h 240"/>
              <a:gd name="T34" fmla="*/ 101 w 228"/>
              <a:gd name="T35" fmla="*/ 226 h 240"/>
              <a:gd name="T36" fmla="*/ 115 w 228"/>
              <a:gd name="T37" fmla="*/ 240 h 240"/>
              <a:gd name="T38" fmla="*/ 129 w 228"/>
              <a:gd name="T39" fmla="*/ 226 h 240"/>
              <a:gd name="T40" fmla="*/ 129 w 228"/>
              <a:gd name="T41" fmla="*/ 145 h 240"/>
              <a:gd name="T42" fmla="*/ 150 w 228"/>
              <a:gd name="T43" fmla="*/ 114 h 240"/>
              <a:gd name="T44" fmla="*/ 116 w 228"/>
              <a:gd name="T45" fmla="*/ 79 h 240"/>
              <a:gd name="T46" fmla="*/ 114 w 228"/>
              <a:gd name="T47" fmla="*/ 0 h 240"/>
              <a:gd name="T48" fmla="*/ 0 w 228"/>
              <a:gd name="T49" fmla="*/ 114 h 240"/>
              <a:gd name="T50" fmla="*/ 52 w 228"/>
              <a:gd name="T51" fmla="*/ 209 h 240"/>
              <a:gd name="T52" fmla="*/ 57 w 228"/>
              <a:gd name="T53" fmla="*/ 211 h 240"/>
              <a:gd name="T54" fmla="*/ 65 w 228"/>
              <a:gd name="T55" fmla="*/ 206 h 240"/>
              <a:gd name="T56" fmla="*/ 62 w 228"/>
              <a:gd name="T57" fmla="*/ 193 h 240"/>
              <a:gd name="T58" fmla="*/ 19 w 228"/>
              <a:gd name="T59" fmla="*/ 114 h 240"/>
              <a:gd name="T60" fmla="*/ 114 w 228"/>
              <a:gd name="T61" fmla="*/ 18 h 240"/>
              <a:gd name="T62" fmla="*/ 209 w 228"/>
              <a:gd name="T63" fmla="*/ 114 h 240"/>
              <a:gd name="T64" fmla="*/ 168 w 228"/>
              <a:gd name="T65" fmla="*/ 192 h 240"/>
              <a:gd name="T66" fmla="*/ 165 w 228"/>
              <a:gd name="T67" fmla="*/ 205 h 240"/>
              <a:gd name="T68" fmla="*/ 178 w 228"/>
              <a:gd name="T69" fmla="*/ 208 h 240"/>
              <a:gd name="T70" fmla="*/ 228 w 228"/>
              <a:gd name="T71" fmla="*/ 114 h 240"/>
              <a:gd name="T72" fmla="*/ 114 w 228"/>
              <a:gd name="T73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8" h="240">
                <a:moveTo>
                  <a:pt x="187" y="114"/>
                </a:moveTo>
                <a:cubicBezTo>
                  <a:pt x="187" y="73"/>
                  <a:pt x="154" y="40"/>
                  <a:pt x="114" y="40"/>
                </a:cubicBezTo>
                <a:cubicBezTo>
                  <a:pt x="73" y="40"/>
                  <a:pt x="40" y="73"/>
                  <a:pt x="40" y="114"/>
                </a:cubicBezTo>
                <a:cubicBezTo>
                  <a:pt x="40" y="136"/>
                  <a:pt x="50" y="157"/>
                  <a:pt x="68" y="171"/>
                </a:cubicBezTo>
                <a:cubicBezTo>
                  <a:pt x="69" y="172"/>
                  <a:pt x="71" y="173"/>
                  <a:pt x="74" y="173"/>
                </a:cubicBezTo>
                <a:cubicBezTo>
                  <a:pt x="76" y="173"/>
                  <a:pt x="79" y="171"/>
                  <a:pt x="81" y="169"/>
                </a:cubicBezTo>
                <a:cubicBezTo>
                  <a:pt x="84" y="165"/>
                  <a:pt x="83" y="159"/>
                  <a:pt x="79" y="156"/>
                </a:cubicBezTo>
                <a:cubicBezTo>
                  <a:pt x="67" y="146"/>
                  <a:pt x="59" y="130"/>
                  <a:pt x="59" y="114"/>
                </a:cubicBezTo>
                <a:cubicBezTo>
                  <a:pt x="59" y="83"/>
                  <a:pt x="84" y="59"/>
                  <a:pt x="114" y="59"/>
                </a:cubicBezTo>
                <a:cubicBezTo>
                  <a:pt x="144" y="59"/>
                  <a:pt x="169" y="83"/>
                  <a:pt x="169" y="114"/>
                </a:cubicBezTo>
                <a:cubicBezTo>
                  <a:pt x="169" y="129"/>
                  <a:pt x="163" y="143"/>
                  <a:pt x="152" y="153"/>
                </a:cubicBezTo>
                <a:cubicBezTo>
                  <a:pt x="148" y="157"/>
                  <a:pt x="148" y="163"/>
                  <a:pt x="151" y="166"/>
                </a:cubicBezTo>
                <a:cubicBezTo>
                  <a:pt x="155" y="170"/>
                  <a:pt x="161" y="170"/>
                  <a:pt x="165" y="167"/>
                </a:cubicBezTo>
                <a:cubicBezTo>
                  <a:pt x="179" y="153"/>
                  <a:pt x="187" y="134"/>
                  <a:pt x="187" y="114"/>
                </a:cubicBezTo>
                <a:close/>
                <a:moveTo>
                  <a:pt x="116" y="79"/>
                </a:moveTo>
                <a:cubicBezTo>
                  <a:pt x="97" y="79"/>
                  <a:pt x="81" y="95"/>
                  <a:pt x="81" y="114"/>
                </a:cubicBezTo>
                <a:cubicBezTo>
                  <a:pt x="81" y="127"/>
                  <a:pt x="89" y="139"/>
                  <a:pt x="101" y="144"/>
                </a:cubicBezTo>
                <a:cubicBezTo>
                  <a:pt x="101" y="226"/>
                  <a:pt x="101" y="226"/>
                  <a:pt x="101" y="226"/>
                </a:cubicBezTo>
                <a:cubicBezTo>
                  <a:pt x="101" y="233"/>
                  <a:pt x="107" y="240"/>
                  <a:pt x="115" y="240"/>
                </a:cubicBezTo>
                <a:cubicBezTo>
                  <a:pt x="123" y="240"/>
                  <a:pt x="129" y="233"/>
                  <a:pt x="129" y="226"/>
                </a:cubicBezTo>
                <a:cubicBezTo>
                  <a:pt x="129" y="145"/>
                  <a:pt x="129" y="145"/>
                  <a:pt x="129" y="145"/>
                </a:cubicBezTo>
                <a:cubicBezTo>
                  <a:pt x="141" y="140"/>
                  <a:pt x="150" y="128"/>
                  <a:pt x="150" y="114"/>
                </a:cubicBezTo>
                <a:cubicBezTo>
                  <a:pt x="150" y="95"/>
                  <a:pt x="134" y="79"/>
                  <a:pt x="116" y="79"/>
                </a:cubicBezTo>
                <a:close/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52"/>
                  <a:pt x="19" y="188"/>
                  <a:pt x="52" y="209"/>
                </a:cubicBezTo>
                <a:cubicBezTo>
                  <a:pt x="54" y="210"/>
                  <a:pt x="55" y="211"/>
                  <a:pt x="57" y="211"/>
                </a:cubicBezTo>
                <a:cubicBezTo>
                  <a:pt x="60" y="211"/>
                  <a:pt x="63" y="209"/>
                  <a:pt x="65" y="206"/>
                </a:cubicBezTo>
                <a:cubicBezTo>
                  <a:pt x="68" y="202"/>
                  <a:pt x="67" y="196"/>
                  <a:pt x="62" y="193"/>
                </a:cubicBezTo>
                <a:cubicBezTo>
                  <a:pt x="35" y="176"/>
                  <a:pt x="19" y="146"/>
                  <a:pt x="19" y="114"/>
                </a:cubicBezTo>
                <a:cubicBezTo>
                  <a:pt x="19" y="61"/>
                  <a:pt x="61" y="18"/>
                  <a:pt x="114" y="18"/>
                </a:cubicBezTo>
                <a:cubicBezTo>
                  <a:pt x="166" y="18"/>
                  <a:pt x="209" y="61"/>
                  <a:pt x="209" y="114"/>
                </a:cubicBezTo>
                <a:cubicBezTo>
                  <a:pt x="209" y="145"/>
                  <a:pt x="194" y="174"/>
                  <a:pt x="168" y="192"/>
                </a:cubicBezTo>
                <a:cubicBezTo>
                  <a:pt x="163" y="195"/>
                  <a:pt x="162" y="201"/>
                  <a:pt x="165" y="205"/>
                </a:cubicBezTo>
                <a:cubicBezTo>
                  <a:pt x="168" y="209"/>
                  <a:pt x="174" y="211"/>
                  <a:pt x="178" y="208"/>
                </a:cubicBezTo>
                <a:cubicBezTo>
                  <a:pt x="209" y="186"/>
                  <a:pt x="228" y="151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4A3D749-D20A-45A0-BDA5-CBA119DAE8C0}"/>
              </a:ext>
            </a:extLst>
          </p:cNvPr>
          <p:cNvSpPr/>
          <p:nvPr/>
        </p:nvSpPr>
        <p:spPr bwMode="auto">
          <a:xfrm>
            <a:off x="4932363" y="1671638"/>
            <a:ext cx="4211637" cy="329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9459" name="Picture 2" descr="0301">
            <a:extLst>
              <a:ext uri="{FF2B5EF4-FFF2-40B4-BE49-F238E27FC236}">
                <a16:creationId xmlns:a16="http://schemas.microsoft.com/office/drawing/2014/main" id="{7825CE82-2FC1-7949-A631-213E8D844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2" b="9897"/>
          <a:stretch>
            <a:fillRect/>
          </a:stretch>
        </p:blipFill>
        <p:spPr bwMode="auto">
          <a:xfrm>
            <a:off x="5381625" y="1071563"/>
            <a:ext cx="33432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5">
            <a:extLst>
              <a:ext uri="{FF2B5EF4-FFF2-40B4-BE49-F238E27FC236}">
                <a16:creationId xmlns:a16="http://schemas.microsoft.com/office/drawing/2014/main" id="{88E87AD5-7277-9242-B74D-6FA58CA93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1638"/>
            <a:ext cx="4741863" cy="329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矩形 5">
            <a:extLst>
              <a:ext uri="{FF2B5EF4-FFF2-40B4-BE49-F238E27FC236}">
                <a16:creationId xmlns:a16="http://schemas.microsoft.com/office/drawing/2014/main" id="{E35F7706-4AD8-4A24-ADE5-85D62259D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1013" y="4500563"/>
            <a:ext cx="2954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用铁路调度站表示栈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8136DFE-C17E-4C8A-B9ED-A49A4B486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550" y="236538"/>
            <a:ext cx="6400800" cy="455612"/>
          </a:xfrm>
        </p:spPr>
        <p:txBody>
          <a:bodyPr/>
          <a:lstStyle/>
          <a:p>
            <a:pPr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栈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Shape 26">
            <a:extLst>
              <a:ext uri="{FF2B5EF4-FFF2-40B4-BE49-F238E27FC236}">
                <a16:creationId xmlns:a16="http://schemas.microsoft.com/office/drawing/2014/main" id="{18D0C6A0-A774-4723-891A-204C2EECB0EB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FAC145C8-DC83-4738-B0E7-2D38A05FAD97}"/>
              </a:ext>
            </a:extLst>
          </p:cNvPr>
          <p:cNvSpPr/>
          <p:nvPr/>
        </p:nvSpPr>
        <p:spPr bwMode="auto">
          <a:xfrm>
            <a:off x="390525" y="3041650"/>
            <a:ext cx="2098675" cy="66198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2398C981-51C5-4DD3-AC01-6873D44D2BD1}"/>
              </a:ext>
            </a:extLst>
          </p:cNvPr>
          <p:cNvSpPr/>
          <p:nvPr/>
        </p:nvSpPr>
        <p:spPr bwMode="auto">
          <a:xfrm>
            <a:off x="390525" y="2095500"/>
            <a:ext cx="2098675" cy="66198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41D571AB-537D-4EE3-B05E-4B43379E0A1B}"/>
              </a:ext>
            </a:extLst>
          </p:cNvPr>
          <p:cNvSpPr/>
          <p:nvPr/>
        </p:nvSpPr>
        <p:spPr bwMode="auto">
          <a:xfrm>
            <a:off x="390525" y="1135063"/>
            <a:ext cx="2098675" cy="66198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70" name="Rectangle 1104">
            <a:extLst>
              <a:ext uri="{FF2B5EF4-FFF2-40B4-BE49-F238E27FC236}">
                <a16:creationId xmlns:a16="http://schemas.microsoft.com/office/drawing/2014/main" id="{C0F951B0-E826-4331-9CB5-75733D06F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4438" y="1057275"/>
            <a:ext cx="1108075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dist"/>
            <a:r>
              <a:rPr lang="zh-CN" altLang="en-US">
                <a:solidFill>
                  <a:srgbClr val="FF9900"/>
                </a:solidFill>
                <a:ea typeface="微软雅黑" panose="020B0503020204020204" pitchFamily="34" charset="-122"/>
                <a:sym typeface="+mn-lt"/>
              </a:rPr>
              <a:t>定义</a:t>
            </a:r>
          </a:p>
        </p:txBody>
      </p:sp>
      <p:sp>
        <p:nvSpPr>
          <p:cNvPr id="11273" name="Rectangle 1110">
            <a:extLst>
              <a:ext uri="{FF2B5EF4-FFF2-40B4-BE49-F238E27FC236}">
                <a16:creationId xmlns:a16="http://schemas.microsoft.com/office/drawing/2014/main" id="{96463A43-B2FF-441E-86D6-C700D9462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238" y="3105150"/>
            <a:ext cx="15017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>
                <a:solidFill>
                  <a:srgbClr val="4D96D3"/>
                </a:solidFill>
                <a:ea typeface="微软雅黑" panose="020B0503020204020204" pitchFamily="34" charset="-122"/>
                <a:sym typeface="+mn-lt"/>
              </a:rPr>
              <a:t>存储结构</a:t>
            </a:r>
          </a:p>
        </p:txBody>
      </p:sp>
      <p:sp>
        <p:nvSpPr>
          <p:cNvPr id="11276" name="Rectangle 1113">
            <a:extLst>
              <a:ext uri="{FF2B5EF4-FFF2-40B4-BE49-F238E27FC236}">
                <a16:creationId xmlns:a16="http://schemas.microsoft.com/office/drawing/2014/main" id="{65F480C7-5745-4E36-8BD7-76DADF972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238" y="2178050"/>
            <a:ext cx="14446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ctr"/>
            <a:r>
              <a:rPr lang="zh-CN" altLang="en-US">
                <a:solidFill>
                  <a:srgbClr val="6C4C8F"/>
                </a:solidFill>
                <a:ea typeface="微软雅黑" panose="020B0503020204020204" pitchFamily="34" charset="-122"/>
                <a:sym typeface="+mn-lt"/>
              </a:rPr>
              <a:t>逻辑结构</a:t>
            </a:r>
          </a:p>
        </p:txBody>
      </p:sp>
      <p:sp>
        <p:nvSpPr>
          <p:cNvPr id="11277" name="Rectangle 1114">
            <a:extLst>
              <a:ext uri="{FF2B5EF4-FFF2-40B4-BE49-F238E27FC236}">
                <a16:creationId xmlns:a16="http://schemas.microsoft.com/office/drawing/2014/main" id="{DFC66C47-6CCC-4FEE-AE93-6E3E345EC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9200" y="1052513"/>
            <a:ext cx="64230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只能在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表的一端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（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栈顶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）进行插入和删除运算的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线性表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54A3FC8-C8F9-4B5E-9C6F-28783C42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栈</a:t>
            </a:r>
          </a:p>
        </p:txBody>
      </p:sp>
      <p:grpSp>
        <p:nvGrpSpPr>
          <p:cNvPr id="20490" name="组合 28">
            <a:extLst>
              <a:ext uri="{FF2B5EF4-FFF2-40B4-BE49-F238E27FC236}">
                <a16:creationId xmlns:a16="http://schemas.microsoft.com/office/drawing/2014/main" id="{FBD4D107-F1A0-684C-81AB-EF5F3A9621A4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1177925"/>
            <a:ext cx="590550" cy="627063"/>
            <a:chOff x="6242320" y="1105887"/>
            <a:chExt cx="589786" cy="626357"/>
          </a:xfrm>
        </p:grpSpPr>
        <p:sp>
          <p:nvSpPr>
            <p:cNvPr id="15" name="TextBox 6">
              <a:extLst>
                <a:ext uri="{FF2B5EF4-FFF2-40B4-BE49-F238E27FC236}">
                  <a16:creationId xmlns:a16="http://schemas.microsoft.com/office/drawing/2014/main" id="{A53030BE-42EE-4AF5-AA32-42A997D739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7934" y="1105887"/>
              <a:ext cx="475634" cy="491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dirty="0">
                  <a:solidFill>
                    <a:srgbClr val="FF9900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zh-CN" altLang="en-US" sz="3200" dirty="0">
                <a:solidFill>
                  <a:srgbClr val="FF99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文本框 22">
              <a:extLst>
                <a:ext uri="{FF2B5EF4-FFF2-40B4-BE49-F238E27FC236}">
                  <a16:creationId xmlns:a16="http://schemas.microsoft.com/office/drawing/2014/main" id="{ED176330-9FBC-40E7-98EE-405B06026D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2320" y="1516587"/>
              <a:ext cx="589786" cy="215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0491" name="组合 45">
            <a:extLst>
              <a:ext uri="{FF2B5EF4-FFF2-40B4-BE49-F238E27FC236}">
                <a16:creationId xmlns:a16="http://schemas.microsoft.com/office/drawing/2014/main" id="{CD464CE8-5753-DD45-A51C-F536A554B0CB}"/>
              </a:ext>
            </a:extLst>
          </p:cNvPr>
          <p:cNvGrpSpPr>
            <a:grpSpLocks/>
          </p:cNvGrpSpPr>
          <p:nvPr/>
        </p:nvGrpSpPr>
        <p:grpSpPr bwMode="auto">
          <a:xfrm>
            <a:off x="441325" y="2135188"/>
            <a:ext cx="590550" cy="631825"/>
            <a:chOff x="6242320" y="2373259"/>
            <a:chExt cx="589786" cy="631715"/>
          </a:xfrm>
        </p:grpSpPr>
        <p:sp>
          <p:nvSpPr>
            <p:cNvPr id="18" name="TextBox 6">
              <a:extLst>
                <a:ext uri="{FF2B5EF4-FFF2-40B4-BE49-F238E27FC236}">
                  <a16:creationId xmlns:a16="http://schemas.microsoft.com/office/drawing/2014/main" id="{3424CB6B-7C05-4D6E-8AC1-9D9B7362D3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7934" y="2373259"/>
              <a:ext cx="458194" cy="492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6C4C8F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zh-CN" altLang="en-US" sz="3200" b="0" dirty="0">
                <a:solidFill>
                  <a:srgbClr val="6C4C8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文本框 23">
              <a:extLst>
                <a:ext uri="{FF2B5EF4-FFF2-40B4-BE49-F238E27FC236}">
                  <a16:creationId xmlns:a16="http://schemas.microsoft.com/office/drawing/2014/main" id="{148400AE-C267-4128-A17D-924448CC12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2320" y="2789112"/>
              <a:ext cx="589786" cy="215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0492" name="组合 48">
            <a:extLst>
              <a:ext uri="{FF2B5EF4-FFF2-40B4-BE49-F238E27FC236}">
                <a16:creationId xmlns:a16="http://schemas.microsoft.com/office/drawing/2014/main" id="{EA91C157-2B03-1644-8AA3-60FED62310A3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3073400"/>
            <a:ext cx="590550" cy="620713"/>
            <a:chOff x="6242320" y="3640826"/>
            <a:chExt cx="589786" cy="620331"/>
          </a:xfrm>
        </p:grpSpPr>
        <p:sp>
          <p:nvSpPr>
            <p:cNvPr id="21" name="TextBox 6">
              <a:extLst>
                <a:ext uri="{FF2B5EF4-FFF2-40B4-BE49-F238E27FC236}">
                  <a16:creationId xmlns:a16="http://schemas.microsoft.com/office/drawing/2014/main" id="{0EA43105-7BB3-42CF-AA5C-F206476891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7934" y="3640826"/>
              <a:ext cx="504172" cy="491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76AEDD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zh-CN" altLang="en-US" sz="3200" b="0" dirty="0">
                <a:solidFill>
                  <a:srgbClr val="76AEDD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文本框 24">
              <a:extLst>
                <a:ext uri="{FF2B5EF4-FFF2-40B4-BE49-F238E27FC236}">
                  <a16:creationId xmlns:a16="http://schemas.microsoft.com/office/drawing/2014/main" id="{7100AF68-2208-4DBB-8927-AFF95EE2C8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2320" y="4045390"/>
              <a:ext cx="589786" cy="21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BEA20C8-2A70-49C2-B8B5-D787E9412150}"/>
              </a:ext>
            </a:extLst>
          </p:cNvPr>
          <p:cNvCxnSpPr/>
          <p:nvPr/>
        </p:nvCxnSpPr>
        <p:spPr bwMode="auto">
          <a:xfrm>
            <a:off x="509588" y="1952625"/>
            <a:ext cx="848201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5" name="Rectangle 1105">
            <a:extLst>
              <a:ext uri="{FF2B5EF4-FFF2-40B4-BE49-F238E27FC236}">
                <a16:creationId xmlns:a16="http://schemas.microsoft.com/office/drawing/2014/main" id="{C71FB68B-6D35-401F-9FE8-8FCBC5D3C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9200" y="2201863"/>
            <a:ext cx="4494213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90000"/>
              </a:lnSpc>
            </a:pP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与线性表相同，仍为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一对一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关系</a:t>
            </a:r>
          </a:p>
        </p:txBody>
      </p:sp>
      <p:sp>
        <p:nvSpPr>
          <p:cNvPr id="26" name="Rectangle 1106">
            <a:extLst>
              <a:ext uri="{FF2B5EF4-FFF2-40B4-BE49-F238E27FC236}">
                <a16:creationId xmlns:a16="http://schemas.microsoft.com/office/drawing/2014/main" id="{7C3413FC-C8FE-4F97-8111-93AA921A5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9200" y="3155950"/>
            <a:ext cx="6359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用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顺序栈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或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链栈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存储均可，但以顺序栈更常见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7A0C535B-B7EB-464D-86DA-E8EE7886A93B}"/>
              </a:ext>
            </a:extLst>
          </p:cNvPr>
          <p:cNvCxnSpPr/>
          <p:nvPr/>
        </p:nvCxnSpPr>
        <p:spPr bwMode="auto">
          <a:xfrm>
            <a:off x="509588" y="2881313"/>
            <a:ext cx="848201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D6BEAA40-1869-448F-B634-82CB299C69A1}"/>
              </a:ext>
            </a:extLst>
          </p:cNvPr>
          <p:cNvCxnSpPr/>
          <p:nvPr/>
        </p:nvCxnSpPr>
        <p:spPr bwMode="auto">
          <a:xfrm>
            <a:off x="509588" y="3824288"/>
            <a:ext cx="848201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B4CB918B-F05E-4D9F-AEFF-BB0B23D4AF24}"/>
              </a:ext>
            </a:extLst>
          </p:cNvPr>
          <p:cNvSpPr/>
          <p:nvPr/>
        </p:nvSpPr>
        <p:spPr bwMode="auto">
          <a:xfrm>
            <a:off x="390525" y="3916363"/>
            <a:ext cx="2098675" cy="6604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Rectangle 1110">
            <a:extLst>
              <a:ext uri="{FF2B5EF4-FFF2-40B4-BE49-F238E27FC236}">
                <a16:creationId xmlns:a16="http://schemas.microsoft.com/office/drawing/2014/main" id="{DD74942E-0B04-4CD5-A828-48B6531A0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238" y="3979863"/>
            <a:ext cx="15017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>
                <a:solidFill>
                  <a:srgbClr val="595959"/>
                </a:solidFill>
                <a:ea typeface="微软雅黑" panose="020B0503020204020204" pitchFamily="34" charset="-122"/>
                <a:sym typeface="+mn-lt"/>
              </a:rPr>
              <a:t>运算规则</a:t>
            </a:r>
          </a:p>
        </p:txBody>
      </p:sp>
      <p:grpSp>
        <p:nvGrpSpPr>
          <p:cNvPr id="20500" name="组合 48">
            <a:extLst>
              <a:ext uri="{FF2B5EF4-FFF2-40B4-BE49-F238E27FC236}">
                <a16:creationId xmlns:a16="http://schemas.microsoft.com/office/drawing/2014/main" id="{10A30546-BF94-8B4B-848E-AF87E7389242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3948113"/>
            <a:ext cx="590550" cy="620712"/>
            <a:chOff x="6242320" y="3640826"/>
            <a:chExt cx="589786" cy="620331"/>
          </a:xfrm>
        </p:grpSpPr>
        <p:sp>
          <p:nvSpPr>
            <p:cNvPr id="40" name="TextBox 6">
              <a:extLst>
                <a:ext uri="{FF2B5EF4-FFF2-40B4-BE49-F238E27FC236}">
                  <a16:creationId xmlns:a16="http://schemas.microsoft.com/office/drawing/2014/main" id="{04D63F58-334B-4BE5-912D-A252C7B471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7934" y="3640826"/>
              <a:ext cx="504172" cy="491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lang="zh-CN" altLang="en-US" sz="3200" b="0" dirty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文本框 24">
              <a:extLst>
                <a:ext uri="{FF2B5EF4-FFF2-40B4-BE49-F238E27FC236}">
                  <a16:creationId xmlns:a16="http://schemas.microsoft.com/office/drawing/2014/main" id="{09BBD61D-022A-4C26-A921-34CB14636A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2320" y="4045390"/>
              <a:ext cx="589786" cy="21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2" name="Rectangle 1106">
            <a:extLst>
              <a:ext uri="{FF2B5EF4-FFF2-40B4-BE49-F238E27FC236}">
                <a16:creationId xmlns:a16="http://schemas.microsoft.com/office/drawing/2014/main" id="{CF2237EF-4BA7-4F01-A845-11FE35B4B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9200" y="4029075"/>
            <a:ext cx="6359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只能在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栈顶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运算，且访问结点时依照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后进先出</a:t>
            </a:r>
            <a:r>
              <a:rPr lang="zh-CN" altLang="en-US" b="0">
                <a:solidFill>
                  <a:srgbClr val="6C4C8F"/>
                </a:solidFill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b="0">
                <a:solidFill>
                  <a:srgbClr val="6C4C8F"/>
                </a:solidFill>
                <a:ea typeface="微软雅黑" panose="020B0503020204020204" pitchFamily="34" charset="-122"/>
                <a:sym typeface="+mn-lt"/>
              </a:rPr>
              <a:t>LIFO</a:t>
            </a:r>
            <a:r>
              <a:rPr lang="zh-CN" altLang="en-US" b="0">
                <a:solidFill>
                  <a:srgbClr val="6C4C8F"/>
                </a:solidFill>
                <a:ea typeface="微软雅黑" panose="020B0503020204020204" pitchFamily="34" charset="-122"/>
                <a:sym typeface="+mn-lt"/>
              </a:rPr>
              <a:t>）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或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先进后出</a:t>
            </a:r>
            <a:r>
              <a:rPr lang="zh-CN" altLang="en-US" b="0">
                <a:solidFill>
                  <a:srgbClr val="6C4C8F"/>
                </a:solidFill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b="0">
                <a:solidFill>
                  <a:srgbClr val="6C4C8F"/>
                </a:solidFill>
                <a:ea typeface="微软雅黑" panose="020B0503020204020204" pitchFamily="34" charset="-122"/>
                <a:sym typeface="+mn-lt"/>
              </a:rPr>
              <a:t>FILO</a:t>
            </a:r>
            <a:r>
              <a:rPr lang="zh-CN" altLang="en-US" b="0">
                <a:solidFill>
                  <a:srgbClr val="6C4C8F"/>
                </a:solidFill>
                <a:ea typeface="微软雅黑" panose="020B0503020204020204" pitchFamily="34" charset="-122"/>
                <a:sym typeface="+mn-lt"/>
              </a:rPr>
              <a:t>）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的原则</a:t>
            </a: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80F4376E-3CD8-4C54-A626-C4F7EE16E474}"/>
              </a:ext>
            </a:extLst>
          </p:cNvPr>
          <p:cNvCxnSpPr/>
          <p:nvPr/>
        </p:nvCxnSpPr>
        <p:spPr bwMode="auto">
          <a:xfrm>
            <a:off x="509588" y="4976813"/>
            <a:ext cx="848201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3E739AAF-2C4B-4650-9C73-4E887EE69EB7}"/>
              </a:ext>
            </a:extLst>
          </p:cNvPr>
          <p:cNvSpPr/>
          <p:nvPr/>
        </p:nvSpPr>
        <p:spPr bwMode="auto">
          <a:xfrm>
            <a:off x="390525" y="5156200"/>
            <a:ext cx="2098675" cy="6604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5" name="Rectangle 1110">
            <a:extLst>
              <a:ext uri="{FF2B5EF4-FFF2-40B4-BE49-F238E27FC236}">
                <a16:creationId xmlns:a16="http://schemas.microsoft.com/office/drawing/2014/main" id="{304C631E-BD18-4ADA-9419-8F4FAE45F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238" y="5219700"/>
            <a:ext cx="15017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dist"/>
            <a:r>
              <a:rPr lang="zh-CN" altLang="en-US">
                <a:solidFill>
                  <a:srgbClr val="FF9900"/>
                </a:solidFill>
                <a:ea typeface="微软雅黑" panose="020B0503020204020204" pitchFamily="34" charset="-122"/>
                <a:sym typeface="+mn-lt"/>
              </a:rPr>
              <a:t>实现方式</a:t>
            </a:r>
          </a:p>
        </p:txBody>
      </p:sp>
      <p:grpSp>
        <p:nvGrpSpPr>
          <p:cNvPr id="20505" name="组合 48">
            <a:extLst>
              <a:ext uri="{FF2B5EF4-FFF2-40B4-BE49-F238E27FC236}">
                <a16:creationId xmlns:a16="http://schemas.microsoft.com/office/drawing/2014/main" id="{A75E06BD-98DF-1747-AA1A-09528E262B34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5187950"/>
            <a:ext cx="590550" cy="620713"/>
            <a:chOff x="6242320" y="3640826"/>
            <a:chExt cx="589786" cy="620331"/>
          </a:xfrm>
        </p:grpSpPr>
        <p:sp>
          <p:nvSpPr>
            <p:cNvPr id="47" name="TextBox 6">
              <a:extLst>
                <a:ext uri="{FF2B5EF4-FFF2-40B4-BE49-F238E27FC236}">
                  <a16:creationId xmlns:a16="http://schemas.microsoft.com/office/drawing/2014/main" id="{99673608-10CD-401D-B573-C1EBA4BE6E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7934" y="3640826"/>
              <a:ext cx="504172" cy="491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dirty="0">
                  <a:solidFill>
                    <a:srgbClr val="FF9900"/>
                  </a:solidFill>
                  <a:latin typeface="+mn-lt"/>
                  <a:ea typeface="+mn-ea"/>
                  <a:cs typeface="+mn-ea"/>
                  <a:sym typeface="+mn-lt"/>
                </a:rPr>
                <a:t>05</a:t>
              </a:r>
              <a:endParaRPr lang="zh-CN" altLang="en-US" sz="3200" dirty="0">
                <a:solidFill>
                  <a:srgbClr val="FF99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文本框 24">
              <a:extLst>
                <a:ext uri="{FF2B5EF4-FFF2-40B4-BE49-F238E27FC236}">
                  <a16:creationId xmlns:a16="http://schemas.microsoft.com/office/drawing/2014/main" id="{52C805EA-BE62-4380-8563-801366920A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2320" y="4045390"/>
              <a:ext cx="589786" cy="21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9" name="Rectangle 1106">
            <a:extLst>
              <a:ext uri="{FF2B5EF4-FFF2-40B4-BE49-F238E27FC236}">
                <a16:creationId xmlns:a16="http://schemas.microsoft.com/office/drawing/2014/main" id="{96DAA789-BFAF-42A6-819A-BB4E9DF5E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9200" y="5157788"/>
            <a:ext cx="6502400" cy="163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关键是编写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入栈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和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出栈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函数，具体实现依顺序栈或链栈的不同而不同</a:t>
            </a:r>
          </a:p>
          <a:p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基本操作有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入栈、出栈、读栈顶元素值、建栈、判断栈满、栈空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1F6D84D1-B7BE-4A0D-BB03-0D78AC428166}"/>
              </a:ext>
            </a:extLst>
          </p:cNvPr>
          <p:cNvSpPr/>
          <p:nvPr/>
        </p:nvSpPr>
        <p:spPr bwMode="auto">
          <a:xfrm>
            <a:off x="107950" y="1006475"/>
            <a:ext cx="4965700" cy="22590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C540C83-EE5A-46A9-9610-10C7D1CF0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550" y="236538"/>
            <a:ext cx="6400800" cy="455612"/>
          </a:xfrm>
        </p:spPr>
        <p:txBody>
          <a:bodyPr/>
          <a:lstStyle/>
          <a:p>
            <a:r>
              <a:rPr lang="zh-CN" altLang="en-US">
                <a:sym typeface="+mn-lt"/>
              </a:rPr>
              <a:t>队列</a:t>
            </a:r>
          </a:p>
        </p:txBody>
      </p:sp>
      <p:sp>
        <p:nvSpPr>
          <p:cNvPr id="15364" name="Rectangle 8">
            <a:extLst>
              <a:ext uri="{FF2B5EF4-FFF2-40B4-BE49-F238E27FC236}">
                <a16:creationId xmlns:a16="http://schemas.microsoft.com/office/drawing/2014/main" id="{E6CE4E7B-512D-4462-B378-11D93B4AB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1046163"/>
            <a:ext cx="4389438" cy="189706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>
            <a:lvl1pPr indent="72072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队列是一种先进先出</a:t>
            </a:r>
            <a:r>
              <a:rPr lang="en-US" altLang="zh-CN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(FIFO) </a:t>
            </a:r>
            <a:r>
              <a:rPr lang="zh-CN" altLang="en-US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的线性表</a:t>
            </a:r>
            <a:r>
              <a:rPr lang="en-US" altLang="zh-CN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. </a:t>
            </a:r>
            <a:r>
              <a:rPr lang="zh-CN" altLang="en-US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在表一端插入</a:t>
            </a:r>
            <a:r>
              <a:rPr lang="en-US" altLang="zh-CN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,</a:t>
            </a:r>
            <a:r>
              <a:rPr lang="zh-CN" altLang="en-US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在另一端删除</a:t>
            </a:r>
          </a:p>
        </p:txBody>
      </p:sp>
      <p:graphicFrame>
        <p:nvGraphicFramePr>
          <p:cNvPr id="22533" name="Object 9">
            <a:extLst>
              <a:ext uri="{FF2B5EF4-FFF2-40B4-BE49-F238E27FC236}">
                <a16:creationId xmlns:a16="http://schemas.microsoft.com/office/drawing/2014/main" id="{235535A1-395C-1744-8A5F-D16792A40803}"/>
              </a:ext>
            </a:extLst>
          </p:cNvPr>
          <p:cNvGraphicFramePr>
            <a:graphicFrameLocks/>
          </p:cNvGraphicFramePr>
          <p:nvPr/>
        </p:nvGraphicFramePr>
        <p:xfrm>
          <a:off x="3721100" y="3598863"/>
          <a:ext cx="407035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6" name="公式" r:id="rId4" imgW="26327100" imgH="5270500" progId="Equation.3">
                  <p:embed/>
                </p:oleObj>
              </mc:Choice>
              <mc:Fallback>
                <p:oleObj name="公式" r:id="rId4" imgW="26327100" imgH="5270500" progId="Equation.3">
                  <p:embed/>
                  <p:pic>
                    <p:nvPicPr>
                      <p:cNvPr id="0" name="Object 9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1100" y="3598863"/>
                        <a:ext cx="4070350" cy="812800"/>
                      </a:xfrm>
                      <a:prstGeom prst="rect">
                        <a:avLst/>
                      </a:prstGeom>
                      <a:solidFill>
                        <a:srgbClr val="D4E6F4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0842" name="Line 10">
            <a:extLst>
              <a:ext uri="{FF2B5EF4-FFF2-40B4-BE49-F238E27FC236}">
                <a16:creationId xmlns:a16="http://schemas.microsoft.com/office/drawing/2014/main" id="{25BFD510-1415-4CA8-8DBB-8EFD0DC3747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1250" y="4460875"/>
            <a:ext cx="525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0843" name="Line 11">
            <a:extLst>
              <a:ext uri="{FF2B5EF4-FFF2-40B4-BE49-F238E27FC236}">
                <a16:creationId xmlns:a16="http://schemas.microsoft.com/office/drawing/2014/main" id="{9CDB4C97-FE76-4C6A-9DD5-EEFD46DAB9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1250" y="5375275"/>
            <a:ext cx="525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0844" name="Text Box 12">
            <a:extLst>
              <a:ext uri="{FF2B5EF4-FFF2-40B4-BE49-F238E27FC236}">
                <a16:creationId xmlns:a16="http://schemas.microsoft.com/office/drawing/2014/main" id="{7E4BE756-CFBF-4094-B37A-D25801626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050" y="4503738"/>
            <a:ext cx="5953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>
              <a:defRPr/>
            </a:pPr>
            <a:r>
              <a:rPr lang="en-US" altLang="zh-CN" sz="40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760845" name="Text Box 13">
            <a:extLst>
              <a:ext uri="{FF2B5EF4-FFF2-40B4-BE49-F238E27FC236}">
                <a16:creationId xmlns:a16="http://schemas.microsoft.com/office/drawing/2014/main" id="{79F7DC23-C5DA-466B-93C0-FF57794BF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5675" y="4503738"/>
            <a:ext cx="5953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>
              <a:defRPr/>
            </a:pPr>
            <a:r>
              <a:rPr lang="en-US" altLang="zh-CN" sz="40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760846" name="Text Box 14">
            <a:extLst>
              <a:ext uri="{FF2B5EF4-FFF2-40B4-BE49-F238E27FC236}">
                <a16:creationId xmlns:a16="http://schemas.microsoft.com/office/drawing/2014/main" id="{D3CF0007-A11B-40EB-B7A9-8B569A69D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0075" y="4537075"/>
            <a:ext cx="7143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>
              <a:defRPr/>
            </a:pPr>
            <a:r>
              <a:rPr lang="en-US" altLang="zh-CN" sz="40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760847" name="Text Box 15">
            <a:extLst>
              <a:ext uri="{FF2B5EF4-FFF2-40B4-BE49-F238E27FC236}">
                <a16:creationId xmlns:a16="http://schemas.microsoft.com/office/drawing/2014/main" id="{536EE61B-2598-4830-B95C-6B9A29A30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8850" y="4487863"/>
            <a:ext cx="612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>
              <a:defRPr/>
            </a:pPr>
            <a:r>
              <a:rPr lang="en-US" altLang="zh-CN" sz="40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n</a:t>
            </a:r>
          </a:p>
        </p:txBody>
      </p:sp>
      <p:sp>
        <p:nvSpPr>
          <p:cNvPr id="760848" name="Text Box 16">
            <a:extLst>
              <a:ext uri="{FF2B5EF4-FFF2-40B4-BE49-F238E27FC236}">
                <a16:creationId xmlns:a16="http://schemas.microsoft.com/office/drawing/2014/main" id="{DE114BF7-B71D-4588-8C26-C81969AFD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4450" y="4411663"/>
            <a:ext cx="5683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>
              <a:defRPr/>
            </a:pPr>
            <a:r>
              <a:rPr lang="en-US" altLang="en-US" sz="40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...</a:t>
            </a:r>
            <a:endParaRPr lang="en-US" altLang="zh-CN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0849" name="Line 17">
            <a:extLst>
              <a:ext uri="{FF2B5EF4-FFF2-40B4-BE49-F238E27FC236}">
                <a16:creationId xmlns:a16="http://schemas.microsoft.com/office/drawing/2014/main" id="{8DAA296F-5253-4AF7-B046-87B29BE044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45250" y="4994275"/>
            <a:ext cx="1143000" cy="0"/>
          </a:xfrm>
          <a:prstGeom prst="line">
            <a:avLst/>
          </a:prstGeom>
          <a:noFill/>
          <a:ln w="57150">
            <a:solidFill>
              <a:srgbClr val="6C4C8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0850" name="Text Box 18">
            <a:extLst>
              <a:ext uri="{FF2B5EF4-FFF2-40B4-BE49-F238E27FC236}">
                <a16:creationId xmlns:a16="http://schemas.microsoft.com/office/drawing/2014/main" id="{40A891A4-CB84-4AAA-97FC-809848170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9050" y="4460875"/>
            <a:ext cx="1103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入队列</a:t>
            </a:r>
          </a:p>
        </p:txBody>
      </p:sp>
      <p:sp>
        <p:nvSpPr>
          <p:cNvPr id="760851" name="Line 19">
            <a:extLst>
              <a:ext uri="{FF2B5EF4-FFF2-40B4-BE49-F238E27FC236}">
                <a16:creationId xmlns:a16="http://schemas.microsoft.com/office/drawing/2014/main" id="{3753F4A6-E646-4278-835D-5124796999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4650" y="5375275"/>
            <a:ext cx="0" cy="3810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0852" name="Line 20">
            <a:extLst>
              <a:ext uri="{FF2B5EF4-FFF2-40B4-BE49-F238E27FC236}">
                <a16:creationId xmlns:a16="http://schemas.microsoft.com/office/drawing/2014/main" id="{6CEED3C5-CBA9-443E-BC09-021F2AD065DB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3650" y="5375275"/>
            <a:ext cx="0" cy="3810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0853" name="Text Box 21">
            <a:extLst>
              <a:ext uri="{FF2B5EF4-FFF2-40B4-BE49-F238E27FC236}">
                <a16:creationId xmlns:a16="http://schemas.microsoft.com/office/drawing/2014/main" id="{21B2216B-8E27-4219-B20D-DE7FCFE2D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0813" y="5862638"/>
            <a:ext cx="5540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>
              <a:defRPr/>
            </a:pPr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队头</a:t>
            </a:r>
          </a:p>
        </p:txBody>
      </p:sp>
      <p:sp>
        <p:nvSpPr>
          <p:cNvPr id="760854" name="Text Box 22">
            <a:extLst>
              <a:ext uri="{FF2B5EF4-FFF2-40B4-BE49-F238E27FC236}">
                <a16:creationId xmlns:a16="http://schemas.microsoft.com/office/drawing/2014/main" id="{D07B6A86-04A3-4951-9AAA-83E3B5C16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4088" y="5832475"/>
            <a:ext cx="5540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队尾</a:t>
            </a:r>
          </a:p>
        </p:txBody>
      </p:sp>
      <p:pic>
        <p:nvPicPr>
          <p:cNvPr id="25" name="Picture 11" descr="u=1184928351,156208397&amp;fm=52&amp;gp=0">
            <a:extLst>
              <a:ext uri="{FF2B5EF4-FFF2-40B4-BE49-F238E27FC236}">
                <a16:creationId xmlns:a16="http://schemas.microsoft.com/office/drawing/2014/main" id="{C0BF3C32-5632-FC4D-A3EE-FF959E2B0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563" y="1006475"/>
            <a:ext cx="3524250" cy="225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60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60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60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60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60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60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60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60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60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60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60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60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60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60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60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60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60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60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0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0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0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60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60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60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7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60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60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60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60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60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60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60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60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60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60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364" grpId="0"/>
      <p:bldP spid="760844" grpId="0"/>
      <p:bldP spid="760845" grpId="0"/>
      <p:bldP spid="760846" grpId="0"/>
      <p:bldP spid="760847" grpId="0"/>
      <p:bldP spid="760848" grpId="0"/>
      <p:bldP spid="760850" grpId="0"/>
      <p:bldP spid="760853" grpId="0"/>
      <p:bldP spid="7608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84B4FD-E368-4C02-8DA3-6D2DEA65A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550" y="236538"/>
            <a:ext cx="6400800" cy="455612"/>
          </a:xfrm>
        </p:spPr>
        <p:txBody>
          <a:bodyPr/>
          <a:lstStyle/>
          <a:p>
            <a:r>
              <a:rPr lang="zh-CN" altLang="en-US">
                <a:sym typeface="+mn-lt"/>
              </a:rPr>
              <a:t>队列</a:t>
            </a:r>
          </a:p>
        </p:txBody>
      </p:sp>
      <p:graphicFrame>
        <p:nvGraphicFramePr>
          <p:cNvPr id="24579" name="Object 5">
            <a:extLst>
              <a:ext uri="{FF2B5EF4-FFF2-40B4-BE49-F238E27FC236}">
                <a16:creationId xmlns:a16="http://schemas.microsoft.com/office/drawing/2014/main" id="{BAA1B1BC-6435-AB48-A178-6FE89A4CA1E4}"/>
              </a:ext>
            </a:extLst>
          </p:cNvPr>
          <p:cNvGraphicFramePr>
            <a:graphicFrameLocks/>
          </p:cNvGraphicFramePr>
          <p:nvPr/>
        </p:nvGraphicFramePr>
        <p:xfrm>
          <a:off x="1195388" y="2762250"/>
          <a:ext cx="366395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3" r:id="rId5" imgW="23698200" imgH="5270500" progId="Equation.3">
                  <p:embed/>
                </p:oleObj>
              </mc:Choice>
              <mc:Fallback>
                <p:oleObj r:id="rId5" imgW="23698200" imgH="5270500" progId="Equation.3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5388" y="2762250"/>
                        <a:ext cx="3663950" cy="812800"/>
                      </a:xfrm>
                      <a:prstGeom prst="rect">
                        <a:avLst/>
                      </a:prstGeom>
                      <a:solidFill>
                        <a:srgbClr val="D4E6F4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Line 6">
            <a:extLst>
              <a:ext uri="{FF2B5EF4-FFF2-40B4-BE49-F238E27FC236}">
                <a16:creationId xmlns:a16="http://schemas.microsoft.com/office/drawing/2014/main" id="{919AA6A5-DF94-4B00-9E70-990CE9D308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912938" y="3794125"/>
            <a:ext cx="525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Line 7">
            <a:extLst>
              <a:ext uri="{FF2B5EF4-FFF2-40B4-BE49-F238E27FC236}">
                <a16:creationId xmlns:a16="http://schemas.microsoft.com/office/drawing/2014/main" id="{35FFF1BF-B64F-4A51-820E-C9AE325D49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912938" y="4708525"/>
            <a:ext cx="525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 Box 8">
            <a:extLst>
              <a:ext uri="{FF2B5EF4-FFF2-40B4-BE49-F238E27FC236}">
                <a16:creationId xmlns:a16="http://schemas.microsoft.com/office/drawing/2014/main" id="{04650A1A-7482-4A36-BD0C-BF6FDFDF7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7738" y="3836988"/>
            <a:ext cx="595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00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24" name="Text Box 9">
            <a:extLst>
              <a:ext uri="{FF2B5EF4-FFF2-40B4-BE49-F238E27FC236}">
                <a16:creationId xmlns:a16="http://schemas.microsoft.com/office/drawing/2014/main" id="{2FF8D527-9700-43DE-8845-51E97E0DA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7363" y="3836988"/>
            <a:ext cx="595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00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26" name="Text Box 10">
            <a:extLst>
              <a:ext uri="{FF2B5EF4-FFF2-40B4-BE49-F238E27FC236}">
                <a16:creationId xmlns:a16="http://schemas.microsoft.com/office/drawing/2014/main" id="{036DEB07-32EE-40C6-B674-8A2CF67C1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1763" y="3870325"/>
            <a:ext cx="7143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00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27" name="Text Box 11">
            <a:extLst>
              <a:ext uri="{FF2B5EF4-FFF2-40B4-BE49-F238E27FC236}">
                <a16:creationId xmlns:a16="http://schemas.microsoft.com/office/drawing/2014/main" id="{BB68AD63-886E-4E23-82CE-8A00ABAD6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0538" y="3821113"/>
            <a:ext cx="612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00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n</a:t>
            </a:r>
          </a:p>
        </p:txBody>
      </p:sp>
      <p:sp>
        <p:nvSpPr>
          <p:cNvPr id="28" name="Text Box 12">
            <a:extLst>
              <a:ext uri="{FF2B5EF4-FFF2-40B4-BE49-F238E27FC236}">
                <a16:creationId xmlns:a16="http://schemas.microsoft.com/office/drawing/2014/main" id="{135B84E3-50EF-492E-8C02-361904DD6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138" y="3744913"/>
            <a:ext cx="5699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en-US" sz="4000">
                <a:latin typeface="+mn-lt"/>
                <a:ea typeface="+mn-ea"/>
                <a:cs typeface="+mn-ea"/>
                <a:sym typeface="+mn-lt"/>
              </a:rPr>
              <a:t>...</a:t>
            </a:r>
            <a:endParaRPr lang="en-US" altLang="zh-CN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Line 15">
            <a:extLst>
              <a:ext uri="{FF2B5EF4-FFF2-40B4-BE49-F238E27FC236}">
                <a16:creationId xmlns:a16="http://schemas.microsoft.com/office/drawing/2014/main" id="{D3BB4094-F9CA-4773-AE41-42EE24EF4B29}"/>
              </a:ext>
            </a:extLst>
          </p:cNvPr>
          <p:cNvSpPr>
            <a:spLocks noChangeShapeType="1"/>
          </p:cNvSpPr>
          <p:nvPr/>
        </p:nvSpPr>
        <p:spPr bwMode="auto">
          <a:xfrm>
            <a:off x="2446338" y="4708525"/>
            <a:ext cx="0" cy="3810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Line 16">
            <a:extLst>
              <a:ext uri="{FF2B5EF4-FFF2-40B4-BE49-F238E27FC236}">
                <a16:creationId xmlns:a16="http://schemas.microsoft.com/office/drawing/2014/main" id="{F2124F35-5716-4BA9-A109-5CE9CB6A88A6}"/>
              </a:ext>
            </a:extLst>
          </p:cNvPr>
          <p:cNvSpPr>
            <a:spLocks noChangeShapeType="1"/>
          </p:cNvSpPr>
          <p:nvPr/>
        </p:nvSpPr>
        <p:spPr bwMode="auto">
          <a:xfrm>
            <a:off x="5875338" y="4708525"/>
            <a:ext cx="0" cy="3810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Box 17">
            <a:extLst>
              <a:ext uri="{FF2B5EF4-FFF2-40B4-BE49-F238E27FC236}">
                <a16:creationId xmlns:a16="http://schemas.microsoft.com/office/drawing/2014/main" id="{2DCC7E03-AAB5-489B-A36E-D15DA3F4C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500" y="5195888"/>
            <a:ext cx="554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队头</a:t>
            </a:r>
          </a:p>
        </p:txBody>
      </p:sp>
      <p:sp>
        <p:nvSpPr>
          <p:cNvPr id="32" name="Text Box 18">
            <a:extLst>
              <a:ext uri="{FF2B5EF4-FFF2-40B4-BE49-F238E27FC236}">
                <a16:creationId xmlns:a16="http://schemas.microsoft.com/office/drawing/2014/main" id="{9BF20125-617C-4FDB-A07A-966150411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5165725"/>
            <a:ext cx="554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ea typeface="微软雅黑" panose="020B0503020204020204" pitchFamily="34" charset="-122"/>
                <a:sym typeface="+mn-lt"/>
              </a:rPr>
              <a:t>队尾</a:t>
            </a:r>
          </a:p>
        </p:txBody>
      </p:sp>
      <p:sp>
        <p:nvSpPr>
          <p:cNvPr id="33" name="Line 20">
            <a:extLst>
              <a:ext uri="{FF2B5EF4-FFF2-40B4-BE49-F238E27FC236}">
                <a16:creationId xmlns:a16="http://schemas.microsoft.com/office/drawing/2014/main" id="{FEFE6478-F6C7-4FAF-98A3-64E902E6147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1663" y="4327525"/>
            <a:ext cx="1143000" cy="0"/>
          </a:xfrm>
          <a:prstGeom prst="line">
            <a:avLst/>
          </a:prstGeom>
          <a:noFill/>
          <a:ln w="57150">
            <a:solidFill>
              <a:srgbClr val="6C4C8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Text Box 21">
            <a:extLst>
              <a:ext uri="{FF2B5EF4-FFF2-40B4-BE49-F238E27FC236}">
                <a16:creationId xmlns:a16="http://schemas.microsoft.com/office/drawing/2014/main" id="{F8AAB478-6261-4423-92C3-1C1077601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3794125"/>
            <a:ext cx="1103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ea typeface="微软雅黑" panose="020B0503020204020204" pitchFamily="34" charset="-122"/>
                <a:sym typeface="+mn-lt"/>
              </a:rPr>
              <a:t>出队列</a:t>
            </a:r>
          </a:p>
        </p:txBody>
      </p:sp>
      <p:sp>
        <p:nvSpPr>
          <p:cNvPr id="35" name="Rectangle 22">
            <a:extLst>
              <a:ext uri="{FF2B5EF4-FFF2-40B4-BE49-F238E27FC236}">
                <a16:creationId xmlns:a16="http://schemas.microsoft.com/office/drawing/2014/main" id="{247C96D6-4A81-42F9-A439-BD77001DB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1863" y="3946525"/>
            <a:ext cx="609600" cy="685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4594" name="Picture 11" descr="u=1184928351,156208397&amp;fm=52&amp;gp=0">
            <a:extLst>
              <a:ext uri="{FF2B5EF4-FFF2-40B4-BE49-F238E27FC236}">
                <a16:creationId xmlns:a16="http://schemas.microsoft.com/office/drawing/2014/main" id="{FB563254-BA2D-8F46-B007-DE6B8BFB2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954088"/>
            <a:ext cx="3524250" cy="225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6">
            <a:extLst>
              <a:ext uri="{FF2B5EF4-FFF2-40B4-BE49-F238E27FC236}">
                <a16:creationId xmlns:a16="http://schemas.microsoft.com/office/drawing/2014/main" id="{C9FB6DD2-86F2-2243-BD87-0C8243B63B8D}"/>
              </a:ext>
            </a:extLst>
          </p:cNvPr>
          <p:cNvGraphicFramePr>
            <a:graphicFrameLocks/>
          </p:cNvGraphicFramePr>
          <p:nvPr/>
        </p:nvGraphicFramePr>
        <p:xfrm>
          <a:off x="1849438" y="1858963"/>
          <a:ext cx="366395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5" r:id="rId3" imgW="23698200" imgH="5270500" progId="Equation.3">
                  <p:embed/>
                </p:oleObj>
              </mc:Choice>
              <mc:Fallback>
                <p:oleObj r:id="rId3" imgW="23698200" imgH="5270500" progId="Equation.3">
                  <p:embed/>
                  <p:pic>
                    <p:nvPicPr>
                      <p:cNvPr id="0" name="Object 26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9438" y="1858963"/>
                        <a:ext cx="3663950" cy="812800"/>
                      </a:xfrm>
                      <a:prstGeom prst="rect">
                        <a:avLst/>
                      </a:prstGeom>
                      <a:solidFill>
                        <a:srgbClr val="D4E6F4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1" name="Line 27">
            <a:extLst>
              <a:ext uri="{FF2B5EF4-FFF2-40B4-BE49-F238E27FC236}">
                <a16:creationId xmlns:a16="http://schemas.microsoft.com/office/drawing/2014/main" id="{5C079D8C-8C74-433D-A327-D12CFAD26F8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0188" y="2830513"/>
            <a:ext cx="525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412" name="Line 28">
            <a:extLst>
              <a:ext uri="{FF2B5EF4-FFF2-40B4-BE49-F238E27FC236}">
                <a16:creationId xmlns:a16="http://schemas.microsoft.com/office/drawing/2014/main" id="{B8247B8D-525C-464E-800A-2F23C9747DB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0188" y="3744913"/>
            <a:ext cx="525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413" name="Text Box 29">
            <a:extLst>
              <a:ext uri="{FF2B5EF4-FFF2-40B4-BE49-F238E27FC236}">
                <a16:creationId xmlns:a16="http://schemas.microsoft.com/office/drawing/2014/main" id="{04FAD610-D773-4A4C-8091-F1BD43BD0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4988" y="2873375"/>
            <a:ext cx="595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00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7414" name="Text Box 30">
            <a:extLst>
              <a:ext uri="{FF2B5EF4-FFF2-40B4-BE49-F238E27FC236}">
                <a16:creationId xmlns:a16="http://schemas.microsoft.com/office/drawing/2014/main" id="{438EE355-970D-4CD5-84AD-AE380C439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2873375"/>
            <a:ext cx="595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00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7415" name="Text Box 31">
            <a:extLst>
              <a:ext uri="{FF2B5EF4-FFF2-40B4-BE49-F238E27FC236}">
                <a16:creationId xmlns:a16="http://schemas.microsoft.com/office/drawing/2014/main" id="{BACA159A-4FB9-4F9E-AEAB-179309931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9013" y="2906713"/>
            <a:ext cx="7143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00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17416" name="Text Box 32">
            <a:extLst>
              <a:ext uri="{FF2B5EF4-FFF2-40B4-BE49-F238E27FC236}">
                <a16:creationId xmlns:a16="http://schemas.microsoft.com/office/drawing/2014/main" id="{14DBAF96-A991-4969-8DCF-828F81415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7788" y="2857500"/>
            <a:ext cx="612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00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n</a:t>
            </a:r>
          </a:p>
        </p:txBody>
      </p:sp>
      <p:sp>
        <p:nvSpPr>
          <p:cNvPr id="17417" name="Text Box 33">
            <a:extLst>
              <a:ext uri="{FF2B5EF4-FFF2-40B4-BE49-F238E27FC236}">
                <a16:creationId xmlns:a16="http://schemas.microsoft.com/office/drawing/2014/main" id="{4BA807A4-099E-4B2F-BA52-9AED8B74E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388" y="2781300"/>
            <a:ext cx="5699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en-US" sz="4000">
                <a:latin typeface="+mn-lt"/>
                <a:ea typeface="+mn-ea"/>
                <a:cs typeface="+mn-ea"/>
                <a:sym typeface="+mn-lt"/>
              </a:rPr>
              <a:t>...</a:t>
            </a:r>
            <a:endParaRPr lang="en-US" altLang="zh-CN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418" name="Line 35">
            <a:extLst>
              <a:ext uri="{FF2B5EF4-FFF2-40B4-BE49-F238E27FC236}">
                <a16:creationId xmlns:a16="http://schemas.microsoft.com/office/drawing/2014/main" id="{76AC7917-9D4A-49C3-9E99-579278A7E7B0}"/>
              </a:ext>
            </a:extLst>
          </p:cNvPr>
          <p:cNvSpPr>
            <a:spLocks noChangeShapeType="1"/>
          </p:cNvSpPr>
          <p:nvPr/>
        </p:nvSpPr>
        <p:spPr bwMode="auto">
          <a:xfrm>
            <a:off x="6732588" y="3744913"/>
            <a:ext cx="0" cy="3810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Group 45">
            <a:extLst>
              <a:ext uri="{FF2B5EF4-FFF2-40B4-BE49-F238E27FC236}">
                <a16:creationId xmlns:a16="http://schemas.microsoft.com/office/drawing/2014/main" id="{B3D204F6-FDD2-BF46-B14A-3BF795D7B414}"/>
              </a:ext>
            </a:extLst>
          </p:cNvPr>
          <p:cNvGrpSpPr>
            <a:grpSpLocks/>
          </p:cNvGrpSpPr>
          <p:nvPr/>
        </p:nvGrpSpPr>
        <p:grpSpPr bwMode="auto">
          <a:xfrm>
            <a:off x="3898900" y="3744913"/>
            <a:ext cx="554038" cy="1195387"/>
            <a:chOff x="1941" y="2359"/>
            <a:chExt cx="349" cy="753"/>
          </a:xfrm>
        </p:grpSpPr>
        <p:sp>
          <p:nvSpPr>
            <p:cNvPr id="17420" name="Line 34">
              <a:extLst>
                <a:ext uri="{FF2B5EF4-FFF2-40B4-BE49-F238E27FC236}">
                  <a16:creationId xmlns:a16="http://schemas.microsoft.com/office/drawing/2014/main" id="{B20BFCAE-3C4A-497D-BBF0-B1D5D224D9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2" y="2359"/>
              <a:ext cx="0" cy="24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421" name="Text Box 36">
              <a:extLst>
                <a:ext uri="{FF2B5EF4-FFF2-40B4-BE49-F238E27FC236}">
                  <a16:creationId xmlns:a16="http://schemas.microsoft.com/office/drawing/2014/main" id="{C65CBDD0-E15C-407E-A9F0-6444E51BF3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1" y="2666"/>
              <a:ext cx="349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队头</a:t>
              </a:r>
            </a:p>
          </p:txBody>
        </p:sp>
      </p:grpSp>
      <p:sp>
        <p:nvSpPr>
          <p:cNvPr id="17422" name="Text Box 37">
            <a:extLst>
              <a:ext uri="{FF2B5EF4-FFF2-40B4-BE49-F238E27FC236}">
                <a16:creationId xmlns:a16="http://schemas.microsoft.com/office/drawing/2014/main" id="{28F83C1E-B33F-46A5-8713-F538734FA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3025" y="4202113"/>
            <a:ext cx="554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ea typeface="微软雅黑" panose="020B0503020204020204" pitchFamily="34" charset="-122"/>
                <a:sym typeface="+mn-lt"/>
              </a:rPr>
              <a:t>队尾</a:t>
            </a:r>
          </a:p>
        </p:txBody>
      </p:sp>
      <p:sp>
        <p:nvSpPr>
          <p:cNvPr id="17423" name="Line 39">
            <a:extLst>
              <a:ext uri="{FF2B5EF4-FFF2-40B4-BE49-F238E27FC236}">
                <a16:creationId xmlns:a16="http://schemas.microsoft.com/office/drawing/2014/main" id="{C40A07D6-249E-4062-BB37-2F33B060091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58913" y="3363913"/>
            <a:ext cx="1143000" cy="0"/>
          </a:xfrm>
          <a:prstGeom prst="line">
            <a:avLst/>
          </a:prstGeom>
          <a:noFill/>
          <a:ln w="57150">
            <a:solidFill>
              <a:srgbClr val="6C4C8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424" name="Text Box 40">
            <a:extLst>
              <a:ext uri="{FF2B5EF4-FFF2-40B4-BE49-F238E27FC236}">
                <a16:creationId xmlns:a16="http://schemas.microsoft.com/office/drawing/2014/main" id="{B91F534F-6C2F-433C-A814-C580D0C5D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3363" y="2830513"/>
            <a:ext cx="1103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ea typeface="微软雅黑" panose="020B0503020204020204" pitchFamily="34" charset="-122"/>
                <a:sym typeface="+mn-lt"/>
              </a:rPr>
              <a:t>出队列</a:t>
            </a:r>
          </a:p>
        </p:txBody>
      </p:sp>
      <p:sp>
        <p:nvSpPr>
          <p:cNvPr id="17425" name="Rectangle 41">
            <a:extLst>
              <a:ext uri="{FF2B5EF4-FFF2-40B4-BE49-F238E27FC236}">
                <a16:creationId xmlns:a16="http://schemas.microsoft.com/office/drawing/2014/main" id="{A327A6B5-CA99-48D5-A871-3974D8A9A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113" y="2982913"/>
            <a:ext cx="609600" cy="685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Group 44">
            <a:extLst>
              <a:ext uri="{FF2B5EF4-FFF2-40B4-BE49-F238E27FC236}">
                <a16:creationId xmlns:a16="http://schemas.microsoft.com/office/drawing/2014/main" id="{5BF48DD6-FC81-A045-AC19-9DE594DF2909}"/>
              </a:ext>
            </a:extLst>
          </p:cNvPr>
          <p:cNvGrpSpPr>
            <a:grpSpLocks/>
          </p:cNvGrpSpPr>
          <p:nvPr/>
        </p:nvGrpSpPr>
        <p:grpSpPr bwMode="auto">
          <a:xfrm>
            <a:off x="3084513" y="2982913"/>
            <a:ext cx="609600" cy="685800"/>
            <a:chOff x="1428" y="1879"/>
            <a:chExt cx="384" cy="432"/>
          </a:xfrm>
        </p:grpSpPr>
        <p:sp>
          <p:nvSpPr>
            <p:cNvPr id="17427" name="Line 42">
              <a:extLst>
                <a:ext uri="{FF2B5EF4-FFF2-40B4-BE49-F238E27FC236}">
                  <a16:creationId xmlns:a16="http://schemas.microsoft.com/office/drawing/2014/main" id="{501E80F1-D265-47A6-99BA-FA3B8719A8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8" y="1879"/>
              <a:ext cx="384" cy="432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428" name="Line 43">
              <a:extLst>
                <a:ext uri="{FF2B5EF4-FFF2-40B4-BE49-F238E27FC236}">
                  <a16:creationId xmlns:a16="http://schemas.microsoft.com/office/drawing/2014/main" id="{B009AE0C-73B9-4CE6-8D91-6AF72AD0EC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8" y="1879"/>
              <a:ext cx="384" cy="432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3" name="标题 1">
            <a:extLst>
              <a:ext uri="{FF2B5EF4-FFF2-40B4-BE49-F238E27FC236}">
                <a16:creationId xmlns:a16="http://schemas.microsoft.com/office/drawing/2014/main" id="{15C1A558-45AB-4752-A317-1D4395876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550" y="236538"/>
            <a:ext cx="6400800" cy="455612"/>
          </a:xfrm>
        </p:spPr>
        <p:txBody>
          <a:bodyPr/>
          <a:lstStyle/>
          <a:p>
            <a:r>
              <a:rPr lang="zh-CN" altLang="en-US">
                <a:sym typeface="+mn-lt"/>
              </a:rPr>
              <a:t>队列</a:t>
            </a:r>
          </a:p>
        </p:txBody>
      </p:sp>
      <p:sp>
        <p:nvSpPr>
          <p:cNvPr id="48" name="Shape 26">
            <a:extLst>
              <a:ext uri="{FF2B5EF4-FFF2-40B4-BE49-F238E27FC236}">
                <a16:creationId xmlns:a16="http://schemas.microsoft.com/office/drawing/2014/main" id="{25A167A6-2CFA-45B2-8009-271087C88AE3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Object 30">
            <a:extLst>
              <a:ext uri="{FF2B5EF4-FFF2-40B4-BE49-F238E27FC236}">
                <a16:creationId xmlns:a16="http://schemas.microsoft.com/office/drawing/2014/main" id="{3CBBA033-535A-8B4E-8927-3AC0C9D64667}"/>
              </a:ext>
            </a:extLst>
          </p:cNvPr>
          <p:cNvGraphicFramePr>
            <a:graphicFrameLocks/>
          </p:cNvGraphicFramePr>
          <p:nvPr/>
        </p:nvGraphicFramePr>
        <p:xfrm>
          <a:off x="2005013" y="1858963"/>
          <a:ext cx="366395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4" r:id="rId3" imgW="23698200" imgH="5270500" progId="Equation.3">
                  <p:embed/>
                </p:oleObj>
              </mc:Choice>
              <mc:Fallback>
                <p:oleObj r:id="rId3" imgW="23698200" imgH="5270500" progId="Equation.3">
                  <p:embed/>
                  <p:pic>
                    <p:nvPicPr>
                      <p:cNvPr id="0" name="Object 30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5013" y="1858963"/>
                        <a:ext cx="3663950" cy="812800"/>
                      </a:xfrm>
                      <a:prstGeom prst="rect">
                        <a:avLst/>
                      </a:prstGeom>
                      <a:solidFill>
                        <a:srgbClr val="D4E6F4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5" name="Line 31">
            <a:extLst>
              <a:ext uri="{FF2B5EF4-FFF2-40B4-BE49-F238E27FC236}">
                <a16:creationId xmlns:a16="http://schemas.microsoft.com/office/drawing/2014/main" id="{EA95C8B9-D9AA-4D51-B9BB-93C1C4BB602B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9825" y="2830513"/>
            <a:ext cx="525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436" name="Line 32">
            <a:extLst>
              <a:ext uri="{FF2B5EF4-FFF2-40B4-BE49-F238E27FC236}">
                <a16:creationId xmlns:a16="http://schemas.microsoft.com/office/drawing/2014/main" id="{8EC977A9-41B2-46DB-9C88-8D1D7568A226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9825" y="3744913"/>
            <a:ext cx="525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437" name="Text Box 33">
            <a:extLst>
              <a:ext uri="{FF2B5EF4-FFF2-40B4-BE49-F238E27FC236}">
                <a16:creationId xmlns:a16="http://schemas.microsoft.com/office/drawing/2014/main" id="{EFDF741D-481E-4503-80B9-D0109D3ED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25" y="2873375"/>
            <a:ext cx="5953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00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8438" name="Text Box 34">
            <a:extLst>
              <a:ext uri="{FF2B5EF4-FFF2-40B4-BE49-F238E27FC236}">
                <a16:creationId xmlns:a16="http://schemas.microsoft.com/office/drawing/2014/main" id="{1611899E-245F-4B20-95C2-6FC3B9F6C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4250" y="2873375"/>
            <a:ext cx="5953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00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8439" name="Text Box 35">
            <a:extLst>
              <a:ext uri="{FF2B5EF4-FFF2-40B4-BE49-F238E27FC236}">
                <a16:creationId xmlns:a16="http://schemas.microsoft.com/office/drawing/2014/main" id="{550C1FB9-0CFC-495C-84AB-EB6707BDC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8650" y="2906713"/>
            <a:ext cx="7143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00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18440" name="Text Box 36">
            <a:extLst>
              <a:ext uri="{FF2B5EF4-FFF2-40B4-BE49-F238E27FC236}">
                <a16:creationId xmlns:a16="http://schemas.microsoft.com/office/drawing/2014/main" id="{116EC0F4-B455-4806-8869-67DCD0B50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7425" y="2857500"/>
            <a:ext cx="612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00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n</a:t>
            </a:r>
          </a:p>
        </p:txBody>
      </p:sp>
      <p:sp>
        <p:nvSpPr>
          <p:cNvPr id="18441" name="Text Box 37">
            <a:extLst>
              <a:ext uri="{FF2B5EF4-FFF2-40B4-BE49-F238E27FC236}">
                <a16:creationId xmlns:a16="http://schemas.microsoft.com/office/drawing/2014/main" id="{E1C00BB9-D037-4217-AADB-92A95C4B0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3025" y="2781300"/>
            <a:ext cx="5699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en-US" sz="4000">
                <a:latin typeface="+mn-lt"/>
                <a:ea typeface="+mn-ea"/>
                <a:cs typeface="+mn-ea"/>
                <a:sym typeface="+mn-lt"/>
              </a:rPr>
              <a:t>...</a:t>
            </a:r>
            <a:endParaRPr lang="en-US" altLang="zh-CN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442" name="Line 39">
            <a:extLst>
              <a:ext uri="{FF2B5EF4-FFF2-40B4-BE49-F238E27FC236}">
                <a16:creationId xmlns:a16="http://schemas.microsoft.com/office/drawing/2014/main" id="{29E9B2B9-1D9B-40E1-8318-0A546556C67C}"/>
              </a:ext>
            </a:extLst>
          </p:cNvPr>
          <p:cNvSpPr>
            <a:spLocks noChangeShapeType="1"/>
          </p:cNvSpPr>
          <p:nvPr/>
        </p:nvSpPr>
        <p:spPr bwMode="auto">
          <a:xfrm>
            <a:off x="6372225" y="3744913"/>
            <a:ext cx="0" cy="3810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Group 54">
            <a:extLst>
              <a:ext uri="{FF2B5EF4-FFF2-40B4-BE49-F238E27FC236}">
                <a16:creationId xmlns:a16="http://schemas.microsoft.com/office/drawing/2014/main" id="{C9CEB5E3-21D1-574D-954F-1A3D9E9777EF}"/>
              </a:ext>
            </a:extLst>
          </p:cNvPr>
          <p:cNvGrpSpPr>
            <a:grpSpLocks/>
          </p:cNvGrpSpPr>
          <p:nvPr/>
        </p:nvGrpSpPr>
        <p:grpSpPr bwMode="auto">
          <a:xfrm>
            <a:off x="4475163" y="3744913"/>
            <a:ext cx="554037" cy="1195387"/>
            <a:chOff x="2531" y="2359"/>
            <a:chExt cx="349" cy="753"/>
          </a:xfrm>
        </p:grpSpPr>
        <p:sp>
          <p:nvSpPr>
            <p:cNvPr id="18444" name="Line 38">
              <a:extLst>
                <a:ext uri="{FF2B5EF4-FFF2-40B4-BE49-F238E27FC236}">
                  <a16:creationId xmlns:a16="http://schemas.microsoft.com/office/drawing/2014/main" id="{5D0F4E94-4FBB-4B41-8DDB-0E8524409E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2" y="2359"/>
              <a:ext cx="0" cy="24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445" name="Text Box 40">
              <a:extLst>
                <a:ext uri="{FF2B5EF4-FFF2-40B4-BE49-F238E27FC236}">
                  <a16:creationId xmlns:a16="http://schemas.microsoft.com/office/drawing/2014/main" id="{D9CA1015-D616-4CA0-A547-39BF355B1F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31" y="2666"/>
              <a:ext cx="349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队头</a:t>
              </a:r>
            </a:p>
          </p:txBody>
        </p:sp>
      </p:grpSp>
      <p:sp>
        <p:nvSpPr>
          <p:cNvPr id="18446" name="Text Box 41">
            <a:extLst>
              <a:ext uri="{FF2B5EF4-FFF2-40B4-BE49-F238E27FC236}">
                <a16:creationId xmlns:a16="http://schemas.microsoft.com/office/drawing/2014/main" id="{1D65BB52-4929-4216-A5B8-03908D96F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2663" y="4202113"/>
            <a:ext cx="5540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ea typeface="微软雅黑" panose="020B0503020204020204" pitchFamily="34" charset="-122"/>
                <a:sym typeface="+mn-lt"/>
              </a:rPr>
              <a:t>队尾</a:t>
            </a:r>
          </a:p>
        </p:txBody>
      </p:sp>
      <p:sp>
        <p:nvSpPr>
          <p:cNvPr id="18447" name="Line 43">
            <a:extLst>
              <a:ext uri="{FF2B5EF4-FFF2-40B4-BE49-F238E27FC236}">
                <a16:creationId xmlns:a16="http://schemas.microsoft.com/office/drawing/2014/main" id="{A241C0EE-9BD8-4DC5-A0B8-E604B3165EE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98550" y="3363913"/>
            <a:ext cx="1143000" cy="0"/>
          </a:xfrm>
          <a:prstGeom prst="line">
            <a:avLst/>
          </a:prstGeom>
          <a:noFill/>
          <a:ln w="57150">
            <a:solidFill>
              <a:srgbClr val="6C4C8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448" name="Text Box 44">
            <a:extLst>
              <a:ext uri="{FF2B5EF4-FFF2-40B4-BE49-F238E27FC236}">
                <a16:creationId xmlns:a16="http://schemas.microsoft.com/office/drawing/2014/main" id="{CC1806BF-26D7-4B0F-A166-00D8DAB384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830513"/>
            <a:ext cx="1103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ea typeface="微软雅黑" panose="020B0503020204020204" pitchFamily="34" charset="-122"/>
                <a:sym typeface="+mn-lt"/>
              </a:rPr>
              <a:t>出队列</a:t>
            </a:r>
          </a:p>
        </p:txBody>
      </p:sp>
      <p:sp>
        <p:nvSpPr>
          <p:cNvPr id="18449" name="Rectangle 45">
            <a:extLst>
              <a:ext uri="{FF2B5EF4-FFF2-40B4-BE49-F238E27FC236}">
                <a16:creationId xmlns:a16="http://schemas.microsoft.com/office/drawing/2014/main" id="{3518801D-0C1B-4542-942E-5989B5D38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8750" y="2982913"/>
            <a:ext cx="609600" cy="685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7664" name="Group 46">
            <a:extLst>
              <a:ext uri="{FF2B5EF4-FFF2-40B4-BE49-F238E27FC236}">
                <a16:creationId xmlns:a16="http://schemas.microsoft.com/office/drawing/2014/main" id="{523D9A35-9CB4-104B-83B4-31E710884B68}"/>
              </a:ext>
            </a:extLst>
          </p:cNvPr>
          <p:cNvGrpSpPr>
            <a:grpSpLocks/>
          </p:cNvGrpSpPr>
          <p:nvPr/>
        </p:nvGrpSpPr>
        <p:grpSpPr bwMode="auto">
          <a:xfrm>
            <a:off x="2709863" y="2997200"/>
            <a:ext cx="609600" cy="685800"/>
            <a:chOff x="1428" y="1879"/>
            <a:chExt cx="384" cy="432"/>
          </a:xfrm>
        </p:grpSpPr>
        <p:sp>
          <p:nvSpPr>
            <p:cNvPr id="18451" name="Line 47">
              <a:extLst>
                <a:ext uri="{FF2B5EF4-FFF2-40B4-BE49-F238E27FC236}">
                  <a16:creationId xmlns:a16="http://schemas.microsoft.com/office/drawing/2014/main" id="{C778244A-BEDD-4652-9E8A-9125A54C84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8" y="1879"/>
              <a:ext cx="384" cy="432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452" name="Line 48">
              <a:extLst>
                <a:ext uri="{FF2B5EF4-FFF2-40B4-BE49-F238E27FC236}">
                  <a16:creationId xmlns:a16="http://schemas.microsoft.com/office/drawing/2014/main" id="{F2457928-7784-42E3-B6AE-98A98B98D6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8" y="1879"/>
              <a:ext cx="384" cy="432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Group 53">
            <a:extLst>
              <a:ext uri="{FF2B5EF4-FFF2-40B4-BE49-F238E27FC236}">
                <a16:creationId xmlns:a16="http://schemas.microsoft.com/office/drawing/2014/main" id="{E13A7237-DDB8-4D42-B4B1-7E41F01CD4C2}"/>
              </a:ext>
            </a:extLst>
          </p:cNvPr>
          <p:cNvGrpSpPr>
            <a:grpSpLocks/>
          </p:cNvGrpSpPr>
          <p:nvPr/>
        </p:nvGrpSpPr>
        <p:grpSpPr bwMode="auto">
          <a:xfrm>
            <a:off x="3508375" y="2968625"/>
            <a:ext cx="623888" cy="690563"/>
            <a:chOff x="1922" y="1870"/>
            <a:chExt cx="393" cy="435"/>
          </a:xfrm>
        </p:grpSpPr>
        <p:grpSp>
          <p:nvGrpSpPr>
            <p:cNvPr id="27668" name="Group 49">
              <a:extLst>
                <a:ext uri="{FF2B5EF4-FFF2-40B4-BE49-F238E27FC236}">
                  <a16:creationId xmlns:a16="http://schemas.microsoft.com/office/drawing/2014/main" id="{BB38339A-2556-0942-8CCF-A1285EA2DF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31" y="1870"/>
              <a:ext cx="384" cy="432"/>
              <a:chOff x="1428" y="1879"/>
              <a:chExt cx="384" cy="432"/>
            </a:xfrm>
          </p:grpSpPr>
          <p:sp>
            <p:nvSpPr>
              <p:cNvPr id="18455" name="Line 50">
                <a:extLst>
                  <a:ext uri="{FF2B5EF4-FFF2-40B4-BE49-F238E27FC236}">
                    <a16:creationId xmlns:a16="http://schemas.microsoft.com/office/drawing/2014/main" id="{00FF07CA-B4EA-47CA-8F4C-5118875E0C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28" y="1879"/>
                <a:ext cx="384" cy="432"/>
              </a:xfrm>
              <a:prstGeom prst="line">
                <a:avLst/>
              </a:prstGeom>
              <a:noFill/>
              <a:ln w="38100">
                <a:solidFill>
                  <a:srgbClr val="FF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56" name="Line 51">
                <a:extLst>
                  <a:ext uri="{FF2B5EF4-FFF2-40B4-BE49-F238E27FC236}">
                    <a16:creationId xmlns:a16="http://schemas.microsoft.com/office/drawing/2014/main" id="{C50E8782-E688-49CC-89B3-80E5531653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28" y="1879"/>
                <a:ext cx="384" cy="432"/>
              </a:xfrm>
              <a:prstGeom prst="line">
                <a:avLst/>
              </a:prstGeom>
              <a:noFill/>
              <a:ln w="38100">
                <a:solidFill>
                  <a:srgbClr val="FF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8457" name="Rectangle 52">
              <a:extLst>
                <a:ext uri="{FF2B5EF4-FFF2-40B4-BE49-F238E27FC236}">
                  <a16:creationId xmlns:a16="http://schemas.microsoft.com/office/drawing/2014/main" id="{DF079FBB-89FC-4F0D-B792-BAE5B97B4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2" y="1873"/>
              <a:ext cx="384" cy="4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8" name="标题 1">
            <a:extLst>
              <a:ext uri="{FF2B5EF4-FFF2-40B4-BE49-F238E27FC236}">
                <a16:creationId xmlns:a16="http://schemas.microsoft.com/office/drawing/2014/main" id="{53F634E7-4A03-40BD-A01D-ABBA434F6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550" y="236538"/>
            <a:ext cx="6400800" cy="455612"/>
          </a:xfrm>
        </p:spPr>
        <p:txBody>
          <a:bodyPr/>
          <a:lstStyle/>
          <a:p>
            <a:r>
              <a:rPr lang="zh-CN" altLang="en-US">
                <a:sym typeface="+mn-lt"/>
              </a:rPr>
              <a:t>队列</a:t>
            </a:r>
          </a:p>
        </p:txBody>
      </p:sp>
      <p:sp>
        <p:nvSpPr>
          <p:cNvPr id="29" name="Shape 26">
            <a:extLst>
              <a:ext uri="{FF2B5EF4-FFF2-40B4-BE49-F238E27FC236}">
                <a16:creationId xmlns:a16="http://schemas.microsoft.com/office/drawing/2014/main" id="{40F16357-9DC9-44E4-A6CF-418A9D097123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DDEE861E-BC0B-4A79-BED4-603E0C8E915E}"/>
              </a:ext>
            </a:extLst>
          </p:cNvPr>
          <p:cNvSpPr/>
          <p:nvPr/>
        </p:nvSpPr>
        <p:spPr bwMode="auto">
          <a:xfrm>
            <a:off x="390525" y="3113088"/>
            <a:ext cx="2098675" cy="66357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C3A3B682-EE45-4916-89F5-F999DBF6634A}"/>
              </a:ext>
            </a:extLst>
          </p:cNvPr>
          <p:cNvSpPr/>
          <p:nvPr/>
        </p:nvSpPr>
        <p:spPr bwMode="auto">
          <a:xfrm>
            <a:off x="390525" y="2166938"/>
            <a:ext cx="2098675" cy="66357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A9EAE59D-2E2A-49E0-B848-D123547B4300}"/>
              </a:ext>
            </a:extLst>
          </p:cNvPr>
          <p:cNvSpPr/>
          <p:nvPr/>
        </p:nvSpPr>
        <p:spPr bwMode="auto">
          <a:xfrm>
            <a:off x="390525" y="1208088"/>
            <a:ext cx="2098675" cy="6604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70" name="Rectangle 1104">
            <a:extLst>
              <a:ext uri="{FF2B5EF4-FFF2-40B4-BE49-F238E27FC236}">
                <a16:creationId xmlns:a16="http://schemas.microsoft.com/office/drawing/2014/main" id="{9221F4A4-0A44-43F0-8A3A-6C321DBEC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4438" y="1128713"/>
            <a:ext cx="11080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dist"/>
            <a:r>
              <a:rPr lang="zh-CN" altLang="en-US">
                <a:solidFill>
                  <a:srgbClr val="FF9900"/>
                </a:solidFill>
                <a:ea typeface="微软雅黑" panose="020B0503020204020204" pitchFamily="34" charset="-122"/>
                <a:sym typeface="+mn-lt"/>
              </a:rPr>
              <a:t>定义</a:t>
            </a:r>
          </a:p>
        </p:txBody>
      </p:sp>
      <p:sp>
        <p:nvSpPr>
          <p:cNvPr id="11273" name="Rectangle 1110">
            <a:extLst>
              <a:ext uri="{FF2B5EF4-FFF2-40B4-BE49-F238E27FC236}">
                <a16:creationId xmlns:a16="http://schemas.microsoft.com/office/drawing/2014/main" id="{C1B78A8F-1F4D-4723-8F8B-12BE3F62E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238" y="3176588"/>
            <a:ext cx="15017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>
                <a:solidFill>
                  <a:srgbClr val="4D96D3"/>
                </a:solidFill>
                <a:ea typeface="微软雅黑" panose="020B0503020204020204" pitchFamily="34" charset="-122"/>
                <a:sym typeface="+mn-lt"/>
              </a:rPr>
              <a:t>存储结构</a:t>
            </a:r>
          </a:p>
        </p:txBody>
      </p:sp>
      <p:sp>
        <p:nvSpPr>
          <p:cNvPr id="11276" name="Rectangle 1113">
            <a:extLst>
              <a:ext uri="{FF2B5EF4-FFF2-40B4-BE49-F238E27FC236}">
                <a16:creationId xmlns:a16="http://schemas.microsoft.com/office/drawing/2014/main" id="{D92472D9-3F5C-4609-B082-F95B35A14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238" y="2249488"/>
            <a:ext cx="14446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ctr"/>
            <a:r>
              <a:rPr lang="zh-CN" altLang="en-US">
                <a:solidFill>
                  <a:srgbClr val="6C4C8F"/>
                </a:solidFill>
                <a:ea typeface="微软雅黑" panose="020B0503020204020204" pitchFamily="34" charset="-122"/>
                <a:sym typeface="+mn-lt"/>
              </a:rPr>
              <a:t>逻辑结构</a:t>
            </a:r>
          </a:p>
        </p:txBody>
      </p:sp>
      <p:sp>
        <p:nvSpPr>
          <p:cNvPr id="11277" name="Rectangle 1114">
            <a:extLst>
              <a:ext uri="{FF2B5EF4-FFF2-40B4-BE49-F238E27FC236}">
                <a16:creationId xmlns:a16="http://schemas.microsoft.com/office/drawing/2014/main" id="{0A06860C-16E6-4A9A-A0E4-73BF6B83B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1125538"/>
            <a:ext cx="60753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只能在表的一端（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队尾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）进行插入，在另一端（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队头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）进行删除运算的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线性表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8BA984F-002C-4F6F-B96F-2B88F667D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栈</a:t>
            </a:r>
          </a:p>
        </p:txBody>
      </p:sp>
      <p:grpSp>
        <p:nvGrpSpPr>
          <p:cNvPr id="28682" name="组合 28">
            <a:extLst>
              <a:ext uri="{FF2B5EF4-FFF2-40B4-BE49-F238E27FC236}">
                <a16:creationId xmlns:a16="http://schemas.microsoft.com/office/drawing/2014/main" id="{44188CB5-FD9A-034C-BB60-AFA77CADE6DD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1249363"/>
            <a:ext cx="590550" cy="628650"/>
            <a:chOff x="6242320" y="1105887"/>
            <a:chExt cx="589786" cy="626357"/>
          </a:xfrm>
        </p:grpSpPr>
        <p:sp>
          <p:nvSpPr>
            <p:cNvPr id="15" name="TextBox 6">
              <a:extLst>
                <a:ext uri="{FF2B5EF4-FFF2-40B4-BE49-F238E27FC236}">
                  <a16:creationId xmlns:a16="http://schemas.microsoft.com/office/drawing/2014/main" id="{FC266E4A-656D-4E67-8459-DA087EE9C6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7934" y="1105887"/>
              <a:ext cx="475634" cy="491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dirty="0">
                  <a:solidFill>
                    <a:srgbClr val="FF9900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zh-CN" altLang="en-US" sz="3200" dirty="0">
                <a:solidFill>
                  <a:srgbClr val="FF99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文本框 22">
              <a:extLst>
                <a:ext uri="{FF2B5EF4-FFF2-40B4-BE49-F238E27FC236}">
                  <a16:creationId xmlns:a16="http://schemas.microsoft.com/office/drawing/2014/main" id="{E863EA8F-D661-4180-BB10-D709D30BD5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2320" y="1517131"/>
              <a:ext cx="589786" cy="215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8683" name="组合 45">
            <a:extLst>
              <a:ext uri="{FF2B5EF4-FFF2-40B4-BE49-F238E27FC236}">
                <a16:creationId xmlns:a16="http://schemas.microsoft.com/office/drawing/2014/main" id="{23E5619C-756E-A145-BA9D-E92B8C1CD85B}"/>
              </a:ext>
            </a:extLst>
          </p:cNvPr>
          <p:cNvGrpSpPr>
            <a:grpSpLocks/>
          </p:cNvGrpSpPr>
          <p:nvPr/>
        </p:nvGrpSpPr>
        <p:grpSpPr bwMode="auto">
          <a:xfrm>
            <a:off x="441325" y="2208213"/>
            <a:ext cx="590550" cy="631825"/>
            <a:chOff x="6242320" y="2373259"/>
            <a:chExt cx="589786" cy="631715"/>
          </a:xfrm>
        </p:grpSpPr>
        <p:sp>
          <p:nvSpPr>
            <p:cNvPr id="18" name="TextBox 6">
              <a:extLst>
                <a:ext uri="{FF2B5EF4-FFF2-40B4-BE49-F238E27FC236}">
                  <a16:creationId xmlns:a16="http://schemas.microsoft.com/office/drawing/2014/main" id="{94C65401-9CD3-418F-A7E6-81A8C5DFCF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7934" y="2373259"/>
              <a:ext cx="458194" cy="492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6C4C8F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zh-CN" altLang="en-US" sz="3200" b="0" dirty="0">
                <a:solidFill>
                  <a:srgbClr val="6C4C8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文本框 23">
              <a:extLst>
                <a:ext uri="{FF2B5EF4-FFF2-40B4-BE49-F238E27FC236}">
                  <a16:creationId xmlns:a16="http://schemas.microsoft.com/office/drawing/2014/main" id="{075E4BBE-A8B4-4B47-8B3B-4030946A3A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2320" y="2789112"/>
              <a:ext cx="589786" cy="215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8684" name="组合 48">
            <a:extLst>
              <a:ext uri="{FF2B5EF4-FFF2-40B4-BE49-F238E27FC236}">
                <a16:creationId xmlns:a16="http://schemas.microsoft.com/office/drawing/2014/main" id="{3FF11C12-D976-1649-9F65-4D65914E8130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3144838"/>
            <a:ext cx="590550" cy="622300"/>
            <a:chOff x="6242320" y="3640826"/>
            <a:chExt cx="589786" cy="620331"/>
          </a:xfrm>
        </p:grpSpPr>
        <p:sp>
          <p:nvSpPr>
            <p:cNvPr id="21" name="TextBox 6">
              <a:extLst>
                <a:ext uri="{FF2B5EF4-FFF2-40B4-BE49-F238E27FC236}">
                  <a16:creationId xmlns:a16="http://schemas.microsoft.com/office/drawing/2014/main" id="{96A0ABA5-1AC5-4297-81CE-6B1059D912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7934" y="3640826"/>
              <a:ext cx="504172" cy="4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76AEDD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zh-CN" altLang="en-US" sz="3200" b="0" dirty="0">
                <a:solidFill>
                  <a:srgbClr val="76AEDD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文本框 24">
              <a:extLst>
                <a:ext uri="{FF2B5EF4-FFF2-40B4-BE49-F238E27FC236}">
                  <a16:creationId xmlns:a16="http://schemas.microsoft.com/office/drawing/2014/main" id="{6D2B95C4-9854-4ABC-913E-8D10D59FC4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2320" y="4045940"/>
              <a:ext cx="589786" cy="215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10358F04-9240-4705-A10A-BCF426705C4E}"/>
              </a:ext>
            </a:extLst>
          </p:cNvPr>
          <p:cNvCxnSpPr/>
          <p:nvPr/>
        </p:nvCxnSpPr>
        <p:spPr bwMode="auto">
          <a:xfrm>
            <a:off x="509588" y="2024063"/>
            <a:ext cx="848201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5" name="Rectangle 1105">
            <a:extLst>
              <a:ext uri="{FF2B5EF4-FFF2-40B4-BE49-F238E27FC236}">
                <a16:creationId xmlns:a16="http://schemas.microsoft.com/office/drawing/2014/main" id="{540CF493-F15C-4B87-9F5B-EC3A8B06F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2274888"/>
            <a:ext cx="4494212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与线性表相同，仍为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一对一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关系</a:t>
            </a:r>
          </a:p>
        </p:txBody>
      </p:sp>
      <p:sp>
        <p:nvSpPr>
          <p:cNvPr id="26" name="Rectangle 1106">
            <a:extLst>
              <a:ext uri="{FF2B5EF4-FFF2-40B4-BE49-F238E27FC236}">
                <a16:creationId xmlns:a16="http://schemas.microsoft.com/office/drawing/2014/main" id="{379ECC49-0EB7-4A78-A552-8E2179AF3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3227388"/>
            <a:ext cx="6359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用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顺序队列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或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链队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存储均可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D7D850A7-72AF-4A61-9226-C86B17BE0382}"/>
              </a:ext>
            </a:extLst>
          </p:cNvPr>
          <p:cNvCxnSpPr/>
          <p:nvPr/>
        </p:nvCxnSpPr>
        <p:spPr bwMode="auto">
          <a:xfrm>
            <a:off x="509588" y="2954338"/>
            <a:ext cx="848201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A5822925-335B-4CD3-87BF-4ED4183F50E0}"/>
              </a:ext>
            </a:extLst>
          </p:cNvPr>
          <p:cNvCxnSpPr/>
          <p:nvPr/>
        </p:nvCxnSpPr>
        <p:spPr bwMode="auto">
          <a:xfrm>
            <a:off x="509588" y="3897313"/>
            <a:ext cx="848201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4BA52D15-1452-41A0-840E-94BFAD37612B}"/>
              </a:ext>
            </a:extLst>
          </p:cNvPr>
          <p:cNvSpPr/>
          <p:nvPr/>
        </p:nvSpPr>
        <p:spPr bwMode="auto">
          <a:xfrm>
            <a:off x="390525" y="4137025"/>
            <a:ext cx="2098675" cy="6604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Rectangle 1110">
            <a:extLst>
              <a:ext uri="{FF2B5EF4-FFF2-40B4-BE49-F238E27FC236}">
                <a16:creationId xmlns:a16="http://schemas.microsoft.com/office/drawing/2014/main" id="{0F129583-6C13-4E68-A210-70D746A6B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238" y="4200525"/>
            <a:ext cx="15017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>
                <a:solidFill>
                  <a:srgbClr val="595959"/>
                </a:solidFill>
                <a:ea typeface="微软雅黑" panose="020B0503020204020204" pitchFamily="34" charset="-122"/>
                <a:sym typeface="+mn-lt"/>
              </a:rPr>
              <a:t>运算规则</a:t>
            </a:r>
          </a:p>
        </p:txBody>
      </p:sp>
      <p:grpSp>
        <p:nvGrpSpPr>
          <p:cNvPr id="28692" name="组合 48">
            <a:extLst>
              <a:ext uri="{FF2B5EF4-FFF2-40B4-BE49-F238E27FC236}">
                <a16:creationId xmlns:a16="http://schemas.microsoft.com/office/drawing/2014/main" id="{D2804669-F102-3147-B519-F46739E3FC48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4168775"/>
            <a:ext cx="590550" cy="620713"/>
            <a:chOff x="6242320" y="3640826"/>
            <a:chExt cx="589786" cy="620331"/>
          </a:xfrm>
        </p:grpSpPr>
        <p:sp>
          <p:nvSpPr>
            <p:cNvPr id="40" name="TextBox 6">
              <a:extLst>
                <a:ext uri="{FF2B5EF4-FFF2-40B4-BE49-F238E27FC236}">
                  <a16:creationId xmlns:a16="http://schemas.microsoft.com/office/drawing/2014/main" id="{8707E85A-E6A8-4E15-9314-0E3635FB26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7934" y="3640826"/>
              <a:ext cx="504172" cy="491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b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lang="zh-CN" altLang="en-US" sz="3200" b="0" dirty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文本框 24">
              <a:extLst>
                <a:ext uri="{FF2B5EF4-FFF2-40B4-BE49-F238E27FC236}">
                  <a16:creationId xmlns:a16="http://schemas.microsoft.com/office/drawing/2014/main" id="{D8C7F5D3-3CAD-4786-B783-F2AED2E622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2320" y="4045390"/>
              <a:ext cx="589786" cy="21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2" name="Rectangle 1106">
            <a:extLst>
              <a:ext uri="{FF2B5EF4-FFF2-40B4-BE49-F238E27FC236}">
                <a16:creationId xmlns:a16="http://schemas.microsoft.com/office/drawing/2014/main" id="{BBBC5F2A-B330-4613-AB00-75A7A2E45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4249738"/>
            <a:ext cx="6359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先进先出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FIFO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）</a:t>
            </a: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FD17AEAB-ADC0-4D69-A81D-BDF0AD0BEB8C}"/>
              </a:ext>
            </a:extLst>
          </p:cNvPr>
          <p:cNvCxnSpPr/>
          <p:nvPr/>
        </p:nvCxnSpPr>
        <p:spPr bwMode="auto">
          <a:xfrm>
            <a:off x="509588" y="5049838"/>
            <a:ext cx="848201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B1B128E4-3C91-47DF-B5E9-98D80A40AF13}"/>
              </a:ext>
            </a:extLst>
          </p:cNvPr>
          <p:cNvSpPr/>
          <p:nvPr/>
        </p:nvSpPr>
        <p:spPr bwMode="auto">
          <a:xfrm>
            <a:off x="390525" y="5227638"/>
            <a:ext cx="2098675" cy="6604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5" name="Rectangle 1110">
            <a:extLst>
              <a:ext uri="{FF2B5EF4-FFF2-40B4-BE49-F238E27FC236}">
                <a16:creationId xmlns:a16="http://schemas.microsoft.com/office/drawing/2014/main" id="{40DD2D59-5A2F-4454-8FE3-BC27F5F59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1238" y="5291138"/>
            <a:ext cx="15017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dist"/>
            <a:r>
              <a:rPr lang="zh-CN" altLang="en-US">
                <a:solidFill>
                  <a:srgbClr val="FF9900"/>
                </a:solidFill>
                <a:ea typeface="微软雅黑" panose="020B0503020204020204" pitchFamily="34" charset="-122"/>
                <a:sym typeface="+mn-lt"/>
              </a:rPr>
              <a:t>实现方式</a:t>
            </a:r>
          </a:p>
        </p:txBody>
      </p:sp>
      <p:grpSp>
        <p:nvGrpSpPr>
          <p:cNvPr id="28697" name="组合 48">
            <a:extLst>
              <a:ext uri="{FF2B5EF4-FFF2-40B4-BE49-F238E27FC236}">
                <a16:creationId xmlns:a16="http://schemas.microsoft.com/office/drawing/2014/main" id="{42A742BD-0CA5-2040-BD33-595310F74523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5259388"/>
            <a:ext cx="590550" cy="622300"/>
            <a:chOff x="6242320" y="3640826"/>
            <a:chExt cx="589786" cy="620331"/>
          </a:xfrm>
        </p:grpSpPr>
        <p:sp>
          <p:nvSpPr>
            <p:cNvPr id="47" name="TextBox 6">
              <a:extLst>
                <a:ext uri="{FF2B5EF4-FFF2-40B4-BE49-F238E27FC236}">
                  <a16:creationId xmlns:a16="http://schemas.microsoft.com/office/drawing/2014/main" id="{D29E3ABB-22BC-4171-8E5E-1CFC367116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7934" y="3640826"/>
              <a:ext cx="504172" cy="4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3200" dirty="0">
                  <a:solidFill>
                    <a:srgbClr val="FF9900"/>
                  </a:solidFill>
                  <a:latin typeface="+mn-lt"/>
                  <a:ea typeface="+mn-ea"/>
                  <a:cs typeface="+mn-ea"/>
                  <a:sym typeface="+mn-lt"/>
                </a:rPr>
                <a:t>05</a:t>
              </a:r>
              <a:endParaRPr lang="zh-CN" altLang="en-US" sz="3200" dirty="0">
                <a:solidFill>
                  <a:srgbClr val="FF99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文本框 24">
              <a:extLst>
                <a:ext uri="{FF2B5EF4-FFF2-40B4-BE49-F238E27FC236}">
                  <a16:creationId xmlns:a16="http://schemas.microsoft.com/office/drawing/2014/main" id="{D379F050-D17C-484C-909B-7225288B9E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2320" y="4045940"/>
              <a:ext cx="589786" cy="215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仿宋_GB2312" panose="0201060903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800">
                  <a:solidFill>
                    <a:srgbClr val="818181"/>
                  </a:solidFill>
                  <a:latin typeface="+mn-lt"/>
                  <a:ea typeface="+mn-ea"/>
                  <a:cs typeface="+mn-ea"/>
                  <a:sym typeface="+mn-lt"/>
                </a:rPr>
                <a:t>OPTION</a:t>
              </a:r>
              <a:endParaRPr lang="zh-CN" altLang="en-US" sz="800">
                <a:solidFill>
                  <a:srgbClr val="81818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9" name="Rectangle 1106">
            <a:extLst>
              <a:ext uri="{FF2B5EF4-FFF2-40B4-BE49-F238E27FC236}">
                <a16:creationId xmlns:a16="http://schemas.microsoft.com/office/drawing/2014/main" id="{009473FA-0331-4CB1-9841-825DBC000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5230813"/>
            <a:ext cx="6215062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关键是编写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入队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和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出队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函数，具体实现依顺序队或链队的不同而不同</a:t>
            </a: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32C6925B-D961-49EA-B41E-F933AC08F26E}"/>
              </a:ext>
            </a:extLst>
          </p:cNvPr>
          <p:cNvCxnSpPr/>
          <p:nvPr/>
        </p:nvCxnSpPr>
        <p:spPr bwMode="auto">
          <a:xfrm>
            <a:off x="481013" y="6237288"/>
            <a:ext cx="848201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>
            <a:extLst>
              <a:ext uri="{FF2B5EF4-FFF2-40B4-BE49-F238E27FC236}">
                <a16:creationId xmlns:a16="http://schemas.microsoft.com/office/drawing/2014/main" id="{EC883571-4929-4330-9BB9-E8B126760A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4550" y="236538"/>
            <a:ext cx="6400800" cy="455612"/>
          </a:xfrm>
        </p:spPr>
        <p:txBody>
          <a:bodyPr/>
          <a:lstStyle/>
          <a:p>
            <a:r>
              <a:rPr lang="zh-CN" altLang="en-US">
                <a:sym typeface="+mn-lt"/>
              </a:rPr>
              <a:t>栈、队列与一般线性表的区别</a:t>
            </a:r>
          </a:p>
        </p:txBody>
      </p:sp>
      <p:sp>
        <p:nvSpPr>
          <p:cNvPr id="605186" name="Rectangle 2">
            <a:extLst>
              <a:ext uri="{FF2B5EF4-FFF2-40B4-BE49-F238E27FC236}">
                <a16:creationId xmlns:a16="http://schemas.microsoft.com/office/drawing/2014/main" id="{6DC96635-AC70-4FE3-A35F-9700536F9D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700" y="760413"/>
            <a:ext cx="8324850" cy="5953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defRPr/>
            </a:pPr>
            <a:endParaRPr kumimoji="1" lang="zh-CN" altLang="zh-CN" sz="2800"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1A0A0F58-97F1-4D7B-93B9-650DA2B98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009650"/>
            <a:ext cx="8066087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栈、队列是一种特殊（</a:t>
            </a:r>
            <a:r>
              <a:rPr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操作受限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）的线性表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区别：仅在于</a:t>
            </a:r>
            <a:r>
              <a:rPr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运算规则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不同</a:t>
            </a:r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0F9F82E7-F841-44F2-976A-DA93D49701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2355850"/>
            <a:ext cx="8426450" cy="1966913"/>
          </a:xfrm>
          <a:prstGeom prst="rect">
            <a:avLst/>
          </a:prstGeom>
          <a:solidFill>
            <a:srgbClr val="D4E6F4"/>
          </a:solidFill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一般线性表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                                            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逻辑结构：一对一                     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存储结构：顺序表、链表         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运算规则：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随机、顺序存取</a:t>
            </a:r>
          </a:p>
        </p:txBody>
      </p:sp>
      <p:sp>
        <p:nvSpPr>
          <p:cNvPr id="23558" name="Rectangle 9">
            <a:extLst>
              <a:ext uri="{FF2B5EF4-FFF2-40B4-BE49-F238E27FC236}">
                <a16:creationId xmlns:a16="http://schemas.microsoft.com/office/drawing/2014/main" id="{835CCED4-D1B3-4927-8B99-129B0EE1C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550" y="4545013"/>
            <a:ext cx="4178300" cy="1965325"/>
          </a:xfrm>
          <a:prstGeom prst="rect">
            <a:avLst/>
          </a:prstGeom>
          <a:solidFill>
            <a:srgbClr val="D4E6F4"/>
          </a:solidFill>
          <a:ln w="38100">
            <a:solidFill>
              <a:srgbClr val="CCCC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栈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逻辑结构：一对一                     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存储结构：顺序栈、链栈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运算规则：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后进先出</a:t>
            </a:r>
          </a:p>
        </p:txBody>
      </p:sp>
      <p:sp>
        <p:nvSpPr>
          <p:cNvPr id="23560" name="Rectangle 9">
            <a:extLst>
              <a:ext uri="{FF2B5EF4-FFF2-40B4-BE49-F238E27FC236}">
                <a16:creationId xmlns:a16="http://schemas.microsoft.com/office/drawing/2014/main" id="{C31ADE34-93BD-4546-B444-2F95FF2392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4545013"/>
            <a:ext cx="4178300" cy="1965325"/>
          </a:xfrm>
          <a:prstGeom prst="rect">
            <a:avLst/>
          </a:prstGeom>
          <a:solidFill>
            <a:srgbClr val="D4E6F4"/>
          </a:solidFill>
          <a:ln w="38100">
            <a:solidFill>
              <a:srgbClr val="CCCC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队列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逻辑结构：一对一                     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存储结构：顺序队、链队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运算规则：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先进先出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9">
            <a:extLst>
              <a:ext uri="{FF2B5EF4-FFF2-40B4-BE49-F238E27FC236}">
                <a16:creationId xmlns:a16="http://schemas.microsoft.com/office/drawing/2014/main" id="{AB734443-A359-A744-8E65-0CD61DAED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/>
          <a:stretch>
            <a:fillRect/>
          </a:stretch>
        </p:blipFill>
        <p:spPr bwMode="auto">
          <a:xfrm>
            <a:off x="0" y="1588"/>
            <a:ext cx="912495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矩形: 圆角 16">
            <a:extLst>
              <a:ext uri="{FF2B5EF4-FFF2-40B4-BE49-F238E27FC236}">
                <a16:creationId xmlns:a16="http://schemas.microsoft.com/office/drawing/2014/main" id="{AE2CFCC9-7FBB-4C6F-95A5-6D44B0A4F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0" y="3105150"/>
            <a:ext cx="5199063" cy="504825"/>
          </a:xfrm>
          <a:prstGeom prst="roundRect">
            <a:avLst>
              <a:gd name="adj" fmla="val 16667"/>
            </a:avLst>
          </a:prstGeom>
          <a:solidFill>
            <a:srgbClr val="9476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67" name="矩形: 圆角 15">
            <a:extLst>
              <a:ext uri="{FF2B5EF4-FFF2-40B4-BE49-F238E27FC236}">
                <a16:creationId xmlns:a16="http://schemas.microsoft.com/office/drawing/2014/main" id="{2383D644-A3D0-4051-8145-FDABB0B09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188" y="3105150"/>
            <a:ext cx="839787" cy="5048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475CA4E-1118-4C2F-BB44-2E52CD5710FC}"/>
              </a:ext>
            </a:extLst>
          </p:cNvPr>
          <p:cNvSpPr/>
          <p:nvPr/>
        </p:nvSpPr>
        <p:spPr bwMode="auto">
          <a:xfrm>
            <a:off x="9525" y="1588"/>
            <a:ext cx="9151938" cy="2024062"/>
          </a:xfrm>
          <a:prstGeom prst="rect">
            <a:avLst/>
          </a:prstGeom>
          <a:solidFill>
            <a:schemeClr val="tx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 kern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Shape 26">
            <a:extLst>
              <a:ext uri="{FF2B5EF4-FFF2-40B4-BE49-F238E27FC236}">
                <a16:creationId xmlns:a16="http://schemas.microsoft.com/office/drawing/2014/main" id="{4B169ED8-9021-49E8-8D59-95633437460C}"/>
              </a:ext>
            </a:extLst>
          </p:cNvPr>
          <p:cNvSpPr/>
          <p:nvPr/>
        </p:nvSpPr>
        <p:spPr>
          <a:xfrm flipH="1">
            <a:off x="-36513" y="774700"/>
            <a:ext cx="9207501" cy="12604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1AFFF71-BF7C-4D62-A257-3747CBFE90FB}"/>
              </a:ext>
            </a:extLst>
          </p:cNvPr>
          <p:cNvSpPr txBox="1"/>
          <p:nvPr/>
        </p:nvSpPr>
        <p:spPr>
          <a:xfrm>
            <a:off x="558800" y="331788"/>
            <a:ext cx="2573338" cy="6477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dist"/>
            <a:r>
              <a:rPr lang="zh-CN" altLang="en-US" sz="36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目录导航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1846D83-13A8-4D4D-9E57-34263765C9B0}"/>
              </a:ext>
            </a:extLst>
          </p:cNvPr>
          <p:cNvSpPr txBox="1"/>
          <p:nvPr/>
        </p:nvSpPr>
        <p:spPr>
          <a:xfrm>
            <a:off x="1619250" y="2471738"/>
            <a:ext cx="720725" cy="3351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3.1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3.2</a:t>
            </a:r>
            <a:endParaRPr lang="zh-CN" altLang="en-US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3.3</a:t>
            </a:r>
            <a:endParaRPr lang="zh-CN" altLang="en-US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3.4</a:t>
            </a:r>
            <a:endParaRPr lang="zh-CN" altLang="en-US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3.5</a:t>
            </a:r>
            <a:endParaRPr lang="zh-CN" altLang="en-US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3.6</a:t>
            </a:r>
            <a:endParaRPr lang="zh-CN" altLang="en-US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7641295-1A0A-484E-A842-663706FE337E}"/>
              </a:ext>
            </a:extLst>
          </p:cNvPr>
          <p:cNvSpPr txBox="1"/>
          <p:nvPr/>
        </p:nvSpPr>
        <p:spPr>
          <a:xfrm>
            <a:off x="2457450" y="2471738"/>
            <a:ext cx="4129088" cy="335121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栈和队列的定义和特点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案例引入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栈的表示和操作的实现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栈与递归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队列的的表示和操作的实现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案例分析与实现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621C53F-2035-42E0-994D-E4E582983035}"/>
              </a:ext>
            </a:extLst>
          </p:cNvPr>
          <p:cNvSpPr/>
          <p:nvPr/>
        </p:nvSpPr>
        <p:spPr>
          <a:xfrm>
            <a:off x="3276600" y="457200"/>
            <a:ext cx="1458913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>
            <a:extLst>
              <a:ext uri="{FF2B5EF4-FFF2-40B4-BE49-F238E27FC236}">
                <a16:creationId xmlns:a16="http://schemas.microsoft.com/office/drawing/2014/main" id="{5E591EE7-788A-4FB8-ACA8-8210189A4E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4550" y="236538"/>
            <a:ext cx="6400800" cy="455612"/>
          </a:xfrm>
        </p:spPr>
        <p:txBody>
          <a:bodyPr/>
          <a:lstStyle/>
          <a:p>
            <a:pPr>
              <a:defRPr/>
            </a:pP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3.2 </a:t>
            </a: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案例引入</a:t>
            </a:r>
          </a:p>
        </p:txBody>
      </p:sp>
      <p:grpSp>
        <p:nvGrpSpPr>
          <p:cNvPr id="32771" name="组合 3">
            <a:extLst>
              <a:ext uri="{FF2B5EF4-FFF2-40B4-BE49-F238E27FC236}">
                <a16:creationId xmlns:a16="http://schemas.microsoft.com/office/drawing/2014/main" id="{9C37A0CB-2140-9647-9688-600967B321C5}"/>
              </a:ext>
            </a:extLst>
          </p:cNvPr>
          <p:cNvGrpSpPr>
            <a:grpSpLocks/>
          </p:cNvGrpSpPr>
          <p:nvPr/>
        </p:nvGrpSpPr>
        <p:grpSpPr bwMode="auto">
          <a:xfrm>
            <a:off x="274638" y="2244725"/>
            <a:ext cx="2690812" cy="2735263"/>
            <a:chOff x="1198662" y="1665926"/>
            <a:chExt cx="4286400" cy="4356156"/>
          </a:xfrm>
        </p:grpSpPr>
        <p:sp>
          <p:nvSpPr>
            <p:cNvPr id="15" name="泪滴形 24">
              <a:extLst>
                <a:ext uri="{FF2B5EF4-FFF2-40B4-BE49-F238E27FC236}">
                  <a16:creationId xmlns:a16="http://schemas.microsoft.com/office/drawing/2014/main" id="{D495B716-F3AA-492D-BE9D-783C68D8B9F8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1428787" y="1944032"/>
              <a:ext cx="1770195" cy="1772296"/>
            </a:xfrm>
            <a:custGeom>
              <a:avLst/>
              <a:gdLst>
                <a:gd name="T0" fmla="*/ 679134 w 1680168"/>
                <a:gd name="T1" fmla="*/ 1503514 h 1680168"/>
                <a:gd name="T2" fmla="*/ 176653 w 1680168"/>
                <a:gd name="T3" fmla="*/ 1001034 h 1680168"/>
                <a:gd name="T4" fmla="*/ 679134 w 1680168"/>
                <a:gd name="T5" fmla="*/ 498554 h 1680168"/>
                <a:gd name="T6" fmla="*/ 1181615 w 1680168"/>
                <a:gd name="T7" fmla="*/ 1001034 h 1680168"/>
                <a:gd name="T8" fmla="*/ 679134 w 1680168"/>
                <a:gd name="T9" fmla="*/ 1503514 h 1680168"/>
                <a:gd name="T10" fmla="*/ 840084 w 1680168"/>
                <a:gd name="T11" fmla="*/ 1680168 h 1680168"/>
                <a:gd name="T12" fmla="*/ 1680168 w 1680168"/>
                <a:gd name="T13" fmla="*/ 840084 h 1680168"/>
                <a:gd name="T14" fmla="*/ 1680168 w 1680168"/>
                <a:gd name="T15" fmla="*/ 0 h 1680168"/>
                <a:gd name="T16" fmla="*/ 840084 w 1680168"/>
                <a:gd name="T17" fmla="*/ 0 h 1680168"/>
                <a:gd name="T18" fmla="*/ 0 w 1680168"/>
                <a:gd name="T19" fmla="*/ 840084 h 1680168"/>
                <a:gd name="T20" fmla="*/ 840084 w 1680168"/>
                <a:gd name="T21" fmla="*/ 1680168 h 1680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0168" h="1680168">
                  <a:moveTo>
                    <a:pt x="679134" y="1503514"/>
                  </a:moveTo>
                  <a:cubicBezTo>
                    <a:pt x="401621" y="1503514"/>
                    <a:pt x="176653" y="1278546"/>
                    <a:pt x="176653" y="1001034"/>
                  </a:cubicBezTo>
                  <a:cubicBezTo>
                    <a:pt x="176653" y="723522"/>
                    <a:pt x="401621" y="498554"/>
                    <a:pt x="679134" y="498554"/>
                  </a:cubicBezTo>
                  <a:cubicBezTo>
                    <a:pt x="956647" y="498554"/>
                    <a:pt x="1181615" y="723522"/>
                    <a:pt x="1181615" y="1001034"/>
                  </a:cubicBezTo>
                  <a:cubicBezTo>
                    <a:pt x="1181615" y="1278546"/>
                    <a:pt x="956647" y="1503514"/>
                    <a:pt x="679134" y="1503514"/>
                  </a:cubicBezTo>
                  <a:close/>
                  <a:moveTo>
                    <a:pt x="840084" y="1680168"/>
                  </a:moveTo>
                  <a:cubicBezTo>
                    <a:pt x="1304050" y="1680168"/>
                    <a:pt x="1680168" y="1304050"/>
                    <a:pt x="1680168" y="840084"/>
                  </a:cubicBezTo>
                  <a:lnTo>
                    <a:pt x="1680168" y="0"/>
                  </a:lnTo>
                  <a:lnTo>
                    <a:pt x="840084" y="0"/>
                  </a:lnTo>
                  <a:cubicBezTo>
                    <a:pt x="376118" y="0"/>
                    <a:pt x="0" y="376118"/>
                    <a:pt x="0" y="840084"/>
                  </a:cubicBezTo>
                  <a:cubicBezTo>
                    <a:pt x="0" y="1304050"/>
                    <a:pt x="376118" y="1680168"/>
                    <a:pt x="840084" y="1680168"/>
                  </a:cubicBezTo>
                  <a:close/>
                </a:path>
              </a:pathLst>
            </a:custGeom>
            <a:solidFill>
              <a:srgbClr val="65A5D9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3" name="泪滴形 38">
              <a:extLst>
                <a:ext uri="{FF2B5EF4-FFF2-40B4-BE49-F238E27FC236}">
                  <a16:creationId xmlns:a16="http://schemas.microsoft.com/office/drawing/2014/main" id="{CAFBFEE5-E604-444A-9920-2D6EEAB07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662" y="3761837"/>
              <a:ext cx="1980089" cy="1982139"/>
            </a:xfrm>
            <a:custGeom>
              <a:avLst/>
              <a:gdLst>
                <a:gd name="T0" fmla="*/ 811275 w 1879944"/>
                <a:gd name="T1" fmla="*/ 455670 h 1880638"/>
                <a:gd name="T2" fmla="*/ 198108 w 1879944"/>
                <a:gd name="T3" fmla="*/ 1069063 h 1880638"/>
                <a:gd name="T4" fmla="*/ 811275 w 1879944"/>
                <a:gd name="T5" fmla="*/ 1682456 h 1880638"/>
                <a:gd name="T6" fmla="*/ 1424442 w 1879944"/>
                <a:gd name="T7" fmla="*/ 1069063 h 1880638"/>
                <a:gd name="T8" fmla="*/ 811275 w 1879944"/>
                <a:gd name="T9" fmla="*/ 455670 h 1880638"/>
                <a:gd name="T10" fmla="*/ 939973 w 1879944"/>
                <a:gd name="T11" fmla="*/ 0 h 1880638"/>
                <a:gd name="T12" fmla="*/ 1879944 w 1879944"/>
                <a:gd name="T13" fmla="*/ 0 h 1880638"/>
                <a:gd name="T14" fmla="*/ 1879944 w 1879944"/>
                <a:gd name="T15" fmla="*/ 940319 h 1880638"/>
                <a:gd name="T16" fmla="*/ 939972 w 1879944"/>
                <a:gd name="T17" fmla="*/ 1880638 h 1880638"/>
                <a:gd name="T18" fmla="*/ 0 w 1879944"/>
                <a:gd name="T19" fmla="*/ 940319 h 1880638"/>
                <a:gd name="T20" fmla="*/ 1 w 1879944"/>
                <a:gd name="T21" fmla="*/ 940319 h 1880638"/>
                <a:gd name="T22" fmla="*/ 939973 w 1879944"/>
                <a:gd name="T23" fmla="*/ 0 h 1880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9944" h="1880638">
                  <a:moveTo>
                    <a:pt x="811275" y="455670"/>
                  </a:moveTo>
                  <a:cubicBezTo>
                    <a:pt x="472632" y="455670"/>
                    <a:pt x="198108" y="730295"/>
                    <a:pt x="198108" y="1069063"/>
                  </a:cubicBezTo>
                  <a:cubicBezTo>
                    <a:pt x="198108" y="1407831"/>
                    <a:pt x="472632" y="1682456"/>
                    <a:pt x="811275" y="1682456"/>
                  </a:cubicBezTo>
                  <a:cubicBezTo>
                    <a:pt x="1149918" y="1682456"/>
                    <a:pt x="1424442" y="1407831"/>
                    <a:pt x="1424442" y="1069063"/>
                  </a:cubicBezTo>
                  <a:cubicBezTo>
                    <a:pt x="1424442" y="730295"/>
                    <a:pt x="1149918" y="455670"/>
                    <a:pt x="811275" y="455670"/>
                  </a:cubicBezTo>
                  <a:close/>
                  <a:moveTo>
                    <a:pt x="939973" y="0"/>
                  </a:moveTo>
                  <a:lnTo>
                    <a:pt x="1879944" y="0"/>
                  </a:lnTo>
                  <a:lnTo>
                    <a:pt x="1879944" y="940319"/>
                  </a:lnTo>
                  <a:cubicBezTo>
                    <a:pt x="1879944" y="1459643"/>
                    <a:pt x="1459104" y="1880638"/>
                    <a:pt x="939972" y="1880638"/>
                  </a:cubicBezTo>
                  <a:cubicBezTo>
                    <a:pt x="420840" y="1880638"/>
                    <a:pt x="0" y="1459643"/>
                    <a:pt x="0" y="940319"/>
                  </a:cubicBezTo>
                  <a:lnTo>
                    <a:pt x="1" y="940319"/>
                  </a:lnTo>
                  <a:cubicBezTo>
                    <a:pt x="1" y="420995"/>
                    <a:pt x="420841" y="0"/>
                    <a:pt x="939973" y="0"/>
                  </a:cubicBezTo>
                  <a:close/>
                </a:path>
              </a:pathLst>
            </a:custGeom>
            <a:solidFill>
              <a:srgbClr val="6C4C8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1" name="泪滴形 34">
              <a:extLst>
                <a:ext uri="{FF2B5EF4-FFF2-40B4-BE49-F238E27FC236}">
                  <a16:creationId xmlns:a16="http://schemas.microsoft.com/office/drawing/2014/main" id="{59832EA2-A1C9-4D92-B5EB-BC4E83CC51CB}"/>
                </a:ext>
              </a:extLst>
            </p:cNvPr>
            <p:cNvSpPr>
              <a:spLocks/>
            </p:cNvSpPr>
            <p:nvPr/>
          </p:nvSpPr>
          <p:spPr bwMode="auto">
            <a:xfrm rot="16200000" flipH="1">
              <a:off x="3224518" y="1665678"/>
              <a:ext cx="2050402" cy="2050898"/>
            </a:xfrm>
            <a:custGeom>
              <a:avLst/>
              <a:gdLst>
                <a:gd name="T0" fmla="*/ 205247 w 1947680"/>
                <a:gd name="T1" fmla="*/ 1146936 h 1946960"/>
                <a:gd name="T2" fmla="*/ 800320 w 1947680"/>
                <a:gd name="T3" fmla="*/ 552082 h 1946960"/>
                <a:gd name="T4" fmla="*/ 1395393 w 1947680"/>
                <a:gd name="T5" fmla="*/ 1146936 h 1946960"/>
                <a:gd name="T6" fmla="*/ 800320 w 1947680"/>
                <a:gd name="T7" fmla="*/ 1741790 h 1946960"/>
                <a:gd name="T8" fmla="*/ 205247 w 1947680"/>
                <a:gd name="T9" fmla="*/ 1146936 h 1946960"/>
                <a:gd name="T10" fmla="*/ 0 w 1947680"/>
                <a:gd name="T11" fmla="*/ 973480 h 1946960"/>
                <a:gd name="T12" fmla="*/ 973840 w 1947680"/>
                <a:gd name="T13" fmla="*/ 1946960 h 1946960"/>
                <a:gd name="T14" fmla="*/ 1947680 w 1947680"/>
                <a:gd name="T15" fmla="*/ 973480 h 1946960"/>
                <a:gd name="T16" fmla="*/ 1947680 w 1947680"/>
                <a:gd name="T17" fmla="*/ 0 h 1946960"/>
                <a:gd name="T18" fmla="*/ 973841 w 1947680"/>
                <a:gd name="T19" fmla="*/ 0 h 1946960"/>
                <a:gd name="T20" fmla="*/ 1 w 1947680"/>
                <a:gd name="T21" fmla="*/ 973480 h 1946960"/>
                <a:gd name="T22" fmla="*/ 0 w 1947680"/>
                <a:gd name="T23" fmla="*/ 973480 h 1946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47680" h="1946960">
                  <a:moveTo>
                    <a:pt x="205247" y="1146936"/>
                  </a:moveTo>
                  <a:cubicBezTo>
                    <a:pt x="205247" y="818407"/>
                    <a:pt x="471670" y="552082"/>
                    <a:pt x="800320" y="552082"/>
                  </a:cubicBezTo>
                  <a:cubicBezTo>
                    <a:pt x="1128970" y="552082"/>
                    <a:pt x="1395393" y="818407"/>
                    <a:pt x="1395393" y="1146936"/>
                  </a:cubicBezTo>
                  <a:cubicBezTo>
                    <a:pt x="1395393" y="1475465"/>
                    <a:pt x="1128970" y="1741790"/>
                    <a:pt x="800320" y="1741790"/>
                  </a:cubicBezTo>
                  <a:cubicBezTo>
                    <a:pt x="471670" y="1741790"/>
                    <a:pt x="205247" y="1475465"/>
                    <a:pt x="205247" y="1146936"/>
                  </a:cubicBezTo>
                  <a:close/>
                  <a:moveTo>
                    <a:pt x="0" y="973480"/>
                  </a:moveTo>
                  <a:cubicBezTo>
                    <a:pt x="0" y="1511118"/>
                    <a:pt x="436003" y="1946960"/>
                    <a:pt x="973840" y="1946960"/>
                  </a:cubicBezTo>
                  <a:cubicBezTo>
                    <a:pt x="1511677" y="1946960"/>
                    <a:pt x="1947680" y="1511118"/>
                    <a:pt x="1947680" y="973480"/>
                  </a:cubicBezTo>
                  <a:lnTo>
                    <a:pt x="1947680" y="0"/>
                  </a:lnTo>
                  <a:lnTo>
                    <a:pt x="973841" y="0"/>
                  </a:lnTo>
                  <a:cubicBezTo>
                    <a:pt x="436004" y="0"/>
                    <a:pt x="1" y="435842"/>
                    <a:pt x="1" y="973480"/>
                  </a:cubicBezTo>
                  <a:lnTo>
                    <a:pt x="0" y="97348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9" name="泪滴形 36">
              <a:extLst>
                <a:ext uri="{FF2B5EF4-FFF2-40B4-BE49-F238E27FC236}">
                  <a16:creationId xmlns:a16="http://schemas.microsoft.com/office/drawing/2014/main" id="{B8A90A0F-D316-4FEF-BF75-BA0F7143754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224270" y="3761837"/>
              <a:ext cx="2260792" cy="2260245"/>
            </a:xfrm>
            <a:custGeom>
              <a:avLst/>
              <a:gdLst>
                <a:gd name="T0" fmla="*/ 875297 w 2146050"/>
                <a:gd name="T1" fmla="*/ 621837 h 2146844"/>
                <a:gd name="T2" fmla="*/ 1524443 w 2146050"/>
                <a:gd name="T3" fmla="*/ 1271223 h 2146844"/>
                <a:gd name="T4" fmla="*/ 875297 w 2146050"/>
                <a:gd name="T5" fmla="*/ 1920609 h 2146844"/>
                <a:gd name="T6" fmla="*/ 226151 w 2146050"/>
                <a:gd name="T7" fmla="*/ 1271223 h 2146844"/>
                <a:gd name="T8" fmla="*/ 875297 w 2146050"/>
                <a:gd name="T9" fmla="*/ 621837 h 2146844"/>
                <a:gd name="T10" fmla="*/ 2146050 w 2146050"/>
                <a:gd name="T11" fmla="*/ 0 h 2146844"/>
                <a:gd name="T12" fmla="*/ 1073025 w 2146050"/>
                <a:gd name="T13" fmla="*/ 0 h 2146844"/>
                <a:gd name="T14" fmla="*/ 0 w 2146050"/>
                <a:gd name="T15" fmla="*/ 1073422 h 2146844"/>
                <a:gd name="T16" fmla="*/ 1073025 w 2146050"/>
                <a:gd name="T17" fmla="*/ 2146844 h 2146844"/>
                <a:gd name="T18" fmla="*/ 2146050 w 2146050"/>
                <a:gd name="T19" fmla="*/ 1073422 h 2146844"/>
                <a:gd name="T20" fmla="*/ 2146050 w 2146050"/>
                <a:gd name="T21" fmla="*/ 0 h 214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46050" h="2146844">
                  <a:moveTo>
                    <a:pt x="875297" y="621837"/>
                  </a:moveTo>
                  <a:cubicBezTo>
                    <a:pt x="1233810" y="621837"/>
                    <a:pt x="1524443" y="912577"/>
                    <a:pt x="1524443" y="1271223"/>
                  </a:cubicBezTo>
                  <a:cubicBezTo>
                    <a:pt x="1524443" y="1629869"/>
                    <a:pt x="1233810" y="1920609"/>
                    <a:pt x="875297" y="1920609"/>
                  </a:cubicBezTo>
                  <a:cubicBezTo>
                    <a:pt x="516784" y="1920609"/>
                    <a:pt x="226151" y="1629869"/>
                    <a:pt x="226151" y="1271223"/>
                  </a:cubicBezTo>
                  <a:cubicBezTo>
                    <a:pt x="226151" y="912577"/>
                    <a:pt x="516784" y="621837"/>
                    <a:pt x="875297" y="621837"/>
                  </a:cubicBezTo>
                  <a:close/>
                  <a:moveTo>
                    <a:pt x="2146050" y="0"/>
                  </a:moveTo>
                  <a:lnTo>
                    <a:pt x="1073025" y="0"/>
                  </a:lnTo>
                  <a:cubicBezTo>
                    <a:pt x="480410" y="0"/>
                    <a:pt x="0" y="480587"/>
                    <a:pt x="0" y="1073422"/>
                  </a:cubicBezTo>
                  <a:cubicBezTo>
                    <a:pt x="0" y="1666257"/>
                    <a:pt x="480410" y="2146844"/>
                    <a:pt x="1073025" y="2146844"/>
                  </a:cubicBezTo>
                  <a:cubicBezTo>
                    <a:pt x="1665640" y="2146844"/>
                    <a:pt x="2146050" y="1666257"/>
                    <a:pt x="2146050" y="1073422"/>
                  </a:cubicBezTo>
                  <a:lnTo>
                    <a:pt x="2146050" y="0"/>
                  </a:lnTo>
                  <a:close/>
                </a:path>
              </a:pathLst>
            </a:custGeom>
            <a:solidFill>
              <a:srgbClr val="9476B6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rgbClr val="9476B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772" name="组合 16">
            <a:extLst>
              <a:ext uri="{FF2B5EF4-FFF2-40B4-BE49-F238E27FC236}">
                <a16:creationId xmlns:a16="http://schemas.microsoft.com/office/drawing/2014/main" id="{A5F221D2-AC92-3240-867A-BB66737B0DF4}"/>
              </a:ext>
            </a:extLst>
          </p:cNvPr>
          <p:cNvGrpSpPr>
            <a:grpSpLocks/>
          </p:cNvGrpSpPr>
          <p:nvPr/>
        </p:nvGrpSpPr>
        <p:grpSpPr bwMode="auto">
          <a:xfrm>
            <a:off x="3654425" y="2024063"/>
            <a:ext cx="657225" cy="663575"/>
            <a:chOff x="4929188" y="1303338"/>
            <a:chExt cx="501650" cy="506412"/>
          </a:xfrm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FB373344-0A3D-45CE-899A-480CBAD04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9188" y="1303338"/>
              <a:ext cx="501650" cy="506412"/>
            </a:xfrm>
            <a:custGeom>
              <a:avLst/>
              <a:gdLst>
                <a:gd name="T0" fmla="*/ 134 w 134"/>
                <a:gd name="T1" fmla="*/ 36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6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6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6"/>
                  </a:lnTo>
                  <a:close/>
                </a:path>
              </a:pathLst>
            </a:custGeom>
            <a:solidFill>
              <a:srgbClr val="65A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E474877C-AD93-4A7A-8353-83DA60FCE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5833" y="1359068"/>
              <a:ext cx="371996" cy="205957"/>
            </a:xfrm>
            <a:custGeom>
              <a:avLst/>
              <a:gdLst>
                <a:gd name="T0" fmla="*/ 97 w 99"/>
                <a:gd name="T1" fmla="*/ 44 h 55"/>
                <a:gd name="T2" fmla="*/ 50 w 99"/>
                <a:gd name="T3" fmla="*/ 0 h 55"/>
                <a:gd name="T4" fmla="*/ 3 w 99"/>
                <a:gd name="T5" fmla="*/ 44 h 55"/>
                <a:gd name="T6" fmla="*/ 3 w 99"/>
                <a:gd name="T7" fmla="*/ 53 h 55"/>
                <a:gd name="T8" fmla="*/ 8 w 99"/>
                <a:gd name="T9" fmla="*/ 55 h 55"/>
                <a:gd name="T10" fmla="*/ 12 w 99"/>
                <a:gd name="T11" fmla="*/ 53 h 55"/>
                <a:gd name="T12" fmla="*/ 50 w 99"/>
                <a:gd name="T13" fmla="*/ 18 h 55"/>
                <a:gd name="T14" fmla="*/ 87 w 99"/>
                <a:gd name="T15" fmla="*/ 53 h 55"/>
                <a:gd name="T16" fmla="*/ 92 w 99"/>
                <a:gd name="T17" fmla="*/ 55 h 55"/>
                <a:gd name="T18" fmla="*/ 97 w 99"/>
                <a:gd name="T19" fmla="*/ 53 h 55"/>
                <a:gd name="T20" fmla="*/ 97 w 99"/>
                <a:gd name="T21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55">
                  <a:moveTo>
                    <a:pt x="97" y="44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6"/>
                    <a:pt x="0" y="50"/>
                    <a:pt x="3" y="53"/>
                  </a:cubicBezTo>
                  <a:cubicBezTo>
                    <a:pt x="4" y="54"/>
                    <a:pt x="6" y="55"/>
                    <a:pt x="8" y="55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89" y="54"/>
                    <a:pt x="90" y="55"/>
                    <a:pt x="92" y="55"/>
                  </a:cubicBezTo>
                  <a:cubicBezTo>
                    <a:pt x="94" y="55"/>
                    <a:pt x="96" y="54"/>
                    <a:pt x="97" y="53"/>
                  </a:cubicBezTo>
                  <a:cubicBezTo>
                    <a:pt x="99" y="50"/>
                    <a:pt x="99" y="46"/>
                    <a:pt x="97" y="44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4839A62A-1EBC-4556-B200-D10A0C799D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6418" y="1446296"/>
              <a:ext cx="255671" cy="265321"/>
            </a:xfrm>
            <a:custGeom>
              <a:avLst/>
              <a:gdLst>
                <a:gd name="T0" fmla="*/ 0 w 68"/>
                <a:gd name="T1" fmla="*/ 32 h 71"/>
                <a:gd name="T2" fmla="*/ 0 w 68"/>
                <a:gd name="T3" fmla="*/ 68 h 71"/>
                <a:gd name="T4" fmla="*/ 5 w 68"/>
                <a:gd name="T5" fmla="*/ 71 h 71"/>
                <a:gd name="T6" fmla="*/ 22 w 68"/>
                <a:gd name="T7" fmla="*/ 71 h 71"/>
                <a:gd name="T8" fmla="*/ 22 w 68"/>
                <a:gd name="T9" fmla="*/ 44 h 71"/>
                <a:gd name="T10" fmla="*/ 46 w 68"/>
                <a:gd name="T11" fmla="*/ 44 h 71"/>
                <a:gd name="T12" fmla="*/ 46 w 68"/>
                <a:gd name="T13" fmla="*/ 71 h 71"/>
                <a:gd name="T14" fmla="*/ 63 w 68"/>
                <a:gd name="T15" fmla="*/ 71 h 71"/>
                <a:gd name="T16" fmla="*/ 68 w 68"/>
                <a:gd name="T17" fmla="*/ 68 h 71"/>
                <a:gd name="T18" fmla="*/ 68 w 68"/>
                <a:gd name="T19" fmla="*/ 32 h 71"/>
                <a:gd name="T20" fmla="*/ 34 w 68"/>
                <a:gd name="T21" fmla="*/ 0 h 71"/>
                <a:gd name="T22" fmla="*/ 0 w 68"/>
                <a:gd name="T23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71">
                  <a:moveTo>
                    <a:pt x="0" y="32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2" y="71"/>
                    <a:pt x="5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6" y="71"/>
                    <a:pt x="68" y="70"/>
                    <a:pt x="68" y="68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773" name="组合 20">
            <a:extLst>
              <a:ext uri="{FF2B5EF4-FFF2-40B4-BE49-F238E27FC236}">
                <a16:creationId xmlns:a16="http://schemas.microsoft.com/office/drawing/2014/main" id="{B951C3B5-F3DB-624E-B3E5-A369766EA8B8}"/>
              </a:ext>
            </a:extLst>
          </p:cNvPr>
          <p:cNvGrpSpPr>
            <a:grpSpLocks/>
          </p:cNvGrpSpPr>
          <p:nvPr/>
        </p:nvGrpSpPr>
        <p:grpSpPr bwMode="auto">
          <a:xfrm>
            <a:off x="3648075" y="3009900"/>
            <a:ext cx="663575" cy="661988"/>
            <a:chOff x="1339850" y="2163763"/>
            <a:chExt cx="506413" cy="506412"/>
          </a:xfrm>
        </p:grpSpPr>
        <p:sp>
          <p:nvSpPr>
            <p:cNvPr id="22" name="Freeform 13">
              <a:hlinkClick r:id="rId2" action="ppaction://hlinksldjump"/>
              <a:extLst>
                <a:ext uri="{FF2B5EF4-FFF2-40B4-BE49-F238E27FC236}">
                  <a16:creationId xmlns:a16="http://schemas.microsoft.com/office/drawing/2014/main" id="{E9DF3FC1-E197-4821-90BB-91CAEC125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9850" y="2163763"/>
              <a:ext cx="506413" cy="506412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7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7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7" y="135"/>
                    <a:pt x="37" y="135"/>
                    <a:pt x="37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6C6C34BA-602C-465D-B0DB-A2B8E0B7B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9770" y="2276704"/>
              <a:ext cx="176881" cy="104440"/>
            </a:xfrm>
            <a:custGeom>
              <a:avLst/>
              <a:gdLst>
                <a:gd name="T0" fmla="*/ 111 w 111"/>
                <a:gd name="T1" fmla="*/ 0 h 66"/>
                <a:gd name="T2" fmla="*/ 55 w 111"/>
                <a:gd name="T3" fmla="*/ 0 h 66"/>
                <a:gd name="T4" fmla="*/ 55 w 111"/>
                <a:gd name="T5" fmla="*/ 54 h 66"/>
                <a:gd name="T6" fmla="*/ 14 w 111"/>
                <a:gd name="T7" fmla="*/ 54 h 66"/>
                <a:gd name="T8" fmla="*/ 14 w 111"/>
                <a:gd name="T9" fmla="*/ 0 h 66"/>
                <a:gd name="T10" fmla="*/ 0 w 111"/>
                <a:gd name="T11" fmla="*/ 0 h 66"/>
                <a:gd name="T12" fmla="*/ 0 w 111"/>
                <a:gd name="T13" fmla="*/ 66 h 66"/>
                <a:gd name="T14" fmla="*/ 111 w 111"/>
                <a:gd name="T15" fmla="*/ 66 h 66"/>
                <a:gd name="T16" fmla="*/ 111 w 111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66">
                  <a:moveTo>
                    <a:pt x="111" y="0"/>
                  </a:moveTo>
                  <a:lnTo>
                    <a:pt x="55" y="0"/>
                  </a:lnTo>
                  <a:lnTo>
                    <a:pt x="55" y="54"/>
                  </a:lnTo>
                  <a:lnTo>
                    <a:pt x="14" y="54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1" y="66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A72591C7-72BC-4524-B660-495E512B32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7675" y="2276704"/>
              <a:ext cx="289552" cy="278101"/>
            </a:xfrm>
            <a:custGeom>
              <a:avLst/>
              <a:gdLst>
                <a:gd name="T0" fmla="*/ 72 w 77"/>
                <a:gd name="T1" fmla="*/ 0 h 74"/>
                <a:gd name="T2" fmla="*/ 64 w 77"/>
                <a:gd name="T3" fmla="*/ 0 h 74"/>
                <a:gd name="T4" fmla="*/ 64 w 77"/>
                <a:gd name="T5" fmla="*/ 31 h 74"/>
                <a:gd name="T6" fmla="*/ 10 w 77"/>
                <a:gd name="T7" fmla="*/ 31 h 74"/>
                <a:gd name="T8" fmla="*/ 10 w 77"/>
                <a:gd name="T9" fmla="*/ 0 h 74"/>
                <a:gd name="T10" fmla="*/ 5 w 77"/>
                <a:gd name="T11" fmla="*/ 0 h 74"/>
                <a:gd name="T12" fmla="*/ 0 w 77"/>
                <a:gd name="T13" fmla="*/ 6 h 74"/>
                <a:gd name="T14" fmla="*/ 0 w 77"/>
                <a:gd name="T15" fmla="*/ 68 h 74"/>
                <a:gd name="T16" fmla="*/ 5 w 77"/>
                <a:gd name="T17" fmla="*/ 74 h 74"/>
                <a:gd name="T18" fmla="*/ 72 w 77"/>
                <a:gd name="T19" fmla="*/ 74 h 74"/>
                <a:gd name="T20" fmla="*/ 77 w 77"/>
                <a:gd name="T21" fmla="*/ 68 h 74"/>
                <a:gd name="T22" fmla="*/ 77 w 77"/>
                <a:gd name="T23" fmla="*/ 6 h 74"/>
                <a:gd name="T24" fmla="*/ 72 w 77"/>
                <a:gd name="T25" fmla="*/ 0 h 74"/>
                <a:gd name="T26" fmla="*/ 38 w 77"/>
                <a:gd name="T27" fmla="*/ 65 h 74"/>
                <a:gd name="T28" fmla="*/ 22 w 77"/>
                <a:gd name="T29" fmla="*/ 49 h 74"/>
                <a:gd name="T30" fmla="*/ 38 w 77"/>
                <a:gd name="T31" fmla="*/ 33 h 74"/>
                <a:gd name="T32" fmla="*/ 54 w 77"/>
                <a:gd name="T33" fmla="*/ 49 h 74"/>
                <a:gd name="T34" fmla="*/ 38 w 77"/>
                <a:gd name="T35" fmla="*/ 6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" h="74">
                  <a:moveTo>
                    <a:pt x="72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2"/>
                    <a:pt x="2" y="74"/>
                    <a:pt x="5" y="74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5" y="74"/>
                    <a:pt x="77" y="72"/>
                    <a:pt x="77" y="68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5" y="0"/>
                    <a:pt x="72" y="0"/>
                  </a:cubicBezTo>
                  <a:close/>
                  <a:moveTo>
                    <a:pt x="38" y="65"/>
                  </a:moveTo>
                  <a:cubicBezTo>
                    <a:pt x="29" y="65"/>
                    <a:pt x="22" y="58"/>
                    <a:pt x="22" y="49"/>
                  </a:cubicBezTo>
                  <a:cubicBezTo>
                    <a:pt x="22" y="40"/>
                    <a:pt x="29" y="33"/>
                    <a:pt x="38" y="33"/>
                  </a:cubicBezTo>
                  <a:cubicBezTo>
                    <a:pt x="46" y="33"/>
                    <a:pt x="54" y="40"/>
                    <a:pt x="54" y="49"/>
                  </a:cubicBezTo>
                  <a:cubicBezTo>
                    <a:pt x="54" y="58"/>
                    <a:pt x="46" y="65"/>
                    <a:pt x="38" y="65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30741" name="Oval 16">
              <a:extLst>
                <a:ext uri="{FF2B5EF4-FFF2-40B4-BE49-F238E27FC236}">
                  <a16:creationId xmlns:a16="http://schemas.microsoft.com/office/drawing/2014/main" id="{D84BAE9F-4244-46A3-AC7A-E71E27E33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9442" y="2418790"/>
              <a:ext cx="82383" cy="82580"/>
            </a:xfrm>
            <a:prstGeom prst="ellipse">
              <a:avLst/>
            </a:pr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defRPr/>
              </a:pPr>
              <a:endParaRPr lang="zh-CN" altLang="en-US" sz="1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2774" name="组合 25">
            <a:extLst>
              <a:ext uri="{FF2B5EF4-FFF2-40B4-BE49-F238E27FC236}">
                <a16:creationId xmlns:a16="http://schemas.microsoft.com/office/drawing/2014/main" id="{87092D67-97D7-AE4C-B634-510B11AB744E}"/>
              </a:ext>
            </a:extLst>
          </p:cNvPr>
          <p:cNvGrpSpPr>
            <a:grpSpLocks/>
          </p:cNvGrpSpPr>
          <p:nvPr/>
        </p:nvGrpSpPr>
        <p:grpSpPr bwMode="auto">
          <a:xfrm>
            <a:off x="3654425" y="3994150"/>
            <a:ext cx="657225" cy="663575"/>
            <a:chOff x="5093055" y="2766720"/>
            <a:chExt cx="501650" cy="506413"/>
          </a:xfrm>
        </p:grpSpPr>
        <p:sp>
          <p:nvSpPr>
            <p:cNvPr id="27" name="Freeform 21">
              <a:hlinkClick r:id="rId3" action="ppaction://hlinksldjump"/>
              <a:extLst>
                <a:ext uri="{FF2B5EF4-FFF2-40B4-BE49-F238E27FC236}">
                  <a16:creationId xmlns:a16="http://schemas.microsoft.com/office/drawing/2014/main" id="{6C4BBE26-299B-45C9-B8E1-43BE796A8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3055" y="2766720"/>
              <a:ext cx="501650" cy="506413"/>
            </a:xfrm>
            <a:custGeom>
              <a:avLst/>
              <a:gdLst>
                <a:gd name="T0" fmla="*/ 134 w 134"/>
                <a:gd name="T1" fmla="*/ 37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7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7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7"/>
                  </a:lnTo>
                  <a:close/>
                </a:path>
              </a:pathLst>
            </a:custGeom>
            <a:solidFill>
              <a:srgbClr val="947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30735" name="Oval 22">
              <a:extLst>
                <a:ext uri="{FF2B5EF4-FFF2-40B4-BE49-F238E27FC236}">
                  <a16:creationId xmlns:a16="http://schemas.microsoft.com/office/drawing/2014/main" id="{6A6C185E-117E-4D3B-9138-052213CF0D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0898" y="3069599"/>
              <a:ext cx="98149" cy="99344"/>
            </a:xfrm>
            <a:prstGeom prst="ellipse">
              <a:avLst/>
            </a:pr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defRPr/>
              </a:pPr>
              <a:endParaRPr lang="zh-CN" altLang="en-US" sz="1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458EE1B8-1337-491C-AEC4-D286B50B9E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1803" y="2970254"/>
              <a:ext cx="181757" cy="179304"/>
            </a:xfrm>
            <a:custGeom>
              <a:avLst/>
              <a:gdLst>
                <a:gd name="T0" fmla="*/ 6 w 48"/>
                <a:gd name="T1" fmla="*/ 0 h 48"/>
                <a:gd name="T2" fmla="*/ 0 w 48"/>
                <a:gd name="T3" fmla="*/ 7 h 48"/>
                <a:gd name="T4" fmla="*/ 6 w 48"/>
                <a:gd name="T5" fmla="*/ 13 h 48"/>
                <a:gd name="T6" fmla="*/ 35 w 48"/>
                <a:gd name="T7" fmla="*/ 42 h 48"/>
                <a:gd name="T8" fmla="*/ 42 w 48"/>
                <a:gd name="T9" fmla="*/ 48 h 48"/>
                <a:gd name="T10" fmla="*/ 48 w 48"/>
                <a:gd name="T11" fmla="*/ 42 h 48"/>
                <a:gd name="T12" fmla="*/ 6 w 48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8">
                  <a:moveTo>
                    <a:pt x="6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22" y="13"/>
                    <a:pt x="35" y="26"/>
                    <a:pt x="35" y="42"/>
                  </a:cubicBezTo>
                  <a:cubicBezTo>
                    <a:pt x="35" y="45"/>
                    <a:pt x="38" y="48"/>
                    <a:pt x="42" y="48"/>
                  </a:cubicBezTo>
                  <a:cubicBezTo>
                    <a:pt x="45" y="48"/>
                    <a:pt x="48" y="45"/>
                    <a:pt x="48" y="42"/>
                  </a:cubicBezTo>
                  <a:cubicBezTo>
                    <a:pt x="48" y="19"/>
                    <a:pt x="29" y="0"/>
                    <a:pt x="6" y="0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2461C1FB-286D-4AB0-9E60-990C60C5A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1803" y="2870910"/>
              <a:ext cx="278694" cy="278648"/>
            </a:xfrm>
            <a:custGeom>
              <a:avLst/>
              <a:gdLst>
                <a:gd name="T0" fmla="*/ 6 w 74"/>
                <a:gd name="T1" fmla="*/ 0 h 74"/>
                <a:gd name="T2" fmla="*/ 0 w 74"/>
                <a:gd name="T3" fmla="*/ 7 h 74"/>
                <a:gd name="T4" fmla="*/ 6 w 74"/>
                <a:gd name="T5" fmla="*/ 13 h 74"/>
                <a:gd name="T6" fmla="*/ 61 w 74"/>
                <a:gd name="T7" fmla="*/ 68 h 74"/>
                <a:gd name="T8" fmla="*/ 68 w 74"/>
                <a:gd name="T9" fmla="*/ 74 h 74"/>
                <a:gd name="T10" fmla="*/ 74 w 74"/>
                <a:gd name="T11" fmla="*/ 68 h 74"/>
                <a:gd name="T12" fmla="*/ 6 w 74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4">
                  <a:moveTo>
                    <a:pt x="6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37" y="13"/>
                    <a:pt x="61" y="38"/>
                    <a:pt x="61" y="68"/>
                  </a:cubicBezTo>
                  <a:cubicBezTo>
                    <a:pt x="61" y="71"/>
                    <a:pt x="64" y="74"/>
                    <a:pt x="68" y="74"/>
                  </a:cubicBezTo>
                  <a:cubicBezTo>
                    <a:pt x="71" y="74"/>
                    <a:pt x="74" y="71"/>
                    <a:pt x="74" y="68"/>
                  </a:cubicBezTo>
                  <a:cubicBezTo>
                    <a:pt x="74" y="30"/>
                    <a:pt x="44" y="0"/>
                    <a:pt x="6" y="0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775" name="组合 30">
            <a:extLst>
              <a:ext uri="{FF2B5EF4-FFF2-40B4-BE49-F238E27FC236}">
                <a16:creationId xmlns:a16="http://schemas.microsoft.com/office/drawing/2014/main" id="{C128B5EF-16C8-2F4D-B60B-F8DCB5B2B1B5}"/>
              </a:ext>
            </a:extLst>
          </p:cNvPr>
          <p:cNvGrpSpPr>
            <a:grpSpLocks/>
          </p:cNvGrpSpPr>
          <p:nvPr/>
        </p:nvGrpSpPr>
        <p:grpSpPr bwMode="auto">
          <a:xfrm>
            <a:off x="3648075" y="4979988"/>
            <a:ext cx="663575" cy="661987"/>
            <a:chOff x="6137274" y="1900165"/>
            <a:chExt cx="506413" cy="506412"/>
          </a:xfrm>
        </p:grpSpPr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0A4FC9B0-CAD5-450E-A08B-32D4C8170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7274" y="1900165"/>
              <a:ext cx="506413" cy="506412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6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6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rgbClr val="6C4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B144969D-E7BB-4DA5-A154-C2D151F1CB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08754" y="1979102"/>
              <a:ext cx="327109" cy="325464"/>
            </a:xfrm>
            <a:custGeom>
              <a:avLst/>
              <a:gdLst>
                <a:gd name="T0" fmla="*/ 64 w 87"/>
                <a:gd name="T1" fmla="*/ 14 h 87"/>
                <a:gd name="T2" fmla="*/ 14 w 87"/>
                <a:gd name="T3" fmla="*/ 14 h 87"/>
                <a:gd name="T4" fmla="*/ 14 w 87"/>
                <a:gd name="T5" fmla="*/ 64 h 87"/>
                <a:gd name="T6" fmla="*/ 59 w 87"/>
                <a:gd name="T7" fmla="*/ 69 h 87"/>
                <a:gd name="T8" fmla="*/ 74 w 87"/>
                <a:gd name="T9" fmla="*/ 84 h 87"/>
                <a:gd name="T10" fmla="*/ 83 w 87"/>
                <a:gd name="T11" fmla="*/ 84 h 87"/>
                <a:gd name="T12" fmla="*/ 84 w 87"/>
                <a:gd name="T13" fmla="*/ 83 h 87"/>
                <a:gd name="T14" fmla="*/ 84 w 87"/>
                <a:gd name="T15" fmla="*/ 74 h 87"/>
                <a:gd name="T16" fmla="*/ 69 w 87"/>
                <a:gd name="T17" fmla="*/ 59 h 87"/>
                <a:gd name="T18" fmla="*/ 64 w 87"/>
                <a:gd name="T19" fmla="*/ 14 h 87"/>
                <a:gd name="T20" fmla="*/ 58 w 87"/>
                <a:gd name="T21" fmla="*/ 58 h 87"/>
                <a:gd name="T22" fmla="*/ 20 w 87"/>
                <a:gd name="T23" fmla="*/ 58 h 87"/>
                <a:gd name="T24" fmla="*/ 20 w 87"/>
                <a:gd name="T25" fmla="*/ 21 h 87"/>
                <a:gd name="T26" fmla="*/ 58 w 87"/>
                <a:gd name="T27" fmla="*/ 21 h 87"/>
                <a:gd name="T28" fmla="*/ 58 w 87"/>
                <a:gd name="T29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" h="87">
                  <a:moveTo>
                    <a:pt x="64" y="14"/>
                  </a:moveTo>
                  <a:cubicBezTo>
                    <a:pt x="50" y="0"/>
                    <a:pt x="28" y="0"/>
                    <a:pt x="14" y="14"/>
                  </a:cubicBezTo>
                  <a:cubicBezTo>
                    <a:pt x="0" y="28"/>
                    <a:pt x="0" y="51"/>
                    <a:pt x="14" y="64"/>
                  </a:cubicBezTo>
                  <a:cubicBezTo>
                    <a:pt x="26" y="77"/>
                    <a:pt x="45" y="78"/>
                    <a:pt x="59" y="69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6" y="87"/>
                    <a:pt x="80" y="87"/>
                    <a:pt x="83" y="84"/>
                  </a:cubicBezTo>
                  <a:cubicBezTo>
                    <a:pt x="84" y="83"/>
                    <a:pt x="84" y="83"/>
                    <a:pt x="84" y="83"/>
                  </a:cubicBezTo>
                  <a:cubicBezTo>
                    <a:pt x="87" y="81"/>
                    <a:pt x="87" y="77"/>
                    <a:pt x="84" y="7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78" y="45"/>
                    <a:pt x="76" y="26"/>
                    <a:pt x="64" y="14"/>
                  </a:cubicBezTo>
                  <a:close/>
                  <a:moveTo>
                    <a:pt x="58" y="58"/>
                  </a:moveTo>
                  <a:cubicBezTo>
                    <a:pt x="47" y="68"/>
                    <a:pt x="31" y="68"/>
                    <a:pt x="20" y="58"/>
                  </a:cubicBezTo>
                  <a:cubicBezTo>
                    <a:pt x="10" y="48"/>
                    <a:pt x="10" y="31"/>
                    <a:pt x="20" y="21"/>
                  </a:cubicBezTo>
                  <a:cubicBezTo>
                    <a:pt x="31" y="10"/>
                    <a:pt x="47" y="10"/>
                    <a:pt x="58" y="21"/>
                  </a:cubicBezTo>
                  <a:cubicBezTo>
                    <a:pt x="68" y="31"/>
                    <a:pt x="68" y="48"/>
                    <a:pt x="58" y="58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0728" name="Text Box 11">
            <a:hlinkClick r:id="rId4" action="ppaction://hlinksldjump"/>
            <a:extLst>
              <a:ext uri="{FF2B5EF4-FFF2-40B4-BE49-F238E27FC236}">
                <a16:creationId xmlns:a16="http://schemas.microsoft.com/office/drawing/2014/main" id="{03C5D7DA-69D2-4034-94D4-FC64CBEF4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2093913"/>
            <a:ext cx="4117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dirty="0">
                <a:solidFill>
                  <a:srgbClr val="000000"/>
                </a:solidFill>
                <a:sym typeface="+mn-lt"/>
              </a:rPr>
              <a:t>案例</a:t>
            </a:r>
            <a:r>
              <a:rPr lang="en-US" altLang="zh-CN" dirty="0">
                <a:solidFill>
                  <a:srgbClr val="000000"/>
                </a:solidFill>
                <a:sym typeface="+mn-lt"/>
              </a:rPr>
              <a:t>3.1 </a:t>
            </a:r>
            <a:r>
              <a:rPr lang="zh-CN" altLang="en-US" dirty="0">
                <a:solidFill>
                  <a:srgbClr val="000000"/>
                </a:solidFill>
                <a:sym typeface="+mn-lt"/>
              </a:rPr>
              <a:t>：</a:t>
            </a:r>
            <a:r>
              <a:rPr lang="zh-TW" altLang="en-US" dirty="0">
                <a:solidFill>
                  <a:srgbClr val="000000"/>
                </a:solidFill>
                <a:sym typeface="+mn-lt"/>
              </a:rPr>
              <a:t>数制的转换</a:t>
            </a:r>
            <a:endParaRPr lang="zh-CN" alt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30729" name="Text Box 11">
            <a:hlinkClick r:id="rId2" action="ppaction://hlinksldjump"/>
            <a:extLst>
              <a:ext uri="{FF2B5EF4-FFF2-40B4-BE49-F238E27FC236}">
                <a16:creationId xmlns:a16="http://schemas.microsoft.com/office/drawing/2014/main" id="{B132B35A-1E32-4A36-B048-CD3C178BE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3079750"/>
            <a:ext cx="4117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dirty="0">
                <a:solidFill>
                  <a:srgbClr val="000000"/>
                </a:solidFill>
                <a:sym typeface="+mn-lt"/>
              </a:rPr>
              <a:t>案例</a:t>
            </a:r>
            <a:r>
              <a:rPr lang="en-US" altLang="zh-CN" dirty="0">
                <a:solidFill>
                  <a:srgbClr val="000000"/>
                </a:solidFill>
                <a:sym typeface="+mn-lt"/>
              </a:rPr>
              <a:t>3.2</a:t>
            </a:r>
            <a:r>
              <a:rPr lang="zh-CN" altLang="en-US" dirty="0">
                <a:solidFill>
                  <a:srgbClr val="000000"/>
                </a:solidFill>
                <a:sym typeface="+mn-lt"/>
              </a:rPr>
              <a:t>：号匹配的检验</a:t>
            </a:r>
          </a:p>
        </p:txBody>
      </p:sp>
      <p:sp>
        <p:nvSpPr>
          <p:cNvPr id="30730" name="Text Box 11">
            <a:hlinkClick r:id="rId3" action="ppaction://hlinksldjump"/>
            <a:extLst>
              <a:ext uri="{FF2B5EF4-FFF2-40B4-BE49-F238E27FC236}">
                <a16:creationId xmlns:a16="http://schemas.microsoft.com/office/drawing/2014/main" id="{376665EF-14FC-48C1-99EB-19669F553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4064000"/>
            <a:ext cx="4117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dirty="0">
                <a:solidFill>
                  <a:srgbClr val="000000"/>
                </a:solidFill>
                <a:sym typeface="+mn-lt"/>
              </a:rPr>
              <a:t>案例</a:t>
            </a:r>
            <a:r>
              <a:rPr lang="en-US" altLang="zh-CN" dirty="0">
                <a:solidFill>
                  <a:srgbClr val="000000"/>
                </a:solidFill>
                <a:sym typeface="+mn-lt"/>
              </a:rPr>
              <a:t>3.3 </a:t>
            </a:r>
            <a:r>
              <a:rPr lang="zh-CN" altLang="en-US" dirty="0">
                <a:solidFill>
                  <a:srgbClr val="000000"/>
                </a:solidFill>
                <a:sym typeface="+mn-lt"/>
              </a:rPr>
              <a:t>：表达式求值</a:t>
            </a:r>
          </a:p>
        </p:txBody>
      </p:sp>
      <p:sp>
        <p:nvSpPr>
          <p:cNvPr id="30731" name="Text Box 11">
            <a:extLst>
              <a:ext uri="{FF2B5EF4-FFF2-40B4-BE49-F238E27FC236}">
                <a16:creationId xmlns:a16="http://schemas.microsoft.com/office/drawing/2014/main" id="{C54B605E-F742-4577-90D7-146C0DC38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5049838"/>
            <a:ext cx="4117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</a:pPr>
            <a:r>
              <a:rPr lang="zh-CN" altLang="en-US" dirty="0">
                <a:solidFill>
                  <a:srgbClr val="000000"/>
                </a:solidFill>
                <a:sym typeface="+mn-lt"/>
              </a:rPr>
              <a:t>案例</a:t>
            </a:r>
            <a:r>
              <a:rPr lang="en-US" altLang="zh-CN" dirty="0">
                <a:solidFill>
                  <a:srgbClr val="000000"/>
                </a:solidFill>
                <a:sym typeface="+mn-lt"/>
              </a:rPr>
              <a:t>3.4 </a:t>
            </a:r>
            <a:r>
              <a:rPr lang="zh-CN" altLang="en-US" dirty="0">
                <a:solidFill>
                  <a:srgbClr val="000000"/>
                </a:solidFill>
                <a:sym typeface="+mn-lt"/>
              </a:rPr>
              <a:t>：舞伴问题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D4AAA-6319-3D4C-B6F1-AA44363E8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sym typeface="+mn-lt"/>
              </a:rPr>
              <a:t>案例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sym typeface="+mn-lt"/>
              </a:rPr>
              <a:t>3.1 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sym typeface="+mn-lt"/>
              </a:rPr>
              <a:t>：</a:t>
            </a:r>
            <a:r>
              <a:rPr lang="zh-TW" altLang="en-US" dirty="0">
                <a:solidFill>
                  <a:schemeClr val="bg1">
                    <a:lumMod val="75000"/>
                  </a:schemeClr>
                </a:solidFill>
                <a:sym typeface="+mn-lt"/>
              </a:rPr>
              <a:t>数制的转换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09699E-AB23-824D-BD92-1080F8F0C5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9712" y="891214"/>
            <a:ext cx="4392488" cy="2964929"/>
          </a:xfrm>
          <a:prstGeom prst="rect">
            <a:avLst/>
          </a:prstGeom>
        </p:spPr>
      </p:pic>
      <p:pic>
        <p:nvPicPr>
          <p:cNvPr id="6" name="Picture 5">
            <a:hlinkClick r:id="rId3" action="ppaction://hlinksldjump"/>
            <a:extLst>
              <a:ext uri="{FF2B5EF4-FFF2-40B4-BE49-F238E27FC236}">
                <a16:creationId xmlns:a16="http://schemas.microsoft.com/office/drawing/2014/main" id="{F758421E-EF28-7645-A027-4F8B4A8172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872" y="3891294"/>
            <a:ext cx="6876256" cy="296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182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1CCB2-5959-6D4D-826E-3B2E274E7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sym typeface="+mn-lt"/>
              </a:rPr>
              <a:t>案例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sym typeface="+mn-lt"/>
              </a:rPr>
              <a:t>3.2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sym typeface="+mn-lt"/>
              </a:rPr>
              <a:t>：号匹配的检验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32827-2A29-1745-9F91-8EFC0FBC5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112" y="1116012"/>
            <a:ext cx="3168601" cy="2024955"/>
          </a:xfrm>
        </p:spPr>
        <p:txBody>
          <a:bodyPr/>
          <a:lstStyle/>
          <a:p>
            <a:r>
              <a:rPr lang="en-US" altLang="zh-TW" sz="1600" dirty="0"/>
              <a:t>{([</a:t>
            </a:r>
            <a:r>
              <a:rPr lang="zh-TW" altLang="en-US" sz="1600" dirty="0"/>
              <a:t>都是左括号，</a:t>
            </a:r>
            <a:r>
              <a:rPr lang="en-US" sz="1600" dirty="0"/>
              <a:t>push</a:t>
            </a:r>
            <a:r>
              <a:rPr lang="zh-TW" altLang="en-US" sz="1600" dirty="0"/>
              <a:t>进栈；</a:t>
            </a:r>
            <a:r>
              <a:rPr lang="en-US" altLang="zh-TW" sz="1600" dirty="0"/>
              <a:t>)</a:t>
            </a:r>
            <a:r>
              <a:rPr lang="zh-TW" altLang="en-US" sz="1600" dirty="0"/>
              <a:t>是右括号，</a:t>
            </a:r>
            <a:r>
              <a:rPr lang="en-US" sz="1600" dirty="0"/>
              <a:t>pop(), （</a:t>
            </a:r>
            <a:r>
              <a:rPr lang="zh-TW" altLang="en-US" sz="1600" dirty="0"/>
              <a:t>出栈，</a:t>
            </a:r>
            <a:r>
              <a:rPr lang="en-US" altLang="zh-TW" sz="1600" dirty="0"/>
              <a:t>()</a:t>
            </a:r>
            <a:r>
              <a:rPr lang="zh-TW" altLang="en-US" sz="1600" dirty="0"/>
              <a:t>匹配；继续 ，</a:t>
            </a:r>
            <a:r>
              <a:rPr lang="en-US" altLang="zh-TW" sz="1600" dirty="0"/>
              <a:t>]</a:t>
            </a:r>
            <a:r>
              <a:rPr lang="zh-TW" altLang="en-US" sz="1600" dirty="0"/>
              <a:t>是右括号，</a:t>
            </a:r>
            <a:r>
              <a:rPr lang="en-US" sz="1600" dirty="0"/>
              <a:t>pop()，[</a:t>
            </a:r>
            <a:r>
              <a:rPr lang="zh-TW" altLang="en-US" sz="1600" dirty="0"/>
              <a:t>出栈，</a:t>
            </a:r>
            <a:r>
              <a:rPr lang="en-US" altLang="zh-TW" sz="1600" dirty="0"/>
              <a:t>[]</a:t>
            </a:r>
            <a:r>
              <a:rPr lang="zh-TW" altLang="en-US" sz="1600" dirty="0"/>
              <a:t>匹配；继续，</a:t>
            </a:r>
            <a:r>
              <a:rPr lang="en-US" altLang="zh-TW" sz="1600" dirty="0"/>
              <a:t>}</a:t>
            </a:r>
            <a:r>
              <a:rPr lang="zh-TW" altLang="en-US" sz="1600" dirty="0"/>
              <a:t>右括号，</a:t>
            </a:r>
            <a:r>
              <a:rPr lang="en-US" sz="1600" dirty="0"/>
              <a:t>pop()，{</a:t>
            </a:r>
            <a:r>
              <a:rPr lang="zh-TW" altLang="en-US" sz="1600" dirty="0"/>
              <a:t>出栈，</a:t>
            </a:r>
            <a:r>
              <a:rPr lang="en-US" altLang="zh-TW" sz="1600" dirty="0"/>
              <a:t>{}</a:t>
            </a:r>
            <a:r>
              <a:rPr lang="zh-TW" altLang="en-US" sz="1600" dirty="0"/>
              <a:t>匹配成功；整个表达式也成功了。</a:t>
            </a: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04D88A-69CC-2547-8244-C6677C7FC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6712"/>
            <a:ext cx="5379885" cy="2592288"/>
          </a:xfrm>
          <a:prstGeom prst="rect">
            <a:avLst/>
          </a:prstGeom>
        </p:spPr>
      </p:pic>
      <p:pic>
        <p:nvPicPr>
          <p:cNvPr id="5" name="Picture 4">
            <a:hlinkClick r:id="rId3" action="ppaction://hlinksldjump"/>
            <a:extLst>
              <a:ext uri="{FF2B5EF4-FFF2-40B4-BE49-F238E27FC236}">
                <a16:creationId xmlns:a16="http://schemas.microsoft.com/office/drawing/2014/main" id="{D273D386-B37D-4040-8122-3521E9C68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2364" y="4302076"/>
            <a:ext cx="4752528" cy="2273586"/>
          </a:xfrm>
          <a:prstGeom prst="rect">
            <a:avLst/>
          </a:prstGeom>
        </p:spPr>
      </p:pic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4531CFD0-2ADC-6D4F-B2FE-4123430409A6}"/>
              </a:ext>
            </a:extLst>
          </p:cNvPr>
          <p:cNvSpPr/>
          <p:nvPr/>
        </p:nvSpPr>
        <p:spPr>
          <a:xfrm>
            <a:off x="339108" y="4869160"/>
            <a:ext cx="33870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800" b="0" dirty="0">
                <a:solidFill>
                  <a:srgbClr val="444444"/>
                </a:solidFill>
                <a:latin typeface="Tahoma" panose="020B0604030504040204" pitchFamily="34" charset="0"/>
              </a:rPr>
              <a:t>{ [ (</a:t>
            </a:r>
            <a:r>
              <a:rPr lang="zh-TW" altLang="en-US" sz="1800" b="0" dirty="0">
                <a:solidFill>
                  <a:srgbClr val="444444"/>
                </a:solidFill>
                <a:latin typeface="Tahoma" panose="020B0604030504040204" pitchFamily="34" charset="0"/>
              </a:rPr>
              <a:t>依次入栈，</a:t>
            </a:r>
            <a:r>
              <a:rPr lang="en-US" altLang="zh-TW" sz="1800" b="0" dirty="0">
                <a:solidFill>
                  <a:srgbClr val="444444"/>
                </a:solidFill>
                <a:latin typeface="Tahoma" panose="020B0604030504040204" pitchFamily="34" charset="0"/>
              </a:rPr>
              <a:t>) ]</a:t>
            </a:r>
            <a:r>
              <a:rPr lang="zh-TW" altLang="en-US" sz="1800" b="0" dirty="0">
                <a:solidFill>
                  <a:srgbClr val="444444"/>
                </a:solidFill>
                <a:latin typeface="Tahoma" panose="020B0604030504040204" pitchFamily="34" charset="0"/>
              </a:rPr>
              <a:t>依次出栈，都匹配，但是栈中还剩余一个</a:t>
            </a:r>
            <a:r>
              <a:rPr lang="en-US" altLang="zh-TW" sz="1800" b="0" dirty="0">
                <a:solidFill>
                  <a:srgbClr val="444444"/>
                </a:solidFill>
                <a:latin typeface="Tahoma" panose="020B0604030504040204" pitchFamily="34" charset="0"/>
              </a:rPr>
              <a:t>{</a:t>
            </a:r>
            <a:r>
              <a:rPr lang="zh-TW" altLang="en-US" sz="1800" b="0" dirty="0">
                <a:solidFill>
                  <a:srgbClr val="444444"/>
                </a:solidFill>
                <a:latin typeface="Tahoma" panose="020B0604030504040204" pitchFamily="34" charset="0"/>
              </a:rPr>
              <a:t>，也就是没有右括号和它匹配。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4935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8ADA6-D368-7D43-ADFF-3C58BCD50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sym typeface="+mn-lt"/>
              </a:rPr>
              <a:t>案例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sym typeface="+mn-lt"/>
              </a:rPr>
              <a:t>3.3 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sym typeface="+mn-lt"/>
              </a:rPr>
              <a:t>：表达式求值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BE5C2-79F8-0041-A45D-D44281C00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087" y="886295"/>
            <a:ext cx="8251825" cy="1016843"/>
          </a:xfrm>
        </p:spPr>
        <p:txBody>
          <a:bodyPr/>
          <a:lstStyle/>
          <a:p>
            <a:r>
              <a:rPr lang="zh-TW" altLang="en-US" sz="1800" dirty="0"/>
              <a:t>算法表达式也是栈的一个经典应用场景，为了方便讲解，我们假设表达式中只有 </a:t>
            </a:r>
            <a:r>
              <a:rPr lang="en-US" altLang="zh-TW" sz="1800" dirty="0"/>
              <a:t>+</a:t>
            </a:r>
            <a:r>
              <a:rPr lang="zh-TW" altLang="en-US" sz="1800" dirty="0"/>
              <a:t>、</a:t>
            </a:r>
            <a:r>
              <a:rPr lang="en-US" altLang="zh-TW" sz="1800" dirty="0"/>
              <a:t>-</a:t>
            </a:r>
            <a:r>
              <a:rPr lang="zh-TW" altLang="en-US" sz="1800" dirty="0"/>
              <a:t>、*、</a:t>
            </a:r>
            <a:r>
              <a:rPr lang="en-US" altLang="zh-TW" sz="1800" dirty="0"/>
              <a:t>/</a:t>
            </a:r>
            <a:r>
              <a:rPr lang="zh-TW" altLang="en-US" sz="1800" dirty="0"/>
              <a:t> 四种符号，然后我们要对表示式 </a:t>
            </a:r>
            <a:r>
              <a:rPr lang="en-US" altLang="zh-TW" sz="1800" dirty="0"/>
              <a:t>18-12/3+5*4</a:t>
            </a:r>
            <a:r>
              <a:rPr lang="zh-TW" altLang="en-US" sz="1800" dirty="0"/>
              <a:t> 进行求解应该如何做呢？</a:t>
            </a:r>
            <a:endParaRPr lang="en-US" sz="1800" dirty="0"/>
          </a:p>
        </p:txBody>
      </p:sp>
      <p:pic>
        <p:nvPicPr>
          <p:cNvPr id="4" name="Picture 3">
            <a:hlinkClick r:id="rId2" action="ppaction://hlinksldjump"/>
            <a:extLst>
              <a:ext uri="{FF2B5EF4-FFF2-40B4-BE49-F238E27FC236}">
                <a16:creationId xmlns:a16="http://schemas.microsoft.com/office/drawing/2014/main" id="{163E32CE-F441-CA48-A90C-28C73D625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645" y="1914137"/>
            <a:ext cx="7214824" cy="494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89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181D7-7CA5-9948-A7CD-34D1DC592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sym typeface="+mn-lt"/>
              </a:rPr>
              <a:t>案例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sym typeface="+mn-lt"/>
              </a:rPr>
              <a:t>3.4 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sym typeface="+mn-lt"/>
              </a:rPr>
              <a:t>：舞伴问题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01C2C-2294-2F46-AEF7-7F60AB58C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087" y="836712"/>
            <a:ext cx="8251825" cy="1808931"/>
          </a:xfrm>
        </p:spPr>
        <p:txBody>
          <a:bodyPr/>
          <a:lstStyle/>
          <a:p>
            <a:r>
              <a:rPr lang="zh-TW" altLang="en-US" sz="1600" dirty="0"/>
              <a:t>问题描述</a:t>
            </a:r>
            <a:r>
              <a:rPr lang="en-US" altLang="zh-TW" sz="1600" dirty="0"/>
              <a:t>: </a:t>
            </a:r>
            <a:r>
              <a:rPr lang="zh-TW" altLang="en-US" sz="1600" dirty="0"/>
              <a:t>假设在周末舞会上，男士们和女士们进入舞厅时各自排成一队，跳舞开始时，依次从男队和女队的队头上各出一人配成舞伴，若两队初始人数不相同，则较长的那一队中未配对者等待下一轮舞曲</a:t>
            </a:r>
            <a:r>
              <a:rPr lang="en-US" altLang="zh-TW" sz="1600" dirty="0"/>
              <a:t>,</a:t>
            </a:r>
            <a:r>
              <a:rPr lang="zh-TW" altLang="en-US" sz="1600" dirty="0"/>
              <a:t>跳完舞的人，按原来的次序依次重新回到原来的队列的末尾。现要求设计一个函数模拟上述舞伴配对问题，试设计程序实现之。假设有</a:t>
            </a:r>
            <a:r>
              <a:rPr lang="en-US" altLang="zh-TW" sz="1600" dirty="0"/>
              <a:t>5</a:t>
            </a:r>
            <a:r>
              <a:rPr lang="zh-TW" altLang="en-US" sz="1600" dirty="0"/>
              <a:t>位女生，</a:t>
            </a:r>
            <a:r>
              <a:rPr lang="en-US" altLang="zh-TW" sz="1600" dirty="0"/>
              <a:t>8</a:t>
            </a:r>
            <a:r>
              <a:rPr lang="zh-TW" altLang="en-US" sz="1600" dirty="0"/>
              <a:t>位男生，那么前三支舞表示</a:t>
            </a:r>
            <a:r>
              <a:rPr lang="zh-CN" altLang="en-US" sz="1600" dirty="0"/>
              <a:t>，</a:t>
            </a:r>
            <a:r>
              <a:rPr lang="zh-TW" altLang="en-US" sz="1600" dirty="0"/>
              <a:t>男女生数量</a:t>
            </a:r>
            <a:r>
              <a:rPr lang="en-US" sz="1600" dirty="0"/>
              <a:t>m</a:t>
            </a:r>
            <a:r>
              <a:rPr lang="zh-TW" altLang="en-US" sz="1600" dirty="0"/>
              <a:t>和</a:t>
            </a:r>
            <a:r>
              <a:rPr lang="en-US" sz="1600" dirty="0"/>
              <a:t>n</a:t>
            </a:r>
            <a:r>
              <a:rPr lang="zh-TW" altLang="en-US" sz="1600" dirty="0"/>
              <a:t>都应该用变量表示，要求实验打印并输出前</a:t>
            </a:r>
            <a:r>
              <a:rPr lang="en-US" sz="1600" dirty="0"/>
              <a:t>K(K&gt;=1)</a:t>
            </a:r>
            <a:r>
              <a:rPr lang="zh-TW" altLang="en-US" sz="1600" dirty="0"/>
              <a:t>支舞曲的配对情况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20524B-0C9E-DD44-A54F-7563CEE52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04" y="2798807"/>
            <a:ext cx="7128792" cy="399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93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9">
            <a:extLst>
              <a:ext uri="{FF2B5EF4-FFF2-40B4-BE49-F238E27FC236}">
                <a16:creationId xmlns:a16="http://schemas.microsoft.com/office/drawing/2014/main" id="{41C86A83-E0DD-1342-A58E-364F80830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/>
          <a:stretch>
            <a:fillRect/>
          </a:stretch>
        </p:blipFill>
        <p:spPr bwMode="auto">
          <a:xfrm>
            <a:off x="0" y="1588"/>
            <a:ext cx="912495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矩形: 圆角 16">
            <a:extLst>
              <a:ext uri="{FF2B5EF4-FFF2-40B4-BE49-F238E27FC236}">
                <a16:creationId xmlns:a16="http://schemas.microsoft.com/office/drawing/2014/main" id="{1B3A1378-4C5D-4B98-9FF6-4B33DB0BC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0" y="3678238"/>
            <a:ext cx="5199063" cy="504825"/>
          </a:xfrm>
          <a:prstGeom prst="roundRect">
            <a:avLst>
              <a:gd name="adj" fmla="val 16667"/>
            </a:avLst>
          </a:prstGeom>
          <a:solidFill>
            <a:srgbClr val="9476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67" name="矩形: 圆角 15">
            <a:extLst>
              <a:ext uri="{FF2B5EF4-FFF2-40B4-BE49-F238E27FC236}">
                <a16:creationId xmlns:a16="http://schemas.microsoft.com/office/drawing/2014/main" id="{C130DE45-D298-44F6-858F-141471042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188" y="3678238"/>
            <a:ext cx="839787" cy="5048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81953F9-81C9-44DB-9753-7F6A300F1CC2}"/>
              </a:ext>
            </a:extLst>
          </p:cNvPr>
          <p:cNvSpPr/>
          <p:nvPr/>
        </p:nvSpPr>
        <p:spPr bwMode="auto">
          <a:xfrm>
            <a:off x="9525" y="1588"/>
            <a:ext cx="9151938" cy="2024062"/>
          </a:xfrm>
          <a:prstGeom prst="rect">
            <a:avLst/>
          </a:prstGeom>
          <a:solidFill>
            <a:schemeClr val="tx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 kern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Shape 26">
            <a:extLst>
              <a:ext uri="{FF2B5EF4-FFF2-40B4-BE49-F238E27FC236}">
                <a16:creationId xmlns:a16="http://schemas.microsoft.com/office/drawing/2014/main" id="{230D1A72-25AA-42F8-8F45-773E1A0D29EB}"/>
              </a:ext>
            </a:extLst>
          </p:cNvPr>
          <p:cNvSpPr/>
          <p:nvPr/>
        </p:nvSpPr>
        <p:spPr>
          <a:xfrm flipH="1">
            <a:off x="-36513" y="774700"/>
            <a:ext cx="9207501" cy="12604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BC9F37B-3425-4A3B-961A-2D7A95A6C4EF}"/>
              </a:ext>
            </a:extLst>
          </p:cNvPr>
          <p:cNvSpPr txBox="1"/>
          <p:nvPr/>
        </p:nvSpPr>
        <p:spPr>
          <a:xfrm>
            <a:off x="558800" y="331788"/>
            <a:ext cx="2573338" cy="6477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dist"/>
            <a:r>
              <a:rPr lang="zh-CN" altLang="en-US" sz="36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目录导航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2D53B93-02F9-4898-8205-D750E77A92AF}"/>
              </a:ext>
            </a:extLst>
          </p:cNvPr>
          <p:cNvSpPr txBox="1"/>
          <p:nvPr/>
        </p:nvSpPr>
        <p:spPr>
          <a:xfrm>
            <a:off x="1619250" y="2471738"/>
            <a:ext cx="720725" cy="3351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3.1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3.2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3.3</a:t>
            </a:r>
            <a:endParaRPr lang="zh-CN" altLang="en-US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3.4</a:t>
            </a:r>
            <a:endParaRPr lang="zh-CN" altLang="en-US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3.5</a:t>
            </a:r>
            <a:endParaRPr lang="zh-CN" altLang="en-US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3.6</a:t>
            </a:r>
            <a:endParaRPr lang="zh-CN" altLang="en-US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D58C29F-BA25-40FA-BA19-CC3B4658FF01}"/>
              </a:ext>
            </a:extLst>
          </p:cNvPr>
          <p:cNvSpPr txBox="1"/>
          <p:nvPr/>
        </p:nvSpPr>
        <p:spPr>
          <a:xfrm>
            <a:off x="2457450" y="2471738"/>
            <a:ext cx="4129088" cy="335121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栈和队列的定义和特点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案例引入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栈的表示和操作的实现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栈与递归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队列的的表示和操作的实现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案例分析与实现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9AA8578-D3DC-4C3D-815E-23C56A250E82}"/>
              </a:ext>
            </a:extLst>
          </p:cNvPr>
          <p:cNvSpPr/>
          <p:nvPr/>
        </p:nvSpPr>
        <p:spPr>
          <a:xfrm>
            <a:off x="3276600" y="457200"/>
            <a:ext cx="1458913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>
            <a:extLst>
              <a:ext uri="{FF2B5EF4-FFF2-40B4-BE49-F238E27FC236}">
                <a16:creationId xmlns:a16="http://schemas.microsoft.com/office/drawing/2014/main" id="{89F16851-4D60-4A22-81B9-E6C38B5F8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1484313"/>
            <a:ext cx="3779837" cy="3543300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602" name="Rectangle 58">
            <a:extLst>
              <a:ext uri="{FF2B5EF4-FFF2-40B4-BE49-F238E27FC236}">
                <a16:creationId xmlns:a16="http://schemas.microsoft.com/office/drawing/2014/main" id="{4A8106A9-3C71-48B1-9F63-E7020AB511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263" y="139700"/>
            <a:ext cx="67754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栈的表示和操作的实现</a:t>
            </a:r>
          </a:p>
        </p:txBody>
      </p:sp>
      <p:pic>
        <p:nvPicPr>
          <p:cNvPr id="34820" name="Picture 5">
            <a:extLst>
              <a:ext uri="{FF2B5EF4-FFF2-40B4-BE49-F238E27FC236}">
                <a16:creationId xmlns:a16="http://schemas.microsoft.com/office/drawing/2014/main" id="{4056864D-0F54-0041-8004-5E93C103D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1484313"/>
            <a:ext cx="51054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C1B39DE9-295A-4272-8F11-CD1D9D339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1484313"/>
            <a:ext cx="3779837" cy="1006475"/>
          </a:xfrm>
          <a:prstGeom prst="rect">
            <a:avLst/>
          </a:prstGeom>
          <a:solidFill>
            <a:srgbClr val="D4E6F4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“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进” ＝压入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=PUSH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)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“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出” ＝弹出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=POP( )</a:t>
            </a:r>
          </a:p>
        </p:txBody>
      </p:sp>
      <p:sp>
        <p:nvSpPr>
          <p:cNvPr id="32774" name="矩形 2">
            <a:extLst>
              <a:ext uri="{FF2B5EF4-FFF2-40B4-BE49-F238E27FC236}">
                <a16:creationId xmlns:a16="http://schemas.microsoft.com/office/drawing/2014/main" id="{BF39C1B0-3E02-4370-8254-B08222D9D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2852738"/>
            <a:ext cx="3779837" cy="714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5" name="矩形 11">
            <a:extLst>
              <a:ext uri="{FF2B5EF4-FFF2-40B4-BE49-F238E27FC236}">
                <a16:creationId xmlns:a16="http://schemas.microsoft.com/office/drawing/2014/main" id="{AF915784-C249-4AF1-8567-2C8832047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4638" y="3036888"/>
            <a:ext cx="3779837" cy="73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6" name="矩形 12">
            <a:extLst>
              <a:ext uri="{FF2B5EF4-FFF2-40B4-BE49-F238E27FC236}">
                <a16:creationId xmlns:a16="http://schemas.microsoft.com/office/drawing/2014/main" id="{BDC9B3EB-F971-498D-B1B4-18911F329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4638" y="3251200"/>
            <a:ext cx="3779837" cy="73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7" name="矩形 13">
            <a:extLst>
              <a:ext uri="{FF2B5EF4-FFF2-40B4-BE49-F238E27FC236}">
                <a16:creationId xmlns:a16="http://schemas.microsoft.com/office/drawing/2014/main" id="{C4422883-6176-4585-BBBB-54DEB9045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4638" y="3465513"/>
            <a:ext cx="3779837" cy="714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8" name="矩形 14">
            <a:extLst>
              <a:ext uri="{FF2B5EF4-FFF2-40B4-BE49-F238E27FC236}">
                <a16:creationId xmlns:a16="http://schemas.microsoft.com/office/drawing/2014/main" id="{93347872-C6D9-4C5F-83FF-1E08C594E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3689350"/>
            <a:ext cx="3779838" cy="73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9" name="矩形 15">
            <a:extLst>
              <a:ext uri="{FF2B5EF4-FFF2-40B4-BE49-F238E27FC236}">
                <a16:creationId xmlns:a16="http://schemas.microsoft.com/office/drawing/2014/main" id="{69A654D8-37DA-4E26-80E1-2AEABE4BA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3878263"/>
            <a:ext cx="3779838" cy="73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80" name="矩形 16">
            <a:extLst>
              <a:ext uri="{FF2B5EF4-FFF2-40B4-BE49-F238E27FC236}">
                <a16:creationId xmlns:a16="http://schemas.microsoft.com/office/drawing/2014/main" id="{F59B8828-6AD6-4323-AE36-251CD9B53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4117975"/>
            <a:ext cx="3779837" cy="714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81" name="矩形 17">
            <a:extLst>
              <a:ext uri="{FF2B5EF4-FFF2-40B4-BE49-F238E27FC236}">
                <a16:creationId xmlns:a16="http://schemas.microsoft.com/office/drawing/2014/main" id="{B88DBE80-69AB-48C4-9BD5-0DE3657EC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4638" y="4303713"/>
            <a:ext cx="3779837" cy="714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82" name="矩形 18">
            <a:extLst>
              <a:ext uri="{FF2B5EF4-FFF2-40B4-BE49-F238E27FC236}">
                <a16:creationId xmlns:a16="http://schemas.microsoft.com/office/drawing/2014/main" id="{CAC740CA-20F2-4A7A-99B5-958FB7EA5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4537075"/>
            <a:ext cx="3779838" cy="714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83" name="矩形 19">
            <a:extLst>
              <a:ext uri="{FF2B5EF4-FFF2-40B4-BE49-F238E27FC236}">
                <a16:creationId xmlns:a16="http://schemas.microsoft.com/office/drawing/2014/main" id="{2F92D339-C2FD-4EE3-9B34-EDC40F5D5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4727575"/>
            <a:ext cx="3779838" cy="714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Shape 26">
            <a:extLst>
              <a:ext uri="{FF2B5EF4-FFF2-40B4-BE49-F238E27FC236}">
                <a16:creationId xmlns:a16="http://schemas.microsoft.com/office/drawing/2014/main" id="{49D1A0F5-0B9D-4096-95CE-07A1FBC9D8FF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9">
            <a:extLst>
              <a:ext uri="{FF2B5EF4-FFF2-40B4-BE49-F238E27FC236}">
                <a16:creationId xmlns:a16="http://schemas.microsoft.com/office/drawing/2014/main" id="{D6F6AC06-12E7-D045-847E-761D0D4B5AA4}"/>
              </a:ext>
            </a:extLst>
          </p:cNvPr>
          <p:cNvGrpSpPr>
            <a:grpSpLocks/>
          </p:cNvGrpSpPr>
          <p:nvPr/>
        </p:nvGrpSpPr>
        <p:grpSpPr bwMode="auto">
          <a:xfrm>
            <a:off x="5707063" y="917575"/>
            <a:ext cx="1752600" cy="3625850"/>
            <a:chOff x="3439" y="595"/>
            <a:chExt cx="1104" cy="2284"/>
          </a:xfrm>
        </p:grpSpPr>
        <p:sp>
          <p:nvSpPr>
            <p:cNvPr id="26628" name="Rectangle 1030">
              <a:extLst>
                <a:ext uri="{FF2B5EF4-FFF2-40B4-BE49-F238E27FC236}">
                  <a16:creationId xmlns:a16="http://schemas.microsoft.com/office/drawing/2014/main" id="{0CF1649C-6F16-4721-B5AD-0EC1B39CED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592"/>
              <a:ext cx="1056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 a</a:t>
              </a:r>
              <a:r>
                <a:rPr lang="en-US" altLang="zh-CN" baseline="-1000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29" name="Rectangle 1031">
              <a:extLst>
                <a:ext uri="{FF2B5EF4-FFF2-40B4-BE49-F238E27FC236}">
                  <a16:creationId xmlns:a16="http://schemas.microsoft.com/office/drawing/2014/main" id="{6A076B43-8064-426A-A347-3F952D61B8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305"/>
              <a:ext cx="1056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 a</a:t>
              </a:r>
              <a:r>
                <a:rPr lang="en-US" altLang="zh-CN" baseline="-1000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30" name="Rectangle 1032">
              <a:extLst>
                <a:ext uri="{FF2B5EF4-FFF2-40B4-BE49-F238E27FC236}">
                  <a16:creationId xmlns:a16="http://schemas.microsoft.com/office/drawing/2014/main" id="{B8908A48-515D-4309-B2C5-64D47483B1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018"/>
              <a:ext cx="1056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……</a:t>
              </a:r>
            </a:p>
          </p:txBody>
        </p:sp>
        <p:sp>
          <p:nvSpPr>
            <p:cNvPr id="26631" name="Rectangle 1033">
              <a:extLst>
                <a:ext uri="{FF2B5EF4-FFF2-40B4-BE49-F238E27FC236}">
                  <a16:creationId xmlns:a16="http://schemas.microsoft.com/office/drawing/2014/main" id="{379BCC3A-3CED-4F55-80CB-6FBB1B2EEB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1158"/>
              <a:ext cx="1056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 a</a:t>
              </a:r>
              <a:r>
                <a:rPr lang="en-US" altLang="zh-CN" baseline="-10000">
                  <a:latin typeface="+mn-lt"/>
                  <a:ea typeface="+mn-ea"/>
                  <a:cs typeface="+mn-ea"/>
                  <a:sym typeface="+mn-lt"/>
                </a:rPr>
                <a:t>n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32" name="Line 1034">
              <a:extLst>
                <a:ext uri="{FF2B5EF4-FFF2-40B4-BE49-F238E27FC236}">
                  <a16:creationId xmlns:a16="http://schemas.microsoft.com/office/drawing/2014/main" id="{90071388-F457-486A-8107-6B349072F9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6" y="928"/>
              <a:ext cx="105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33" name="Line 1035">
              <a:extLst>
                <a:ext uri="{FF2B5EF4-FFF2-40B4-BE49-F238E27FC236}">
                  <a16:creationId xmlns:a16="http://schemas.microsoft.com/office/drawing/2014/main" id="{F7CF7A2D-19B4-43D0-B400-23C9FDE2B8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6" y="1468"/>
              <a:ext cx="10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34" name="Line 1036">
              <a:extLst>
                <a:ext uri="{FF2B5EF4-FFF2-40B4-BE49-F238E27FC236}">
                  <a16:creationId xmlns:a16="http://schemas.microsoft.com/office/drawing/2014/main" id="{52A837A4-505E-42FC-8CF2-8BBC50ECE2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6" y="2018"/>
              <a:ext cx="10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35" name="Line 1037">
              <a:extLst>
                <a:ext uri="{FF2B5EF4-FFF2-40B4-BE49-F238E27FC236}">
                  <a16:creationId xmlns:a16="http://schemas.microsoft.com/office/drawing/2014/main" id="{A4939C85-CD51-4E03-A656-D30D74716B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6" y="2305"/>
              <a:ext cx="10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36" name="Line 1038">
              <a:extLst>
                <a:ext uri="{FF2B5EF4-FFF2-40B4-BE49-F238E27FC236}">
                  <a16:creationId xmlns:a16="http://schemas.microsoft.com/office/drawing/2014/main" id="{92A5DC10-7214-43CB-8425-547A671A93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6" y="2592"/>
              <a:ext cx="10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37" name="Line 1039">
              <a:extLst>
                <a:ext uri="{FF2B5EF4-FFF2-40B4-BE49-F238E27FC236}">
                  <a16:creationId xmlns:a16="http://schemas.microsoft.com/office/drawing/2014/main" id="{720E6146-D6FC-4875-9421-507F7E6172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6" y="2879"/>
              <a:ext cx="105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38" name="Line 1040">
              <a:extLst>
                <a:ext uri="{FF2B5EF4-FFF2-40B4-BE49-F238E27FC236}">
                  <a16:creationId xmlns:a16="http://schemas.microsoft.com/office/drawing/2014/main" id="{609076DE-063D-4670-B5E0-4A4FA8523E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6" y="928"/>
              <a:ext cx="0" cy="1951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39" name="Line 1041">
              <a:extLst>
                <a:ext uri="{FF2B5EF4-FFF2-40B4-BE49-F238E27FC236}">
                  <a16:creationId xmlns:a16="http://schemas.microsoft.com/office/drawing/2014/main" id="{CC1A8A0E-1EE7-411C-B04D-34FC0A7D1E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22" y="918"/>
              <a:ext cx="0" cy="1961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40" name="Rectangle 1042">
              <a:extLst>
                <a:ext uri="{FF2B5EF4-FFF2-40B4-BE49-F238E27FC236}">
                  <a16:creationId xmlns:a16="http://schemas.microsoft.com/office/drawing/2014/main" id="{2661A558-06E0-4A6D-A813-5C67EB5D79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4" y="595"/>
              <a:ext cx="81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chemeClr val="tx2"/>
                  </a:solidFill>
                  <a:ea typeface="微软雅黑" panose="020B0503020204020204" pitchFamily="34" charset="-122"/>
                  <a:sym typeface="+mn-lt"/>
                </a:rPr>
                <a:t>顺序栈</a:t>
              </a:r>
              <a:r>
                <a:rPr lang="en-US" altLang="zh-CN">
                  <a:solidFill>
                    <a:schemeClr val="tx2"/>
                  </a:solidFill>
                  <a:ea typeface="微软雅黑" panose="020B0503020204020204" pitchFamily="34" charset="-122"/>
                  <a:sym typeface="+mn-lt"/>
                </a:rPr>
                <a:t>S</a:t>
              </a:r>
            </a:p>
          </p:txBody>
        </p:sp>
        <p:sp>
          <p:nvSpPr>
            <p:cNvPr id="26641" name="Rectangle 1043">
              <a:extLst>
                <a:ext uri="{FF2B5EF4-FFF2-40B4-BE49-F238E27FC236}">
                  <a16:creationId xmlns:a16="http://schemas.microsoft.com/office/drawing/2014/main" id="{F0EAEB15-05CA-4389-BCC7-D48CE4FB71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1731"/>
              <a:ext cx="1056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 a</a:t>
              </a:r>
              <a:r>
                <a:rPr lang="en-US" altLang="zh-CN" baseline="-10000">
                  <a:latin typeface="+mn-lt"/>
                  <a:ea typeface="+mn-ea"/>
                  <a:cs typeface="+mn-ea"/>
                  <a:sym typeface="+mn-lt"/>
                </a:rPr>
                <a:t>i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42" name="Line 1044">
              <a:extLst>
                <a:ext uri="{FF2B5EF4-FFF2-40B4-BE49-F238E27FC236}">
                  <a16:creationId xmlns:a16="http://schemas.microsoft.com/office/drawing/2014/main" id="{49E496C7-4770-4381-97D9-5AA929DCFC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1" y="1745"/>
              <a:ext cx="10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43" name="Rectangle 1045">
              <a:extLst>
                <a:ext uri="{FF2B5EF4-FFF2-40B4-BE49-F238E27FC236}">
                  <a16:creationId xmlns:a16="http://schemas.microsoft.com/office/drawing/2014/main" id="{7E21CC45-E589-4B7F-A8BE-6E70F6B55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9" y="1421"/>
              <a:ext cx="1056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……</a:t>
              </a:r>
            </a:p>
          </p:txBody>
        </p:sp>
        <p:sp>
          <p:nvSpPr>
            <p:cNvPr id="26644" name="Line 1046">
              <a:extLst>
                <a:ext uri="{FF2B5EF4-FFF2-40B4-BE49-F238E27FC236}">
                  <a16:creationId xmlns:a16="http://schemas.microsoft.com/office/drawing/2014/main" id="{EB7B5076-8B57-4AE4-97AD-34F4A0E9CC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9" y="1168"/>
              <a:ext cx="10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45" name="Rectangle 1047">
              <a:extLst>
                <a:ext uri="{FF2B5EF4-FFF2-40B4-BE49-F238E27FC236}">
                  <a16:creationId xmlns:a16="http://schemas.microsoft.com/office/drawing/2014/main" id="{F836A0F8-643F-4B61-AFBC-16E4D0881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7" y="918"/>
              <a:ext cx="1056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Group 1049">
            <a:extLst>
              <a:ext uri="{FF2B5EF4-FFF2-40B4-BE49-F238E27FC236}">
                <a16:creationId xmlns:a16="http://schemas.microsoft.com/office/drawing/2014/main" id="{F150C75D-0673-AD4B-8425-BC66EEF8723F}"/>
              </a:ext>
            </a:extLst>
          </p:cNvPr>
          <p:cNvGrpSpPr>
            <a:grpSpLocks/>
          </p:cNvGrpSpPr>
          <p:nvPr/>
        </p:nvGrpSpPr>
        <p:grpSpPr bwMode="auto">
          <a:xfrm>
            <a:off x="2873375" y="1319213"/>
            <a:ext cx="869950" cy="3184525"/>
            <a:chOff x="1654" y="848"/>
            <a:chExt cx="548" cy="2006"/>
          </a:xfrm>
        </p:grpSpPr>
        <p:sp>
          <p:nvSpPr>
            <p:cNvPr id="26647" name="Text Box 1050">
              <a:extLst>
                <a:ext uri="{FF2B5EF4-FFF2-40B4-BE49-F238E27FC236}">
                  <a16:creationId xmlns:a16="http://schemas.microsoft.com/office/drawing/2014/main" id="{6AC514BD-56F0-4C6E-8A57-70470C60B9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4" y="2564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>
                  <a:ea typeface="微软雅黑" panose="020B0503020204020204" pitchFamily="34" charset="-122"/>
                  <a:sym typeface="+mn-lt"/>
                </a:rPr>
                <a:t>表头</a:t>
              </a:r>
            </a:p>
          </p:txBody>
        </p:sp>
        <p:sp>
          <p:nvSpPr>
            <p:cNvPr id="26648" name="Text Box 1051">
              <a:extLst>
                <a:ext uri="{FF2B5EF4-FFF2-40B4-BE49-F238E27FC236}">
                  <a16:creationId xmlns:a16="http://schemas.microsoft.com/office/drawing/2014/main" id="{BE926A8F-FD9B-4C6C-BA60-A32B1743BE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0" y="848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表尾</a:t>
              </a:r>
            </a:p>
          </p:txBody>
        </p:sp>
        <p:sp>
          <p:nvSpPr>
            <p:cNvPr id="26649" name="Line 1052">
              <a:extLst>
                <a:ext uri="{FF2B5EF4-FFF2-40B4-BE49-F238E27FC236}">
                  <a16:creationId xmlns:a16="http://schemas.microsoft.com/office/drawing/2014/main" id="{F3B13B99-4D1A-466A-9D8F-37474CA2D9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98" y="2854"/>
              <a:ext cx="42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50" name="Line 1053">
              <a:extLst>
                <a:ext uri="{FF2B5EF4-FFF2-40B4-BE49-F238E27FC236}">
                  <a16:creationId xmlns:a16="http://schemas.microsoft.com/office/drawing/2014/main" id="{F91CC572-5FE3-4226-A70A-4427FF2916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98" y="1132"/>
              <a:ext cx="5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Group 1054">
            <a:extLst>
              <a:ext uri="{FF2B5EF4-FFF2-40B4-BE49-F238E27FC236}">
                <a16:creationId xmlns:a16="http://schemas.microsoft.com/office/drawing/2014/main" id="{A2ACAFD0-0B6E-1F4F-A1C6-FFA7D3D4C86F}"/>
              </a:ext>
            </a:extLst>
          </p:cNvPr>
          <p:cNvGrpSpPr>
            <a:grpSpLocks/>
          </p:cNvGrpSpPr>
          <p:nvPr/>
        </p:nvGrpSpPr>
        <p:grpSpPr bwMode="auto">
          <a:xfrm>
            <a:off x="7427913" y="1628775"/>
            <a:ext cx="1681162" cy="2855913"/>
            <a:chOff x="4523" y="1043"/>
            <a:chExt cx="1059" cy="1799"/>
          </a:xfrm>
        </p:grpSpPr>
        <p:sp>
          <p:nvSpPr>
            <p:cNvPr id="26652" name="Text Box 1055">
              <a:extLst>
                <a:ext uri="{FF2B5EF4-FFF2-40B4-BE49-F238E27FC236}">
                  <a16:creationId xmlns:a16="http://schemas.microsoft.com/office/drawing/2014/main" id="{4DB962C4-59B2-4CBE-AD89-3B9D835DAD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5" y="2551"/>
              <a:ext cx="87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>
                  <a:ea typeface="微软雅黑" panose="020B0503020204020204" pitchFamily="34" charset="-122"/>
                  <a:sym typeface="+mn-lt"/>
                </a:rPr>
                <a:t>栈底</a:t>
              </a:r>
              <a:r>
                <a:rPr lang="en-US" altLang="zh-CN">
                  <a:solidFill>
                    <a:srgbClr val="FF0000"/>
                  </a:solidFill>
                  <a:ea typeface="微软雅黑" panose="020B0503020204020204" pitchFamily="34" charset="-122"/>
                  <a:sym typeface="+mn-lt"/>
                </a:rPr>
                <a:t>base</a:t>
              </a:r>
            </a:p>
          </p:txBody>
        </p:sp>
        <p:sp>
          <p:nvSpPr>
            <p:cNvPr id="26653" name="Line 1056">
              <a:extLst>
                <a:ext uri="{FF2B5EF4-FFF2-40B4-BE49-F238E27FC236}">
                  <a16:creationId xmlns:a16="http://schemas.microsoft.com/office/drawing/2014/main" id="{38A2B38F-5F21-4D97-BD82-55BE59461A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77" y="2806"/>
              <a:ext cx="100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54" name="Text Box 1057">
              <a:extLst>
                <a:ext uri="{FF2B5EF4-FFF2-40B4-BE49-F238E27FC236}">
                  <a16:creationId xmlns:a16="http://schemas.microsoft.com/office/drawing/2014/main" id="{67D18645-52C3-40FF-BADB-57A5728BAE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3" y="1043"/>
              <a:ext cx="77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栈顶</a:t>
              </a:r>
              <a:r>
                <a:rPr lang="en-US" altLang="zh-CN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top</a:t>
              </a:r>
            </a:p>
          </p:txBody>
        </p:sp>
        <p:sp>
          <p:nvSpPr>
            <p:cNvPr id="26655" name="Line 1058">
              <a:extLst>
                <a:ext uri="{FF2B5EF4-FFF2-40B4-BE49-F238E27FC236}">
                  <a16:creationId xmlns:a16="http://schemas.microsoft.com/office/drawing/2014/main" id="{FB47B1D9-283E-494A-8E41-4CABCD3CAF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43" y="1338"/>
              <a:ext cx="8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Group 1059">
            <a:extLst>
              <a:ext uri="{FF2B5EF4-FFF2-40B4-BE49-F238E27FC236}">
                <a16:creationId xmlns:a16="http://schemas.microsoft.com/office/drawing/2014/main" id="{39B968BD-E610-4F4E-B432-58E6ED22C751}"/>
              </a:ext>
            </a:extLst>
          </p:cNvPr>
          <p:cNvGrpSpPr>
            <a:grpSpLocks/>
          </p:cNvGrpSpPr>
          <p:nvPr/>
        </p:nvGrpSpPr>
        <p:grpSpPr bwMode="auto">
          <a:xfrm>
            <a:off x="4694238" y="1546225"/>
            <a:ext cx="1012825" cy="2978150"/>
            <a:chOff x="2801" y="991"/>
            <a:chExt cx="638" cy="1876"/>
          </a:xfrm>
        </p:grpSpPr>
        <p:sp>
          <p:nvSpPr>
            <p:cNvPr id="26657" name="Text Box 1060">
              <a:extLst>
                <a:ext uri="{FF2B5EF4-FFF2-40B4-BE49-F238E27FC236}">
                  <a16:creationId xmlns:a16="http://schemas.microsoft.com/office/drawing/2014/main" id="{31B446B6-9B2F-44F1-89C9-0BD949CAAA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1" y="2617"/>
              <a:ext cx="61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000">
                  <a:latin typeface="+mn-lt"/>
                  <a:ea typeface="+mn-ea"/>
                  <a:cs typeface="+mn-ea"/>
                  <a:sym typeface="+mn-lt"/>
                </a:rPr>
                <a:t>低地址</a:t>
              </a:r>
            </a:p>
          </p:txBody>
        </p:sp>
        <p:sp>
          <p:nvSpPr>
            <p:cNvPr id="26658" name="Text Box 1061">
              <a:extLst>
                <a:ext uri="{FF2B5EF4-FFF2-40B4-BE49-F238E27FC236}">
                  <a16:creationId xmlns:a16="http://schemas.microsoft.com/office/drawing/2014/main" id="{BE447E5E-6612-471E-8F60-7E2FB49D48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1" y="991"/>
              <a:ext cx="61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000">
                  <a:latin typeface="+mn-lt"/>
                  <a:ea typeface="+mn-ea"/>
                  <a:cs typeface="+mn-ea"/>
                  <a:sym typeface="+mn-lt"/>
                </a:rPr>
                <a:t>高地址</a:t>
              </a:r>
            </a:p>
          </p:txBody>
        </p:sp>
      </p:grpSp>
      <p:sp>
        <p:nvSpPr>
          <p:cNvPr id="367654" name="Rectangle 1062">
            <a:extLst>
              <a:ext uri="{FF2B5EF4-FFF2-40B4-BE49-F238E27FC236}">
                <a16:creationId xmlns:a16="http://schemas.microsoft.com/office/drawing/2014/main" id="{BC40FE2D-8C4E-4ADE-9366-3C9EC8EAF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4786313"/>
            <a:ext cx="23463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写入：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v[i]= </a:t>
            </a:r>
            <a:r>
              <a:rPr lang="en-US" altLang="zh-CN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a</a:t>
            </a:r>
            <a:r>
              <a:rPr lang="en-US" altLang="zh-CN" sz="2800" b="0" baseline="-1000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i</a:t>
            </a:r>
            <a:endParaRPr lang="en-US" altLang="zh-CN" sz="2800" b="0">
              <a:solidFill>
                <a:srgbClr val="FF0000"/>
              </a:solidFill>
              <a:ea typeface="微软雅黑" panose="020B0503020204020204" pitchFamily="34" charset="-122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读出： 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x= v[i]</a:t>
            </a:r>
          </a:p>
        </p:txBody>
      </p:sp>
      <p:sp>
        <p:nvSpPr>
          <p:cNvPr id="367655" name="Rectangle 1063">
            <a:extLst>
              <a:ext uri="{FF2B5EF4-FFF2-40B4-BE49-F238E27FC236}">
                <a16:creationId xmlns:a16="http://schemas.microsoft.com/office/drawing/2014/main" id="{E9364B4B-8EDD-4517-B3EF-C2F6ED860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4852988"/>
            <a:ext cx="30099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压入：</a:t>
            </a:r>
            <a:r>
              <a:rPr lang="en-US" altLang="zh-CN" b="0">
                <a:ea typeface="微软雅黑" panose="020B0503020204020204" pitchFamily="34" charset="-122"/>
                <a:sym typeface="+mn-lt"/>
                <a:hlinkClick r:id="" action="ppaction://hlinkshowjump?jump=nextslide"/>
              </a:rPr>
              <a:t>PUSH (</a:t>
            </a:r>
            <a:r>
              <a:rPr lang="en-US" altLang="zh-CN" b="0">
                <a:solidFill>
                  <a:schemeClr val="accent1"/>
                </a:solidFill>
                <a:ea typeface="微软雅黑" panose="020B0503020204020204" pitchFamily="34" charset="-122"/>
                <a:sym typeface="+mn-lt"/>
                <a:hlinkClick r:id="" action="ppaction://hlinkshowjump?jump=nextslide"/>
              </a:rPr>
              <a:t>a</a:t>
            </a:r>
            <a:r>
              <a:rPr lang="en-US" altLang="zh-CN" b="0" baseline="-10000">
                <a:solidFill>
                  <a:schemeClr val="accent1"/>
                </a:solidFill>
                <a:ea typeface="微软雅黑" panose="020B0503020204020204" pitchFamily="34" charset="-122"/>
                <a:sym typeface="+mn-lt"/>
                <a:hlinkClick r:id="" action="ppaction://hlinkshowjump?jump=nextslide"/>
              </a:rPr>
              <a:t>n+1</a:t>
            </a:r>
            <a:r>
              <a:rPr lang="en-US" altLang="zh-CN" b="0">
                <a:ea typeface="微软雅黑" panose="020B0503020204020204" pitchFamily="34" charset="-122"/>
                <a:sym typeface="+mn-lt"/>
                <a:hlinkClick r:id="" action="ppaction://hlinkshowjump?jump=nextslide"/>
              </a:rPr>
              <a:t>)</a:t>
            </a:r>
            <a:endParaRPr lang="en-US" altLang="zh-CN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弹出： </a:t>
            </a:r>
            <a:r>
              <a:rPr lang="en-US" altLang="zh-CN" b="0">
                <a:ea typeface="微软雅黑" panose="020B0503020204020204" pitchFamily="34" charset="-122"/>
                <a:sym typeface="+mn-lt"/>
                <a:hlinkClick r:id="rId3" action="ppaction://hlinksldjump"/>
              </a:rPr>
              <a:t>POP  (x)</a:t>
            </a:r>
            <a:endParaRPr lang="en-US" altLang="zh-CN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67656" name="Rectangle 1064">
            <a:extLst>
              <a:ext uri="{FF2B5EF4-FFF2-40B4-BE49-F238E27FC236}">
                <a16:creationId xmlns:a16="http://schemas.microsoft.com/office/drawing/2014/main" id="{9171A767-D2C5-43E9-9D21-765543D58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7625" y="5965825"/>
            <a:ext cx="9253538" cy="892175"/>
          </a:xfrm>
          <a:prstGeom prst="rect">
            <a:avLst/>
          </a:prstGeom>
          <a:solidFill>
            <a:srgbClr val="D4E6F4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en-US" altLang="zh-CN" sz="1000" b="0">
              <a:ea typeface="微软雅黑" panose="020B0503020204020204" pitchFamily="34" charset="-122"/>
              <a:sym typeface="+mn-lt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0">
                <a:ea typeface="微软雅黑" panose="020B0503020204020204" pitchFamily="34" charset="-122"/>
                <a:sym typeface="+mn-lt"/>
              </a:rPr>
              <a:t>前提：一定要预设栈顶指针</a:t>
            </a:r>
            <a:r>
              <a:rPr lang="en-US" altLang="zh-CN" sz="32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top</a:t>
            </a:r>
            <a:r>
              <a:rPr lang="zh-CN" altLang="en-US" sz="3200" b="0">
                <a:ea typeface="微软雅黑" panose="020B0503020204020204" pitchFamily="34" charset="-122"/>
                <a:sym typeface="+mn-lt"/>
              </a:rPr>
              <a:t>！</a:t>
            </a:r>
            <a:endParaRPr lang="en-US" altLang="zh-CN" sz="3200" b="0">
              <a:ea typeface="微软雅黑" panose="020B0503020204020204" pitchFamily="34" charset="-122"/>
              <a:sym typeface="+mn-lt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000" b="0"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6" name="Group 1065">
            <a:extLst>
              <a:ext uri="{FF2B5EF4-FFF2-40B4-BE49-F238E27FC236}">
                <a16:creationId xmlns:a16="http://schemas.microsoft.com/office/drawing/2014/main" id="{BEC0744E-68E2-EC40-9A97-114DC4071FA2}"/>
              </a:ext>
            </a:extLst>
          </p:cNvPr>
          <p:cNvGrpSpPr>
            <a:grpSpLocks/>
          </p:cNvGrpSpPr>
          <p:nvPr/>
        </p:nvGrpSpPr>
        <p:grpSpPr bwMode="auto">
          <a:xfrm>
            <a:off x="212725" y="1430338"/>
            <a:ext cx="1016000" cy="3117850"/>
            <a:chOff x="-22" y="918"/>
            <a:chExt cx="640" cy="1964"/>
          </a:xfrm>
        </p:grpSpPr>
        <p:sp>
          <p:nvSpPr>
            <p:cNvPr id="26663" name="Text Box 1066">
              <a:extLst>
                <a:ext uri="{FF2B5EF4-FFF2-40B4-BE49-F238E27FC236}">
                  <a16:creationId xmlns:a16="http://schemas.microsoft.com/office/drawing/2014/main" id="{3C14D605-F6EB-4D34-83C4-4E9744E880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" y="2632"/>
              <a:ext cx="61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000">
                  <a:latin typeface="+mn-lt"/>
                  <a:ea typeface="+mn-ea"/>
                  <a:cs typeface="+mn-ea"/>
                  <a:sym typeface="+mn-lt"/>
                </a:rPr>
                <a:t>低地址</a:t>
              </a:r>
            </a:p>
          </p:txBody>
        </p:sp>
        <p:sp>
          <p:nvSpPr>
            <p:cNvPr id="26664" name="Text Box 1067">
              <a:extLst>
                <a:ext uri="{FF2B5EF4-FFF2-40B4-BE49-F238E27FC236}">
                  <a16:creationId xmlns:a16="http://schemas.microsoft.com/office/drawing/2014/main" id="{1B348D38-491B-4A8B-99AB-68AA57CBF8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918"/>
              <a:ext cx="61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000">
                  <a:latin typeface="+mn-lt"/>
                  <a:ea typeface="+mn-ea"/>
                  <a:cs typeface="+mn-ea"/>
                  <a:sym typeface="+mn-lt"/>
                </a:rPr>
                <a:t>高地址</a:t>
              </a:r>
            </a:p>
          </p:txBody>
        </p:sp>
        <p:sp>
          <p:nvSpPr>
            <p:cNvPr id="26665" name="Rectangle 1068">
              <a:extLst>
                <a:ext uri="{FF2B5EF4-FFF2-40B4-BE49-F238E27FC236}">
                  <a16:creationId xmlns:a16="http://schemas.microsoft.com/office/drawing/2014/main" id="{F4DB05E1-8F22-47EC-B9F7-6FE9AAEDC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" y="1695"/>
              <a:ext cx="39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v[i]</a:t>
              </a:r>
            </a:p>
          </p:txBody>
        </p:sp>
      </p:grpSp>
      <p:grpSp>
        <p:nvGrpSpPr>
          <p:cNvPr id="7" name="Group 1069">
            <a:extLst>
              <a:ext uri="{FF2B5EF4-FFF2-40B4-BE49-F238E27FC236}">
                <a16:creationId xmlns:a16="http://schemas.microsoft.com/office/drawing/2014/main" id="{CF39AFAB-60AE-8C42-B437-8A3947355471}"/>
              </a:ext>
            </a:extLst>
          </p:cNvPr>
          <p:cNvGrpSpPr>
            <a:grpSpLocks/>
          </p:cNvGrpSpPr>
          <p:nvPr/>
        </p:nvGrpSpPr>
        <p:grpSpPr bwMode="auto">
          <a:xfrm>
            <a:off x="1168400" y="908050"/>
            <a:ext cx="1766888" cy="3698875"/>
            <a:chOff x="580" y="589"/>
            <a:chExt cx="1113" cy="2330"/>
          </a:xfrm>
        </p:grpSpPr>
        <p:sp>
          <p:nvSpPr>
            <p:cNvPr id="26667" name="Rectangle 1070">
              <a:extLst>
                <a:ext uri="{FF2B5EF4-FFF2-40B4-BE49-F238E27FC236}">
                  <a16:creationId xmlns:a16="http://schemas.microsoft.com/office/drawing/2014/main" id="{80C0030C-501B-41CE-A1A6-44788F95EB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" y="2632"/>
              <a:ext cx="1056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 a</a:t>
              </a:r>
              <a:r>
                <a:rPr lang="en-US" altLang="zh-CN" baseline="-1000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68" name="Rectangle 1071">
              <a:extLst>
                <a:ext uri="{FF2B5EF4-FFF2-40B4-BE49-F238E27FC236}">
                  <a16:creationId xmlns:a16="http://schemas.microsoft.com/office/drawing/2014/main" id="{6516A0B0-E054-4E54-BA68-22134077C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" y="2345"/>
              <a:ext cx="1056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 a</a:t>
              </a:r>
              <a:r>
                <a:rPr lang="en-US" altLang="zh-CN" baseline="-1000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69" name="Rectangle 1072">
              <a:extLst>
                <a:ext uri="{FF2B5EF4-FFF2-40B4-BE49-F238E27FC236}">
                  <a16:creationId xmlns:a16="http://schemas.microsoft.com/office/drawing/2014/main" id="{EE85F718-EC67-403F-A4D4-0606FFE33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" y="1730"/>
              <a:ext cx="1056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280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a</a:t>
              </a:r>
              <a:r>
                <a:rPr lang="en-US" altLang="zh-CN" sz="2800" baseline="-1000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i</a:t>
              </a:r>
              <a:endPara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70" name="Rectangle 1073">
              <a:extLst>
                <a:ext uri="{FF2B5EF4-FFF2-40B4-BE49-F238E27FC236}">
                  <a16:creationId xmlns:a16="http://schemas.microsoft.com/office/drawing/2014/main" id="{6A6168BB-0AC0-4B35-914E-8C9B305412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" y="1146"/>
              <a:ext cx="1056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 a</a:t>
              </a:r>
              <a:r>
                <a:rPr lang="en-US" altLang="zh-CN" baseline="-10000">
                  <a:latin typeface="+mn-lt"/>
                  <a:ea typeface="+mn-ea"/>
                  <a:cs typeface="+mn-ea"/>
                  <a:sym typeface="+mn-lt"/>
                </a:rPr>
                <a:t>n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71" name="Line 1074">
              <a:extLst>
                <a:ext uri="{FF2B5EF4-FFF2-40B4-BE49-F238E27FC236}">
                  <a16:creationId xmlns:a16="http://schemas.microsoft.com/office/drawing/2014/main" id="{886737E4-47E0-44C1-A7B0-AF7CAAFE6F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" y="928"/>
              <a:ext cx="105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72" name="Line 1075">
              <a:extLst>
                <a:ext uri="{FF2B5EF4-FFF2-40B4-BE49-F238E27FC236}">
                  <a16:creationId xmlns:a16="http://schemas.microsoft.com/office/drawing/2014/main" id="{C4DB3B91-BF50-43A4-BE78-B586D98BBA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" y="1412"/>
              <a:ext cx="10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73" name="Line 1076">
              <a:extLst>
                <a:ext uri="{FF2B5EF4-FFF2-40B4-BE49-F238E27FC236}">
                  <a16:creationId xmlns:a16="http://schemas.microsoft.com/office/drawing/2014/main" id="{D13DCC5D-9170-4CF7-A1F1-23D834B86D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" y="1718"/>
              <a:ext cx="10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74" name="Line 1077">
              <a:extLst>
                <a:ext uri="{FF2B5EF4-FFF2-40B4-BE49-F238E27FC236}">
                  <a16:creationId xmlns:a16="http://schemas.microsoft.com/office/drawing/2014/main" id="{0E9171FA-652D-4176-A3AD-BEDB376BDF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" y="2025"/>
              <a:ext cx="10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75" name="Line 1078">
              <a:extLst>
                <a:ext uri="{FF2B5EF4-FFF2-40B4-BE49-F238E27FC236}">
                  <a16:creationId xmlns:a16="http://schemas.microsoft.com/office/drawing/2014/main" id="{544E92AF-B0B9-45FC-B7D9-748870E4C4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" y="2345"/>
              <a:ext cx="10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76" name="Line 1079">
              <a:extLst>
                <a:ext uri="{FF2B5EF4-FFF2-40B4-BE49-F238E27FC236}">
                  <a16:creationId xmlns:a16="http://schemas.microsoft.com/office/drawing/2014/main" id="{A857F1B7-06FB-40A3-8053-57509757B8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" y="2632"/>
              <a:ext cx="10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77" name="Line 1080">
              <a:extLst>
                <a:ext uri="{FF2B5EF4-FFF2-40B4-BE49-F238E27FC236}">
                  <a16:creationId xmlns:a16="http://schemas.microsoft.com/office/drawing/2014/main" id="{D8E512ED-64C5-4DA0-9BF2-65B3A15C0D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" y="2919"/>
              <a:ext cx="105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78" name="Line 1081">
              <a:extLst>
                <a:ext uri="{FF2B5EF4-FFF2-40B4-BE49-F238E27FC236}">
                  <a16:creationId xmlns:a16="http://schemas.microsoft.com/office/drawing/2014/main" id="{60CFA13A-3D73-43AC-9439-2B55673ADE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" y="928"/>
              <a:ext cx="0" cy="1991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79" name="Line 1082">
              <a:extLst>
                <a:ext uri="{FF2B5EF4-FFF2-40B4-BE49-F238E27FC236}">
                  <a16:creationId xmlns:a16="http://schemas.microsoft.com/office/drawing/2014/main" id="{E440AB2B-A408-4725-B14D-815509BAA2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2" y="928"/>
              <a:ext cx="0" cy="1991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80" name="Rectangle 1083">
              <a:extLst>
                <a:ext uri="{FF2B5EF4-FFF2-40B4-BE49-F238E27FC236}">
                  <a16:creationId xmlns:a16="http://schemas.microsoft.com/office/drawing/2014/main" id="{EDFD0E9F-BB48-4D22-A990-21E27E3DE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" y="2038"/>
              <a:ext cx="1056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     ……</a:t>
              </a:r>
            </a:p>
          </p:txBody>
        </p:sp>
        <p:sp>
          <p:nvSpPr>
            <p:cNvPr id="26681" name="Rectangle 1084">
              <a:extLst>
                <a:ext uri="{FF2B5EF4-FFF2-40B4-BE49-F238E27FC236}">
                  <a16:creationId xmlns:a16="http://schemas.microsoft.com/office/drawing/2014/main" id="{0095C600-CE3C-4263-9149-6C522C9298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" y="589"/>
              <a:ext cx="11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chemeClr val="tx2"/>
                  </a:solidFill>
                  <a:ea typeface="微软雅黑" panose="020B0503020204020204" pitchFamily="34" charset="-122"/>
                  <a:sym typeface="+mn-lt"/>
                </a:rPr>
                <a:t>顺序表</a:t>
              </a:r>
              <a:r>
                <a:rPr lang="en-US" altLang="zh-CN">
                  <a:solidFill>
                    <a:schemeClr val="tx2"/>
                  </a:solidFill>
                  <a:ea typeface="微软雅黑" panose="020B0503020204020204" pitchFamily="34" charset="-122"/>
                  <a:sym typeface="+mn-lt"/>
                </a:rPr>
                <a:t>V[n]</a:t>
              </a:r>
            </a:p>
          </p:txBody>
        </p:sp>
        <p:sp>
          <p:nvSpPr>
            <p:cNvPr id="26682" name="Rectangle 1085">
              <a:extLst>
                <a:ext uri="{FF2B5EF4-FFF2-40B4-BE49-F238E27FC236}">
                  <a16:creationId xmlns:a16="http://schemas.microsoft.com/office/drawing/2014/main" id="{433F1CF7-BB46-47BA-BC49-CDF771987B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" y="1404"/>
              <a:ext cx="1056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     ……</a:t>
              </a:r>
            </a:p>
          </p:txBody>
        </p:sp>
        <p:sp>
          <p:nvSpPr>
            <p:cNvPr id="26683" name="Line 1086">
              <a:extLst>
                <a:ext uri="{FF2B5EF4-FFF2-40B4-BE49-F238E27FC236}">
                  <a16:creationId xmlns:a16="http://schemas.microsoft.com/office/drawing/2014/main" id="{213DCEF8-C83E-41AD-9210-5D66A25295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" y="1138"/>
              <a:ext cx="10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67680" name="Rectangle 1088">
            <a:extLst>
              <a:ext uri="{FF2B5EF4-FFF2-40B4-BE49-F238E27FC236}">
                <a16:creationId xmlns:a16="http://schemas.microsoft.com/office/drawing/2014/main" id="{A0CF5D02-C0E5-4FE6-873E-685B7115E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2038" y="1322388"/>
            <a:ext cx="9699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en-US" altLang="zh-CN" sz="2800" baseline="-1000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n+1</a:t>
            </a:r>
          </a:p>
        </p:txBody>
      </p:sp>
      <p:sp>
        <p:nvSpPr>
          <p:cNvPr id="26685" name="Rectangle 1089">
            <a:extLst>
              <a:ext uri="{FF2B5EF4-FFF2-40B4-BE49-F238E27FC236}">
                <a16:creationId xmlns:a16="http://schemas.microsoft.com/office/drawing/2014/main" id="{2EF85CA9-DE6A-456F-A63B-351DCF572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100" y="225425"/>
            <a:ext cx="54864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顺序栈与顺序表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6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7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"/>
                                        <p:tgtEl>
                                          <p:spTgt spid="36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"/>
                                        <p:tgtEl>
                                          <p:spTgt spid="3676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4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7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7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7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67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7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7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54" grpId="0" build="p"/>
      <p:bldP spid="367655" grpId="0" build="p"/>
      <p:bldP spid="367656" grpId="0" animBg="1"/>
      <p:bldP spid="36768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3">
            <a:extLst>
              <a:ext uri="{FF2B5EF4-FFF2-40B4-BE49-F238E27FC236}">
                <a16:creationId xmlns:a16="http://schemas.microsoft.com/office/drawing/2014/main" id="{FA3033B0-9049-486D-87FD-E985AE173D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lt"/>
              </a:rPr>
              <a:t>顺序栈的表示</a:t>
            </a:r>
          </a:p>
        </p:txBody>
      </p:sp>
      <p:sp>
        <p:nvSpPr>
          <p:cNvPr id="637969" name="Text Box 17">
            <a:extLst>
              <a:ext uri="{FF2B5EF4-FFF2-40B4-BE49-F238E27FC236}">
                <a16:creationId xmlns:a16="http://schemas.microsoft.com/office/drawing/2014/main" id="{C7E3ECB0-7654-4724-AF29-C5A5105A1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00488"/>
            <a:ext cx="2771775" cy="2492375"/>
          </a:xfrm>
          <a:prstGeom prst="rect">
            <a:avLst/>
          </a:prstGeom>
          <a:solidFill>
            <a:srgbClr val="D4E6F4"/>
          </a:solidFill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空栈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base == top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是栈空标志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stacksize = 4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endParaRPr lang="en-US" altLang="zh-CN" b="0"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2" name="Group 18">
            <a:extLst>
              <a:ext uri="{FF2B5EF4-FFF2-40B4-BE49-F238E27FC236}">
                <a16:creationId xmlns:a16="http://schemas.microsoft.com/office/drawing/2014/main" id="{675A3D87-1FB7-724B-8E99-074121809A4E}"/>
              </a:ext>
            </a:extLst>
          </p:cNvPr>
          <p:cNvGrpSpPr>
            <a:grpSpLocks/>
          </p:cNvGrpSpPr>
          <p:nvPr/>
        </p:nvGrpSpPr>
        <p:grpSpPr bwMode="auto">
          <a:xfrm>
            <a:off x="2047875" y="1304925"/>
            <a:ext cx="1828800" cy="2193925"/>
            <a:chOff x="1056" y="1440"/>
            <a:chExt cx="1152" cy="1382"/>
          </a:xfrm>
        </p:grpSpPr>
        <p:sp>
          <p:nvSpPr>
            <p:cNvPr id="28678" name="Text Box 19">
              <a:extLst>
                <a:ext uri="{FF2B5EF4-FFF2-40B4-BE49-F238E27FC236}">
                  <a16:creationId xmlns:a16="http://schemas.microsoft.com/office/drawing/2014/main" id="{434EDA35-2CFA-4E91-B596-45A57819D5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2140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top</a:t>
              </a:r>
            </a:p>
          </p:txBody>
        </p:sp>
        <p:sp>
          <p:nvSpPr>
            <p:cNvPr id="28679" name="Rectangle 20">
              <a:extLst>
                <a:ext uri="{FF2B5EF4-FFF2-40B4-BE49-F238E27FC236}">
                  <a16:creationId xmlns:a16="http://schemas.microsoft.com/office/drawing/2014/main" id="{321AD13B-3064-41AD-B0D6-4943C7BA35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1440"/>
              <a:ext cx="432" cy="1296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680" name="Line 21">
              <a:extLst>
                <a:ext uri="{FF2B5EF4-FFF2-40B4-BE49-F238E27FC236}">
                  <a16:creationId xmlns:a16="http://schemas.microsoft.com/office/drawing/2014/main" id="{BF561F32-7783-40E7-AC51-5F62BBA002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" y="2112"/>
              <a:ext cx="432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681" name="Line 22">
              <a:extLst>
                <a:ext uri="{FF2B5EF4-FFF2-40B4-BE49-F238E27FC236}">
                  <a16:creationId xmlns:a16="http://schemas.microsoft.com/office/drawing/2014/main" id="{6C549C70-E67D-460A-B607-689832DFE1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" y="2400"/>
              <a:ext cx="432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682" name="Line 23">
              <a:extLst>
                <a:ext uri="{FF2B5EF4-FFF2-40B4-BE49-F238E27FC236}">
                  <a16:creationId xmlns:a16="http://schemas.microsoft.com/office/drawing/2014/main" id="{5163C5C5-6FB1-48A5-AFB4-9F6224A934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" y="1776"/>
              <a:ext cx="432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683" name="Line 24">
              <a:extLst>
                <a:ext uri="{FF2B5EF4-FFF2-40B4-BE49-F238E27FC236}">
                  <a16:creationId xmlns:a16="http://schemas.microsoft.com/office/drawing/2014/main" id="{95A3FB7E-CFEE-4A98-844F-EA07F58BC5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2688"/>
              <a:ext cx="192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684" name="Line 25">
              <a:extLst>
                <a:ext uri="{FF2B5EF4-FFF2-40B4-BE49-F238E27FC236}">
                  <a16:creationId xmlns:a16="http://schemas.microsoft.com/office/drawing/2014/main" id="{CD5FAFCB-CADE-4BC8-BB5E-FE322CEA01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2256"/>
              <a:ext cx="19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685" name="Text Box 26">
              <a:extLst>
                <a:ext uri="{FF2B5EF4-FFF2-40B4-BE49-F238E27FC236}">
                  <a16:creationId xmlns:a16="http://schemas.microsoft.com/office/drawing/2014/main" id="{0642A2FF-89AE-49A8-8CA9-DFE2350151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2448"/>
              <a:ext cx="38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A</a:t>
              </a:r>
            </a:p>
          </p:txBody>
        </p:sp>
        <p:sp>
          <p:nvSpPr>
            <p:cNvPr id="28686" name="Text Box 27">
              <a:extLst>
                <a:ext uri="{FF2B5EF4-FFF2-40B4-BE49-F238E27FC236}">
                  <a16:creationId xmlns:a16="http://schemas.microsoft.com/office/drawing/2014/main" id="{5A2CF0BC-44A6-4878-AB06-95B46FE5A2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572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solidFill>
                    <a:schemeClr val="folHlink"/>
                  </a:solidFill>
                  <a:latin typeface="+mn-lt"/>
                  <a:ea typeface="+mn-ea"/>
                  <a:cs typeface="+mn-ea"/>
                  <a:sym typeface="+mn-lt"/>
                </a:rPr>
                <a:t>base</a:t>
              </a:r>
            </a:p>
          </p:txBody>
        </p:sp>
      </p:grpSp>
      <p:grpSp>
        <p:nvGrpSpPr>
          <p:cNvPr id="3" name="Group 28">
            <a:extLst>
              <a:ext uri="{FF2B5EF4-FFF2-40B4-BE49-F238E27FC236}">
                <a16:creationId xmlns:a16="http://schemas.microsoft.com/office/drawing/2014/main" id="{2D850CBF-B06B-A640-9341-3136A3340A26}"/>
              </a:ext>
            </a:extLst>
          </p:cNvPr>
          <p:cNvGrpSpPr>
            <a:grpSpLocks/>
          </p:cNvGrpSpPr>
          <p:nvPr/>
        </p:nvGrpSpPr>
        <p:grpSpPr bwMode="auto">
          <a:xfrm>
            <a:off x="3657600" y="1304925"/>
            <a:ext cx="1828800" cy="2193925"/>
            <a:chOff x="2304" y="1440"/>
            <a:chExt cx="1152" cy="1382"/>
          </a:xfrm>
        </p:grpSpPr>
        <p:sp>
          <p:nvSpPr>
            <p:cNvPr id="28688" name="Text Box 29">
              <a:extLst>
                <a:ext uri="{FF2B5EF4-FFF2-40B4-BE49-F238E27FC236}">
                  <a16:creationId xmlns:a16="http://schemas.microsoft.com/office/drawing/2014/main" id="{7A2EAC9B-5BF3-4E00-9339-A255822FDD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2572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solidFill>
                    <a:schemeClr val="folHlink"/>
                  </a:solidFill>
                  <a:latin typeface="+mn-lt"/>
                  <a:ea typeface="+mn-ea"/>
                  <a:cs typeface="+mn-ea"/>
                  <a:sym typeface="+mn-lt"/>
                </a:rPr>
                <a:t>base</a:t>
              </a:r>
            </a:p>
          </p:txBody>
        </p:sp>
        <p:sp>
          <p:nvSpPr>
            <p:cNvPr id="28689" name="Text Box 30">
              <a:extLst>
                <a:ext uri="{FF2B5EF4-FFF2-40B4-BE49-F238E27FC236}">
                  <a16:creationId xmlns:a16="http://schemas.microsoft.com/office/drawing/2014/main" id="{9EFFBF2E-25E5-4CCA-9095-E14B858571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2" y="1852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top</a:t>
              </a:r>
            </a:p>
          </p:txBody>
        </p:sp>
        <p:grpSp>
          <p:nvGrpSpPr>
            <p:cNvPr id="37941" name="Group 31">
              <a:extLst>
                <a:ext uri="{FF2B5EF4-FFF2-40B4-BE49-F238E27FC236}">
                  <a16:creationId xmlns:a16="http://schemas.microsoft.com/office/drawing/2014/main" id="{0C46299C-6F10-4644-804E-7D79A514F7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2" y="1440"/>
              <a:ext cx="624" cy="1296"/>
              <a:chOff x="2832" y="1440"/>
              <a:chExt cx="624" cy="1296"/>
            </a:xfrm>
          </p:grpSpPr>
          <p:sp>
            <p:nvSpPr>
              <p:cNvPr id="28691" name="Rectangle 32">
                <a:extLst>
                  <a:ext uri="{FF2B5EF4-FFF2-40B4-BE49-F238E27FC236}">
                    <a16:creationId xmlns:a16="http://schemas.microsoft.com/office/drawing/2014/main" id="{E4C427FC-5EAE-46E7-BE22-733622D50D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4" y="1440"/>
                <a:ext cx="432" cy="1296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92" name="Line 33">
                <a:extLst>
                  <a:ext uri="{FF2B5EF4-FFF2-40B4-BE49-F238E27FC236}">
                    <a16:creationId xmlns:a16="http://schemas.microsoft.com/office/drawing/2014/main" id="{F6D120B6-BE35-4AD4-8075-43F43C0FB8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4" y="2112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93" name="Line 34">
                <a:extLst>
                  <a:ext uri="{FF2B5EF4-FFF2-40B4-BE49-F238E27FC236}">
                    <a16:creationId xmlns:a16="http://schemas.microsoft.com/office/drawing/2014/main" id="{A65F230C-CEEC-4B03-B768-C2BB3B9B9A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4" y="2400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94" name="Line 35">
                <a:extLst>
                  <a:ext uri="{FF2B5EF4-FFF2-40B4-BE49-F238E27FC236}">
                    <a16:creationId xmlns:a16="http://schemas.microsoft.com/office/drawing/2014/main" id="{7A909D13-2374-4E2A-A6B8-B62CEC9F14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4" y="1776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95" name="Line 36">
                <a:extLst>
                  <a:ext uri="{FF2B5EF4-FFF2-40B4-BE49-F238E27FC236}">
                    <a16:creationId xmlns:a16="http://schemas.microsoft.com/office/drawing/2014/main" id="{B4C7BAC1-19A7-4586-8739-A73E93D940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2688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96" name="Text Box 37">
                <a:extLst>
                  <a:ext uri="{FF2B5EF4-FFF2-40B4-BE49-F238E27FC236}">
                    <a16:creationId xmlns:a16="http://schemas.microsoft.com/office/drawing/2014/main" id="{C2FDE8F9-E633-4176-9089-13C1D75EF6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72" y="2448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A</a:t>
                </a:r>
              </a:p>
            </p:txBody>
          </p:sp>
          <p:sp>
            <p:nvSpPr>
              <p:cNvPr id="28697" name="Line 38">
                <a:extLst>
                  <a:ext uri="{FF2B5EF4-FFF2-40B4-BE49-F238E27FC236}">
                    <a16:creationId xmlns:a16="http://schemas.microsoft.com/office/drawing/2014/main" id="{424B46E0-8F2F-4771-84E6-A3CDB350D5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1968"/>
                <a:ext cx="192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98" name="Text Box 39">
                <a:extLst>
                  <a:ext uri="{FF2B5EF4-FFF2-40B4-BE49-F238E27FC236}">
                    <a16:creationId xmlns:a16="http://schemas.microsoft.com/office/drawing/2014/main" id="{7EDD610B-6AEB-4D01-B2A1-CE7ECE7684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72" y="2160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B</a:t>
                </a:r>
              </a:p>
            </p:txBody>
          </p:sp>
        </p:grpSp>
      </p:grpSp>
      <p:grpSp>
        <p:nvGrpSpPr>
          <p:cNvPr id="5" name="Group 40">
            <a:extLst>
              <a:ext uri="{FF2B5EF4-FFF2-40B4-BE49-F238E27FC236}">
                <a16:creationId xmlns:a16="http://schemas.microsoft.com/office/drawing/2014/main" id="{39AC6F18-9892-B743-8C59-20FA0B3C8ECC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1304925"/>
            <a:ext cx="1828800" cy="2193925"/>
            <a:chOff x="3456" y="1440"/>
            <a:chExt cx="1152" cy="1382"/>
          </a:xfrm>
        </p:grpSpPr>
        <p:grpSp>
          <p:nvGrpSpPr>
            <p:cNvPr id="37927" name="Group 41">
              <a:extLst>
                <a:ext uri="{FF2B5EF4-FFF2-40B4-BE49-F238E27FC236}">
                  <a16:creationId xmlns:a16="http://schemas.microsoft.com/office/drawing/2014/main" id="{AC0CD716-25DC-6D4A-B07D-31DA269770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4" y="1440"/>
              <a:ext cx="624" cy="1296"/>
              <a:chOff x="3984" y="1440"/>
              <a:chExt cx="624" cy="1296"/>
            </a:xfrm>
          </p:grpSpPr>
          <p:sp>
            <p:nvSpPr>
              <p:cNvPr id="28701" name="Rectangle 42">
                <a:extLst>
                  <a:ext uri="{FF2B5EF4-FFF2-40B4-BE49-F238E27FC236}">
                    <a16:creationId xmlns:a16="http://schemas.microsoft.com/office/drawing/2014/main" id="{5F4C232C-A8EB-49AC-AA36-3FCE7BE75F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6" y="1440"/>
                <a:ext cx="432" cy="1296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02" name="Line 43">
                <a:extLst>
                  <a:ext uri="{FF2B5EF4-FFF2-40B4-BE49-F238E27FC236}">
                    <a16:creationId xmlns:a16="http://schemas.microsoft.com/office/drawing/2014/main" id="{92D8EC51-A8F4-4F7E-BD87-D55783FDA4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2112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03" name="Line 44">
                <a:extLst>
                  <a:ext uri="{FF2B5EF4-FFF2-40B4-BE49-F238E27FC236}">
                    <a16:creationId xmlns:a16="http://schemas.microsoft.com/office/drawing/2014/main" id="{0170B4D0-9263-43D6-98AF-D0CF480BB6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2400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04" name="Line 45">
                <a:extLst>
                  <a:ext uri="{FF2B5EF4-FFF2-40B4-BE49-F238E27FC236}">
                    <a16:creationId xmlns:a16="http://schemas.microsoft.com/office/drawing/2014/main" id="{E61F5528-0B55-42A9-8CE6-E1C1BCF6A0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1776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05" name="Line 46">
                <a:extLst>
                  <a:ext uri="{FF2B5EF4-FFF2-40B4-BE49-F238E27FC236}">
                    <a16:creationId xmlns:a16="http://schemas.microsoft.com/office/drawing/2014/main" id="{2A8E1BCC-C343-4D30-A90D-683EF43DB7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4" y="2688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06" name="Text Box 47">
                <a:extLst>
                  <a:ext uri="{FF2B5EF4-FFF2-40B4-BE49-F238E27FC236}">
                    <a16:creationId xmlns:a16="http://schemas.microsoft.com/office/drawing/2014/main" id="{6D3BD8AA-0C9F-460A-B32F-F49EEAEA6A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2448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A</a:t>
                </a:r>
              </a:p>
            </p:txBody>
          </p:sp>
          <p:sp>
            <p:nvSpPr>
              <p:cNvPr id="28707" name="Text Box 48">
                <a:extLst>
                  <a:ext uri="{FF2B5EF4-FFF2-40B4-BE49-F238E27FC236}">
                    <a16:creationId xmlns:a16="http://schemas.microsoft.com/office/drawing/2014/main" id="{028F436A-1E31-43BD-93A8-ACB2A2FF73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2160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B</a:t>
                </a:r>
              </a:p>
            </p:txBody>
          </p:sp>
          <p:sp>
            <p:nvSpPr>
              <p:cNvPr id="28708" name="Text Box 49">
                <a:extLst>
                  <a:ext uri="{FF2B5EF4-FFF2-40B4-BE49-F238E27FC236}">
                    <a16:creationId xmlns:a16="http://schemas.microsoft.com/office/drawing/2014/main" id="{06460655-8979-4521-96AE-7B81D2ACB2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1872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C</a:t>
                </a:r>
              </a:p>
            </p:txBody>
          </p:sp>
          <p:sp>
            <p:nvSpPr>
              <p:cNvPr id="28709" name="Line 50">
                <a:extLst>
                  <a:ext uri="{FF2B5EF4-FFF2-40B4-BE49-F238E27FC236}">
                    <a16:creationId xmlns:a16="http://schemas.microsoft.com/office/drawing/2014/main" id="{EEA51279-068C-4478-819D-9B05E2306C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4" y="1584"/>
                <a:ext cx="192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8710" name="Text Box 51">
              <a:extLst>
                <a:ext uri="{FF2B5EF4-FFF2-40B4-BE49-F238E27FC236}">
                  <a16:creationId xmlns:a16="http://schemas.microsoft.com/office/drawing/2014/main" id="{F2207553-B691-456B-990E-6A63EC915B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1468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top</a:t>
              </a:r>
            </a:p>
          </p:txBody>
        </p:sp>
        <p:sp>
          <p:nvSpPr>
            <p:cNvPr id="28711" name="Text Box 52">
              <a:extLst>
                <a:ext uri="{FF2B5EF4-FFF2-40B4-BE49-F238E27FC236}">
                  <a16:creationId xmlns:a16="http://schemas.microsoft.com/office/drawing/2014/main" id="{91B0C722-A32C-4376-B46E-87DABB07E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2572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solidFill>
                    <a:schemeClr val="folHlink"/>
                  </a:solidFill>
                  <a:latin typeface="+mn-lt"/>
                  <a:ea typeface="+mn-ea"/>
                  <a:cs typeface="+mn-ea"/>
                  <a:sym typeface="+mn-lt"/>
                </a:rPr>
                <a:t>base</a:t>
              </a:r>
            </a:p>
          </p:txBody>
        </p:sp>
      </p:grpSp>
      <p:grpSp>
        <p:nvGrpSpPr>
          <p:cNvPr id="7" name="Group 53">
            <a:extLst>
              <a:ext uri="{FF2B5EF4-FFF2-40B4-BE49-F238E27FC236}">
                <a16:creationId xmlns:a16="http://schemas.microsoft.com/office/drawing/2014/main" id="{15758187-7858-0E4B-A3FD-75A083A76F6A}"/>
              </a:ext>
            </a:extLst>
          </p:cNvPr>
          <p:cNvGrpSpPr>
            <a:grpSpLocks/>
          </p:cNvGrpSpPr>
          <p:nvPr/>
        </p:nvGrpSpPr>
        <p:grpSpPr bwMode="auto">
          <a:xfrm>
            <a:off x="7162800" y="815975"/>
            <a:ext cx="1828800" cy="2682875"/>
            <a:chOff x="4560" y="1132"/>
            <a:chExt cx="1152" cy="1690"/>
          </a:xfrm>
        </p:grpSpPr>
        <p:sp>
          <p:nvSpPr>
            <p:cNvPr id="28713" name="Text Box 54">
              <a:extLst>
                <a:ext uri="{FF2B5EF4-FFF2-40B4-BE49-F238E27FC236}">
                  <a16:creationId xmlns:a16="http://schemas.microsoft.com/office/drawing/2014/main" id="{8AC91151-D013-4F4F-8E70-C26E9E499C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8" y="1132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top</a:t>
              </a:r>
            </a:p>
          </p:txBody>
        </p:sp>
        <p:sp>
          <p:nvSpPr>
            <p:cNvPr id="28714" name="Text Box 55">
              <a:extLst>
                <a:ext uri="{FF2B5EF4-FFF2-40B4-BE49-F238E27FC236}">
                  <a16:creationId xmlns:a16="http://schemas.microsoft.com/office/drawing/2014/main" id="{862C54F1-26C2-41D5-BC56-B8001D3E7A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" y="2572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solidFill>
                    <a:schemeClr val="folHlink"/>
                  </a:solidFill>
                  <a:latin typeface="+mn-lt"/>
                  <a:ea typeface="+mn-ea"/>
                  <a:cs typeface="+mn-ea"/>
                  <a:sym typeface="+mn-lt"/>
                </a:rPr>
                <a:t>base</a:t>
              </a:r>
            </a:p>
          </p:txBody>
        </p:sp>
        <p:grpSp>
          <p:nvGrpSpPr>
            <p:cNvPr id="37916" name="Group 56">
              <a:extLst>
                <a:ext uri="{FF2B5EF4-FFF2-40B4-BE49-F238E27FC236}">
                  <a16:creationId xmlns:a16="http://schemas.microsoft.com/office/drawing/2014/main" id="{3F25123D-8B83-D245-95B4-B200FA6A0B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88" y="1248"/>
              <a:ext cx="624" cy="1488"/>
              <a:chOff x="5088" y="1248"/>
              <a:chExt cx="624" cy="1488"/>
            </a:xfrm>
          </p:grpSpPr>
          <p:sp>
            <p:nvSpPr>
              <p:cNvPr id="28716" name="Rectangle 57">
                <a:extLst>
                  <a:ext uri="{FF2B5EF4-FFF2-40B4-BE49-F238E27FC236}">
                    <a16:creationId xmlns:a16="http://schemas.microsoft.com/office/drawing/2014/main" id="{F1D08E9E-D866-45FF-92C4-55D9DC474E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0" y="1440"/>
                <a:ext cx="432" cy="1296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17" name="Line 58">
                <a:extLst>
                  <a:ext uri="{FF2B5EF4-FFF2-40B4-BE49-F238E27FC236}">
                    <a16:creationId xmlns:a16="http://schemas.microsoft.com/office/drawing/2014/main" id="{E3A07D63-2968-4B88-9A93-74F38943C7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0" y="2112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18" name="Line 59">
                <a:extLst>
                  <a:ext uri="{FF2B5EF4-FFF2-40B4-BE49-F238E27FC236}">
                    <a16:creationId xmlns:a16="http://schemas.microsoft.com/office/drawing/2014/main" id="{BCB41708-6DE3-4CBE-BF41-C24F818672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0" y="2400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19" name="Line 60">
                <a:extLst>
                  <a:ext uri="{FF2B5EF4-FFF2-40B4-BE49-F238E27FC236}">
                    <a16:creationId xmlns:a16="http://schemas.microsoft.com/office/drawing/2014/main" id="{8E2D7424-0538-4E80-A187-1E5525122F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0" y="1776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20" name="Line 61">
                <a:extLst>
                  <a:ext uri="{FF2B5EF4-FFF2-40B4-BE49-F238E27FC236}">
                    <a16:creationId xmlns:a16="http://schemas.microsoft.com/office/drawing/2014/main" id="{E04E73DC-F47D-44BC-97CC-1B54501CB4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88" y="2688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21" name="Text Box 62">
                <a:extLst>
                  <a:ext uri="{FF2B5EF4-FFF2-40B4-BE49-F238E27FC236}">
                    <a16:creationId xmlns:a16="http://schemas.microsoft.com/office/drawing/2014/main" id="{6FDB14C4-145A-4F56-A512-E2A4C55940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28" y="2448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A</a:t>
                </a:r>
              </a:p>
            </p:txBody>
          </p:sp>
          <p:sp>
            <p:nvSpPr>
              <p:cNvPr id="28722" name="Text Box 63">
                <a:extLst>
                  <a:ext uri="{FF2B5EF4-FFF2-40B4-BE49-F238E27FC236}">
                    <a16:creationId xmlns:a16="http://schemas.microsoft.com/office/drawing/2014/main" id="{2DA5F451-3881-45F3-BCEA-ABF46BC013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28" y="2160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B</a:t>
                </a:r>
              </a:p>
            </p:txBody>
          </p:sp>
          <p:sp>
            <p:nvSpPr>
              <p:cNvPr id="28723" name="Text Box 64">
                <a:extLst>
                  <a:ext uri="{FF2B5EF4-FFF2-40B4-BE49-F238E27FC236}">
                    <a16:creationId xmlns:a16="http://schemas.microsoft.com/office/drawing/2014/main" id="{F11F7A8A-3693-45F6-9B42-CCC7263F11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28" y="1872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C</a:t>
                </a:r>
              </a:p>
            </p:txBody>
          </p:sp>
          <p:sp>
            <p:nvSpPr>
              <p:cNvPr id="28724" name="Line 65">
                <a:extLst>
                  <a:ext uri="{FF2B5EF4-FFF2-40B4-BE49-F238E27FC236}">
                    <a16:creationId xmlns:a16="http://schemas.microsoft.com/office/drawing/2014/main" id="{2CCA4B91-2BDC-4759-9E8A-F80336F7BF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36" y="1248"/>
                <a:ext cx="192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25" name="Text Box 66">
                <a:extLst>
                  <a:ext uri="{FF2B5EF4-FFF2-40B4-BE49-F238E27FC236}">
                    <a16:creationId xmlns:a16="http://schemas.microsoft.com/office/drawing/2014/main" id="{F3184DBA-D299-4C05-8CF9-35A37400AD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28" y="1497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D</a:t>
                </a:r>
              </a:p>
            </p:txBody>
          </p:sp>
        </p:grpSp>
      </p:grpSp>
      <p:grpSp>
        <p:nvGrpSpPr>
          <p:cNvPr id="37896" name="Group 73">
            <a:extLst>
              <a:ext uri="{FF2B5EF4-FFF2-40B4-BE49-F238E27FC236}">
                <a16:creationId xmlns:a16="http://schemas.microsoft.com/office/drawing/2014/main" id="{A011AA75-5EA3-074D-9E31-C923E359B461}"/>
              </a:ext>
            </a:extLst>
          </p:cNvPr>
          <p:cNvGrpSpPr>
            <a:grpSpLocks/>
          </p:cNvGrpSpPr>
          <p:nvPr/>
        </p:nvGrpSpPr>
        <p:grpSpPr bwMode="auto">
          <a:xfrm>
            <a:off x="-252413" y="1304925"/>
            <a:ext cx="2300288" cy="2166938"/>
            <a:chOff x="207" y="614"/>
            <a:chExt cx="1449" cy="1365"/>
          </a:xfrm>
        </p:grpSpPr>
        <p:sp>
          <p:nvSpPr>
            <p:cNvPr id="28727" name="Text Box 15">
              <a:extLst>
                <a:ext uri="{FF2B5EF4-FFF2-40B4-BE49-F238E27FC236}">
                  <a16:creationId xmlns:a16="http://schemas.microsoft.com/office/drawing/2014/main" id="{3F37264B-4B8F-4053-A696-2B24CF4DD4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" y="1729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solidFill>
                    <a:schemeClr val="folHlink"/>
                  </a:solidFill>
                  <a:latin typeface="+mn-lt"/>
                  <a:ea typeface="+mn-ea"/>
                  <a:cs typeface="+mn-ea"/>
                  <a:sym typeface="+mn-lt"/>
                </a:rPr>
                <a:t>base</a:t>
              </a:r>
            </a:p>
          </p:txBody>
        </p:sp>
        <p:grpSp>
          <p:nvGrpSpPr>
            <p:cNvPr id="37902" name="Group 72">
              <a:extLst>
                <a:ext uri="{FF2B5EF4-FFF2-40B4-BE49-F238E27FC236}">
                  <a16:creationId xmlns:a16="http://schemas.microsoft.com/office/drawing/2014/main" id="{C01B19B4-C4CC-6845-94CF-6EAD522E79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4" y="614"/>
              <a:ext cx="1392" cy="1306"/>
              <a:chOff x="-240" y="624"/>
              <a:chExt cx="1392" cy="1306"/>
            </a:xfrm>
          </p:grpSpPr>
          <p:sp>
            <p:nvSpPr>
              <p:cNvPr id="28729" name="Rectangle 9">
                <a:extLst>
                  <a:ext uri="{FF2B5EF4-FFF2-40B4-BE49-F238E27FC236}">
                    <a16:creationId xmlns:a16="http://schemas.microsoft.com/office/drawing/2014/main" id="{4727D8E6-3E95-4C85-9507-F34FFB3964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624"/>
                <a:ext cx="432" cy="1296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30" name="Line 10">
                <a:extLst>
                  <a:ext uri="{FF2B5EF4-FFF2-40B4-BE49-F238E27FC236}">
                    <a16:creationId xmlns:a16="http://schemas.microsoft.com/office/drawing/2014/main" id="{043F5DEB-36DE-4D19-9C3D-5EB4A058BB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1296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31" name="Line 11">
                <a:extLst>
                  <a:ext uri="{FF2B5EF4-FFF2-40B4-BE49-F238E27FC236}">
                    <a16:creationId xmlns:a16="http://schemas.microsoft.com/office/drawing/2014/main" id="{388E51D9-51EA-4D79-B1E5-D0107CFC2B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1584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32" name="Line 12">
                <a:extLst>
                  <a:ext uri="{FF2B5EF4-FFF2-40B4-BE49-F238E27FC236}">
                    <a16:creationId xmlns:a16="http://schemas.microsoft.com/office/drawing/2014/main" id="{3B6C0921-B4B2-45A2-8E06-F322769279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960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33" name="Line 13">
                <a:extLst>
                  <a:ext uri="{FF2B5EF4-FFF2-40B4-BE49-F238E27FC236}">
                    <a16:creationId xmlns:a16="http://schemas.microsoft.com/office/drawing/2014/main" id="{683AA891-FECD-4639-B3F0-F6F1E29D23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728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34" name="Line 14">
                <a:extLst>
                  <a:ext uri="{FF2B5EF4-FFF2-40B4-BE49-F238E27FC236}">
                    <a16:creationId xmlns:a16="http://schemas.microsoft.com/office/drawing/2014/main" id="{F7E89E2C-6257-4D40-9AE9-E4C15D68C2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872"/>
                <a:ext cx="240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35" name="Text Box 16">
                <a:extLst>
                  <a:ext uri="{FF2B5EF4-FFF2-40B4-BE49-F238E27FC236}">
                    <a16:creationId xmlns:a16="http://schemas.microsoft.com/office/drawing/2014/main" id="{90872C63-6591-4C4A-8184-D4621C8BAE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240" y="1612"/>
                <a:ext cx="76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top</a:t>
                </a:r>
              </a:p>
            </p:txBody>
          </p:sp>
          <p:sp>
            <p:nvSpPr>
              <p:cNvPr id="28736" name="Text Box 68">
                <a:extLst>
                  <a:ext uri="{FF2B5EF4-FFF2-40B4-BE49-F238E27FC236}">
                    <a16:creationId xmlns:a16="http://schemas.microsoft.com/office/drawing/2014/main" id="{D8FC5025-3CA8-49D1-84ED-1FCDF48EA8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672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</a:p>
            </p:txBody>
          </p:sp>
          <p:sp>
            <p:nvSpPr>
              <p:cNvPr id="28737" name="Text Box 69">
                <a:extLst>
                  <a:ext uri="{FF2B5EF4-FFF2-40B4-BE49-F238E27FC236}">
                    <a16:creationId xmlns:a16="http://schemas.microsoft.com/office/drawing/2014/main" id="{66BD929E-ED4B-4D86-8057-1DC54D70D8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1344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</a:p>
            </p:txBody>
          </p:sp>
          <p:sp>
            <p:nvSpPr>
              <p:cNvPr id="28738" name="Text Box 70">
                <a:extLst>
                  <a:ext uri="{FF2B5EF4-FFF2-40B4-BE49-F238E27FC236}">
                    <a16:creationId xmlns:a16="http://schemas.microsoft.com/office/drawing/2014/main" id="{E3C1FC60-50E0-4A24-A03D-111298FC31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1008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</a:p>
            </p:txBody>
          </p:sp>
          <p:sp>
            <p:nvSpPr>
              <p:cNvPr id="28739" name="Text Box 71">
                <a:extLst>
                  <a:ext uri="{FF2B5EF4-FFF2-40B4-BE49-F238E27FC236}">
                    <a16:creationId xmlns:a16="http://schemas.microsoft.com/office/drawing/2014/main" id="{7D488854-8209-4E7F-AC47-D26F7F4B0A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1680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0</a:t>
                </a:r>
              </a:p>
            </p:txBody>
          </p:sp>
        </p:grpSp>
      </p:grpSp>
      <p:sp>
        <p:nvSpPr>
          <p:cNvPr id="638026" name="Text Box 74">
            <a:extLst>
              <a:ext uri="{FF2B5EF4-FFF2-40B4-BE49-F238E27FC236}">
                <a16:creationId xmlns:a16="http://schemas.microsoft.com/office/drawing/2014/main" id="{F5F62AE1-A995-4EC6-BFC4-578C0FDCA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8950" y="3906838"/>
            <a:ext cx="6105525" cy="460375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top 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指示真正的</a:t>
            </a:r>
            <a:r>
              <a:rPr lang="zh-CN" altLang="zh-CN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栈顶元素之上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的下标地址</a:t>
            </a:r>
          </a:p>
        </p:txBody>
      </p:sp>
      <p:sp>
        <p:nvSpPr>
          <p:cNvPr id="638027" name="Text Box 75">
            <a:extLst>
              <a:ext uri="{FF2B5EF4-FFF2-40B4-BE49-F238E27FC236}">
                <a16:creationId xmlns:a16="http://schemas.microsoft.com/office/drawing/2014/main" id="{8CA844F8-361C-4432-AEAD-260D1288B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8950" y="4441825"/>
            <a:ext cx="6105525" cy="1939925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b="0">
                <a:ea typeface="微软雅黑" panose="020B0503020204020204" pitchFamily="34" charset="-122"/>
                <a:sym typeface="+mn-lt"/>
              </a:rPr>
              <a:t>栈满时的处理方法：</a:t>
            </a:r>
            <a:endParaRPr lang="zh-CN" altLang="en-US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b="0">
                <a:ea typeface="微软雅黑" panose="020B0503020204020204" pitchFamily="34" charset="-122"/>
                <a:sym typeface="+mn-lt"/>
              </a:rPr>
              <a:t>1、</a:t>
            </a:r>
            <a:r>
              <a:rPr lang="zh-CN" altLang="zh-CN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报错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,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返回操作系统。</a:t>
            </a:r>
            <a:endParaRPr lang="zh-CN" altLang="en-US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b="0">
                <a:ea typeface="微软雅黑" panose="020B0503020204020204" pitchFamily="34" charset="-122"/>
                <a:sym typeface="+mn-lt"/>
              </a:rPr>
              <a:t>2、</a:t>
            </a:r>
            <a:r>
              <a:rPr lang="zh-CN" altLang="zh-CN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分配更大的空间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，作为栈的存储空间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,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将原栈的内容移入新栈。</a:t>
            </a:r>
            <a:endParaRPr lang="zh-CN" altLang="en-US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5851" name="矩形 5">
            <a:extLst>
              <a:ext uri="{FF2B5EF4-FFF2-40B4-BE49-F238E27FC236}">
                <a16:creationId xmlns:a16="http://schemas.microsoft.com/office/drawing/2014/main" id="{BDDDA533-07E7-49AE-BBEC-5E0355E0C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949950"/>
            <a:ext cx="2771775" cy="714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852" name="矩形 72">
            <a:extLst>
              <a:ext uri="{FF2B5EF4-FFF2-40B4-BE49-F238E27FC236}">
                <a16:creationId xmlns:a16="http://schemas.microsoft.com/office/drawing/2014/main" id="{1F4E8E42-D6F0-4323-B80F-49492DA0A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" y="6135688"/>
            <a:ext cx="2771775" cy="714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7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38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38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7969" grpId="0" animBg="1"/>
      <p:bldP spid="638026" grpId="0" animBg="1"/>
      <p:bldP spid="6380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843CA-190D-E54C-BCD5-866F9EAFA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b="1" kern="1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栈</a:t>
            </a:r>
            <a:r>
              <a:rPr lang="zh-CN" altLang="zh-CN" kern="1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CN" altLang="zh-CN" b="1" kern="1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抽象数据类型：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灯片编号占位符 1">
            <a:extLst>
              <a:ext uri="{FF2B5EF4-FFF2-40B4-BE49-F238E27FC236}">
                <a16:creationId xmlns:a16="http://schemas.microsoft.com/office/drawing/2014/main" id="{767B30D9-1880-0343-9526-E4DFD9B42E41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defRPr>
            </a:lvl9pPr>
          </a:lstStyle>
          <a:p>
            <a:fld id="{D7C0FE0B-717B-41AE-9FA2-CA4BF851D1C3}" type="slidenum">
              <a:rPr lang="zh-CN" altLang="en-US" smtClean="0"/>
              <a:pPr/>
              <a:t>23</a:t>
            </a:fld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D031CD9-C32A-9147-9145-C7B4070B26D0}"/>
              </a:ext>
            </a:extLst>
          </p:cNvPr>
          <p:cNvSpPr txBox="1"/>
          <p:nvPr/>
        </p:nvSpPr>
        <p:spPr>
          <a:xfrm>
            <a:off x="1403648" y="914072"/>
            <a:ext cx="6095783" cy="590931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69240" algn="just">
              <a:spcBef>
                <a:spcPts val="600"/>
              </a:spcBef>
              <a:buNone/>
            </a:pPr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ADT Stack { 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355600">
              <a:buNone/>
            </a:pPr>
            <a:r>
              <a:rPr lang="zh-CN" altLang="zh-CN" sz="1800" kern="100" dirty="0">
                <a:effectLst/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数据对象：</a:t>
            </a:r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D={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800" kern="100" baseline="-250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|a</a:t>
            </a:r>
            <a:r>
              <a:rPr lang="en-US" altLang="zh-CN" sz="1800" kern="100" baseline="-250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Symbol" panose="05050102010706020507" pitchFamily="18" charset="2"/>
              </a:rPr>
              <a:t>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ElemSet,i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=1,2,…,n, 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n≥0</a:t>
            </a:r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}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355600" algn="just">
              <a:buNone/>
            </a:pPr>
            <a:r>
              <a:rPr lang="zh-CN" altLang="zh-CN" sz="1800" kern="100" dirty="0">
                <a:effectLst/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数据关系：</a:t>
            </a:r>
            <a:r>
              <a:rPr lang="en-US" altLang="zh-CN" sz="1800" b="1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R1</a:t>
            </a:r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={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&lt;a</a:t>
            </a:r>
            <a:r>
              <a:rPr lang="en-US" altLang="zh-CN" sz="1800" kern="100" baseline="-250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i-</a:t>
            </a:r>
            <a:r>
              <a:rPr lang="en-US" altLang="zh-CN" sz="1800" kern="100" baseline="-250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,a</a:t>
            </a:r>
            <a:r>
              <a:rPr lang="en-US" altLang="zh-CN" sz="1800" kern="100" baseline="-250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&gt;|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800" kern="100" baseline="-250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i-1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,a</a:t>
            </a:r>
            <a:r>
              <a:rPr lang="en-US" altLang="zh-CN" sz="1800" kern="100" baseline="-250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Symbol" panose="05050102010706020507" pitchFamily="18" charset="2"/>
              </a:rPr>
              <a:t></a:t>
            </a:r>
            <a:r>
              <a:rPr lang="en-US" altLang="zh-CN" sz="1800" b="1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=2,…,n </a:t>
            </a:r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}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</a:p>
          <a:p>
            <a:pPr indent="355600" algn="just">
              <a:buNone/>
            </a:pPr>
            <a:r>
              <a:rPr lang="en-US" altLang="zh-CN" kern="100" dirty="0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约定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800" kern="100" baseline="-250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端为栈顶，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800" kern="100" baseline="-250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端为栈底。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355600" algn="just">
              <a:buNone/>
            </a:pPr>
            <a:r>
              <a:rPr lang="zh-CN" altLang="zh-CN" sz="1800" kern="100" dirty="0">
                <a:effectLst/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基本操作：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508000" algn="just">
              <a:buNone/>
            </a:pPr>
            <a:r>
              <a:rPr lang="en-US" altLang="zh-CN" sz="1800" b="1" kern="1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InitStack</a:t>
            </a:r>
            <a:r>
              <a:rPr lang="en-US" altLang="zh-CN" sz="1800" b="1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(size);</a:t>
            </a:r>
            <a:endParaRPr lang="zh-CN" altLang="zh-CN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660400" algn="just">
              <a:buNone/>
            </a:pP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操作结果：构造并返回一个空栈，容量为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size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。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508000" algn="just"/>
            <a:r>
              <a:rPr lang="en-US" altLang="zh-CN" b="1" kern="10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FreeStack</a:t>
            </a:r>
            <a:r>
              <a:rPr lang="en-US" altLang="zh-CN" b="1" kern="1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(S);</a:t>
            </a:r>
            <a:endParaRPr lang="zh-CN" altLang="zh-CN" b="1" kern="100" dirty="0">
              <a:solidFill>
                <a:srgbClr val="000000"/>
              </a:solidFill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677545" algn="just">
              <a:buNone/>
            </a:pP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初始条件：栈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已存在。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677545" algn="just">
              <a:buNone/>
            </a:pP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操作结果：回收栈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占用的存储空间，</a:t>
            </a:r>
            <a:endParaRPr lang="en-US" altLang="zh-CN" sz="1800" kern="100" dirty="0">
              <a:solidFill>
                <a:srgbClr val="000000"/>
              </a:solidFill>
              <a:effectLst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677545" algn="just">
              <a:buNone/>
            </a:pPr>
            <a:r>
              <a:rPr lang="en-US" altLang="zh-CN" kern="1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    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栈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不再可用，返回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NULL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。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508000" algn="just"/>
            <a:r>
              <a:rPr lang="en-US" altLang="zh-CN" b="1" kern="10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ClearStack</a:t>
            </a:r>
            <a:r>
              <a:rPr lang="en-US" altLang="zh-CN" b="1" kern="1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(S);</a:t>
            </a:r>
            <a:endParaRPr lang="zh-CN" altLang="zh-CN" b="1" kern="100" dirty="0">
              <a:solidFill>
                <a:srgbClr val="000000"/>
              </a:solidFill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677545" algn="just">
              <a:buNone/>
            </a:pP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初始条件：栈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已存在。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677545" algn="just">
              <a:buNone/>
            </a:pP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操作结果：将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清为空栈。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508000" algn="just"/>
            <a:r>
              <a:rPr lang="en-US" altLang="zh-CN" b="1" kern="10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StackEmpty</a:t>
            </a:r>
            <a:r>
              <a:rPr lang="en-US" altLang="zh-CN" b="1" kern="1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(S);</a:t>
            </a:r>
            <a:endParaRPr lang="zh-CN" altLang="zh-CN" b="1" kern="100" dirty="0">
              <a:solidFill>
                <a:srgbClr val="000000"/>
              </a:solidFill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677545" algn="just">
              <a:buNone/>
            </a:pP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初始条件：栈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已存在。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677545" algn="just">
              <a:buNone/>
            </a:pP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操作结果：若栈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为空栈，则返回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TRUE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，</a:t>
            </a:r>
            <a:endParaRPr lang="en-US" altLang="zh-CN" sz="1800" kern="100" dirty="0">
              <a:effectLst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677545" algn="just">
              <a:buNone/>
            </a:pPr>
            <a:r>
              <a:rPr lang="en-US" altLang="zh-CN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    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否则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FALSE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。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508000" algn="just"/>
            <a:r>
              <a:rPr lang="en-US" altLang="zh-CN" b="1" kern="10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StackLen</a:t>
            </a:r>
            <a:r>
              <a:rPr lang="en-US" altLang="zh-CN" b="1" kern="1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(S);</a:t>
            </a:r>
            <a:endParaRPr lang="zh-CN" altLang="zh-CN" b="1" kern="100" dirty="0">
              <a:solidFill>
                <a:srgbClr val="000000"/>
              </a:solidFill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677545" algn="just">
              <a:buNone/>
            </a:pP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初始条件：栈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已存在。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677545" algn="just">
              <a:buNone/>
            </a:pP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操作结果：返回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的元素个数，即栈的长度。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268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843CA-190D-E54C-BCD5-866F9EAFA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b="1" kern="1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栈</a:t>
            </a:r>
            <a:r>
              <a:rPr lang="zh-CN" altLang="zh-CN" kern="100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CN" altLang="zh-CN" b="1" kern="1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抽象数据类型：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灯片编号占位符 1">
            <a:extLst>
              <a:ext uri="{FF2B5EF4-FFF2-40B4-BE49-F238E27FC236}">
                <a16:creationId xmlns:a16="http://schemas.microsoft.com/office/drawing/2014/main" id="{767B30D9-1880-0343-9526-E4DFD9B42E41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  <a:cs typeface="+mn-cs"/>
              </a:defRPr>
            </a:lvl9pPr>
          </a:lstStyle>
          <a:p>
            <a:fld id="{D7C0FE0B-717B-41AE-9FA2-CA4BF851D1C3}" type="slidenum">
              <a:rPr lang="zh-CN" altLang="en-US" smtClean="0"/>
              <a:pPr/>
              <a:t>24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5E20349-FFB1-5248-B90C-B56D268A4340}"/>
              </a:ext>
            </a:extLst>
          </p:cNvPr>
          <p:cNvSpPr txBox="1"/>
          <p:nvPr/>
        </p:nvSpPr>
        <p:spPr>
          <a:xfrm>
            <a:off x="401688" y="769943"/>
            <a:ext cx="8208912" cy="795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栈的基本操作除了在栈顶进行插入或删除外，</a:t>
            </a:r>
            <a:r>
              <a:rPr lang="zh-CN" altLang="en-US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常用的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还有</a:t>
            </a:r>
            <a:r>
              <a:rPr lang="zh-CN" altLang="zh-CN" sz="2000" b="1" kern="100" dirty="0">
                <a:solidFill>
                  <a:srgbClr val="041A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栈的初始化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zh-CN" sz="2000" b="1" kern="100" dirty="0">
                <a:solidFill>
                  <a:srgbClr val="041A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判空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及</a:t>
            </a:r>
            <a:r>
              <a:rPr lang="zh-CN" altLang="zh-CN" sz="2000" b="1" kern="100" dirty="0">
                <a:solidFill>
                  <a:srgbClr val="041A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取栈顶元素</a:t>
            </a:r>
            <a:r>
              <a:rPr lang="zh-CN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等。</a:t>
            </a:r>
            <a:endParaRPr lang="zh-CN" altLang="en-US" sz="2000" dirty="0"/>
          </a:p>
        </p:txBody>
      </p:sp>
      <p:sp>
        <p:nvSpPr>
          <p:cNvPr id="7" name="文本框 7">
            <a:extLst>
              <a:ext uri="{FF2B5EF4-FFF2-40B4-BE49-F238E27FC236}">
                <a16:creationId xmlns:a16="http://schemas.microsoft.com/office/drawing/2014/main" id="{B4595863-0ADA-9E4B-ABC1-F8B78CD60413}"/>
              </a:ext>
            </a:extLst>
          </p:cNvPr>
          <p:cNvSpPr txBox="1"/>
          <p:nvPr/>
        </p:nvSpPr>
        <p:spPr>
          <a:xfrm>
            <a:off x="844550" y="1872389"/>
            <a:ext cx="6429809" cy="424731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indent="508000" algn="just"/>
            <a:r>
              <a:rPr lang="en-US" altLang="zh-CN" b="1" kern="10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GetTop</a:t>
            </a:r>
            <a:r>
              <a:rPr lang="en-US" altLang="zh-CN" b="1" kern="1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(S);</a:t>
            </a:r>
            <a:endParaRPr lang="zh-CN" altLang="zh-CN" b="1" kern="100" dirty="0">
              <a:solidFill>
                <a:srgbClr val="000000"/>
              </a:solidFill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660400" algn="just">
              <a:buNone/>
            </a:pP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初始条件：栈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已存在且非空。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660400" algn="just">
              <a:buNone/>
            </a:pP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操作结果：返回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的栈顶元素。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508000" algn="just"/>
            <a:r>
              <a:rPr lang="en-US" altLang="zh-CN" b="1" kern="1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Push(S, e);</a:t>
            </a:r>
            <a:endParaRPr lang="zh-CN" altLang="zh-CN" b="1" kern="100" dirty="0">
              <a:solidFill>
                <a:srgbClr val="000000"/>
              </a:solidFill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660400" algn="just">
              <a:buNone/>
            </a:pP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初始条件：栈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已存在。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660400" algn="just">
              <a:buNone/>
            </a:pP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操作结果：插入元素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为新的栈顶元素。</a:t>
            </a:r>
            <a:endParaRPr lang="en-US" altLang="zh-CN" sz="1800" kern="100" dirty="0">
              <a:solidFill>
                <a:srgbClr val="000000"/>
              </a:solidFill>
              <a:effectLst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660400" algn="just">
              <a:buNone/>
            </a:pPr>
            <a:r>
              <a:rPr lang="en-US" altLang="zh-CN" kern="1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    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每当容量不足时，按约定方式扩容。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508000" algn="just"/>
            <a:r>
              <a:rPr lang="en-US" altLang="zh-CN" b="1" kern="1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Pop(S);</a:t>
            </a:r>
            <a:endParaRPr lang="zh-CN" altLang="zh-CN" b="1" kern="100" dirty="0">
              <a:solidFill>
                <a:srgbClr val="000000"/>
              </a:solidFill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660400" algn="just">
              <a:buNone/>
            </a:pP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初始条件：栈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已存在且非空。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660400" algn="just">
              <a:buNone/>
            </a:pP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操作结果：删除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的栈顶元素，并返回其值。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508000" algn="just"/>
            <a:r>
              <a:rPr lang="en-US" altLang="zh-CN" b="1" kern="100" dirty="0" err="1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StackTrav</a:t>
            </a:r>
            <a:r>
              <a:rPr lang="en-US" altLang="zh-CN" b="1" kern="100" dirty="0">
                <a:solidFill>
                  <a:srgbClr val="0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(S, visit());</a:t>
            </a:r>
            <a:endParaRPr lang="zh-CN" altLang="zh-CN" b="1" kern="100" dirty="0">
              <a:solidFill>
                <a:srgbClr val="000000"/>
              </a:solidFill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660400" algn="just">
              <a:buNone/>
            </a:pP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初始条件：栈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已存在且非空。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660400" algn="just">
              <a:buNone/>
            </a:pP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操作结果：从栈底到栈顶依次对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每个数据元素调</a:t>
            </a:r>
            <a:r>
              <a:rPr lang="zh-CN" altLang="zh-CN" kern="100" dirty="0">
                <a:latin typeface="Courier New" panose="02070309020205020404" pitchFamily="49" charset="0"/>
                <a:cs typeface="Courier New" panose="02070309020205020404" pitchFamily="49" charset="0"/>
              </a:rPr>
              <a:t>用</a:t>
            </a:r>
            <a:endParaRPr lang="en-US" altLang="zh-CN" sz="1800" kern="100" dirty="0">
              <a:effectLst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indent="660400" algn="just">
              <a:buNone/>
            </a:pP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    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函数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visit(),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一旦失败，则操作终止。</a:t>
            </a:r>
            <a:endParaRPr lang="zh-CN" altLang="zh-CN" sz="2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269240" algn="just">
              <a:spcAft>
                <a:spcPts val="600"/>
              </a:spcAft>
              <a:buNone/>
            </a:pPr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}ADT Stack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940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1">
            <a:extLst>
              <a:ext uri="{FF2B5EF4-FFF2-40B4-BE49-F238E27FC236}">
                <a16:creationId xmlns:a16="http://schemas.microsoft.com/office/drawing/2014/main" id="{FFD113EC-9456-42B1-990C-86CE6CD03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12875"/>
            <a:ext cx="9144000" cy="4032250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7A4CADA8-EF5D-4FA6-A890-5B8A7F570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1" y="1677194"/>
            <a:ext cx="8601273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#define  MAXSIZE  100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typedef struct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{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		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SElemType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 *base;</a:t>
            </a:r>
            <a:r>
              <a:rPr lang="zh-CN" altLang="en-US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kern="1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// </a:t>
            </a:r>
            <a:r>
              <a:rPr lang="zh-CN" altLang="zh-CN" sz="2800" kern="1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基址，也称为栈底指针，初始化时指向分配的元素存储空间</a:t>
            </a:r>
            <a:endParaRPr lang="en-US" altLang="zh-CN" sz="2800" b="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		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SElemType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 *top;</a:t>
            </a:r>
            <a:r>
              <a:rPr lang="zh-CN" altLang="en-US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kern="1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// </a:t>
            </a:r>
            <a:r>
              <a:rPr lang="zh-CN" altLang="zh-CN" sz="2800" kern="1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栈顶指针</a:t>
            </a:r>
            <a:endParaRPr lang="en-US" altLang="zh-CN" sz="2800" b="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		int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stacksize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;</a:t>
            </a:r>
            <a:r>
              <a:rPr lang="zh-CN" altLang="en-US" sz="2800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kern="1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// </a:t>
            </a:r>
            <a:r>
              <a:rPr lang="zh-CN" altLang="zh-CN" sz="2800" kern="1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元素存储空间容量</a:t>
            </a:r>
            <a:endParaRPr lang="en-US" altLang="zh-CN" sz="28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}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SqStack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;</a:t>
            </a:r>
            <a:r>
              <a:rPr lang="zh-CN" altLang="en-US" sz="2800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kern="1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// </a:t>
            </a:r>
            <a:r>
              <a:rPr lang="zh-CN" altLang="zh-CN" sz="2800" kern="100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顺序栈指针类型</a:t>
            </a:r>
            <a:endParaRPr lang="en-US" altLang="zh-CN" sz="28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868" name="标题 3">
            <a:extLst>
              <a:ext uri="{FF2B5EF4-FFF2-40B4-BE49-F238E27FC236}">
                <a16:creationId xmlns:a16="http://schemas.microsoft.com/office/drawing/2014/main" id="{8B0FEB87-93ED-45D4-A0BC-A17F38CEEB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4550" y="260350"/>
            <a:ext cx="6400800" cy="457200"/>
          </a:xfrm>
        </p:spPr>
        <p:txBody>
          <a:bodyPr/>
          <a:lstStyle/>
          <a:p>
            <a:r>
              <a:rPr lang="zh-CN" altLang="en-US">
                <a:sym typeface="+mn-lt"/>
              </a:rPr>
              <a:t>顺序栈的表示</a:t>
            </a:r>
          </a:p>
        </p:txBody>
      </p:sp>
      <p:sp>
        <p:nvSpPr>
          <p:cNvPr id="8" name="Shape 26">
            <a:extLst>
              <a:ext uri="{FF2B5EF4-FFF2-40B4-BE49-F238E27FC236}">
                <a16:creationId xmlns:a16="http://schemas.microsoft.com/office/drawing/2014/main" id="{348EC056-E970-4B4A-885B-8D7941798425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spli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4">
            <a:extLst>
              <a:ext uri="{FF2B5EF4-FFF2-40B4-BE49-F238E27FC236}">
                <a16:creationId xmlns:a16="http://schemas.microsoft.com/office/drawing/2014/main" id="{8A62E27E-DABE-42A3-9763-5F7CF0BD4E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41438"/>
            <a:ext cx="4311650" cy="4824412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1F3C01-7E22-4A0F-88D6-275883ED2D1E}"/>
              </a:ext>
            </a:extLst>
          </p:cNvPr>
          <p:cNvSpPr/>
          <p:nvPr/>
        </p:nvSpPr>
        <p:spPr bwMode="auto">
          <a:xfrm>
            <a:off x="4551363" y="1341438"/>
            <a:ext cx="4592637" cy="48244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892" name="标题 1">
            <a:extLst>
              <a:ext uri="{FF2B5EF4-FFF2-40B4-BE49-F238E27FC236}">
                <a16:creationId xmlns:a16="http://schemas.microsoft.com/office/drawing/2014/main" id="{23677F79-0713-4E11-8A1A-7F71F9CF9B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lt"/>
              </a:rPr>
              <a:t>顺序栈初始化</a:t>
            </a:r>
          </a:p>
        </p:txBody>
      </p:sp>
      <p:sp>
        <p:nvSpPr>
          <p:cNvPr id="30723" name="Rectangle 4">
            <a:extLst>
              <a:ext uri="{FF2B5EF4-FFF2-40B4-BE49-F238E27FC236}">
                <a16:creationId xmlns:a16="http://schemas.microsoft.com/office/drawing/2014/main" id="{E1DFB24E-E3AE-4B8F-BE22-D896C7B8D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250" y="1471613"/>
            <a:ext cx="4141788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构造一个空栈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步骤：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(1)</a:t>
            </a: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分配空间并检查空间是否分配失败，若失败则返回错误</a:t>
            </a:r>
          </a:p>
        </p:txBody>
      </p:sp>
      <p:grpSp>
        <p:nvGrpSpPr>
          <p:cNvPr id="30725" name="Group 6">
            <a:extLst>
              <a:ext uri="{FF2B5EF4-FFF2-40B4-BE49-F238E27FC236}">
                <a16:creationId xmlns:a16="http://schemas.microsoft.com/office/drawing/2014/main" id="{689AA1D8-C36F-4373-983F-412C48740B0C}"/>
              </a:ext>
            </a:extLst>
          </p:cNvPr>
          <p:cNvGrpSpPr>
            <a:grpSpLocks/>
          </p:cNvGrpSpPr>
          <p:nvPr/>
        </p:nvGrpSpPr>
        <p:grpSpPr bwMode="auto">
          <a:xfrm>
            <a:off x="5073547" y="2413892"/>
            <a:ext cx="1600200" cy="2743200"/>
            <a:chOff x="3600" y="1440"/>
            <a:chExt cx="1008" cy="1728"/>
          </a:xfrm>
          <a:solidFill>
            <a:srgbClr val="D4E6F4"/>
          </a:solidFill>
        </p:grpSpPr>
        <p:sp>
          <p:nvSpPr>
            <p:cNvPr id="30726" name="Rectangle 7">
              <a:extLst>
                <a:ext uri="{FF2B5EF4-FFF2-40B4-BE49-F238E27FC236}">
                  <a16:creationId xmlns:a16="http://schemas.microsoft.com/office/drawing/2014/main" id="{0A49B491-453F-45E3-8DF7-9B3645BFF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2400"/>
              <a:ext cx="1008" cy="48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b="0">
                  <a:latin typeface="+mn-lt"/>
                  <a:ea typeface="+mn-ea"/>
                  <a:cs typeface="+mn-ea"/>
                  <a:sym typeface="+mn-lt"/>
                </a:rPr>
                <a:t>base</a:t>
              </a:r>
            </a:p>
          </p:txBody>
        </p:sp>
        <p:sp>
          <p:nvSpPr>
            <p:cNvPr id="30727" name="Rectangle 8">
              <a:extLst>
                <a:ext uri="{FF2B5EF4-FFF2-40B4-BE49-F238E27FC236}">
                  <a16:creationId xmlns:a16="http://schemas.microsoft.com/office/drawing/2014/main" id="{FA6CFEC4-C37D-4AF6-BE4F-20C84F296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1680"/>
              <a:ext cx="1008" cy="24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b="0">
                  <a:latin typeface="+mn-lt"/>
                  <a:ea typeface="+mn-ea"/>
                  <a:cs typeface="+mn-ea"/>
                  <a:sym typeface="+mn-lt"/>
                </a:rPr>
                <a:t>stacksize</a:t>
              </a:r>
            </a:p>
          </p:txBody>
        </p:sp>
        <p:sp>
          <p:nvSpPr>
            <p:cNvPr id="30728" name="Rectangle 9">
              <a:extLst>
                <a:ext uri="{FF2B5EF4-FFF2-40B4-BE49-F238E27FC236}">
                  <a16:creationId xmlns:a16="http://schemas.microsoft.com/office/drawing/2014/main" id="{EE3C5898-E739-4B0D-A8D3-A73B915BF2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1920"/>
              <a:ext cx="1008" cy="48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b="0">
                  <a:latin typeface="+mn-lt"/>
                  <a:ea typeface="+mn-ea"/>
                  <a:cs typeface="+mn-ea"/>
                  <a:sym typeface="+mn-lt"/>
                </a:rPr>
                <a:t>top</a:t>
              </a:r>
            </a:p>
          </p:txBody>
        </p:sp>
        <p:sp>
          <p:nvSpPr>
            <p:cNvPr id="30729" name="Line 10">
              <a:extLst>
                <a:ext uri="{FF2B5EF4-FFF2-40B4-BE49-F238E27FC236}">
                  <a16:creationId xmlns:a16="http://schemas.microsoft.com/office/drawing/2014/main" id="{289B7509-B6FA-4B5D-84ED-1B0A66E674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1440"/>
              <a:ext cx="0" cy="1728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30" name="Line 11">
              <a:extLst>
                <a:ext uri="{FF2B5EF4-FFF2-40B4-BE49-F238E27FC236}">
                  <a16:creationId xmlns:a16="http://schemas.microsoft.com/office/drawing/2014/main" id="{1A273F7F-A638-467A-9A29-64CDF08BD5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8" y="1440"/>
              <a:ext cx="0" cy="1728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38988" name="Line 12">
            <a:extLst>
              <a:ext uri="{FF2B5EF4-FFF2-40B4-BE49-F238E27FC236}">
                <a16:creationId xmlns:a16="http://schemas.microsoft.com/office/drawing/2014/main" id="{944E4101-4668-4FC5-A0B3-9615A8E87F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616450" y="4471988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732" name="Text Box 13">
            <a:extLst>
              <a:ext uri="{FF2B5EF4-FFF2-40B4-BE49-F238E27FC236}">
                <a16:creationId xmlns:a16="http://schemas.microsoft.com/office/drawing/2014/main" id="{EA1FB905-0BEE-4235-985A-53D2B2212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1050" y="3916363"/>
            <a:ext cx="3635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600" b="0">
                <a:latin typeface="+mn-lt"/>
                <a:ea typeface="+mn-ea"/>
                <a:cs typeface="+mn-ea"/>
                <a:sym typeface="+mn-lt"/>
              </a:rPr>
              <a:t>s</a:t>
            </a:r>
          </a:p>
        </p:txBody>
      </p:sp>
      <p:grpSp>
        <p:nvGrpSpPr>
          <p:cNvPr id="3" name="Group 14">
            <a:extLst>
              <a:ext uri="{FF2B5EF4-FFF2-40B4-BE49-F238E27FC236}">
                <a16:creationId xmlns:a16="http://schemas.microsoft.com/office/drawing/2014/main" id="{908BB332-6162-4335-94EE-AA8DF20EE19D}"/>
              </a:ext>
            </a:extLst>
          </p:cNvPr>
          <p:cNvGrpSpPr>
            <a:grpSpLocks/>
          </p:cNvGrpSpPr>
          <p:nvPr/>
        </p:nvGrpSpPr>
        <p:grpSpPr bwMode="auto">
          <a:xfrm>
            <a:off x="7435747" y="2413892"/>
            <a:ext cx="1371600" cy="2590800"/>
            <a:chOff x="4656" y="1344"/>
            <a:chExt cx="864" cy="1632"/>
          </a:xfrm>
          <a:solidFill>
            <a:srgbClr val="CCCCFF"/>
          </a:solidFill>
        </p:grpSpPr>
        <p:sp>
          <p:nvSpPr>
            <p:cNvPr id="30734" name="Rectangle 15">
              <a:extLst>
                <a:ext uri="{FF2B5EF4-FFF2-40B4-BE49-F238E27FC236}">
                  <a16:creationId xmlns:a16="http://schemas.microsoft.com/office/drawing/2014/main" id="{3F7B220A-95F1-46CA-B6B1-C3E98F46BD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1584"/>
              <a:ext cx="864" cy="12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35" name="Line 16">
              <a:extLst>
                <a:ext uri="{FF2B5EF4-FFF2-40B4-BE49-F238E27FC236}">
                  <a16:creationId xmlns:a16="http://schemas.microsoft.com/office/drawing/2014/main" id="{6C5A62CE-2E37-4827-9275-AAA5E08E97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6" y="1392"/>
              <a:ext cx="0" cy="1584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36" name="Line 17">
              <a:extLst>
                <a:ext uri="{FF2B5EF4-FFF2-40B4-BE49-F238E27FC236}">
                  <a16:creationId xmlns:a16="http://schemas.microsoft.com/office/drawing/2014/main" id="{2E5BC66F-744E-446E-9A81-45C32BC6B7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20" y="1344"/>
              <a:ext cx="0" cy="1632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38994" name="Line 18">
            <a:extLst>
              <a:ext uri="{FF2B5EF4-FFF2-40B4-BE49-F238E27FC236}">
                <a16:creationId xmlns:a16="http://schemas.microsoft.com/office/drawing/2014/main" id="{F0AAF44C-6224-4D7B-AA07-729AB059E19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73850" y="4243388"/>
            <a:ext cx="762000" cy="38100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38995" name="Line 19">
            <a:extLst>
              <a:ext uri="{FF2B5EF4-FFF2-40B4-BE49-F238E27FC236}">
                <a16:creationId xmlns:a16="http://schemas.microsoft.com/office/drawing/2014/main" id="{CA70F63C-6CB3-43C1-AC74-7807DC3FF2C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73850" y="3405188"/>
            <a:ext cx="685800" cy="106680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38997" name="Rectangle 21">
            <a:extLst>
              <a:ext uri="{FF2B5EF4-FFF2-40B4-BE49-F238E27FC236}">
                <a16:creationId xmlns:a16="http://schemas.microsoft.com/office/drawing/2014/main" id="{DA42A5EF-24B1-433E-9B33-BEE6BB351A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363" y="4046538"/>
            <a:ext cx="4679950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(2)</a:t>
            </a: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设置栈底和栈顶指针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S.top = S.base;</a:t>
            </a:r>
            <a:endParaRPr lang="en-US" altLang="zh-CN" b="0">
              <a:solidFill>
                <a:schemeClr val="hlink"/>
              </a:solidFill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638998" name="Rectangle 22">
            <a:extLst>
              <a:ext uri="{FF2B5EF4-FFF2-40B4-BE49-F238E27FC236}">
                <a16:creationId xmlns:a16="http://schemas.microsoft.com/office/drawing/2014/main" id="{4EA61290-CE5C-4009-BD15-04756A75D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50" y="5172075"/>
            <a:ext cx="44862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(3)</a:t>
            </a: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设置栈大小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389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8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8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6389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6389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638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8997" grpId="0"/>
      <p:bldP spid="63899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5">
            <a:extLst>
              <a:ext uri="{FF2B5EF4-FFF2-40B4-BE49-F238E27FC236}">
                <a16:creationId xmlns:a16="http://schemas.microsoft.com/office/drawing/2014/main" id="{B61C2053-2058-4D70-8793-40C68BC61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12875"/>
            <a:ext cx="9144000" cy="4032250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8A861B4B-206F-47BD-9192-90A515B14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688" y="1557338"/>
            <a:ext cx="816280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Status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InitStack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(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SqStack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&amp;S )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{</a:t>
            </a:r>
            <a:r>
              <a:rPr lang="zh-CN" altLang="en-US" sz="2800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//</a:t>
            </a:r>
            <a:r>
              <a:rPr lang="zh-CN" altLang="en-US" sz="2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TW" altLang="en-US" sz="2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构造一个空栈</a:t>
            </a:r>
            <a:endParaRPr lang="en-US" altLang="zh-CN" sz="2800" b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S.base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=new 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SElemType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[MAXSIZE]</a:t>
            </a:r>
            <a:r>
              <a:rPr lang="zh-CN" altLang="en-US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en-US" altLang="zh-CN" sz="2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//</a:t>
            </a:r>
            <a:r>
              <a:rPr lang="zh-TW" altLang="en-US" sz="2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分配动态数组空间</a:t>
            </a:r>
            <a:endParaRPr lang="zh-CN" altLang="en-US" sz="2800" b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if( !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S.base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) </a:t>
            </a:r>
            <a:r>
              <a:rPr lang="zh-CN" altLang="en-US" sz="2800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return OVERFLOW;</a:t>
            </a:r>
            <a:r>
              <a:rPr lang="zh-CN" altLang="en-US" sz="2800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//</a:t>
            </a:r>
            <a:r>
              <a:rPr lang="zh-CN" altLang="en-US" sz="2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TW" altLang="en-US" sz="2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存储分配失败</a:t>
            </a:r>
            <a:endParaRPr lang="en-US" altLang="zh-CN" sz="2800" b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S.top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= 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S.base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;</a:t>
            </a:r>
            <a:r>
              <a:rPr lang="zh-CN" altLang="en-US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//</a:t>
            </a:r>
            <a:r>
              <a:rPr lang="zh-CN" altLang="en-US" sz="2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top</a:t>
            </a:r>
            <a:r>
              <a:rPr lang="zh-TW" altLang="en-US" sz="2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初始为</a:t>
            </a:r>
            <a:r>
              <a:rPr lang="en-US" altLang="zh-TW" sz="2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base</a:t>
            </a:r>
            <a:r>
              <a:rPr lang="zh-CN" altLang="en-US" sz="2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TW" altLang="en-US" sz="2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空栈</a:t>
            </a:r>
            <a:endParaRPr lang="en-US" altLang="zh-CN" sz="2800" b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S.stackSize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= MAXSIZE;</a:t>
            </a:r>
            <a:r>
              <a:rPr lang="zh-CN" altLang="en-US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//</a:t>
            </a:r>
            <a:r>
              <a:rPr lang="en-US" altLang="zh-CN" sz="2800" b="0" dirty="0" err="1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stacksize</a:t>
            </a:r>
            <a:r>
              <a:rPr lang="zh-TW" altLang="en-US" sz="2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置为栈的最大容量</a:t>
            </a:r>
            <a:endParaRPr lang="en-US" altLang="zh-CN" sz="2800" b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	return OK;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}</a:t>
            </a:r>
          </a:p>
        </p:txBody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47B3F533-ACCC-458C-B35D-8C826A49E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088" y="207963"/>
            <a:ext cx="352425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顺序栈初始化</a:t>
            </a:r>
          </a:p>
        </p:txBody>
      </p:sp>
      <p:sp>
        <p:nvSpPr>
          <p:cNvPr id="7" name="Shape 26">
            <a:extLst>
              <a:ext uri="{FF2B5EF4-FFF2-40B4-BE49-F238E27FC236}">
                <a16:creationId xmlns:a16="http://schemas.microsoft.com/office/drawing/2014/main" id="{B824CC9D-5291-464C-9CF2-137B22B5A010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spli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19">
            <a:extLst>
              <a:ext uri="{FF2B5EF4-FFF2-40B4-BE49-F238E27FC236}">
                <a16:creationId xmlns:a16="http://schemas.microsoft.com/office/drawing/2014/main" id="{98674819-D614-4CA6-9AE9-2ADC24927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28775"/>
            <a:ext cx="6057900" cy="3960813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BF0ABE8-B7AE-49EE-AD30-599E01986BC0}"/>
              </a:ext>
            </a:extLst>
          </p:cNvPr>
          <p:cNvSpPr/>
          <p:nvPr/>
        </p:nvSpPr>
        <p:spPr bwMode="auto">
          <a:xfrm>
            <a:off x="6202363" y="1628775"/>
            <a:ext cx="2941637" cy="39608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1" name="Rectangle 1039">
            <a:extLst>
              <a:ext uri="{FF2B5EF4-FFF2-40B4-BE49-F238E27FC236}">
                <a16:creationId xmlns:a16="http://schemas.microsoft.com/office/drawing/2014/main" id="{1D204205-5F1E-4585-B3EB-EFB6F16CF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23838"/>
            <a:ext cx="395605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判断顺序栈是否为空</a:t>
            </a:r>
          </a:p>
        </p:txBody>
      </p:sp>
      <p:sp>
        <p:nvSpPr>
          <p:cNvPr id="32772" name="Rectangle 1040">
            <a:extLst>
              <a:ext uri="{FF2B5EF4-FFF2-40B4-BE49-F238E27FC236}">
                <a16:creationId xmlns:a16="http://schemas.microsoft.com/office/drawing/2014/main" id="{6530F898-C45C-4553-81F8-6732BEB1C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838" y="2352675"/>
            <a:ext cx="5038725" cy="241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bool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StackEmpty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(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SqStack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S )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{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	if(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S.top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== 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S.base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) return true;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  else return false;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}</a:t>
            </a:r>
          </a:p>
        </p:txBody>
      </p:sp>
      <p:grpSp>
        <p:nvGrpSpPr>
          <p:cNvPr id="41990" name="Group 1042">
            <a:extLst>
              <a:ext uri="{FF2B5EF4-FFF2-40B4-BE49-F238E27FC236}">
                <a16:creationId xmlns:a16="http://schemas.microsoft.com/office/drawing/2014/main" id="{6A8EAE06-DAED-684B-9A7F-F65981819E64}"/>
              </a:ext>
            </a:extLst>
          </p:cNvPr>
          <p:cNvGrpSpPr>
            <a:grpSpLocks/>
          </p:cNvGrpSpPr>
          <p:nvPr/>
        </p:nvGrpSpPr>
        <p:grpSpPr bwMode="auto">
          <a:xfrm>
            <a:off x="6272213" y="2493963"/>
            <a:ext cx="2300287" cy="2166937"/>
            <a:chOff x="207" y="614"/>
            <a:chExt cx="1449" cy="1365"/>
          </a:xfrm>
        </p:grpSpPr>
        <p:sp>
          <p:nvSpPr>
            <p:cNvPr id="32774" name="Text Box 1043">
              <a:extLst>
                <a:ext uri="{FF2B5EF4-FFF2-40B4-BE49-F238E27FC236}">
                  <a16:creationId xmlns:a16="http://schemas.microsoft.com/office/drawing/2014/main" id="{A26025A8-898C-4B36-B98B-56FF08FECF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" y="1729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solidFill>
                    <a:schemeClr val="folHlink"/>
                  </a:solidFill>
                  <a:latin typeface="+mn-lt"/>
                  <a:ea typeface="+mn-ea"/>
                  <a:cs typeface="+mn-ea"/>
                  <a:sym typeface="+mn-lt"/>
                </a:rPr>
                <a:t>base</a:t>
              </a:r>
            </a:p>
          </p:txBody>
        </p:sp>
        <p:grpSp>
          <p:nvGrpSpPr>
            <p:cNvPr id="41994" name="Group 1044">
              <a:extLst>
                <a:ext uri="{FF2B5EF4-FFF2-40B4-BE49-F238E27FC236}">
                  <a16:creationId xmlns:a16="http://schemas.microsoft.com/office/drawing/2014/main" id="{2F4208C2-BE4C-4B47-9693-798877ADFF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4" y="614"/>
              <a:ext cx="1392" cy="1306"/>
              <a:chOff x="-240" y="624"/>
              <a:chExt cx="1392" cy="1306"/>
            </a:xfrm>
          </p:grpSpPr>
          <p:sp>
            <p:nvSpPr>
              <p:cNvPr id="32776" name="Rectangle 1045">
                <a:extLst>
                  <a:ext uri="{FF2B5EF4-FFF2-40B4-BE49-F238E27FC236}">
                    <a16:creationId xmlns:a16="http://schemas.microsoft.com/office/drawing/2014/main" id="{C4B2A9EC-3BA9-424B-B3BD-E6CF0F9B36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624"/>
                <a:ext cx="432" cy="1296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77" name="Line 1046">
                <a:extLst>
                  <a:ext uri="{FF2B5EF4-FFF2-40B4-BE49-F238E27FC236}">
                    <a16:creationId xmlns:a16="http://schemas.microsoft.com/office/drawing/2014/main" id="{D8F35F8E-4448-45FE-AACE-0332DABA7A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1296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78" name="Line 1047">
                <a:extLst>
                  <a:ext uri="{FF2B5EF4-FFF2-40B4-BE49-F238E27FC236}">
                    <a16:creationId xmlns:a16="http://schemas.microsoft.com/office/drawing/2014/main" id="{78C9DE8C-6019-49F7-8F60-0140161485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1584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79" name="Line 1048">
                <a:extLst>
                  <a:ext uri="{FF2B5EF4-FFF2-40B4-BE49-F238E27FC236}">
                    <a16:creationId xmlns:a16="http://schemas.microsoft.com/office/drawing/2014/main" id="{C4C46565-84CB-40DB-B04F-6617F28E1A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960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0" name="Line 1049">
                <a:extLst>
                  <a:ext uri="{FF2B5EF4-FFF2-40B4-BE49-F238E27FC236}">
                    <a16:creationId xmlns:a16="http://schemas.microsoft.com/office/drawing/2014/main" id="{0D6C7AFC-34A4-4ED4-B24F-D7AF39E9F9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728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1" name="Line 1050">
                <a:extLst>
                  <a:ext uri="{FF2B5EF4-FFF2-40B4-BE49-F238E27FC236}">
                    <a16:creationId xmlns:a16="http://schemas.microsoft.com/office/drawing/2014/main" id="{E0803CA1-2720-46E1-988A-ACF640416D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872"/>
                <a:ext cx="240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82" name="Text Box 1051">
                <a:extLst>
                  <a:ext uri="{FF2B5EF4-FFF2-40B4-BE49-F238E27FC236}">
                    <a16:creationId xmlns:a16="http://schemas.microsoft.com/office/drawing/2014/main" id="{67E6BEBB-A973-45A1-A202-D4210AEFCC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240" y="1612"/>
                <a:ext cx="76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top</a:t>
                </a:r>
              </a:p>
            </p:txBody>
          </p:sp>
          <p:sp>
            <p:nvSpPr>
              <p:cNvPr id="32783" name="Text Box 1052">
                <a:extLst>
                  <a:ext uri="{FF2B5EF4-FFF2-40B4-BE49-F238E27FC236}">
                    <a16:creationId xmlns:a16="http://schemas.microsoft.com/office/drawing/2014/main" id="{2486BB9B-ADDF-4427-814B-0C516B5AEA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672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</a:p>
            </p:txBody>
          </p:sp>
          <p:sp>
            <p:nvSpPr>
              <p:cNvPr id="32784" name="Text Box 1053">
                <a:extLst>
                  <a:ext uri="{FF2B5EF4-FFF2-40B4-BE49-F238E27FC236}">
                    <a16:creationId xmlns:a16="http://schemas.microsoft.com/office/drawing/2014/main" id="{C3A584D4-1326-4C16-A323-AA40915AF1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1344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</a:p>
            </p:txBody>
          </p:sp>
          <p:sp>
            <p:nvSpPr>
              <p:cNvPr id="32785" name="Text Box 1054">
                <a:extLst>
                  <a:ext uri="{FF2B5EF4-FFF2-40B4-BE49-F238E27FC236}">
                    <a16:creationId xmlns:a16="http://schemas.microsoft.com/office/drawing/2014/main" id="{7042BB92-D892-4B8E-AF54-22BDA92072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1008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</a:p>
            </p:txBody>
          </p:sp>
          <p:sp>
            <p:nvSpPr>
              <p:cNvPr id="32786" name="Text Box 1055">
                <a:extLst>
                  <a:ext uri="{FF2B5EF4-FFF2-40B4-BE49-F238E27FC236}">
                    <a16:creationId xmlns:a16="http://schemas.microsoft.com/office/drawing/2014/main" id="{66970598-BEB8-4F5F-B68D-07A61B294C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1680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0</a:t>
                </a:r>
              </a:p>
            </p:txBody>
          </p:sp>
        </p:grpSp>
      </p:grpSp>
      <p:sp>
        <p:nvSpPr>
          <p:cNvPr id="2" name="空心弧 1">
            <a:extLst>
              <a:ext uri="{FF2B5EF4-FFF2-40B4-BE49-F238E27FC236}">
                <a16:creationId xmlns:a16="http://schemas.microsoft.com/office/drawing/2014/main" id="{BB0722E4-9741-4CBB-9A68-10A1ECD8A883}"/>
              </a:ext>
            </a:extLst>
          </p:cNvPr>
          <p:cNvSpPr/>
          <p:nvPr/>
        </p:nvSpPr>
        <p:spPr bwMode="auto">
          <a:xfrm flipV="1">
            <a:off x="5654675" y="5035550"/>
            <a:ext cx="950913" cy="387350"/>
          </a:xfrm>
          <a:prstGeom prst="blockArc">
            <a:avLst/>
          </a:prstGeom>
          <a:solidFill>
            <a:srgbClr val="6C4C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空心弧 22">
            <a:extLst>
              <a:ext uri="{FF2B5EF4-FFF2-40B4-BE49-F238E27FC236}">
                <a16:creationId xmlns:a16="http://schemas.microsoft.com/office/drawing/2014/main" id="{8BC3E1C1-D0F3-41EB-A479-A5DDD0B72D42}"/>
              </a:ext>
            </a:extLst>
          </p:cNvPr>
          <p:cNvSpPr/>
          <p:nvPr/>
        </p:nvSpPr>
        <p:spPr bwMode="auto">
          <a:xfrm flipV="1">
            <a:off x="5654675" y="4908550"/>
            <a:ext cx="950913" cy="387350"/>
          </a:xfrm>
          <a:prstGeom prst="blockArc">
            <a:avLst/>
          </a:prstGeom>
          <a:solidFill>
            <a:srgbClr val="6C4C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18">
            <a:extLst>
              <a:ext uri="{FF2B5EF4-FFF2-40B4-BE49-F238E27FC236}">
                <a16:creationId xmlns:a16="http://schemas.microsoft.com/office/drawing/2014/main" id="{AA724E74-DA27-4D68-99C0-2341A74299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28775"/>
            <a:ext cx="6057900" cy="3960813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77D34B2-453D-4D6F-8739-2D633C1DF4DA}"/>
              </a:ext>
            </a:extLst>
          </p:cNvPr>
          <p:cNvSpPr/>
          <p:nvPr/>
        </p:nvSpPr>
        <p:spPr bwMode="auto">
          <a:xfrm>
            <a:off x="6202363" y="1628775"/>
            <a:ext cx="2941637" cy="39608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空心弧 20">
            <a:extLst>
              <a:ext uri="{FF2B5EF4-FFF2-40B4-BE49-F238E27FC236}">
                <a16:creationId xmlns:a16="http://schemas.microsoft.com/office/drawing/2014/main" id="{E454869B-8594-47CF-9A08-6F034EC496FF}"/>
              </a:ext>
            </a:extLst>
          </p:cNvPr>
          <p:cNvSpPr/>
          <p:nvPr/>
        </p:nvSpPr>
        <p:spPr bwMode="auto">
          <a:xfrm flipV="1">
            <a:off x="5654675" y="5035550"/>
            <a:ext cx="950913" cy="387350"/>
          </a:xfrm>
          <a:prstGeom prst="blockArc">
            <a:avLst/>
          </a:prstGeom>
          <a:solidFill>
            <a:srgbClr val="6C4C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空心弧 21">
            <a:extLst>
              <a:ext uri="{FF2B5EF4-FFF2-40B4-BE49-F238E27FC236}">
                <a16:creationId xmlns:a16="http://schemas.microsoft.com/office/drawing/2014/main" id="{9124DF7E-FE17-4A3B-8645-C611DCBCC7D4}"/>
              </a:ext>
            </a:extLst>
          </p:cNvPr>
          <p:cNvSpPr/>
          <p:nvPr/>
        </p:nvSpPr>
        <p:spPr bwMode="auto">
          <a:xfrm flipV="1">
            <a:off x="5654675" y="4908550"/>
            <a:ext cx="950913" cy="387350"/>
          </a:xfrm>
          <a:prstGeom prst="blockArc">
            <a:avLst/>
          </a:prstGeom>
          <a:solidFill>
            <a:srgbClr val="6C4C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990" name="标题 1">
            <a:extLst>
              <a:ext uri="{FF2B5EF4-FFF2-40B4-BE49-F238E27FC236}">
                <a16:creationId xmlns:a16="http://schemas.microsoft.com/office/drawing/2014/main" id="{39740E37-10F1-467C-9E36-95798B6661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lt"/>
              </a:rPr>
              <a:t>求顺序栈的长度</a:t>
            </a:r>
          </a:p>
        </p:txBody>
      </p:sp>
      <p:sp>
        <p:nvSpPr>
          <p:cNvPr id="34820" name="Rectangle 10">
            <a:extLst>
              <a:ext uri="{FF2B5EF4-FFF2-40B4-BE49-F238E27FC236}">
                <a16:creationId xmlns:a16="http://schemas.microsoft.com/office/drawing/2014/main" id="{44E8A63E-ECA9-4FCB-8620-D43D7A40E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13" y="2249488"/>
            <a:ext cx="5367337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int </a:t>
            </a:r>
            <a:r>
              <a:rPr lang="en-US" altLang="zh-CN" sz="3200" b="0" dirty="0" err="1">
                <a:latin typeface="+mn-lt"/>
                <a:ea typeface="+mn-ea"/>
                <a:cs typeface="+mn-ea"/>
                <a:sym typeface="+mn-lt"/>
              </a:rPr>
              <a:t>StackLength</a:t>
            </a: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( </a:t>
            </a:r>
            <a:r>
              <a:rPr lang="en-US" altLang="zh-CN" sz="3200" b="0" dirty="0" err="1">
                <a:latin typeface="+mn-lt"/>
                <a:ea typeface="+mn-ea"/>
                <a:cs typeface="+mn-ea"/>
                <a:sym typeface="+mn-lt"/>
              </a:rPr>
              <a:t>SqStack</a:t>
            </a: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 S )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{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	return </a:t>
            </a:r>
            <a:r>
              <a:rPr lang="en-US" altLang="zh-CN" sz="32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S.top</a:t>
            </a:r>
            <a:r>
              <a:rPr lang="en-US" altLang="zh-CN" sz="32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– </a:t>
            </a:r>
            <a:r>
              <a:rPr lang="en-US" altLang="zh-CN" sz="32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S.base</a:t>
            </a: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}</a:t>
            </a:r>
          </a:p>
        </p:txBody>
      </p:sp>
      <p:grpSp>
        <p:nvGrpSpPr>
          <p:cNvPr id="44040" name="Group 11">
            <a:extLst>
              <a:ext uri="{FF2B5EF4-FFF2-40B4-BE49-F238E27FC236}">
                <a16:creationId xmlns:a16="http://schemas.microsoft.com/office/drawing/2014/main" id="{23498F18-EA09-2D46-AE84-9F6535C96EFB}"/>
              </a:ext>
            </a:extLst>
          </p:cNvPr>
          <p:cNvGrpSpPr>
            <a:grpSpLocks/>
          </p:cNvGrpSpPr>
          <p:nvPr/>
        </p:nvGrpSpPr>
        <p:grpSpPr bwMode="auto">
          <a:xfrm>
            <a:off x="6562725" y="2278063"/>
            <a:ext cx="1828800" cy="2193925"/>
            <a:chOff x="2304" y="1440"/>
            <a:chExt cx="1152" cy="1382"/>
          </a:xfrm>
        </p:grpSpPr>
        <p:sp>
          <p:nvSpPr>
            <p:cNvPr id="34822" name="Text Box 12">
              <a:extLst>
                <a:ext uri="{FF2B5EF4-FFF2-40B4-BE49-F238E27FC236}">
                  <a16:creationId xmlns:a16="http://schemas.microsoft.com/office/drawing/2014/main" id="{2A60C3D9-FA22-46D4-A05D-FE165E4390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2572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solidFill>
                    <a:schemeClr val="folHlink"/>
                  </a:solidFill>
                  <a:latin typeface="+mn-lt"/>
                  <a:ea typeface="+mn-ea"/>
                  <a:cs typeface="+mn-ea"/>
                  <a:sym typeface="+mn-lt"/>
                </a:rPr>
                <a:t>base</a:t>
              </a:r>
            </a:p>
          </p:txBody>
        </p:sp>
        <p:sp>
          <p:nvSpPr>
            <p:cNvPr id="34823" name="Text Box 13">
              <a:extLst>
                <a:ext uri="{FF2B5EF4-FFF2-40B4-BE49-F238E27FC236}">
                  <a16:creationId xmlns:a16="http://schemas.microsoft.com/office/drawing/2014/main" id="{B5D48258-C0BB-474F-BB3A-E0E43499E3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2" y="1852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top</a:t>
              </a:r>
            </a:p>
          </p:txBody>
        </p:sp>
        <p:grpSp>
          <p:nvGrpSpPr>
            <p:cNvPr id="44043" name="Group 14">
              <a:extLst>
                <a:ext uri="{FF2B5EF4-FFF2-40B4-BE49-F238E27FC236}">
                  <a16:creationId xmlns:a16="http://schemas.microsoft.com/office/drawing/2014/main" id="{7BA61F2D-F582-7E4F-AD7A-F812E823EF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2" y="1440"/>
              <a:ext cx="624" cy="1296"/>
              <a:chOff x="2832" y="1440"/>
              <a:chExt cx="624" cy="1296"/>
            </a:xfrm>
          </p:grpSpPr>
          <p:sp>
            <p:nvSpPr>
              <p:cNvPr id="34825" name="Rectangle 15">
                <a:extLst>
                  <a:ext uri="{FF2B5EF4-FFF2-40B4-BE49-F238E27FC236}">
                    <a16:creationId xmlns:a16="http://schemas.microsoft.com/office/drawing/2014/main" id="{BE029C4A-A1C4-49E8-98C4-DCC7C87E97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4" y="1440"/>
                <a:ext cx="432" cy="1296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826" name="Line 16">
                <a:extLst>
                  <a:ext uri="{FF2B5EF4-FFF2-40B4-BE49-F238E27FC236}">
                    <a16:creationId xmlns:a16="http://schemas.microsoft.com/office/drawing/2014/main" id="{B9A54BEF-1E33-4108-9019-2B8B3A33A2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4" y="2112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827" name="Line 17">
                <a:extLst>
                  <a:ext uri="{FF2B5EF4-FFF2-40B4-BE49-F238E27FC236}">
                    <a16:creationId xmlns:a16="http://schemas.microsoft.com/office/drawing/2014/main" id="{830CB515-1D7E-4964-ADF1-CF547EA915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4" y="2400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828" name="Line 18">
                <a:extLst>
                  <a:ext uri="{FF2B5EF4-FFF2-40B4-BE49-F238E27FC236}">
                    <a16:creationId xmlns:a16="http://schemas.microsoft.com/office/drawing/2014/main" id="{9AEB167C-5E3D-47C6-8BCA-20BF21320B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4" y="1776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829" name="Line 19">
                <a:extLst>
                  <a:ext uri="{FF2B5EF4-FFF2-40B4-BE49-F238E27FC236}">
                    <a16:creationId xmlns:a16="http://schemas.microsoft.com/office/drawing/2014/main" id="{CCBDEE19-5257-4457-9F03-1F6A4D26B1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2688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830" name="Text Box 20">
                <a:extLst>
                  <a:ext uri="{FF2B5EF4-FFF2-40B4-BE49-F238E27FC236}">
                    <a16:creationId xmlns:a16="http://schemas.microsoft.com/office/drawing/2014/main" id="{08C3E504-398F-43F2-9509-0CB452BD04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72" y="2448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A</a:t>
                </a:r>
              </a:p>
            </p:txBody>
          </p:sp>
          <p:sp>
            <p:nvSpPr>
              <p:cNvPr id="34831" name="Line 21">
                <a:extLst>
                  <a:ext uri="{FF2B5EF4-FFF2-40B4-BE49-F238E27FC236}">
                    <a16:creationId xmlns:a16="http://schemas.microsoft.com/office/drawing/2014/main" id="{7C278836-E590-4A18-AE13-287131F356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1968"/>
                <a:ext cx="192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832" name="Text Box 22">
                <a:extLst>
                  <a:ext uri="{FF2B5EF4-FFF2-40B4-BE49-F238E27FC236}">
                    <a16:creationId xmlns:a16="http://schemas.microsoft.com/office/drawing/2014/main" id="{42BD6E4D-4DBB-47A0-A2A3-6D323310E9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72" y="2160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B</a:t>
                </a:r>
              </a:p>
            </p:txBody>
          </p:sp>
        </p:grp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矩形 20">
            <a:extLst>
              <a:ext uri="{FF2B5EF4-FFF2-40B4-BE49-F238E27FC236}">
                <a16:creationId xmlns:a16="http://schemas.microsoft.com/office/drawing/2014/main" id="{3E1510AD-4AEA-42D0-AF17-AEEEC73DE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28775"/>
            <a:ext cx="6057900" cy="3960813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525D79B-503A-4597-8D1E-210E7580443E}"/>
              </a:ext>
            </a:extLst>
          </p:cNvPr>
          <p:cNvSpPr/>
          <p:nvPr/>
        </p:nvSpPr>
        <p:spPr bwMode="auto">
          <a:xfrm>
            <a:off x="6202363" y="1628775"/>
            <a:ext cx="2941637" cy="39608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空心弧 22">
            <a:extLst>
              <a:ext uri="{FF2B5EF4-FFF2-40B4-BE49-F238E27FC236}">
                <a16:creationId xmlns:a16="http://schemas.microsoft.com/office/drawing/2014/main" id="{39D33D0D-48C8-4F56-9D49-5176EC8AB83F}"/>
              </a:ext>
            </a:extLst>
          </p:cNvPr>
          <p:cNvSpPr/>
          <p:nvPr/>
        </p:nvSpPr>
        <p:spPr bwMode="auto">
          <a:xfrm flipV="1">
            <a:off x="5654675" y="5035550"/>
            <a:ext cx="950913" cy="387350"/>
          </a:xfrm>
          <a:prstGeom prst="blockArc">
            <a:avLst/>
          </a:prstGeom>
          <a:solidFill>
            <a:srgbClr val="6C4C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013" name="标题 1">
            <a:extLst>
              <a:ext uri="{FF2B5EF4-FFF2-40B4-BE49-F238E27FC236}">
                <a16:creationId xmlns:a16="http://schemas.microsoft.com/office/drawing/2014/main" id="{CCA55B17-4D0E-494F-9F50-F01C138784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lt"/>
              </a:rPr>
              <a:t>清空顺序栈</a:t>
            </a:r>
          </a:p>
        </p:txBody>
      </p:sp>
      <p:sp>
        <p:nvSpPr>
          <p:cNvPr id="35843" name="Rectangle 7">
            <a:extLst>
              <a:ext uri="{FF2B5EF4-FFF2-40B4-BE49-F238E27FC236}">
                <a16:creationId xmlns:a16="http://schemas.microsoft.com/office/drawing/2014/main" id="{55B4B826-4F7B-4006-8370-5AD0DB5E1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575" y="2251075"/>
            <a:ext cx="5056188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Status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ClearStack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(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SqStack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S )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{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	if(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S.base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) 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S.top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= 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S.base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	return OK;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}</a:t>
            </a:r>
          </a:p>
        </p:txBody>
      </p:sp>
      <p:grpSp>
        <p:nvGrpSpPr>
          <p:cNvPr id="45063" name="Group 9">
            <a:extLst>
              <a:ext uri="{FF2B5EF4-FFF2-40B4-BE49-F238E27FC236}">
                <a16:creationId xmlns:a16="http://schemas.microsoft.com/office/drawing/2014/main" id="{7011BDD4-7DBD-F641-AB19-BC259B10F60B}"/>
              </a:ext>
            </a:extLst>
          </p:cNvPr>
          <p:cNvGrpSpPr>
            <a:grpSpLocks/>
          </p:cNvGrpSpPr>
          <p:nvPr/>
        </p:nvGrpSpPr>
        <p:grpSpPr bwMode="auto">
          <a:xfrm>
            <a:off x="6356350" y="2525713"/>
            <a:ext cx="2300288" cy="2166937"/>
            <a:chOff x="207" y="614"/>
            <a:chExt cx="1449" cy="1365"/>
          </a:xfrm>
        </p:grpSpPr>
        <p:sp>
          <p:nvSpPr>
            <p:cNvPr id="35846" name="Text Box 10">
              <a:extLst>
                <a:ext uri="{FF2B5EF4-FFF2-40B4-BE49-F238E27FC236}">
                  <a16:creationId xmlns:a16="http://schemas.microsoft.com/office/drawing/2014/main" id="{31F423A5-72A7-42B5-A273-B90D250954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" y="1729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solidFill>
                    <a:schemeClr val="folHlink"/>
                  </a:solidFill>
                  <a:latin typeface="+mn-lt"/>
                  <a:ea typeface="+mn-ea"/>
                  <a:cs typeface="+mn-ea"/>
                  <a:sym typeface="+mn-lt"/>
                </a:rPr>
                <a:t>base</a:t>
              </a:r>
            </a:p>
          </p:txBody>
        </p:sp>
        <p:grpSp>
          <p:nvGrpSpPr>
            <p:cNvPr id="45067" name="Group 11">
              <a:extLst>
                <a:ext uri="{FF2B5EF4-FFF2-40B4-BE49-F238E27FC236}">
                  <a16:creationId xmlns:a16="http://schemas.microsoft.com/office/drawing/2014/main" id="{B0C10F2E-43E3-9C45-9E69-8D8C5812B5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4" y="614"/>
              <a:ext cx="1392" cy="1306"/>
              <a:chOff x="-240" y="624"/>
              <a:chExt cx="1392" cy="1306"/>
            </a:xfrm>
          </p:grpSpPr>
          <p:sp>
            <p:nvSpPr>
              <p:cNvPr id="35848" name="Rectangle 12">
                <a:extLst>
                  <a:ext uri="{FF2B5EF4-FFF2-40B4-BE49-F238E27FC236}">
                    <a16:creationId xmlns:a16="http://schemas.microsoft.com/office/drawing/2014/main" id="{FAF75649-08A2-4BC9-8E3E-EEE36F2B53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624"/>
                <a:ext cx="432" cy="1296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49" name="Line 13">
                <a:extLst>
                  <a:ext uri="{FF2B5EF4-FFF2-40B4-BE49-F238E27FC236}">
                    <a16:creationId xmlns:a16="http://schemas.microsoft.com/office/drawing/2014/main" id="{E0A27D3C-4836-4AF0-A2EC-08A78AF0B8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1296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50" name="Line 14">
                <a:extLst>
                  <a:ext uri="{FF2B5EF4-FFF2-40B4-BE49-F238E27FC236}">
                    <a16:creationId xmlns:a16="http://schemas.microsoft.com/office/drawing/2014/main" id="{1E09E1B5-166C-494D-AAEC-7AA54145B6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1584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51" name="Line 15">
                <a:extLst>
                  <a:ext uri="{FF2B5EF4-FFF2-40B4-BE49-F238E27FC236}">
                    <a16:creationId xmlns:a16="http://schemas.microsoft.com/office/drawing/2014/main" id="{130EF07D-4BE5-47D2-B1A2-F0F47131A9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8" y="960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52" name="Line 16">
                <a:extLst>
                  <a:ext uri="{FF2B5EF4-FFF2-40B4-BE49-F238E27FC236}">
                    <a16:creationId xmlns:a16="http://schemas.microsoft.com/office/drawing/2014/main" id="{C74103D9-625A-4506-B4EA-0D5DF53470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728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53" name="Line 17">
                <a:extLst>
                  <a:ext uri="{FF2B5EF4-FFF2-40B4-BE49-F238E27FC236}">
                    <a16:creationId xmlns:a16="http://schemas.microsoft.com/office/drawing/2014/main" id="{0E9970FF-0132-4F94-8E4A-84DC56F117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872"/>
                <a:ext cx="240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54" name="Text Box 18">
                <a:extLst>
                  <a:ext uri="{FF2B5EF4-FFF2-40B4-BE49-F238E27FC236}">
                    <a16:creationId xmlns:a16="http://schemas.microsoft.com/office/drawing/2014/main" id="{35760190-8624-4B74-8480-DB79CF7618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240" y="1612"/>
                <a:ext cx="76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top</a:t>
                </a:r>
              </a:p>
            </p:txBody>
          </p:sp>
          <p:sp>
            <p:nvSpPr>
              <p:cNvPr id="35855" name="Text Box 19">
                <a:extLst>
                  <a:ext uri="{FF2B5EF4-FFF2-40B4-BE49-F238E27FC236}">
                    <a16:creationId xmlns:a16="http://schemas.microsoft.com/office/drawing/2014/main" id="{BBF9FD19-5DC7-4165-8A4B-CDA1407FE1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672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</a:p>
            </p:txBody>
          </p:sp>
          <p:sp>
            <p:nvSpPr>
              <p:cNvPr id="35856" name="Text Box 20">
                <a:extLst>
                  <a:ext uri="{FF2B5EF4-FFF2-40B4-BE49-F238E27FC236}">
                    <a16:creationId xmlns:a16="http://schemas.microsoft.com/office/drawing/2014/main" id="{3A8ECB64-D27D-4CF6-A250-AA26BA4BFD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1344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</a:p>
            </p:txBody>
          </p:sp>
          <p:sp>
            <p:nvSpPr>
              <p:cNvPr id="35857" name="Text Box 21">
                <a:extLst>
                  <a:ext uri="{FF2B5EF4-FFF2-40B4-BE49-F238E27FC236}">
                    <a16:creationId xmlns:a16="http://schemas.microsoft.com/office/drawing/2014/main" id="{5B9A5061-D150-4F2E-AC93-15F3D8B6F1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1008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</a:p>
            </p:txBody>
          </p:sp>
          <p:sp>
            <p:nvSpPr>
              <p:cNvPr id="35858" name="Text Box 22">
                <a:extLst>
                  <a:ext uri="{FF2B5EF4-FFF2-40B4-BE49-F238E27FC236}">
                    <a16:creationId xmlns:a16="http://schemas.microsoft.com/office/drawing/2014/main" id="{BC0860D1-BF4B-4094-83B2-7D398C670E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1680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0</a:t>
                </a:r>
              </a:p>
            </p:txBody>
          </p:sp>
        </p:grpSp>
      </p:grpSp>
      <p:sp>
        <p:nvSpPr>
          <p:cNvPr id="24" name="空心弧 23">
            <a:extLst>
              <a:ext uri="{FF2B5EF4-FFF2-40B4-BE49-F238E27FC236}">
                <a16:creationId xmlns:a16="http://schemas.microsoft.com/office/drawing/2014/main" id="{6D1C3027-72F6-42E1-9CA6-57794226A048}"/>
              </a:ext>
            </a:extLst>
          </p:cNvPr>
          <p:cNvSpPr/>
          <p:nvPr/>
        </p:nvSpPr>
        <p:spPr bwMode="auto">
          <a:xfrm flipV="1">
            <a:off x="5654675" y="5035550"/>
            <a:ext cx="950913" cy="387350"/>
          </a:xfrm>
          <a:prstGeom prst="blockArc">
            <a:avLst/>
          </a:prstGeom>
          <a:solidFill>
            <a:srgbClr val="6C4C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空心弧 24">
            <a:extLst>
              <a:ext uri="{FF2B5EF4-FFF2-40B4-BE49-F238E27FC236}">
                <a16:creationId xmlns:a16="http://schemas.microsoft.com/office/drawing/2014/main" id="{6E85062C-5638-4E30-B1EF-2A254AA08E18}"/>
              </a:ext>
            </a:extLst>
          </p:cNvPr>
          <p:cNvSpPr/>
          <p:nvPr/>
        </p:nvSpPr>
        <p:spPr bwMode="auto">
          <a:xfrm flipV="1">
            <a:off x="5654675" y="4908550"/>
            <a:ext cx="950913" cy="387350"/>
          </a:xfrm>
          <a:prstGeom prst="blockArc">
            <a:avLst/>
          </a:prstGeom>
          <a:solidFill>
            <a:srgbClr val="6C4C8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矩形 6">
            <a:extLst>
              <a:ext uri="{FF2B5EF4-FFF2-40B4-BE49-F238E27FC236}">
                <a16:creationId xmlns:a16="http://schemas.microsoft.com/office/drawing/2014/main" id="{E46F90A1-5589-4BBE-A005-391B5C1C3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25538"/>
            <a:ext cx="9144000" cy="5256212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867" name="Rectangle 22">
            <a:extLst>
              <a:ext uri="{FF2B5EF4-FFF2-40B4-BE49-F238E27FC236}">
                <a16:creationId xmlns:a16="http://schemas.microsoft.com/office/drawing/2014/main" id="{28F470DA-539D-4E58-A773-EF44910F9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125538"/>
            <a:ext cx="7772400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Status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DestroyStack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(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SqStack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&amp;S )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{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	if(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S.base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)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	{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		delete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S.base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		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S.stacksize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= 0;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		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S.base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= 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S.top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= NULL;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	}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 return OK;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}</a:t>
            </a:r>
          </a:p>
        </p:txBody>
      </p:sp>
      <p:sp>
        <p:nvSpPr>
          <p:cNvPr id="44036" name="标题 1">
            <a:extLst>
              <a:ext uri="{FF2B5EF4-FFF2-40B4-BE49-F238E27FC236}">
                <a16:creationId xmlns:a16="http://schemas.microsoft.com/office/drawing/2014/main" id="{83266960-18A0-442C-BF25-D9DD8D56B2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lt"/>
              </a:rPr>
              <a:t>销毁顺序栈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56FE53B1-678A-48E1-BFD3-EB4F265A50BC}"/>
              </a:ext>
            </a:extLst>
          </p:cNvPr>
          <p:cNvSpPr/>
          <p:nvPr/>
        </p:nvSpPr>
        <p:spPr bwMode="auto">
          <a:xfrm>
            <a:off x="5219700" y="1125538"/>
            <a:ext cx="3924300" cy="23891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5059" name="标题 1">
            <a:extLst>
              <a:ext uri="{FF2B5EF4-FFF2-40B4-BE49-F238E27FC236}">
                <a16:creationId xmlns:a16="http://schemas.microsoft.com/office/drawing/2014/main" id="{B05A64A2-E479-427C-BAE4-61BE08755E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lt"/>
              </a:rPr>
              <a:t>顺序栈进栈</a:t>
            </a:r>
          </a:p>
        </p:txBody>
      </p:sp>
      <p:sp>
        <p:nvSpPr>
          <p:cNvPr id="37891" name="Rectangle 4">
            <a:extLst>
              <a:ext uri="{FF2B5EF4-FFF2-40B4-BE49-F238E27FC236}">
                <a16:creationId xmlns:a16="http://schemas.microsoft.com/office/drawing/2014/main" id="{B093794D-1D08-4B49-A66F-9D3CEA196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25538"/>
            <a:ext cx="5003800" cy="2389187"/>
          </a:xfrm>
          <a:prstGeom prst="rect">
            <a:avLst/>
          </a:prstGeom>
          <a:solidFill>
            <a:srgbClr val="D4E6F4"/>
          </a:solidFill>
          <a:ln>
            <a:noFill/>
          </a:ln>
        </p:spPr>
        <p:txBody>
          <a:bodyPr anchor="ctr"/>
          <a:lstStyle>
            <a:lvl1pPr marL="898525" indent="-609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(1)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判断是否栈满，若满则出错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(2)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元素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e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压入栈顶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(3)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栈顶指针加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1</a:t>
            </a:r>
          </a:p>
        </p:txBody>
      </p:sp>
      <p:sp>
        <p:nvSpPr>
          <p:cNvPr id="641031" name="Rectangle 7">
            <a:extLst>
              <a:ext uri="{FF2B5EF4-FFF2-40B4-BE49-F238E27FC236}">
                <a16:creationId xmlns:a16="http://schemas.microsoft.com/office/drawing/2014/main" id="{4F93D25A-B80F-4DD6-8F76-23D9C5CD6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711575"/>
            <a:ext cx="6120358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Status Push( 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SqStack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&amp;S, 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SElemType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e)  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{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//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 插入元素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e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为新的栈顶元素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	if( 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S.top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- 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S.base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== 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S.stacksize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) // 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栈满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        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return ERROR; 	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*</a:t>
            </a:r>
            <a:r>
              <a:rPr lang="en-US" altLang="zh-CN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S.top</a:t>
            </a:r>
            <a:r>
              <a:rPr lang="en-US" altLang="zh-CN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++=e;</a:t>
            </a:r>
            <a:r>
              <a:rPr lang="zh-CN" altLang="en-US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//</a:t>
            </a:r>
            <a:r>
              <a:rPr lang="zh-CN" altLang="en-US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元素</a:t>
            </a:r>
            <a:r>
              <a:rPr lang="en-US" altLang="zh-CN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e</a:t>
            </a:r>
            <a:r>
              <a:rPr lang="zh-CN" altLang="en-US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压入栈顶，顶指针加</a:t>
            </a:r>
            <a:r>
              <a:rPr lang="en-US" altLang="zh-CN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	return OK;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}</a:t>
            </a:r>
          </a:p>
        </p:txBody>
      </p:sp>
      <p:sp>
        <p:nvSpPr>
          <p:cNvPr id="641032" name="AutoShape 8">
            <a:extLst>
              <a:ext uri="{FF2B5EF4-FFF2-40B4-BE49-F238E27FC236}">
                <a16:creationId xmlns:a16="http://schemas.microsoft.com/office/drawing/2014/main" id="{AB04CE59-53C7-49BC-9710-08367D71B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7525" y="4764088"/>
            <a:ext cx="3168650" cy="1346200"/>
          </a:xfrm>
          <a:prstGeom prst="cloudCallout">
            <a:avLst>
              <a:gd name="adj1" fmla="val -148946"/>
              <a:gd name="adj2" fmla="val 8749"/>
            </a:avLst>
          </a:prstGeom>
          <a:solidFill>
            <a:srgbClr val="D4E6F4"/>
          </a:solidFill>
          <a:ln>
            <a:noFill/>
          </a:ln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*</a:t>
            </a:r>
            <a:r>
              <a:rPr lang="en-US" altLang="zh-CN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S.top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=e;</a:t>
            </a: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S.top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++;</a:t>
            </a:r>
          </a:p>
        </p:txBody>
      </p:sp>
      <p:grpSp>
        <p:nvGrpSpPr>
          <p:cNvPr id="47111" name="Group 9">
            <a:extLst>
              <a:ext uri="{FF2B5EF4-FFF2-40B4-BE49-F238E27FC236}">
                <a16:creationId xmlns:a16="http://schemas.microsoft.com/office/drawing/2014/main" id="{21972116-7E1A-794F-9D99-A6F38383006C}"/>
              </a:ext>
            </a:extLst>
          </p:cNvPr>
          <p:cNvGrpSpPr>
            <a:grpSpLocks/>
          </p:cNvGrpSpPr>
          <p:nvPr/>
        </p:nvGrpSpPr>
        <p:grpSpPr bwMode="auto">
          <a:xfrm>
            <a:off x="5978525" y="1320800"/>
            <a:ext cx="1828800" cy="2193925"/>
            <a:chOff x="3456" y="1440"/>
            <a:chExt cx="1152" cy="1382"/>
          </a:xfrm>
        </p:grpSpPr>
        <p:grpSp>
          <p:nvGrpSpPr>
            <p:cNvPr id="47112" name="Group 10">
              <a:extLst>
                <a:ext uri="{FF2B5EF4-FFF2-40B4-BE49-F238E27FC236}">
                  <a16:creationId xmlns:a16="http://schemas.microsoft.com/office/drawing/2014/main" id="{CBE1D001-D82A-3840-8047-8DE27914F1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4" y="1440"/>
              <a:ext cx="624" cy="1296"/>
              <a:chOff x="3984" y="1440"/>
              <a:chExt cx="624" cy="1296"/>
            </a:xfrm>
          </p:grpSpPr>
          <p:sp>
            <p:nvSpPr>
              <p:cNvPr id="37897" name="Rectangle 11">
                <a:extLst>
                  <a:ext uri="{FF2B5EF4-FFF2-40B4-BE49-F238E27FC236}">
                    <a16:creationId xmlns:a16="http://schemas.microsoft.com/office/drawing/2014/main" id="{FE346568-80DC-472F-B0A7-1CAF985C2E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6" y="1440"/>
                <a:ext cx="432" cy="1296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898" name="Line 12">
                <a:extLst>
                  <a:ext uri="{FF2B5EF4-FFF2-40B4-BE49-F238E27FC236}">
                    <a16:creationId xmlns:a16="http://schemas.microsoft.com/office/drawing/2014/main" id="{C22AB72C-B6C6-4383-97CF-BDF8EE7DE2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2112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899" name="Line 13">
                <a:extLst>
                  <a:ext uri="{FF2B5EF4-FFF2-40B4-BE49-F238E27FC236}">
                    <a16:creationId xmlns:a16="http://schemas.microsoft.com/office/drawing/2014/main" id="{3EF20ED4-5508-4098-A56F-05AD0F245E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2400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900" name="Line 14">
                <a:extLst>
                  <a:ext uri="{FF2B5EF4-FFF2-40B4-BE49-F238E27FC236}">
                    <a16:creationId xmlns:a16="http://schemas.microsoft.com/office/drawing/2014/main" id="{1326E1D4-8E45-4CED-9D9F-569C9A32A3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1776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901" name="Line 15">
                <a:extLst>
                  <a:ext uri="{FF2B5EF4-FFF2-40B4-BE49-F238E27FC236}">
                    <a16:creationId xmlns:a16="http://schemas.microsoft.com/office/drawing/2014/main" id="{D393883B-9764-49E5-910C-45D1EA94E5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4" y="2688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902" name="Text Box 16">
                <a:extLst>
                  <a:ext uri="{FF2B5EF4-FFF2-40B4-BE49-F238E27FC236}">
                    <a16:creationId xmlns:a16="http://schemas.microsoft.com/office/drawing/2014/main" id="{2E379376-1021-48DF-84A9-77BC7AD1AE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2448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A</a:t>
                </a:r>
              </a:p>
            </p:txBody>
          </p:sp>
          <p:sp>
            <p:nvSpPr>
              <p:cNvPr id="37903" name="Text Box 17">
                <a:extLst>
                  <a:ext uri="{FF2B5EF4-FFF2-40B4-BE49-F238E27FC236}">
                    <a16:creationId xmlns:a16="http://schemas.microsoft.com/office/drawing/2014/main" id="{39EF1BBE-12D9-4D36-B5D1-8EA6FF0316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2160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B</a:t>
                </a:r>
              </a:p>
            </p:txBody>
          </p:sp>
          <p:sp>
            <p:nvSpPr>
              <p:cNvPr id="37904" name="Text Box 18">
                <a:extLst>
                  <a:ext uri="{FF2B5EF4-FFF2-40B4-BE49-F238E27FC236}">
                    <a16:creationId xmlns:a16="http://schemas.microsoft.com/office/drawing/2014/main" id="{963E139F-BAED-49AB-8524-89336FC45D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1872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 dirty="0">
                    <a:latin typeface="+mn-lt"/>
                    <a:ea typeface="+mn-ea"/>
                    <a:cs typeface="+mn-ea"/>
                    <a:sym typeface="+mn-lt"/>
                  </a:rPr>
                  <a:t>C</a:t>
                </a:r>
              </a:p>
            </p:txBody>
          </p:sp>
          <p:sp>
            <p:nvSpPr>
              <p:cNvPr id="37905" name="Line 19">
                <a:extLst>
                  <a:ext uri="{FF2B5EF4-FFF2-40B4-BE49-F238E27FC236}">
                    <a16:creationId xmlns:a16="http://schemas.microsoft.com/office/drawing/2014/main" id="{CEC766F7-50BA-4EAF-80EC-4052642F0C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4" y="1584"/>
                <a:ext cx="192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7906" name="Text Box 20">
              <a:extLst>
                <a:ext uri="{FF2B5EF4-FFF2-40B4-BE49-F238E27FC236}">
                  <a16:creationId xmlns:a16="http://schemas.microsoft.com/office/drawing/2014/main" id="{0770ADBA-57BC-4726-920F-F7621D34A4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1468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top</a:t>
              </a:r>
            </a:p>
          </p:txBody>
        </p:sp>
        <p:sp>
          <p:nvSpPr>
            <p:cNvPr id="37907" name="Text Box 21">
              <a:extLst>
                <a:ext uri="{FF2B5EF4-FFF2-40B4-BE49-F238E27FC236}">
                  <a16:creationId xmlns:a16="http://schemas.microsoft.com/office/drawing/2014/main" id="{9C5A7E43-5054-4C02-BE75-769FF902FA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2572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solidFill>
                    <a:schemeClr val="folHlink"/>
                  </a:solidFill>
                  <a:latin typeface="+mn-lt"/>
                  <a:ea typeface="+mn-ea"/>
                  <a:cs typeface="+mn-ea"/>
                  <a:sym typeface="+mn-lt"/>
                </a:rPr>
                <a:t>base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4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64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1031" grpId="0"/>
      <p:bldP spid="64103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矩形 2">
            <a:extLst>
              <a:ext uri="{FF2B5EF4-FFF2-40B4-BE49-F238E27FC236}">
                <a16:creationId xmlns:a16="http://schemas.microsoft.com/office/drawing/2014/main" id="{5807916E-62B1-4ED0-B58D-6649CC897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0" y="1035050"/>
            <a:ext cx="2762250" cy="2278063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915" name="Rectangle 4">
            <a:extLst>
              <a:ext uri="{FF2B5EF4-FFF2-40B4-BE49-F238E27FC236}">
                <a16:creationId xmlns:a16="http://schemas.microsoft.com/office/drawing/2014/main" id="{49371235-A510-4455-97EC-37D31CB2A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513"/>
            <a:ext cx="6151563" cy="2247900"/>
          </a:xfrm>
          <a:prstGeom prst="rect">
            <a:avLst/>
          </a:prstGeom>
          <a:solidFill>
            <a:srgbClr val="D4E6F4"/>
          </a:solidFill>
          <a:ln>
            <a:noFill/>
          </a:ln>
        </p:spPr>
        <p:txBody>
          <a:bodyPr anchor="ctr"/>
          <a:lstStyle>
            <a:lvl1pPr marL="898525" indent="-609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(1)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判断是否栈空，若空则出错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(2)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获取栈顶元素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e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(3)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栈顶指针减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1</a:t>
            </a:r>
          </a:p>
        </p:txBody>
      </p:sp>
      <p:sp>
        <p:nvSpPr>
          <p:cNvPr id="642054" name="Rectangle 6">
            <a:extLst>
              <a:ext uri="{FF2B5EF4-FFF2-40B4-BE49-F238E27FC236}">
                <a16:creationId xmlns:a16="http://schemas.microsoft.com/office/drawing/2014/main" id="{F1FD02C2-76FB-44C3-BE3F-6BB4DD8E7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188" y="3544888"/>
            <a:ext cx="8640762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600" b="0" dirty="0">
                <a:ea typeface="微软雅黑" panose="020B0503020204020204" pitchFamily="34" charset="-122"/>
                <a:sym typeface="+mn-lt"/>
              </a:rPr>
              <a:t>Status Pop( </a:t>
            </a:r>
            <a:r>
              <a:rPr lang="en-US" altLang="zh-CN" sz="2600" b="0" dirty="0" err="1">
                <a:ea typeface="微软雅黑" panose="020B0503020204020204" pitchFamily="34" charset="-122"/>
                <a:sym typeface="+mn-lt"/>
              </a:rPr>
              <a:t>SqStack</a:t>
            </a:r>
            <a:r>
              <a:rPr lang="en-US" altLang="zh-CN" sz="2600" b="0" dirty="0">
                <a:ea typeface="微软雅黑" panose="020B0503020204020204" pitchFamily="34" charset="-122"/>
                <a:sym typeface="+mn-lt"/>
              </a:rPr>
              <a:t> &amp;S, </a:t>
            </a:r>
            <a:r>
              <a:rPr lang="en-US" altLang="zh-CN" sz="2600" b="0" dirty="0" err="1">
                <a:ea typeface="微软雅黑" panose="020B0503020204020204" pitchFamily="34" charset="-122"/>
                <a:sym typeface="+mn-lt"/>
              </a:rPr>
              <a:t>SElemType</a:t>
            </a:r>
            <a:r>
              <a:rPr lang="en-US" altLang="zh-CN" sz="2600" b="0" dirty="0">
                <a:ea typeface="微软雅黑" panose="020B0503020204020204" pitchFamily="34" charset="-122"/>
                <a:sym typeface="+mn-lt"/>
              </a:rPr>
              <a:t> &amp;e)  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600" b="0" dirty="0">
                <a:ea typeface="微软雅黑" panose="020B0503020204020204" pitchFamily="34" charset="-122"/>
                <a:sym typeface="+mn-lt"/>
              </a:rPr>
              <a:t>{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600" b="0" dirty="0">
                <a:ea typeface="微软雅黑" panose="020B0503020204020204" pitchFamily="34" charset="-122"/>
                <a:sym typeface="+mn-lt"/>
              </a:rPr>
              <a:t>	if( </a:t>
            </a:r>
            <a:r>
              <a:rPr lang="en-US" altLang="zh-CN" sz="2600" b="0" dirty="0" err="1">
                <a:ea typeface="微软雅黑" panose="020B0503020204020204" pitchFamily="34" charset="-122"/>
                <a:sym typeface="+mn-lt"/>
              </a:rPr>
              <a:t>S.top</a:t>
            </a:r>
            <a:r>
              <a:rPr lang="en-US" altLang="zh-CN" sz="2600" b="0" dirty="0">
                <a:ea typeface="微软雅黑" panose="020B0503020204020204" pitchFamily="34" charset="-122"/>
                <a:sym typeface="+mn-lt"/>
              </a:rPr>
              <a:t> == </a:t>
            </a:r>
            <a:r>
              <a:rPr lang="en-US" altLang="zh-CN" sz="2600" b="0" dirty="0" err="1">
                <a:ea typeface="微软雅黑" panose="020B0503020204020204" pitchFamily="34" charset="-122"/>
                <a:sym typeface="+mn-lt"/>
              </a:rPr>
              <a:t>S.base</a:t>
            </a:r>
            <a:r>
              <a:rPr lang="en-US" altLang="zh-CN" sz="2600" b="0" dirty="0">
                <a:ea typeface="微软雅黑" panose="020B0503020204020204" pitchFamily="34" charset="-122"/>
                <a:sym typeface="+mn-lt"/>
              </a:rPr>
              <a:t> ) // </a:t>
            </a:r>
            <a:r>
              <a:rPr lang="zh-CN" altLang="en-US" sz="2600" b="0" dirty="0">
                <a:ea typeface="微软雅黑" panose="020B0503020204020204" pitchFamily="34" charset="-122"/>
                <a:sym typeface="+mn-lt"/>
              </a:rPr>
              <a:t>栈空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600" b="0" dirty="0">
                <a:ea typeface="微软雅黑" panose="020B0503020204020204" pitchFamily="34" charset="-122"/>
                <a:sym typeface="+mn-lt"/>
              </a:rPr>
              <a:t>        </a:t>
            </a:r>
            <a:r>
              <a:rPr lang="en-US" altLang="zh-CN" sz="2600" b="0" dirty="0">
                <a:ea typeface="微软雅黑" panose="020B0503020204020204" pitchFamily="34" charset="-122"/>
                <a:sym typeface="+mn-lt"/>
              </a:rPr>
              <a:t>return ERROR; 	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sz="2600" b="0" dirty="0">
                <a:ea typeface="微软雅黑" panose="020B0503020204020204" pitchFamily="34" charset="-122"/>
                <a:sym typeface="+mn-lt"/>
              </a:rPr>
              <a:t>	</a:t>
            </a:r>
            <a:r>
              <a:rPr lang="en-US" altLang="zh-CN" sz="2600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e</a:t>
            </a:r>
            <a:r>
              <a:rPr lang="zh-CN" altLang="en-US" sz="2600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＝ *</a:t>
            </a:r>
            <a:r>
              <a:rPr lang="en-US" altLang="zh-CN" sz="2600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--</a:t>
            </a:r>
            <a:r>
              <a:rPr lang="en-US" altLang="zh-CN" sz="2600" b="0" dirty="0" err="1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S.top</a:t>
            </a:r>
            <a:r>
              <a:rPr lang="en-US" altLang="zh-CN" sz="2600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;</a:t>
            </a:r>
            <a:r>
              <a:rPr lang="zh-CN" altLang="en-US" sz="2600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sz="2800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sz="2800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栈顶指针减</a:t>
            </a:r>
            <a:r>
              <a:rPr lang="en-US" altLang="zh-CN" sz="2800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800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，将栈顶元素赋给</a:t>
            </a:r>
            <a:r>
              <a:rPr lang="en-US" altLang="zh-CN" sz="2800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e</a:t>
            </a:r>
            <a:endParaRPr lang="en-US" altLang="zh-CN" sz="2600" b="0" dirty="0">
              <a:solidFill>
                <a:srgbClr val="FF0000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600" b="0" dirty="0">
                <a:ea typeface="微软雅黑" panose="020B0503020204020204" pitchFamily="34" charset="-122"/>
                <a:sym typeface="+mn-lt"/>
              </a:rPr>
              <a:t>	return OK;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600" b="0" dirty="0">
                <a:ea typeface="微软雅黑" panose="020B0503020204020204" pitchFamily="34" charset="-122"/>
                <a:sym typeface="+mn-lt"/>
              </a:rPr>
              <a:t>}</a:t>
            </a:r>
          </a:p>
        </p:txBody>
      </p:sp>
      <p:sp>
        <p:nvSpPr>
          <p:cNvPr id="642055" name="AutoShape 7">
            <a:extLst>
              <a:ext uri="{FF2B5EF4-FFF2-40B4-BE49-F238E27FC236}">
                <a16:creationId xmlns:a16="http://schemas.microsoft.com/office/drawing/2014/main" id="{0BB6F3AE-B994-4744-A0DD-D3BA4F621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3850" y="4759325"/>
            <a:ext cx="3168650" cy="1368425"/>
          </a:xfrm>
          <a:prstGeom prst="cloudCallout">
            <a:avLst>
              <a:gd name="adj1" fmla="val -138636"/>
              <a:gd name="adj2" fmla="val 6966"/>
            </a:avLst>
          </a:prstGeom>
          <a:solidFill>
            <a:srgbClr val="D4E6F4"/>
          </a:solidFill>
          <a:ln>
            <a:noFill/>
          </a:ln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--</a:t>
            </a:r>
            <a:r>
              <a:rPr lang="en-US" altLang="zh-CN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S.top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;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e=*</a:t>
            </a:r>
            <a:r>
              <a:rPr lang="en-US" altLang="zh-CN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S.top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;</a:t>
            </a:r>
          </a:p>
        </p:txBody>
      </p:sp>
      <p:grpSp>
        <p:nvGrpSpPr>
          <p:cNvPr id="48134" name="Group 8">
            <a:extLst>
              <a:ext uri="{FF2B5EF4-FFF2-40B4-BE49-F238E27FC236}">
                <a16:creationId xmlns:a16="http://schemas.microsoft.com/office/drawing/2014/main" id="{3109F03D-DA74-9E48-A7BC-03CDD3A0E175}"/>
              </a:ext>
            </a:extLst>
          </p:cNvPr>
          <p:cNvGrpSpPr>
            <a:grpSpLocks/>
          </p:cNvGrpSpPr>
          <p:nvPr/>
        </p:nvGrpSpPr>
        <p:grpSpPr bwMode="auto">
          <a:xfrm>
            <a:off x="6457950" y="1169988"/>
            <a:ext cx="1887538" cy="2155825"/>
            <a:chOff x="3419" y="1440"/>
            <a:chExt cx="1189" cy="1358"/>
          </a:xfrm>
        </p:grpSpPr>
        <p:grpSp>
          <p:nvGrpSpPr>
            <p:cNvPr id="48136" name="Group 9">
              <a:extLst>
                <a:ext uri="{FF2B5EF4-FFF2-40B4-BE49-F238E27FC236}">
                  <a16:creationId xmlns:a16="http://schemas.microsoft.com/office/drawing/2014/main" id="{0EA07087-8233-7546-A588-83C7656542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4" y="1440"/>
              <a:ext cx="624" cy="1296"/>
              <a:chOff x="3984" y="1440"/>
              <a:chExt cx="624" cy="1296"/>
            </a:xfrm>
          </p:grpSpPr>
          <p:sp>
            <p:nvSpPr>
              <p:cNvPr id="38921" name="Rectangle 10">
                <a:extLst>
                  <a:ext uri="{FF2B5EF4-FFF2-40B4-BE49-F238E27FC236}">
                    <a16:creationId xmlns:a16="http://schemas.microsoft.com/office/drawing/2014/main" id="{61438943-89A1-4793-8E1A-5DE90CC590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6" y="1440"/>
                <a:ext cx="432" cy="1296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922" name="Line 11">
                <a:extLst>
                  <a:ext uri="{FF2B5EF4-FFF2-40B4-BE49-F238E27FC236}">
                    <a16:creationId xmlns:a16="http://schemas.microsoft.com/office/drawing/2014/main" id="{E9567D4A-48EC-442E-AFD0-429722388D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2112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923" name="Line 12">
                <a:extLst>
                  <a:ext uri="{FF2B5EF4-FFF2-40B4-BE49-F238E27FC236}">
                    <a16:creationId xmlns:a16="http://schemas.microsoft.com/office/drawing/2014/main" id="{8F0B9743-09FB-4D2F-9A85-51A330FB14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2400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924" name="Line 13">
                <a:extLst>
                  <a:ext uri="{FF2B5EF4-FFF2-40B4-BE49-F238E27FC236}">
                    <a16:creationId xmlns:a16="http://schemas.microsoft.com/office/drawing/2014/main" id="{D594F089-C181-4463-814B-505E8B1DDD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1776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925" name="Line 14">
                <a:extLst>
                  <a:ext uri="{FF2B5EF4-FFF2-40B4-BE49-F238E27FC236}">
                    <a16:creationId xmlns:a16="http://schemas.microsoft.com/office/drawing/2014/main" id="{4863806E-E2EE-464A-917B-1AE4C9488A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4" y="2688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926" name="Text Box 15">
                <a:extLst>
                  <a:ext uri="{FF2B5EF4-FFF2-40B4-BE49-F238E27FC236}">
                    <a16:creationId xmlns:a16="http://schemas.microsoft.com/office/drawing/2014/main" id="{488CF29B-1D7B-48C8-98EE-5612E5E2EB8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2448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A</a:t>
                </a:r>
              </a:p>
            </p:txBody>
          </p:sp>
          <p:sp>
            <p:nvSpPr>
              <p:cNvPr id="38927" name="Text Box 16">
                <a:extLst>
                  <a:ext uri="{FF2B5EF4-FFF2-40B4-BE49-F238E27FC236}">
                    <a16:creationId xmlns:a16="http://schemas.microsoft.com/office/drawing/2014/main" id="{1A7CF938-8C15-4295-81FC-F50CFCAA17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2160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 dirty="0">
                    <a:latin typeface="+mn-lt"/>
                    <a:ea typeface="+mn-ea"/>
                    <a:cs typeface="+mn-ea"/>
                    <a:sym typeface="+mn-lt"/>
                  </a:rPr>
                  <a:t>B</a:t>
                </a:r>
              </a:p>
            </p:txBody>
          </p:sp>
          <p:sp>
            <p:nvSpPr>
              <p:cNvPr id="38928" name="Text Box 17">
                <a:extLst>
                  <a:ext uri="{FF2B5EF4-FFF2-40B4-BE49-F238E27FC236}">
                    <a16:creationId xmlns:a16="http://schemas.microsoft.com/office/drawing/2014/main" id="{FC043773-14E2-499D-9DFC-2FA7D28FC98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1872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C</a:t>
                </a:r>
              </a:p>
            </p:txBody>
          </p:sp>
          <p:sp>
            <p:nvSpPr>
              <p:cNvPr id="38929" name="Line 18">
                <a:extLst>
                  <a:ext uri="{FF2B5EF4-FFF2-40B4-BE49-F238E27FC236}">
                    <a16:creationId xmlns:a16="http://schemas.microsoft.com/office/drawing/2014/main" id="{8D650FC9-64D7-44EE-BE97-8BE64F67BC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4" y="1584"/>
                <a:ext cx="192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8930" name="Text Box 19">
              <a:extLst>
                <a:ext uri="{FF2B5EF4-FFF2-40B4-BE49-F238E27FC236}">
                  <a16:creationId xmlns:a16="http://schemas.microsoft.com/office/drawing/2014/main" id="{4A4EF824-BB55-4D5D-A3E7-CC00B61A57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1468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top</a:t>
              </a:r>
            </a:p>
          </p:txBody>
        </p:sp>
        <p:sp>
          <p:nvSpPr>
            <p:cNvPr id="38931" name="Text Box 20">
              <a:extLst>
                <a:ext uri="{FF2B5EF4-FFF2-40B4-BE49-F238E27FC236}">
                  <a16:creationId xmlns:a16="http://schemas.microsoft.com/office/drawing/2014/main" id="{8B970341-7657-4904-A661-E185837198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9" y="2548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dirty="0">
                  <a:solidFill>
                    <a:schemeClr val="folHlink"/>
                  </a:solidFill>
                  <a:latin typeface="+mn-lt"/>
                  <a:ea typeface="+mn-ea"/>
                  <a:cs typeface="+mn-ea"/>
                  <a:sym typeface="+mn-lt"/>
                </a:rPr>
                <a:t>base</a:t>
              </a:r>
            </a:p>
          </p:txBody>
        </p:sp>
      </p:grpSp>
      <p:sp>
        <p:nvSpPr>
          <p:cNvPr id="46087" name="标题 1">
            <a:extLst>
              <a:ext uri="{FF2B5EF4-FFF2-40B4-BE49-F238E27FC236}">
                <a16:creationId xmlns:a16="http://schemas.microsoft.com/office/drawing/2014/main" id="{242571F0-0800-432C-A9F4-9278D92D3D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lt"/>
              </a:rPr>
              <a:t>顺序栈出栈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4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64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2054" grpId="0"/>
      <p:bldP spid="64205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47885E4D-8FEA-4024-BACC-096F6F6231B5}"/>
              </a:ext>
            </a:extLst>
          </p:cNvPr>
          <p:cNvSpPr/>
          <p:nvPr/>
        </p:nvSpPr>
        <p:spPr bwMode="auto">
          <a:xfrm>
            <a:off x="6835775" y="1125538"/>
            <a:ext cx="2308225" cy="23891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107" name="标题 1">
            <a:extLst>
              <a:ext uri="{FF2B5EF4-FFF2-40B4-BE49-F238E27FC236}">
                <a16:creationId xmlns:a16="http://schemas.microsoft.com/office/drawing/2014/main" id="{4AF7BE47-BA5A-4B85-BA06-00667759C5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lt"/>
              </a:rPr>
              <a:t>取顺序栈栈顶元素</a:t>
            </a:r>
          </a:p>
        </p:txBody>
      </p:sp>
      <p:sp>
        <p:nvSpPr>
          <p:cNvPr id="39939" name="Rectangle 10">
            <a:extLst>
              <a:ext uri="{FF2B5EF4-FFF2-40B4-BE49-F238E27FC236}">
                <a16:creationId xmlns:a16="http://schemas.microsoft.com/office/drawing/2014/main" id="{8BC1AF5C-F5D9-4BCF-8645-73A71444A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28713"/>
            <a:ext cx="6694488" cy="2386012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/>
          <a:lstStyle>
            <a:lvl1pPr marL="898525" indent="-609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AutoNum type="arabicParenBoth"/>
            </a:pP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判断是否空栈，若空则返回错误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AutoNum type="arabicParenBoth"/>
            </a:pP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否则通过栈顶指针获取栈顶元素</a:t>
            </a:r>
          </a:p>
        </p:txBody>
      </p:sp>
      <p:sp>
        <p:nvSpPr>
          <p:cNvPr id="526348" name="Rectangle 12">
            <a:extLst>
              <a:ext uri="{FF2B5EF4-FFF2-40B4-BE49-F238E27FC236}">
                <a16:creationId xmlns:a16="http://schemas.microsoft.com/office/drawing/2014/main" id="{AEC1A55C-EDD2-44D1-8650-67219111B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513" y="3716338"/>
            <a:ext cx="8424862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Status </a:t>
            </a:r>
            <a:r>
              <a:rPr lang="en-US" altLang="zh-CN" b="0" dirty="0" err="1">
                <a:ea typeface="微软雅黑" panose="020B0503020204020204" pitchFamily="34" charset="-122"/>
                <a:sym typeface="+mn-lt"/>
              </a:rPr>
              <a:t>GetTop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( </a:t>
            </a:r>
            <a:r>
              <a:rPr lang="en-US" altLang="zh-CN" b="0" dirty="0" err="1">
                <a:ea typeface="微软雅黑" panose="020B0503020204020204" pitchFamily="34" charset="-122"/>
                <a:sym typeface="+mn-lt"/>
              </a:rPr>
              <a:t>SqStack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 S, </a:t>
            </a:r>
            <a:r>
              <a:rPr lang="en-US" altLang="zh-CN" b="0" dirty="0" err="1">
                <a:ea typeface="微软雅黑" panose="020B0503020204020204" pitchFamily="34" charset="-122"/>
                <a:sym typeface="+mn-lt"/>
              </a:rPr>
              <a:t>SElemType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 &amp;e)  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{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	if( </a:t>
            </a:r>
            <a:r>
              <a:rPr lang="en-US" altLang="zh-CN" b="0" dirty="0" err="1">
                <a:ea typeface="微软雅黑" panose="020B0503020204020204" pitchFamily="34" charset="-122"/>
                <a:sym typeface="+mn-lt"/>
              </a:rPr>
              <a:t>S.top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 == </a:t>
            </a:r>
            <a:r>
              <a:rPr lang="en-US" altLang="zh-CN" b="0" dirty="0" err="1">
                <a:ea typeface="微软雅黑" panose="020B0503020204020204" pitchFamily="34" charset="-122"/>
                <a:sym typeface="+mn-lt"/>
              </a:rPr>
              <a:t>S.base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 )	 return ERROR; 	// </a:t>
            </a:r>
            <a:r>
              <a:rPr lang="zh-CN" altLang="en-US" b="0" dirty="0">
                <a:ea typeface="微软雅黑" panose="020B0503020204020204" pitchFamily="34" charset="-122"/>
                <a:sym typeface="+mn-lt"/>
              </a:rPr>
              <a:t>栈空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 dirty="0">
                <a:ea typeface="微软雅黑" panose="020B0503020204020204" pitchFamily="34" charset="-122"/>
                <a:sym typeface="+mn-lt"/>
              </a:rPr>
              <a:t>	</a:t>
            </a:r>
            <a:r>
              <a:rPr lang="en-US" altLang="zh-CN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e = *( </a:t>
            </a:r>
            <a:r>
              <a:rPr lang="en-US" altLang="zh-CN" b="0" dirty="0" err="1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S.top</a:t>
            </a:r>
            <a:r>
              <a:rPr lang="en-US" altLang="zh-CN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– 1 );//</a:t>
            </a:r>
            <a:r>
              <a:rPr lang="zh-CN" altLang="en-US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返回栈顶元素的值，栈顶指针不变 </a:t>
            </a:r>
            <a:endParaRPr lang="en-US" altLang="zh-CN" b="0" dirty="0">
              <a:solidFill>
                <a:srgbClr val="FF0000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	return OK;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}</a:t>
            </a:r>
          </a:p>
        </p:txBody>
      </p:sp>
      <p:sp>
        <p:nvSpPr>
          <p:cNvPr id="526349" name="AutoShape 13">
            <a:extLst>
              <a:ext uri="{FF2B5EF4-FFF2-40B4-BE49-F238E27FC236}">
                <a16:creationId xmlns:a16="http://schemas.microsoft.com/office/drawing/2014/main" id="{A34202AE-49ED-4D4C-8888-A656E71E8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675" y="5084763"/>
            <a:ext cx="5245100" cy="1423987"/>
          </a:xfrm>
          <a:prstGeom prst="cloudCallout">
            <a:avLst>
              <a:gd name="adj1" fmla="val -50398"/>
              <a:gd name="adj2" fmla="val -40843"/>
            </a:avLst>
          </a:prstGeom>
          <a:solidFill>
            <a:srgbClr val="CCCCFF"/>
          </a:solidFill>
          <a:ln>
            <a:noFill/>
          </a:ln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e = *( 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S.top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-- ); ???</a:t>
            </a:r>
          </a:p>
        </p:txBody>
      </p:sp>
      <p:grpSp>
        <p:nvGrpSpPr>
          <p:cNvPr id="49159" name="Group 14">
            <a:extLst>
              <a:ext uri="{FF2B5EF4-FFF2-40B4-BE49-F238E27FC236}">
                <a16:creationId xmlns:a16="http://schemas.microsoft.com/office/drawing/2014/main" id="{A17EFCC7-0B8B-2747-BC81-A4B685818B7D}"/>
              </a:ext>
            </a:extLst>
          </p:cNvPr>
          <p:cNvGrpSpPr>
            <a:grpSpLocks/>
          </p:cNvGrpSpPr>
          <p:nvPr/>
        </p:nvGrpSpPr>
        <p:grpSpPr bwMode="auto">
          <a:xfrm>
            <a:off x="6727825" y="1171575"/>
            <a:ext cx="1936750" cy="2179638"/>
            <a:chOff x="3388" y="1440"/>
            <a:chExt cx="1220" cy="1373"/>
          </a:xfrm>
        </p:grpSpPr>
        <p:grpSp>
          <p:nvGrpSpPr>
            <p:cNvPr id="49166" name="Group 15">
              <a:extLst>
                <a:ext uri="{FF2B5EF4-FFF2-40B4-BE49-F238E27FC236}">
                  <a16:creationId xmlns:a16="http://schemas.microsoft.com/office/drawing/2014/main" id="{FE28E3E7-9E2F-F94A-98E4-B882EEAF87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4" y="1440"/>
              <a:ext cx="624" cy="1296"/>
              <a:chOff x="3984" y="1440"/>
              <a:chExt cx="624" cy="1296"/>
            </a:xfrm>
          </p:grpSpPr>
          <p:sp>
            <p:nvSpPr>
              <p:cNvPr id="39945" name="Rectangle 16">
                <a:extLst>
                  <a:ext uri="{FF2B5EF4-FFF2-40B4-BE49-F238E27FC236}">
                    <a16:creationId xmlns:a16="http://schemas.microsoft.com/office/drawing/2014/main" id="{38534D4C-9301-4C4B-8991-20309BC371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6" y="1440"/>
                <a:ext cx="432" cy="1296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946" name="Line 17">
                <a:extLst>
                  <a:ext uri="{FF2B5EF4-FFF2-40B4-BE49-F238E27FC236}">
                    <a16:creationId xmlns:a16="http://schemas.microsoft.com/office/drawing/2014/main" id="{47EA2D37-5AA0-4F2D-8C94-F219878E72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2112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947" name="Line 18">
                <a:extLst>
                  <a:ext uri="{FF2B5EF4-FFF2-40B4-BE49-F238E27FC236}">
                    <a16:creationId xmlns:a16="http://schemas.microsoft.com/office/drawing/2014/main" id="{B969F404-1837-423A-B208-B8358FE75C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2400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948" name="Line 19">
                <a:extLst>
                  <a:ext uri="{FF2B5EF4-FFF2-40B4-BE49-F238E27FC236}">
                    <a16:creationId xmlns:a16="http://schemas.microsoft.com/office/drawing/2014/main" id="{0AB72534-0BEE-4E75-B41B-9BB6BC26C8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1776"/>
                <a:ext cx="43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949" name="Line 20">
                <a:extLst>
                  <a:ext uri="{FF2B5EF4-FFF2-40B4-BE49-F238E27FC236}">
                    <a16:creationId xmlns:a16="http://schemas.microsoft.com/office/drawing/2014/main" id="{50C6DAD4-030F-4EB2-A205-5AF42C59A1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4" y="2688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950" name="Text Box 21">
                <a:extLst>
                  <a:ext uri="{FF2B5EF4-FFF2-40B4-BE49-F238E27FC236}">
                    <a16:creationId xmlns:a16="http://schemas.microsoft.com/office/drawing/2014/main" id="{61F71DE5-90D6-4B3C-A403-A903FC9636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2448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A</a:t>
                </a:r>
              </a:p>
            </p:txBody>
          </p:sp>
          <p:sp>
            <p:nvSpPr>
              <p:cNvPr id="39951" name="Text Box 22">
                <a:extLst>
                  <a:ext uri="{FF2B5EF4-FFF2-40B4-BE49-F238E27FC236}">
                    <a16:creationId xmlns:a16="http://schemas.microsoft.com/office/drawing/2014/main" id="{F15C1BD8-3197-429B-B61E-E8534FA0A7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2160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B</a:t>
                </a:r>
              </a:p>
            </p:txBody>
          </p:sp>
          <p:sp>
            <p:nvSpPr>
              <p:cNvPr id="39952" name="Text Box 23">
                <a:extLst>
                  <a:ext uri="{FF2B5EF4-FFF2-40B4-BE49-F238E27FC236}">
                    <a16:creationId xmlns:a16="http://schemas.microsoft.com/office/drawing/2014/main" id="{A497FAD5-68F1-4C1B-8AA7-6E5157B07CE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1872"/>
                <a:ext cx="384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sz="2000">
                    <a:latin typeface="+mn-lt"/>
                    <a:ea typeface="+mn-ea"/>
                    <a:cs typeface="+mn-ea"/>
                    <a:sym typeface="+mn-lt"/>
                  </a:rPr>
                  <a:t>C</a:t>
                </a:r>
              </a:p>
            </p:txBody>
          </p:sp>
          <p:sp>
            <p:nvSpPr>
              <p:cNvPr id="39953" name="Line 24">
                <a:extLst>
                  <a:ext uri="{FF2B5EF4-FFF2-40B4-BE49-F238E27FC236}">
                    <a16:creationId xmlns:a16="http://schemas.microsoft.com/office/drawing/2014/main" id="{431C0C1B-3435-4B3B-B717-1271082E9F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4" y="1584"/>
                <a:ext cx="192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9954" name="Text Box 25">
              <a:extLst>
                <a:ext uri="{FF2B5EF4-FFF2-40B4-BE49-F238E27FC236}">
                  <a16:creationId xmlns:a16="http://schemas.microsoft.com/office/drawing/2014/main" id="{02136112-27D3-406F-B9F9-0A4208A82F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1468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top</a:t>
              </a:r>
            </a:p>
          </p:txBody>
        </p:sp>
        <p:sp>
          <p:nvSpPr>
            <p:cNvPr id="39955" name="Text Box 26">
              <a:extLst>
                <a:ext uri="{FF2B5EF4-FFF2-40B4-BE49-F238E27FC236}">
                  <a16:creationId xmlns:a16="http://schemas.microsoft.com/office/drawing/2014/main" id="{C9FCDE8E-3FB9-43D3-8C7E-D31A4D0036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8" y="2563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dirty="0">
                  <a:solidFill>
                    <a:schemeClr val="folHlink"/>
                  </a:solidFill>
                  <a:latin typeface="+mn-lt"/>
                  <a:ea typeface="+mn-ea"/>
                  <a:cs typeface="+mn-ea"/>
                  <a:sym typeface="+mn-lt"/>
                </a:rPr>
                <a:t>base</a:t>
              </a:r>
            </a:p>
          </p:txBody>
        </p:sp>
      </p:grpSp>
      <p:sp>
        <p:nvSpPr>
          <p:cNvPr id="47112" name="矩形 2">
            <a:extLst>
              <a:ext uri="{FF2B5EF4-FFF2-40B4-BE49-F238E27FC236}">
                <a16:creationId xmlns:a16="http://schemas.microsoft.com/office/drawing/2014/main" id="{EA89FA13-0A9A-46E1-B99A-63F97C14B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68538"/>
            <a:ext cx="6694488" cy="46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113" name="矩形 22">
            <a:extLst>
              <a:ext uri="{FF2B5EF4-FFF2-40B4-BE49-F238E27FC236}">
                <a16:creationId xmlns:a16="http://schemas.microsoft.com/office/drawing/2014/main" id="{3E694ED7-06DC-49EB-AC96-0AF82EAF1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57450"/>
            <a:ext cx="6694488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114" name="矩形 23">
            <a:extLst>
              <a:ext uri="{FF2B5EF4-FFF2-40B4-BE49-F238E27FC236}">
                <a16:creationId xmlns:a16="http://schemas.microsoft.com/office/drawing/2014/main" id="{F54527E0-5E43-4C63-9A23-6B025DE70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16200"/>
            <a:ext cx="6694488" cy="444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115" name="矩形 24">
            <a:extLst>
              <a:ext uri="{FF2B5EF4-FFF2-40B4-BE49-F238E27FC236}">
                <a16:creationId xmlns:a16="http://schemas.microsoft.com/office/drawing/2014/main" id="{7AF7C0CF-7C7F-497D-8CD3-F8D06C74E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94000"/>
            <a:ext cx="6694488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116" name="矩形 25">
            <a:extLst>
              <a:ext uri="{FF2B5EF4-FFF2-40B4-BE49-F238E27FC236}">
                <a16:creationId xmlns:a16="http://schemas.microsoft.com/office/drawing/2014/main" id="{09C41C63-C1BE-4BD8-9D35-662858734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0375"/>
            <a:ext cx="6694488" cy="444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117" name="矩形 27">
            <a:extLst>
              <a:ext uri="{FF2B5EF4-FFF2-40B4-BE49-F238E27FC236}">
                <a16:creationId xmlns:a16="http://schemas.microsoft.com/office/drawing/2014/main" id="{AD93F954-875E-43A2-BB23-348272CE8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6694488" cy="46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26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526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348" grpId="0"/>
      <p:bldP spid="52634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4" name="Rectangle 6">
            <a:extLst>
              <a:ext uri="{FF2B5EF4-FFF2-40B4-BE49-F238E27FC236}">
                <a16:creationId xmlns:a16="http://schemas.microsoft.com/office/drawing/2014/main" id="{1E379B2D-5E2D-40A7-A167-54C1185BFE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3783013"/>
            <a:ext cx="6626225" cy="1250950"/>
          </a:xfrm>
          <a:prstGeom prst="rect">
            <a:avLst/>
          </a:prstGeom>
          <a:solidFill>
            <a:srgbClr val="D4E6F4"/>
          </a:solidFill>
          <a:ln w="38100">
            <a:noFill/>
            <a:miter lim="800000"/>
            <a:headEnd/>
            <a:tailEnd/>
          </a:ln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435612</a:t>
            </a:r>
            <a:r>
              <a:rPr lang="zh-CN" altLang="en-US" sz="28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中到了</a:t>
            </a:r>
            <a:r>
              <a:rPr lang="en-US" altLang="zh-CN" sz="28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12</a:t>
            </a:r>
            <a:r>
              <a:rPr lang="zh-CN" altLang="en-US" sz="28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顺序不能实现；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135426</a:t>
            </a:r>
            <a:r>
              <a:rPr lang="zh-CN" altLang="en-US" sz="2800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可以实现。</a:t>
            </a:r>
          </a:p>
        </p:txBody>
      </p:sp>
      <p:sp>
        <p:nvSpPr>
          <p:cNvPr id="40964" name="Rectangle 7">
            <a:extLst>
              <a:ext uri="{FF2B5EF4-FFF2-40B4-BE49-F238E27FC236}">
                <a16:creationId xmlns:a16="http://schemas.microsoft.com/office/drawing/2014/main" id="{CBF4A4CC-E36F-4FF4-8250-A8838EBA9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0313" y="1835150"/>
            <a:ext cx="6310312" cy="1346200"/>
          </a:xfrm>
          <a:prstGeom prst="rect">
            <a:avLst/>
          </a:prstGeom>
          <a:noFill/>
          <a:ln w="28575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marL="539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1.</a:t>
            </a:r>
            <a:r>
              <a:rPr lang="zh-CN" altLang="en-US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如果一个栈的输入序列为</a:t>
            </a:r>
            <a:r>
              <a:rPr lang="en-US" altLang="zh-CN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123456</a:t>
            </a:r>
            <a:r>
              <a:rPr lang="zh-CN" altLang="en-US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，能否得到</a:t>
            </a:r>
            <a:r>
              <a:rPr lang="en-US" altLang="zh-CN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435612</a:t>
            </a:r>
            <a:r>
              <a:rPr lang="zh-CN" altLang="en-US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和</a:t>
            </a:r>
            <a:r>
              <a:rPr lang="en-US" altLang="zh-CN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135426</a:t>
            </a:r>
            <a:r>
              <a:rPr lang="zh-CN" altLang="en-US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的出栈序列？</a:t>
            </a:r>
          </a:p>
        </p:txBody>
      </p:sp>
      <p:sp>
        <p:nvSpPr>
          <p:cNvPr id="40965" name="Rectangle 8">
            <a:extLst>
              <a:ext uri="{FF2B5EF4-FFF2-40B4-BE49-F238E27FC236}">
                <a16:creationId xmlns:a16="http://schemas.microsoft.com/office/drawing/2014/main" id="{65065746-7DA2-414B-B7D0-D19439B5E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160338"/>
            <a:ext cx="2339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练习</a:t>
            </a: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59FBCCE1-1A34-487D-8507-B57A2D3CC742}"/>
              </a:ext>
            </a:extLst>
          </p:cNvPr>
          <p:cNvSpPr>
            <a:spLocks/>
          </p:cNvSpPr>
          <p:nvPr/>
        </p:nvSpPr>
        <p:spPr bwMode="auto">
          <a:xfrm>
            <a:off x="466725" y="1412875"/>
            <a:ext cx="1155700" cy="1768475"/>
          </a:xfrm>
          <a:custGeom>
            <a:avLst/>
            <a:gdLst>
              <a:gd name="T0" fmla="*/ 281 w 293"/>
              <a:gd name="T1" fmla="*/ 166 h 450"/>
              <a:gd name="T2" fmla="*/ 293 w 293"/>
              <a:gd name="T3" fmla="*/ 154 h 450"/>
              <a:gd name="T4" fmla="*/ 281 w 293"/>
              <a:gd name="T5" fmla="*/ 142 h 450"/>
              <a:gd name="T6" fmla="*/ 270 w 293"/>
              <a:gd name="T7" fmla="*/ 142 h 450"/>
              <a:gd name="T8" fmla="*/ 270 w 293"/>
              <a:gd name="T9" fmla="*/ 24 h 450"/>
              <a:gd name="T10" fmla="*/ 281 w 293"/>
              <a:gd name="T11" fmla="*/ 24 h 450"/>
              <a:gd name="T12" fmla="*/ 293 w 293"/>
              <a:gd name="T13" fmla="*/ 12 h 450"/>
              <a:gd name="T14" fmla="*/ 281 w 293"/>
              <a:gd name="T15" fmla="*/ 0 h 450"/>
              <a:gd name="T16" fmla="*/ 12 w 293"/>
              <a:gd name="T17" fmla="*/ 0 h 450"/>
              <a:gd name="T18" fmla="*/ 0 w 293"/>
              <a:gd name="T19" fmla="*/ 12 h 450"/>
              <a:gd name="T20" fmla="*/ 12 w 293"/>
              <a:gd name="T21" fmla="*/ 24 h 450"/>
              <a:gd name="T22" fmla="*/ 22 w 293"/>
              <a:gd name="T23" fmla="*/ 24 h 450"/>
              <a:gd name="T24" fmla="*/ 22 w 293"/>
              <a:gd name="T25" fmla="*/ 142 h 450"/>
              <a:gd name="T26" fmla="*/ 12 w 293"/>
              <a:gd name="T27" fmla="*/ 142 h 450"/>
              <a:gd name="T28" fmla="*/ 0 w 293"/>
              <a:gd name="T29" fmla="*/ 154 h 450"/>
              <a:gd name="T30" fmla="*/ 12 w 293"/>
              <a:gd name="T31" fmla="*/ 166 h 450"/>
              <a:gd name="T32" fmla="*/ 22 w 293"/>
              <a:gd name="T33" fmla="*/ 166 h 450"/>
              <a:gd name="T34" fmla="*/ 22 w 293"/>
              <a:gd name="T35" fmla="*/ 284 h 450"/>
              <a:gd name="T36" fmla="*/ 12 w 293"/>
              <a:gd name="T37" fmla="*/ 284 h 450"/>
              <a:gd name="T38" fmla="*/ 0 w 293"/>
              <a:gd name="T39" fmla="*/ 296 h 450"/>
              <a:gd name="T40" fmla="*/ 12 w 293"/>
              <a:gd name="T41" fmla="*/ 308 h 450"/>
              <a:gd name="T42" fmla="*/ 22 w 293"/>
              <a:gd name="T43" fmla="*/ 308 h 450"/>
              <a:gd name="T44" fmla="*/ 22 w 293"/>
              <a:gd name="T45" fmla="*/ 426 h 450"/>
              <a:gd name="T46" fmla="*/ 12 w 293"/>
              <a:gd name="T47" fmla="*/ 426 h 450"/>
              <a:gd name="T48" fmla="*/ 0 w 293"/>
              <a:gd name="T49" fmla="*/ 438 h 450"/>
              <a:gd name="T50" fmla="*/ 12 w 293"/>
              <a:gd name="T51" fmla="*/ 450 h 450"/>
              <a:gd name="T52" fmla="*/ 281 w 293"/>
              <a:gd name="T53" fmla="*/ 450 h 450"/>
              <a:gd name="T54" fmla="*/ 293 w 293"/>
              <a:gd name="T55" fmla="*/ 438 h 450"/>
              <a:gd name="T56" fmla="*/ 281 w 293"/>
              <a:gd name="T57" fmla="*/ 426 h 450"/>
              <a:gd name="T58" fmla="*/ 270 w 293"/>
              <a:gd name="T59" fmla="*/ 426 h 450"/>
              <a:gd name="T60" fmla="*/ 270 w 293"/>
              <a:gd name="T61" fmla="*/ 308 h 450"/>
              <a:gd name="T62" fmla="*/ 281 w 293"/>
              <a:gd name="T63" fmla="*/ 308 h 450"/>
              <a:gd name="T64" fmla="*/ 293 w 293"/>
              <a:gd name="T65" fmla="*/ 296 h 450"/>
              <a:gd name="T66" fmla="*/ 281 w 293"/>
              <a:gd name="T67" fmla="*/ 284 h 450"/>
              <a:gd name="T68" fmla="*/ 270 w 293"/>
              <a:gd name="T69" fmla="*/ 284 h 450"/>
              <a:gd name="T70" fmla="*/ 270 w 293"/>
              <a:gd name="T71" fmla="*/ 166 h 450"/>
              <a:gd name="T72" fmla="*/ 281 w 293"/>
              <a:gd name="T73" fmla="*/ 166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93" h="450">
                <a:moveTo>
                  <a:pt x="281" y="166"/>
                </a:moveTo>
                <a:cubicBezTo>
                  <a:pt x="287" y="166"/>
                  <a:pt x="293" y="161"/>
                  <a:pt x="293" y="154"/>
                </a:cubicBezTo>
                <a:cubicBezTo>
                  <a:pt x="293" y="147"/>
                  <a:pt x="287" y="142"/>
                  <a:pt x="281" y="142"/>
                </a:cubicBezTo>
                <a:cubicBezTo>
                  <a:pt x="270" y="142"/>
                  <a:pt x="270" y="142"/>
                  <a:pt x="270" y="142"/>
                </a:cubicBezTo>
                <a:cubicBezTo>
                  <a:pt x="270" y="24"/>
                  <a:pt x="270" y="24"/>
                  <a:pt x="270" y="24"/>
                </a:cubicBezTo>
                <a:cubicBezTo>
                  <a:pt x="281" y="24"/>
                  <a:pt x="281" y="24"/>
                  <a:pt x="281" y="24"/>
                </a:cubicBezTo>
                <a:cubicBezTo>
                  <a:pt x="287" y="24"/>
                  <a:pt x="293" y="19"/>
                  <a:pt x="293" y="12"/>
                </a:cubicBezTo>
                <a:cubicBezTo>
                  <a:pt x="293" y="5"/>
                  <a:pt x="287" y="0"/>
                  <a:pt x="281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9"/>
                  <a:pt x="5" y="24"/>
                  <a:pt x="1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142"/>
                  <a:pt x="22" y="142"/>
                  <a:pt x="22" y="142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5" y="142"/>
                  <a:pt x="0" y="147"/>
                  <a:pt x="0" y="154"/>
                </a:cubicBezTo>
                <a:cubicBezTo>
                  <a:pt x="0" y="161"/>
                  <a:pt x="5" y="166"/>
                  <a:pt x="12" y="166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22" y="284"/>
                  <a:pt x="22" y="284"/>
                  <a:pt x="22" y="284"/>
                </a:cubicBezTo>
                <a:cubicBezTo>
                  <a:pt x="12" y="284"/>
                  <a:pt x="12" y="284"/>
                  <a:pt x="12" y="284"/>
                </a:cubicBezTo>
                <a:cubicBezTo>
                  <a:pt x="5" y="284"/>
                  <a:pt x="0" y="289"/>
                  <a:pt x="0" y="296"/>
                </a:cubicBezTo>
                <a:cubicBezTo>
                  <a:pt x="0" y="303"/>
                  <a:pt x="5" y="308"/>
                  <a:pt x="12" y="308"/>
                </a:cubicBezTo>
                <a:cubicBezTo>
                  <a:pt x="22" y="308"/>
                  <a:pt x="22" y="308"/>
                  <a:pt x="22" y="308"/>
                </a:cubicBezTo>
                <a:cubicBezTo>
                  <a:pt x="22" y="426"/>
                  <a:pt x="22" y="426"/>
                  <a:pt x="22" y="426"/>
                </a:cubicBezTo>
                <a:cubicBezTo>
                  <a:pt x="12" y="426"/>
                  <a:pt x="12" y="426"/>
                  <a:pt x="12" y="426"/>
                </a:cubicBezTo>
                <a:cubicBezTo>
                  <a:pt x="5" y="426"/>
                  <a:pt x="0" y="431"/>
                  <a:pt x="0" y="438"/>
                </a:cubicBezTo>
                <a:cubicBezTo>
                  <a:pt x="0" y="444"/>
                  <a:pt x="5" y="450"/>
                  <a:pt x="12" y="450"/>
                </a:cubicBezTo>
                <a:cubicBezTo>
                  <a:pt x="281" y="450"/>
                  <a:pt x="281" y="450"/>
                  <a:pt x="281" y="450"/>
                </a:cubicBezTo>
                <a:cubicBezTo>
                  <a:pt x="287" y="450"/>
                  <a:pt x="293" y="444"/>
                  <a:pt x="293" y="438"/>
                </a:cubicBezTo>
                <a:cubicBezTo>
                  <a:pt x="293" y="431"/>
                  <a:pt x="287" y="426"/>
                  <a:pt x="281" y="426"/>
                </a:cubicBezTo>
                <a:cubicBezTo>
                  <a:pt x="270" y="426"/>
                  <a:pt x="270" y="426"/>
                  <a:pt x="270" y="426"/>
                </a:cubicBezTo>
                <a:cubicBezTo>
                  <a:pt x="270" y="308"/>
                  <a:pt x="270" y="308"/>
                  <a:pt x="270" y="308"/>
                </a:cubicBezTo>
                <a:cubicBezTo>
                  <a:pt x="281" y="308"/>
                  <a:pt x="281" y="308"/>
                  <a:pt x="281" y="308"/>
                </a:cubicBezTo>
                <a:cubicBezTo>
                  <a:pt x="287" y="308"/>
                  <a:pt x="293" y="303"/>
                  <a:pt x="293" y="296"/>
                </a:cubicBezTo>
                <a:cubicBezTo>
                  <a:pt x="293" y="289"/>
                  <a:pt x="287" y="284"/>
                  <a:pt x="281" y="284"/>
                </a:cubicBezTo>
                <a:cubicBezTo>
                  <a:pt x="270" y="284"/>
                  <a:pt x="270" y="284"/>
                  <a:pt x="270" y="284"/>
                </a:cubicBezTo>
                <a:cubicBezTo>
                  <a:pt x="270" y="166"/>
                  <a:pt x="270" y="166"/>
                  <a:pt x="270" y="166"/>
                </a:cubicBezTo>
                <a:lnTo>
                  <a:pt x="281" y="166"/>
                </a:lnTo>
                <a:close/>
              </a:path>
            </a:pathLst>
          </a:custGeom>
          <a:solidFill>
            <a:srgbClr val="D4E6F4"/>
          </a:solidFill>
          <a:ln>
            <a:noFill/>
          </a:ln>
        </p:spPr>
        <p:txBody>
          <a:bodyPr/>
          <a:lstStyle/>
          <a:p>
            <a:pPr defTabSz="85587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 sz="1685" b="0">
              <a:solidFill>
                <a:srgbClr val="FAFAFA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8C87CC21-951F-48B8-B942-828B62A889E4}"/>
              </a:ext>
            </a:extLst>
          </p:cNvPr>
          <p:cNvSpPr>
            <a:spLocks/>
          </p:cNvSpPr>
          <p:nvPr/>
        </p:nvSpPr>
        <p:spPr bwMode="auto">
          <a:xfrm>
            <a:off x="1708150" y="1835150"/>
            <a:ext cx="877888" cy="1346200"/>
          </a:xfrm>
          <a:custGeom>
            <a:avLst/>
            <a:gdLst>
              <a:gd name="T0" fmla="*/ 281 w 293"/>
              <a:gd name="T1" fmla="*/ 166 h 450"/>
              <a:gd name="T2" fmla="*/ 293 w 293"/>
              <a:gd name="T3" fmla="*/ 154 h 450"/>
              <a:gd name="T4" fmla="*/ 281 w 293"/>
              <a:gd name="T5" fmla="*/ 142 h 450"/>
              <a:gd name="T6" fmla="*/ 270 w 293"/>
              <a:gd name="T7" fmla="*/ 142 h 450"/>
              <a:gd name="T8" fmla="*/ 270 w 293"/>
              <a:gd name="T9" fmla="*/ 24 h 450"/>
              <a:gd name="T10" fmla="*/ 281 w 293"/>
              <a:gd name="T11" fmla="*/ 24 h 450"/>
              <a:gd name="T12" fmla="*/ 293 w 293"/>
              <a:gd name="T13" fmla="*/ 12 h 450"/>
              <a:gd name="T14" fmla="*/ 281 w 293"/>
              <a:gd name="T15" fmla="*/ 0 h 450"/>
              <a:gd name="T16" fmla="*/ 12 w 293"/>
              <a:gd name="T17" fmla="*/ 0 h 450"/>
              <a:gd name="T18" fmla="*/ 0 w 293"/>
              <a:gd name="T19" fmla="*/ 12 h 450"/>
              <a:gd name="T20" fmla="*/ 12 w 293"/>
              <a:gd name="T21" fmla="*/ 24 h 450"/>
              <a:gd name="T22" fmla="*/ 22 w 293"/>
              <a:gd name="T23" fmla="*/ 24 h 450"/>
              <a:gd name="T24" fmla="*/ 22 w 293"/>
              <a:gd name="T25" fmla="*/ 142 h 450"/>
              <a:gd name="T26" fmla="*/ 12 w 293"/>
              <a:gd name="T27" fmla="*/ 142 h 450"/>
              <a:gd name="T28" fmla="*/ 0 w 293"/>
              <a:gd name="T29" fmla="*/ 154 h 450"/>
              <a:gd name="T30" fmla="*/ 12 w 293"/>
              <a:gd name="T31" fmla="*/ 166 h 450"/>
              <a:gd name="T32" fmla="*/ 22 w 293"/>
              <a:gd name="T33" fmla="*/ 166 h 450"/>
              <a:gd name="T34" fmla="*/ 22 w 293"/>
              <a:gd name="T35" fmla="*/ 284 h 450"/>
              <a:gd name="T36" fmla="*/ 12 w 293"/>
              <a:gd name="T37" fmla="*/ 284 h 450"/>
              <a:gd name="T38" fmla="*/ 0 w 293"/>
              <a:gd name="T39" fmla="*/ 296 h 450"/>
              <a:gd name="T40" fmla="*/ 12 w 293"/>
              <a:gd name="T41" fmla="*/ 308 h 450"/>
              <a:gd name="T42" fmla="*/ 22 w 293"/>
              <a:gd name="T43" fmla="*/ 308 h 450"/>
              <a:gd name="T44" fmla="*/ 22 w 293"/>
              <a:gd name="T45" fmla="*/ 426 h 450"/>
              <a:gd name="T46" fmla="*/ 12 w 293"/>
              <a:gd name="T47" fmla="*/ 426 h 450"/>
              <a:gd name="T48" fmla="*/ 0 w 293"/>
              <a:gd name="T49" fmla="*/ 438 h 450"/>
              <a:gd name="T50" fmla="*/ 12 w 293"/>
              <a:gd name="T51" fmla="*/ 450 h 450"/>
              <a:gd name="T52" fmla="*/ 281 w 293"/>
              <a:gd name="T53" fmla="*/ 450 h 450"/>
              <a:gd name="T54" fmla="*/ 293 w 293"/>
              <a:gd name="T55" fmla="*/ 438 h 450"/>
              <a:gd name="T56" fmla="*/ 281 w 293"/>
              <a:gd name="T57" fmla="*/ 426 h 450"/>
              <a:gd name="T58" fmla="*/ 270 w 293"/>
              <a:gd name="T59" fmla="*/ 426 h 450"/>
              <a:gd name="T60" fmla="*/ 270 w 293"/>
              <a:gd name="T61" fmla="*/ 308 h 450"/>
              <a:gd name="T62" fmla="*/ 281 w 293"/>
              <a:gd name="T63" fmla="*/ 308 h 450"/>
              <a:gd name="T64" fmla="*/ 293 w 293"/>
              <a:gd name="T65" fmla="*/ 296 h 450"/>
              <a:gd name="T66" fmla="*/ 281 w 293"/>
              <a:gd name="T67" fmla="*/ 284 h 450"/>
              <a:gd name="T68" fmla="*/ 270 w 293"/>
              <a:gd name="T69" fmla="*/ 284 h 450"/>
              <a:gd name="T70" fmla="*/ 270 w 293"/>
              <a:gd name="T71" fmla="*/ 166 h 450"/>
              <a:gd name="T72" fmla="*/ 281 w 293"/>
              <a:gd name="T73" fmla="*/ 166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93" h="450">
                <a:moveTo>
                  <a:pt x="281" y="166"/>
                </a:moveTo>
                <a:cubicBezTo>
                  <a:pt x="287" y="166"/>
                  <a:pt x="293" y="161"/>
                  <a:pt x="293" y="154"/>
                </a:cubicBezTo>
                <a:cubicBezTo>
                  <a:pt x="293" y="147"/>
                  <a:pt x="287" y="142"/>
                  <a:pt x="281" y="142"/>
                </a:cubicBezTo>
                <a:cubicBezTo>
                  <a:pt x="270" y="142"/>
                  <a:pt x="270" y="142"/>
                  <a:pt x="270" y="142"/>
                </a:cubicBezTo>
                <a:cubicBezTo>
                  <a:pt x="270" y="24"/>
                  <a:pt x="270" y="24"/>
                  <a:pt x="270" y="24"/>
                </a:cubicBezTo>
                <a:cubicBezTo>
                  <a:pt x="281" y="24"/>
                  <a:pt x="281" y="24"/>
                  <a:pt x="281" y="24"/>
                </a:cubicBezTo>
                <a:cubicBezTo>
                  <a:pt x="287" y="24"/>
                  <a:pt x="293" y="19"/>
                  <a:pt x="293" y="12"/>
                </a:cubicBezTo>
                <a:cubicBezTo>
                  <a:pt x="293" y="5"/>
                  <a:pt x="287" y="0"/>
                  <a:pt x="281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9"/>
                  <a:pt x="5" y="24"/>
                  <a:pt x="1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142"/>
                  <a:pt x="22" y="142"/>
                  <a:pt x="22" y="142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5" y="142"/>
                  <a:pt x="0" y="147"/>
                  <a:pt x="0" y="154"/>
                </a:cubicBezTo>
                <a:cubicBezTo>
                  <a:pt x="0" y="161"/>
                  <a:pt x="5" y="166"/>
                  <a:pt x="12" y="166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22" y="284"/>
                  <a:pt x="22" y="284"/>
                  <a:pt x="22" y="284"/>
                </a:cubicBezTo>
                <a:cubicBezTo>
                  <a:pt x="12" y="284"/>
                  <a:pt x="12" y="284"/>
                  <a:pt x="12" y="284"/>
                </a:cubicBezTo>
                <a:cubicBezTo>
                  <a:pt x="5" y="284"/>
                  <a:pt x="0" y="289"/>
                  <a:pt x="0" y="296"/>
                </a:cubicBezTo>
                <a:cubicBezTo>
                  <a:pt x="0" y="303"/>
                  <a:pt x="5" y="308"/>
                  <a:pt x="12" y="308"/>
                </a:cubicBezTo>
                <a:cubicBezTo>
                  <a:pt x="22" y="308"/>
                  <a:pt x="22" y="308"/>
                  <a:pt x="22" y="308"/>
                </a:cubicBezTo>
                <a:cubicBezTo>
                  <a:pt x="22" y="426"/>
                  <a:pt x="22" y="426"/>
                  <a:pt x="22" y="426"/>
                </a:cubicBezTo>
                <a:cubicBezTo>
                  <a:pt x="12" y="426"/>
                  <a:pt x="12" y="426"/>
                  <a:pt x="12" y="426"/>
                </a:cubicBezTo>
                <a:cubicBezTo>
                  <a:pt x="5" y="426"/>
                  <a:pt x="0" y="431"/>
                  <a:pt x="0" y="438"/>
                </a:cubicBezTo>
                <a:cubicBezTo>
                  <a:pt x="0" y="444"/>
                  <a:pt x="5" y="450"/>
                  <a:pt x="12" y="450"/>
                </a:cubicBezTo>
                <a:cubicBezTo>
                  <a:pt x="281" y="450"/>
                  <a:pt x="281" y="450"/>
                  <a:pt x="281" y="450"/>
                </a:cubicBezTo>
                <a:cubicBezTo>
                  <a:pt x="287" y="450"/>
                  <a:pt x="293" y="444"/>
                  <a:pt x="293" y="438"/>
                </a:cubicBezTo>
                <a:cubicBezTo>
                  <a:pt x="293" y="431"/>
                  <a:pt x="287" y="426"/>
                  <a:pt x="281" y="426"/>
                </a:cubicBezTo>
                <a:cubicBezTo>
                  <a:pt x="270" y="426"/>
                  <a:pt x="270" y="426"/>
                  <a:pt x="270" y="426"/>
                </a:cubicBezTo>
                <a:cubicBezTo>
                  <a:pt x="270" y="308"/>
                  <a:pt x="270" y="308"/>
                  <a:pt x="270" y="308"/>
                </a:cubicBezTo>
                <a:cubicBezTo>
                  <a:pt x="281" y="308"/>
                  <a:pt x="281" y="308"/>
                  <a:pt x="281" y="308"/>
                </a:cubicBezTo>
                <a:cubicBezTo>
                  <a:pt x="287" y="308"/>
                  <a:pt x="293" y="303"/>
                  <a:pt x="293" y="296"/>
                </a:cubicBezTo>
                <a:cubicBezTo>
                  <a:pt x="293" y="289"/>
                  <a:pt x="287" y="284"/>
                  <a:pt x="281" y="284"/>
                </a:cubicBezTo>
                <a:cubicBezTo>
                  <a:pt x="270" y="284"/>
                  <a:pt x="270" y="284"/>
                  <a:pt x="270" y="284"/>
                </a:cubicBezTo>
                <a:cubicBezTo>
                  <a:pt x="270" y="166"/>
                  <a:pt x="270" y="166"/>
                  <a:pt x="270" y="166"/>
                </a:cubicBezTo>
                <a:lnTo>
                  <a:pt x="281" y="166"/>
                </a:lnTo>
                <a:close/>
              </a:path>
            </a:pathLst>
          </a:custGeom>
          <a:solidFill>
            <a:srgbClr val="44546A">
              <a:lumMod val="60000"/>
              <a:lumOff val="40000"/>
            </a:srgbClr>
          </a:solidFill>
          <a:ln>
            <a:noFill/>
          </a:ln>
        </p:spPr>
        <p:txBody>
          <a:bodyPr/>
          <a:lstStyle/>
          <a:p>
            <a:pPr defTabSz="85587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g-BG" sz="1685" b="0" kern="0">
              <a:solidFill>
                <a:srgbClr val="FAFAFA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Freeform 866">
            <a:extLst>
              <a:ext uri="{FF2B5EF4-FFF2-40B4-BE49-F238E27FC236}">
                <a16:creationId xmlns:a16="http://schemas.microsoft.com/office/drawing/2014/main" id="{13C19EDC-CC03-46FC-83F8-419948BE32BE}"/>
              </a:ext>
            </a:extLst>
          </p:cNvPr>
          <p:cNvSpPr>
            <a:spLocks noEditPoints="1"/>
          </p:cNvSpPr>
          <p:nvPr/>
        </p:nvSpPr>
        <p:spPr bwMode="auto">
          <a:xfrm>
            <a:off x="1944688" y="2289175"/>
            <a:ext cx="403225" cy="354013"/>
          </a:xfrm>
          <a:custGeom>
            <a:avLst/>
            <a:gdLst>
              <a:gd name="T0" fmla="*/ 491 w 494"/>
              <a:gd name="T1" fmla="*/ 409 h 435"/>
              <a:gd name="T2" fmla="*/ 262 w 494"/>
              <a:gd name="T3" fmla="*/ 9 h 435"/>
              <a:gd name="T4" fmla="*/ 247 w 494"/>
              <a:gd name="T5" fmla="*/ 0 h 435"/>
              <a:gd name="T6" fmla="*/ 232 w 494"/>
              <a:gd name="T7" fmla="*/ 9 h 435"/>
              <a:gd name="T8" fmla="*/ 4 w 494"/>
              <a:gd name="T9" fmla="*/ 409 h 435"/>
              <a:gd name="T10" fmla="*/ 4 w 494"/>
              <a:gd name="T11" fmla="*/ 427 h 435"/>
              <a:gd name="T12" fmla="*/ 19 w 494"/>
              <a:gd name="T13" fmla="*/ 435 h 435"/>
              <a:gd name="T14" fmla="*/ 475 w 494"/>
              <a:gd name="T15" fmla="*/ 435 h 435"/>
              <a:gd name="T16" fmla="*/ 490 w 494"/>
              <a:gd name="T17" fmla="*/ 427 h 435"/>
              <a:gd name="T18" fmla="*/ 490 w 494"/>
              <a:gd name="T19" fmla="*/ 409 h 435"/>
              <a:gd name="T20" fmla="*/ 491 w 494"/>
              <a:gd name="T21" fmla="*/ 409 h 435"/>
              <a:gd name="T22" fmla="*/ 275 w 494"/>
              <a:gd name="T23" fmla="*/ 384 h 435"/>
              <a:gd name="T24" fmla="*/ 219 w 494"/>
              <a:gd name="T25" fmla="*/ 384 h 435"/>
              <a:gd name="T26" fmla="*/ 219 w 494"/>
              <a:gd name="T27" fmla="*/ 333 h 435"/>
              <a:gd name="T28" fmla="*/ 275 w 494"/>
              <a:gd name="T29" fmla="*/ 333 h 435"/>
              <a:gd name="T30" fmla="*/ 275 w 494"/>
              <a:gd name="T31" fmla="*/ 384 h 435"/>
              <a:gd name="T32" fmla="*/ 275 w 494"/>
              <a:gd name="T33" fmla="*/ 295 h 435"/>
              <a:gd name="T34" fmla="*/ 219 w 494"/>
              <a:gd name="T35" fmla="*/ 295 h 435"/>
              <a:gd name="T36" fmla="*/ 219 w 494"/>
              <a:gd name="T37" fmla="*/ 141 h 435"/>
              <a:gd name="T38" fmla="*/ 275 w 494"/>
              <a:gd name="T39" fmla="*/ 141 h 435"/>
              <a:gd name="T40" fmla="*/ 275 w 494"/>
              <a:gd name="T41" fmla="*/ 295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94" h="435">
                <a:moveTo>
                  <a:pt x="491" y="409"/>
                </a:moveTo>
                <a:cubicBezTo>
                  <a:pt x="262" y="9"/>
                  <a:pt x="262" y="9"/>
                  <a:pt x="262" y="9"/>
                </a:cubicBezTo>
                <a:cubicBezTo>
                  <a:pt x="259" y="4"/>
                  <a:pt x="253" y="0"/>
                  <a:pt x="247" y="0"/>
                </a:cubicBezTo>
                <a:cubicBezTo>
                  <a:pt x="241" y="0"/>
                  <a:pt x="235" y="4"/>
                  <a:pt x="232" y="9"/>
                </a:cubicBezTo>
                <a:cubicBezTo>
                  <a:pt x="4" y="409"/>
                  <a:pt x="4" y="409"/>
                  <a:pt x="4" y="409"/>
                </a:cubicBezTo>
                <a:cubicBezTo>
                  <a:pt x="0" y="415"/>
                  <a:pt x="0" y="421"/>
                  <a:pt x="4" y="427"/>
                </a:cubicBezTo>
                <a:cubicBezTo>
                  <a:pt x="7" y="432"/>
                  <a:pt x="13" y="435"/>
                  <a:pt x="19" y="435"/>
                </a:cubicBezTo>
                <a:cubicBezTo>
                  <a:pt x="475" y="435"/>
                  <a:pt x="475" y="435"/>
                  <a:pt x="475" y="435"/>
                </a:cubicBezTo>
                <a:cubicBezTo>
                  <a:pt x="481" y="435"/>
                  <a:pt x="487" y="432"/>
                  <a:pt x="490" y="427"/>
                </a:cubicBezTo>
                <a:cubicBezTo>
                  <a:pt x="493" y="421"/>
                  <a:pt x="494" y="415"/>
                  <a:pt x="490" y="409"/>
                </a:cubicBezTo>
                <a:lnTo>
                  <a:pt x="491" y="409"/>
                </a:lnTo>
                <a:close/>
                <a:moveTo>
                  <a:pt x="275" y="384"/>
                </a:moveTo>
                <a:cubicBezTo>
                  <a:pt x="219" y="384"/>
                  <a:pt x="219" y="384"/>
                  <a:pt x="219" y="384"/>
                </a:cubicBezTo>
                <a:cubicBezTo>
                  <a:pt x="219" y="333"/>
                  <a:pt x="219" y="333"/>
                  <a:pt x="219" y="333"/>
                </a:cubicBezTo>
                <a:cubicBezTo>
                  <a:pt x="275" y="333"/>
                  <a:pt x="275" y="333"/>
                  <a:pt x="275" y="333"/>
                </a:cubicBezTo>
                <a:lnTo>
                  <a:pt x="275" y="384"/>
                </a:lnTo>
                <a:close/>
                <a:moveTo>
                  <a:pt x="275" y="295"/>
                </a:moveTo>
                <a:cubicBezTo>
                  <a:pt x="219" y="295"/>
                  <a:pt x="219" y="295"/>
                  <a:pt x="219" y="295"/>
                </a:cubicBezTo>
                <a:cubicBezTo>
                  <a:pt x="219" y="141"/>
                  <a:pt x="219" y="141"/>
                  <a:pt x="219" y="141"/>
                </a:cubicBezTo>
                <a:cubicBezTo>
                  <a:pt x="275" y="141"/>
                  <a:pt x="275" y="141"/>
                  <a:pt x="275" y="141"/>
                </a:cubicBezTo>
                <a:lnTo>
                  <a:pt x="275" y="295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</p:spPr>
        <p:txBody>
          <a:bodyPr/>
          <a:lstStyle/>
          <a:p>
            <a:pPr defTabSz="85587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85" b="0" kern="0">
              <a:solidFill>
                <a:srgbClr val="FAFAFA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Freeform 866">
            <a:extLst>
              <a:ext uri="{FF2B5EF4-FFF2-40B4-BE49-F238E27FC236}">
                <a16:creationId xmlns:a16="http://schemas.microsoft.com/office/drawing/2014/main" id="{1C3CB02A-9A70-442D-8FBF-C0ACC4C5C3EF}"/>
              </a:ext>
            </a:extLst>
          </p:cNvPr>
          <p:cNvSpPr>
            <a:spLocks noEditPoints="1"/>
          </p:cNvSpPr>
          <p:nvPr/>
        </p:nvSpPr>
        <p:spPr bwMode="auto">
          <a:xfrm>
            <a:off x="771525" y="2014538"/>
            <a:ext cx="533400" cy="468312"/>
          </a:xfrm>
          <a:custGeom>
            <a:avLst/>
            <a:gdLst>
              <a:gd name="T0" fmla="*/ 491 w 494"/>
              <a:gd name="T1" fmla="*/ 409 h 435"/>
              <a:gd name="T2" fmla="*/ 262 w 494"/>
              <a:gd name="T3" fmla="*/ 9 h 435"/>
              <a:gd name="T4" fmla="*/ 247 w 494"/>
              <a:gd name="T5" fmla="*/ 0 h 435"/>
              <a:gd name="T6" fmla="*/ 232 w 494"/>
              <a:gd name="T7" fmla="*/ 9 h 435"/>
              <a:gd name="T8" fmla="*/ 4 w 494"/>
              <a:gd name="T9" fmla="*/ 409 h 435"/>
              <a:gd name="T10" fmla="*/ 4 w 494"/>
              <a:gd name="T11" fmla="*/ 427 h 435"/>
              <a:gd name="T12" fmla="*/ 19 w 494"/>
              <a:gd name="T13" fmla="*/ 435 h 435"/>
              <a:gd name="T14" fmla="*/ 475 w 494"/>
              <a:gd name="T15" fmla="*/ 435 h 435"/>
              <a:gd name="T16" fmla="*/ 490 w 494"/>
              <a:gd name="T17" fmla="*/ 427 h 435"/>
              <a:gd name="T18" fmla="*/ 490 w 494"/>
              <a:gd name="T19" fmla="*/ 409 h 435"/>
              <a:gd name="T20" fmla="*/ 491 w 494"/>
              <a:gd name="T21" fmla="*/ 409 h 435"/>
              <a:gd name="T22" fmla="*/ 275 w 494"/>
              <a:gd name="T23" fmla="*/ 384 h 435"/>
              <a:gd name="T24" fmla="*/ 219 w 494"/>
              <a:gd name="T25" fmla="*/ 384 h 435"/>
              <a:gd name="T26" fmla="*/ 219 w 494"/>
              <a:gd name="T27" fmla="*/ 333 h 435"/>
              <a:gd name="T28" fmla="*/ 275 w 494"/>
              <a:gd name="T29" fmla="*/ 333 h 435"/>
              <a:gd name="T30" fmla="*/ 275 w 494"/>
              <a:gd name="T31" fmla="*/ 384 h 435"/>
              <a:gd name="T32" fmla="*/ 275 w 494"/>
              <a:gd name="T33" fmla="*/ 295 h 435"/>
              <a:gd name="T34" fmla="*/ 219 w 494"/>
              <a:gd name="T35" fmla="*/ 295 h 435"/>
              <a:gd name="T36" fmla="*/ 219 w 494"/>
              <a:gd name="T37" fmla="*/ 141 h 435"/>
              <a:gd name="T38" fmla="*/ 275 w 494"/>
              <a:gd name="T39" fmla="*/ 141 h 435"/>
              <a:gd name="T40" fmla="*/ 275 w 494"/>
              <a:gd name="T41" fmla="*/ 295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94" h="435">
                <a:moveTo>
                  <a:pt x="491" y="409"/>
                </a:moveTo>
                <a:cubicBezTo>
                  <a:pt x="262" y="9"/>
                  <a:pt x="262" y="9"/>
                  <a:pt x="262" y="9"/>
                </a:cubicBezTo>
                <a:cubicBezTo>
                  <a:pt x="259" y="4"/>
                  <a:pt x="253" y="0"/>
                  <a:pt x="247" y="0"/>
                </a:cubicBezTo>
                <a:cubicBezTo>
                  <a:pt x="241" y="0"/>
                  <a:pt x="235" y="4"/>
                  <a:pt x="232" y="9"/>
                </a:cubicBezTo>
                <a:cubicBezTo>
                  <a:pt x="4" y="409"/>
                  <a:pt x="4" y="409"/>
                  <a:pt x="4" y="409"/>
                </a:cubicBezTo>
                <a:cubicBezTo>
                  <a:pt x="0" y="415"/>
                  <a:pt x="0" y="421"/>
                  <a:pt x="4" y="427"/>
                </a:cubicBezTo>
                <a:cubicBezTo>
                  <a:pt x="7" y="432"/>
                  <a:pt x="13" y="435"/>
                  <a:pt x="19" y="435"/>
                </a:cubicBezTo>
                <a:cubicBezTo>
                  <a:pt x="475" y="435"/>
                  <a:pt x="475" y="435"/>
                  <a:pt x="475" y="435"/>
                </a:cubicBezTo>
                <a:cubicBezTo>
                  <a:pt x="481" y="435"/>
                  <a:pt x="487" y="432"/>
                  <a:pt x="490" y="427"/>
                </a:cubicBezTo>
                <a:cubicBezTo>
                  <a:pt x="493" y="421"/>
                  <a:pt x="494" y="415"/>
                  <a:pt x="490" y="409"/>
                </a:cubicBezTo>
                <a:lnTo>
                  <a:pt x="491" y="409"/>
                </a:lnTo>
                <a:close/>
                <a:moveTo>
                  <a:pt x="275" y="384"/>
                </a:moveTo>
                <a:cubicBezTo>
                  <a:pt x="219" y="384"/>
                  <a:pt x="219" y="384"/>
                  <a:pt x="219" y="384"/>
                </a:cubicBezTo>
                <a:cubicBezTo>
                  <a:pt x="219" y="333"/>
                  <a:pt x="219" y="333"/>
                  <a:pt x="219" y="333"/>
                </a:cubicBezTo>
                <a:cubicBezTo>
                  <a:pt x="275" y="333"/>
                  <a:pt x="275" y="333"/>
                  <a:pt x="275" y="333"/>
                </a:cubicBezTo>
                <a:lnTo>
                  <a:pt x="275" y="384"/>
                </a:lnTo>
                <a:close/>
                <a:moveTo>
                  <a:pt x="275" y="295"/>
                </a:moveTo>
                <a:cubicBezTo>
                  <a:pt x="219" y="295"/>
                  <a:pt x="219" y="295"/>
                  <a:pt x="219" y="295"/>
                </a:cubicBezTo>
                <a:cubicBezTo>
                  <a:pt x="219" y="141"/>
                  <a:pt x="219" y="141"/>
                  <a:pt x="219" y="141"/>
                </a:cubicBezTo>
                <a:cubicBezTo>
                  <a:pt x="275" y="141"/>
                  <a:pt x="275" y="141"/>
                  <a:pt x="275" y="141"/>
                </a:cubicBezTo>
                <a:lnTo>
                  <a:pt x="275" y="295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</p:spPr>
        <p:txBody>
          <a:bodyPr/>
          <a:lstStyle/>
          <a:p>
            <a:pPr defTabSz="85587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85" b="0" kern="0">
              <a:solidFill>
                <a:srgbClr val="FAFAFA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4009C1B-4247-C546-B131-BCB292C4A008}"/>
              </a:ext>
            </a:extLst>
          </p:cNvPr>
          <p:cNvGrpSpPr>
            <a:grpSpLocks/>
          </p:cNvGrpSpPr>
          <p:nvPr/>
        </p:nvGrpSpPr>
        <p:grpSpPr bwMode="auto">
          <a:xfrm>
            <a:off x="7308850" y="3783013"/>
            <a:ext cx="1501775" cy="1250950"/>
            <a:chOff x="7308304" y="3782597"/>
            <a:chExt cx="1502951" cy="1250950"/>
          </a:xfrm>
        </p:grpSpPr>
        <p:sp>
          <p:nvSpPr>
            <p:cNvPr id="48139" name="矩形 1">
              <a:extLst>
                <a:ext uri="{FF2B5EF4-FFF2-40B4-BE49-F238E27FC236}">
                  <a16:creationId xmlns:a16="http://schemas.microsoft.com/office/drawing/2014/main" id="{3D71A77C-65B8-4D73-96BC-C0E5EECCED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8304" y="3782597"/>
              <a:ext cx="1502951" cy="1250950"/>
            </a:xfrm>
            <a:prstGeom prst="rect">
              <a:avLst/>
            </a:prstGeom>
            <a:solidFill>
              <a:srgbClr val="D4E6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defRPr/>
              </a:pPr>
              <a:endParaRPr kumimoji="1" lang="zh-CN" altLang="en-US" sz="2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A3291CEF-F7C1-4B8F-A908-C639A440AF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85018" y="4123909"/>
              <a:ext cx="378121" cy="485775"/>
            </a:xfrm>
            <a:custGeom>
              <a:avLst/>
              <a:gdLst>
                <a:gd name="T0" fmla="*/ 378 w 1292"/>
                <a:gd name="T1" fmla="*/ 569 h 1648"/>
                <a:gd name="T2" fmla="*/ 438 w 1292"/>
                <a:gd name="T3" fmla="*/ 509 h 1648"/>
                <a:gd name="T4" fmla="*/ 438 w 1292"/>
                <a:gd name="T5" fmla="*/ 328 h 1648"/>
                <a:gd name="T6" fmla="*/ 646 w 1292"/>
                <a:gd name="T7" fmla="*/ 120 h 1648"/>
                <a:gd name="T8" fmla="*/ 854 w 1292"/>
                <a:gd name="T9" fmla="*/ 328 h 1648"/>
                <a:gd name="T10" fmla="*/ 854 w 1292"/>
                <a:gd name="T11" fmla="*/ 509 h 1648"/>
                <a:gd name="T12" fmla="*/ 914 w 1292"/>
                <a:gd name="T13" fmla="*/ 569 h 1648"/>
                <a:gd name="T14" fmla="*/ 974 w 1292"/>
                <a:gd name="T15" fmla="*/ 509 h 1648"/>
                <a:gd name="T16" fmla="*/ 974 w 1292"/>
                <a:gd name="T17" fmla="*/ 328 h 1648"/>
                <a:gd name="T18" fmla="*/ 646 w 1292"/>
                <a:gd name="T19" fmla="*/ 0 h 1648"/>
                <a:gd name="T20" fmla="*/ 318 w 1292"/>
                <a:gd name="T21" fmla="*/ 328 h 1648"/>
                <a:gd name="T22" fmla="*/ 318 w 1292"/>
                <a:gd name="T23" fmla="*/ 509 h 1648"/>
                <a:gd name="T24" fmla="*/ 378 w 1292"/>
                <a:gd name="T25" fmla="*/ 569 h 1648"/>
                <a:gd name="T26" fmla="*/ 1292 w 1292"/>
                <a:gd name="T27" fmla="*/ 1648 h 1648"/>
                <a:gd name="T28" fmla="*/ 0 w 1292"/>
                <a:gd name="T29" fmla="*/ 1648 h 1648"/>
                <a:gd name="T30" fmla="*/ 123 w 1292"/>
                <a:gd name="T31" fmla="*/ 521 h 1648"/>
                <a:gd name="T32" fmla="*/ 227 w 1292"/>
                <a:gd name="T33" fmla="*/ 521 h 1648"/>
                <a:gd name="T34" fmla="*/ 378 w 1292"/>
                <a:gd name="T35" fmla="*/ 661 h 1648"/>
                <a:gd name="T36" fmla="*/ 529 w 1292"/>
                <a:gd name="T37" fmla="*/ 521 h 1648"/>
                <a:gd name="T38" fmla="*/ 763 w 1292"/>
                <a:gd name="T39" fmla="*/ 521 h 1648"/>
                <a:gd name="T40" fmla="*/ 914 w 1292"/>
                <a:gd name="T41" fmla="*/ 661 h 1648"/>
                <a:gd name="T42" fmla="*/ 1065 w 1292"/>
                <a:gd name="T43" fmla="*/ 521 h 1648"/>
                <a:gd name="T44" fmla="*/ 1170 w 1292"/>
                <a:gd name="T45" fmla="*/ 521 h 1648"/>
                <a:gd name="T46" fmla="*/ 1292 w 1292"/>
                <a:gd name="T47" fmla="*/ 1648 h 1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92" h="1648">
                  <a:moveTo>
                    <a:pt x="378" y="569"/>
                  </a:moveTo>
                  <a:cubicBezTo>
                    <a:pt x="411" y="569"/>
                    <a:pt x="438" y="542"/>
                    <a:pt x="438" y="509"/>
                  </a:cubicBezTo>
                  <a:cubicBezTo>
                    <a:pt x="438" y="328"/>
                    <a:pt x="438" y="328"/>
                    <a:pt x="438" y="328"/>
                  </a:cubicBezTo>
                  <a:cubicBezTo>
                    <a:pt x="438" y="213"/>
                    <a:pt x="531" y="120"/>
                    <a:pt x="646" y="120"/>
                  </a:cubicBezTo>
                  <a:cubicBezTo>
                    <a:pt x="761" y="120"/>
                    <a:pt x="854" y="213"/>
                    <a:pt x="854" y="328"/>
                  </a:cubicBezTo>
                  <a:cubicBezTo>
                    <a:pt x="854" y="509"/>
                    <a:pt x="854" y="509"/>
                    <a:pt x="854" y="509"/>
                  </a:cubicBezTo>
                  <a:cubicBezTo>
                    <a:pt x="854" y="542"/>
                    <a:pt x="881" y="569"/>
                    <a:pt x="914" y="569"/>
                  </a:cubicBezTo>
                  <a:cubicBezTo>
                    <a:pt x="947" y="569"/>
                    <a:pt x="974" y="542"/>
                    <a:pt x="974" y="509"/>
                  </a:cubicBezTo>
                  <a:cubicBezTo>
                    <a:pt x="974" y="328"/>
                    <a:pt x="974" y="328"/>
                    <a:pt x="974" y="328"/>
                  </a:cubicBezTo>
                  <a:cubicBezTo>
                    <a:pt x="974" y="147"/>
                    <a:pt x="827" y="0"/>
                    <a:pt x="646" y="0"/>
                  </a:cubicBezTo>
                  <a:cubicBezTo>
                    <a:pt x="465" y="0"/>
                    <a:pt x="318" y="147"/>
                    <a:pt x="318" y="328"/>
                  </a:cubicBezTo>
                  <a:cubicBezTo>
                    <a:pt x="318" y="509"/>
                    <a:pt x="318" y="509"/>
                    <a:pt x="318" y="509"/>
                  </a:cubicBezTo>
                  <a:cubicBezTo>
                    <a:pt x="318" y="542"/>
                    <a:pt x="345" y="569"/>
                    <a:pt x="378" y="569"/>
                  </a:cubicBezTo>
                  <a:close/>
                  <a:moveTo>
                    <a:pt x="1292" y="1648"/>
                  </a:moveTo>
                  <a:cubicBezTo>
                    <a:pt x="0" y="1648"/>
                    <a:pt x="0" y="1648"/>
                    <a:pt x="0" y="1648"/>
                  </a:cubicBezTo>
                  <a:cubicBezTo>
                    <a:pt x="123" y="521"/>
                    <a:pt x="123" y="521"/>
                    <a:pt x="123" y="521"/>
                  </a:cubicBezTo>
                  <a:cubicBezTo>
                    <a:pt x="227" y="521"/>
                    <a:pt x="227" y="521"/>
                    <a:pt x="227" y="521"/>
                  </a:cubicBezTo>
                  <a:cubicBezTo>
                    <a:pt x="233" y="599"/>
                    <a:pt x="298" y="661"/>
                    <a:pt x="378" y="661"/>
                  </a:cubicBezTo>
                  <a:cubicBezTo>
                    <a:pt x="458" y="661"/>
                    <a:pt x="523" y="599"/>
                    <a:pt x="529" y="521"/>
                  </a:cubicBezTo>
                  <a:cubicBezTo>
                    <a:pt x="763" y="521"/>
                    <a:pt x="763" y="521"/>
                    <a:pt x="763" y="521"/>
                  </a:cubicBezTo>
                  <a:cubicBezTo>
                    <a:pt x="769" y="599"/>
                    <a:pt x="834" y="661"/>
                    <a:pt x="914" y="661"/>
                  </a:cubicBezTo>
                  <a:cubicBezTo>
                    <a:pt x="994" y="661"/>
                    <a:pt x="1059" y="599"/>
                    <a:pt x="1065" y="521"/>
                  </a:cubicBezTo>
                  <a:cubicBezTo>
                    <a:pt x="1170" y="521"/>
                    <a:pt x="1170" y="521"/>
                    <a:pt x="1170" y="521"/>
                  </a:cubicBezTo>
                  <a:lnTo>
                    <a:pt x="1292" y="16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855878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bg-BG" sz="1685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8" name="Shape 26">
            <a:extLst>
              <a:ext uri="{FF2B5EF4-FFF2-40B4-BE49-F238E27FC236}">
                <a16:creationId xmlns:a16="http://schemas.microsoft.com/office/drawing/2014/main" id="{E2E0161D-5C84-4F43-8ED8-830CACCBBE2C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96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9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9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9654" grpId="0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1">
            <a:extLst>
              <a:ext uri="{FF2B5EF4-FFF2-40B4-BE49-F238E27FC236}">
                <a16:creationId xmlns:a16="http://schemas.microsoft.com/office/drawing/2014/main" id="{3ACCD7F2-86E7-4D00-AA55-39B894E244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练习</a:t>
            </a:r>
          </a:p>
        </p:txBody>
      </p:sp>
      <p:sp>
        <p:nvSpPr>
          <p:cNvPr id="41988" name="Rectangle 8">
            <a:extLst>
              <a:ext uri="{FF2B5EF4-FFF2-40B4-BE49-F238E27FC236}">
                <a16:creationId xmlns:a16="http://schemas.microsoft.com/office/drawing/2014/main" id="{14608CBA-8335-46E1-9A54-859070F24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1412875"/>
            <a:ext cx="2771775" cy="2079625"/>
          </a:xfrm>
          <a:prstGeom prst="rect">
            <a:avLst/>
          </a:prstGeom>
          <a:solidFill>
            <a:srgbClr val="E2D9EB"/>
          </a:solidFill>
          <a:ln w="38100">
            <a:noFill/>
            <a:miter lim="800000"/>
            <a:headEnd/>
            <a:tailEnd/>
          </a:ln>
        </p:spPr>
        <p:txBody>
          <a:bodyPr anchor="ctr"/>
          <a:lstStyle>
            <a:lvl1pPr indent="6286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Ａ．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i 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Ｂ．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n-i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Ｃ．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n-i+1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Ｄ．不确定</a:t>
            </a:r>
          </a:p>
        </p:txBody>
      </p:sp>
      <p:sp>
        <p:nvSpPr>
          <p:cNvPr id="41990" name="Rectangle 11">
            <a:extLst>
              <a:ext uri="{FF2B5EF4-FFF2-40B4-BE49-F238E27FC236}">
                <a16:creationId xmlns:a16="http://schemas.microsoft.com/office/drawing/2014/main" id="{26F0C32E-C8EC-4BBE-BFCE-0AD501AEF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12875"/>
            <a:ext cx="6227763" cy="2079625"/>
          </a:xfrm>
          <a:prstGeom prst="rect">
            <a:avLst/>
          </a:prstGeom>
          <a:solidFill>
            <a:srgbClr val="D4E6F4"/>
          </a:solidFill>
          <a:ln>
            <a:noFill/>
          </a:ln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2.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若已知一个栈的入栈序列是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…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，其输出序列为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p1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p2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p3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…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pn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，若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p1=n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，则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pi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为</a:t>
            </a:r>
            <a:endParaRPr lang="zh-CN" altLang="en-US" b="0">
              <a:solidFill>
                <a:schemeClr val="tx2"/>
              </a:solidFill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540682" name="Text Box 10">
            <a:extLst>
              <a:ext uri="{FF2B5EF4-FFF2-40B4-BE49-F238E27FC236}">
                <a16:creationId xmlns:a16="http://schemas.microsoft.com/office/drawing/2014/main" id="{BDEA756A-EF99-4FBE-8A15-67A3C14F1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650" y="2789238"/>
            <a:ext cx="57467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Ｃ</a:t>
            </a: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3FD93B40-9441-4AE1-81D1-44E8F71D2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4043363"/>
            <a:ext cx="6300787" cy="2078037"/>
          </a:xfrm>
          <a:prstGeom prst="rect">
            <a:avLst/>
          </a:prstGeom>
          <a:solidFill>
            <a:srgbClr val="D4E6F4"/>
          </a:solidFill>
          <a:ln>
            <a:noFill/>
          </a:ln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3.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在一个具有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个单元的顺序栈中，假设以地址高端作为栈底，以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top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作为栈顶指针，则当作进栈处理时，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top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的变化为　</a:t>
            </a: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7B7030D0-85DF-48E0-987D-5F1761EB6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43363"/>
            <a:ext cx="2700338" cy="2078037"/>
          </a:xfrm>
          <a:prstGeom prst="rect">
            <a:avLst/>
          </a:prstGeom>
          <a:solidFill>
            <a:srgbClr val="E2D9EB"/>
          </a:solidFill>
          <a:ln w="38100">
            <a:noFill/>
            <a:miter lim="800000"/>
            <a:headEnd/>
            <a:tailEnd/>
          </a:ln>
        </p:spPr>
        <p:txBody>
          <a:bodyPr anchor="ctr"/>
          <a:lstStyle>
            <a:lvl1pPr indent="6286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Ａ． </a:t>
            </a:r>
            <a:r>
              <a:rPr lang="en-US" altLang="zh-CN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top</a:t>
            </a: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不变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Ｂ． </a:t>
            </a:r>
            <a:r>
              <a:rPr lang="en-US" altLang="zh-CN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top=0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Ｃ． </a:t>
            </a:r>
            <a:r>
              <a:rPr lang="en-US" altLang="zh-CN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top++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Ｄ． </a:t>
            </a:r>
            <a:r>
              <a:rPr lang="en-US" altLang="zh-CN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top--</a:t>
            </a:r>
          </a:p>
        </p:txBody>
      </p:sp>
      <p:sp>
        <p:nvSpPr>
          <p:cNvPr id="17" name="Text Box 9">
            <a:extLst>
              <a:ext uri="{FF2B5EF4-FFF2-40B4-BE49-F238E27FC236}">
                <a16:creationId xmlns:a16="http://schemas.microsoft.com/office/drawing/2014/main" id="{6C833E69-65E7-4663-A44D-9D70CE78D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5438" y="5370513"/>
            <a:ext cx="574675" cy="5238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40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40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0682" grpId="0"/>
      <p:bldP spid="1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D60844A6-6A9C-4A91-8C6B-D3287030A192}"/>
              </a:ext>
            </a:extLst>
          </p:cNvPr>
          <p:cNvSpPr/>
          <p:nvPr/>
        </p:nvSpPr>
        <p:spPr bwMode="auto">
          <a:xfrm>
            <a:off x="0" y="2205038"/>
            <a:ext cx="9144000" cy="28797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2227" name="Group 6">
            <a:extLst>
              <a:ext uri="{FF2B5EF4-FFF2-40B4-BE49-F238E27FC236}">
                <a16:creationId xmlns:a16="http://schemas.microsoft.com/office/drawing/2014/main" id="{6760D70B-890A-B74C-B26C-A7EA940532F4}"/>
              </a:ext>
            </a:extLst>
          </p:cNvPr>
          <p:cNvGrpSpPr>
            <a:grpSpLocks/>
          </p:cNvGrpSpPr>
          <p:nvPr/>
        </p:nvGrpSpPr>
        <p:grpSpPr bwMode="auto">
          <a:xfrm>
            <a:off x="574675" y="2474913"/>
            <a:ext cx="7839075" cy="2028825"/>
            <a:chOff x="374" y="1857"/>
            <a:chExt cx="4938" cy="1278"/>
          </a:xfrm>
        </p:grpSpPr>
        <p:sp>
          <p:nvSpPr>
            <p:cNvPr id="44037" name="Text Box 7">
              <a:extLst>
                <a:ext uri="{FF2B5EF4-FFF2-40B4-BE49-F238E27FC236}">
                  <a16:creationId xmlns:a16="http://schemas.microsoft.com/office/drawing/2014/main" id="{D2E353A4-BAFA-41C2-9377-6FCC76E3AD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2808"/>
              <a:ext cx="49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i="1" dirty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b</a:t>
              </a:r>
              <a:r>
                <a:rPr lang="en-US" altLang="zh-CN" sz="2800" dirty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[0]                               </a:t>
              </a:r>
              <a:r>
                <a:rPr lang="en-US" altLang="zh-CN" sz="2800" i="1" dirty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t</a:t>
              </a:r>
              <a:r>
                <a:rPr lang="en-US" altLang="zh-CN" sz="2800" dirty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[0]     </a:t>
              </a:r>
              <a:r>
                <a:rPr lang="en-US" altLang="zh-CN" sz="2800" i="1" dirty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t</a:t>
              </a:r>
              <a:r>
                <a:rPr lang="en-US" altLang="zh-CN" sz="2800" dirty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[1]                         </a:t>
              </a:r>
              <a:r>
                <a:rPr lang="en-US" altLang="zh-CN" sz="2800" i="1" dirty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b</a:t>
              </a:r>
              <a:r>
                <a:rPr lang="en-US" altLang="zh-CN" sz="2800" dirty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[1]</a:t>
              </a:r>
              <a:endParaRPr lang="en-US" altLang="zh-CN" b="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038" name="Line 8">
              <a:extLst>
                <a:ext uri="{FF2B5EF4-FFF2-40B4-BE49-F238E27FC236}">
                  <a16:creationId xmlns:a16="http://schemas.microsoft.com/office/drawing/2014/main" id="{C7A33275-8626-4A35-B6D8-08D9A867ED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" y="2616"/>
              <a:ext cx="0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039" name="Line 9">
              <a:extLst>
                <a:ext uri="{FF2B5EF4-FFF2-40B4-BE49-F238E27FC236}">
                  <a16:creationId xmlns:a16="http://schemas.microsoft.com/office/drawing/2014/main" id="{88572555-5D11-483A-A3A6-B696DACC17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40" y="2616"/>
              <a:ext cx="0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040" name="Line 10">
              <a:extLst>
                <a:ext uri="{FF2B5EF4-FFF2-40B4-BE49-F238E27FC236}">
                  <a16:creationId xmlns:a16="http://schemas.microsoft.com/office/drawing/2014/main" id="{9977659C-6148-451A-BB55-9F37357918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4" y="2616"/>
              <a:ext cx="0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041" name="Line 11">
              <a:extLst>
                <a:ext uri="{FF2B5EF4-FFF2-40B4-BE49-F238E27FC236}">
                  <a16:creationId xmlns:a16="http://schemas.microsoft.com/office/drawing/2014/main" id="{4ED8B1D1-B22E-47ED-B052-B356BDF1E3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6" y="2616"/>
              <a:ext cx="0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042" name="Rectangle 12">
              <a:extLst>
                <a:ext uri="{FF2B5EF4-FFF2-40B4-BE49-F238E27FC236}">
                  <a16:creationId xmlns:a16="http://schemas.microsoft.com/office/drawing/2014/main" id="{1CC5DDE0-10EC-4C1B-908A-90EBCD2BA1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2280"/>
              <a:ext cx="2064" cy="3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  <a:contourClr>
                <a:schemeClr val="accent1"/>
              </a:contourClr>
            </a:sp3d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flatTx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043" name="Rectangle 13">
              <a:extLst>
                <a:ext uri="{FF2B5EF4-FFF2-40B4-BE49-F238E27FC236}">
                  <a16:creationId xmlns:a16="http://schemas.microsoft.com/office/drawing/2014/main" id="{8B523F6D-72DE-4F7E-B821-656E56293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2280"/>
              <a:ext cx="432" cy="336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CC"/>
              </a:extrusionClr>
              <a:contourClr>
                <a:srgbClr val="FFFFCC"/>
              </a:contourClr>
            </a:sp3d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flatTx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044" name="Rectangle 14">
              <a:extLst>
                <a:ext uri="{FF2B5EF4-FFF2-40B4-BE49-F238E27FC236}">
                  <a16:creationId xmlns:a16="http://schemas.microsoft.com/office/drawing/2014/main" id="{B3AF2FBE-C611-4672-9ACF-13F6EAD5B9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280"/>
              <a:ext cx="1728" cy="3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  <a:contourClr>
                <a:schemeClr val="accent2"/>
              </a:contourClr>
            </a:sp3d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flatTx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045" name="Text Box 15">
              <a:extLst>
                <a:ext uri="{FF2B5EF4-FFF2-40B4-BE49-F238E27FC236}">
                  <a16:creationId xmlns:a16="http://schemas.microsoft.com/office/drawing/2014/main" id="{43C44D57-C5FB-4C0A-A337-BFFCF1EE2B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1857"/>
              <a:ext cx="413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0                                                               m-1</a:t>
              </a:r>
              <a:endParaRPr lang="en-US" altLang="zh-CN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046" name="Text Box 16">
              <a:extLst>
                <a:ext uri="{FF2B5EF4-FFF2-40B4-BE49-F238E27FC236}">
                  <a16:creationId xmlns:a16="http://schemas.microsoft.com/office/drawing/2014/main" id="{14B88581-8374-4B7F-9C0A-FED70FC7EC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" y="2251"/>
              <a:ext cx="30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20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V</a:t>
              </a:r>
              <a:endParaRPr lang="en-US" altLang="zh-CN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047" name="Line 17">
              <a:extLst>
                <a:ext uri="{FF2B5EF4-FFF2-40B4-BE49-F238E27FC236}">
                  <a16:creationId xmlns:a16="http://schemas.microsoft.com/office/drawing/2014/main" id="{3AED75FC-8AEE-4FCA-9BDC-1028A2B4EF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424"/>
              <a:ext cx="1968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048" name="Line 18">
              <a:extLst>
                <a:ext uri="{FF2B5EF4-FFF2-40B4-BE49-F238E27FC236}">
                  <a16:creationId xmlns:a16="http://schemas.microsoft.com/office/drawing/2014/main" id="{C394AC82-91F1-459E-ABE3-26064BE8AA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2424"/>
              <a:ext cx="1632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 type="triangle" w="med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4049" name="Rectangle 19">
            <a:extLst>
              <a:ext uri="{FF2B5EF4-FFF2-40B4-BE49-F238E27FC236}">
                <a16:creationId xmlns:a16="http://schemas.microsoft.com/office/drawing/2014/main" id="{17199BE9-C59E-4F5A-ACDE-4D83DB36F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13" y="1387475"/>
            <a:ext cx="4565650" cy="571500"/>
          </a:xfrm>
          <a:prstGeom prst="round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05000"/>
              </a:lnSpc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双栈共享一个栈空间</a:t>
            </a:r>
          </a:p>
        </p:txBody>
      </p:sp>
      <p:sp>
        <p:nvSpPr>
          <p:cNvPr id="643092" name="Rectangle 20">
            <a:extLst>
              <a:ext uri="{FF2B5EF4-FFF2-40B4-BE49-F238E27FC236}">
                <a16:creationId xmlns:a16="http://schemas.microsoft.com/office/drawing/2014/main" id="{E84E3028-DA9F-4B7C-993D-29F918F5B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88" y="5503863"/>
            <a:ext cx="74072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优点：互相调剂，灵活性强，减少溢出机会 </a:t>
            </a:r>
          </a:p>
        </p:txBody>
      </p:sp>
      <p:sp>
        <p:nvSpPr>
          <p:cNvPr id="50182" name="标题 1">
            <a:extLst>
              <a:ext uri="{FF2B5EF4-FFF2-40B4-BE49-F238E27FC236}">
                <a16:creationId xmlns:a16="http://schemas.microsoft.com/office/drawing/2014/main" id="{EC7D8EEF-32AE-4902-A658-A97E32D94E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lt"/>
              </a:rPr>
              <a:t>考研试题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309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标题 1">
            <a:extLst>
              <a:ext uri="{FF2B5EF4-FFF2-40B4-BE49-F238E27FC236}">
                <a16:creationId xmlns:a16="http://schemas.microsoft.com/office/drawing/2014/main" id="{C2A9FFD7-35F3-48DE-ADD5-C5786051C4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lt"/>
              </a:rPr>
              <a:t>考研试题</a:t>
            </a:r>
          </a:p>
        </p:txBody>
      </p:sp>
      <p:sp>
        <p:nvSpPr>
          <p:cNvPr id="45059" name="Rectangle 4">
            <a:extLst>
              <a:ext uri="{FF2B5EF4-FFF2-40B4-BE49-F238E27FC236}">
                <a16:creationId xmlns:a16="http://schemas.microsoft.com/office/drawing/2014/main" id="{1B78E37C-9FD9-46AC-8F6A-47ED9BD19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13" y="1204913"/>
            <a:ext cx="8174037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tabLst>
                <a:tab pos="7620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tabLst>
                <a:tab pos="7620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tabLst>
                <a:tab pos="7620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tabLst>
                <a:tab pos="7620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tabLst>
                <a:tab pos="7620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20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>
                <a:srgbClr val="FF0000"/>
              </a:buClr>
              <a:buSzPct val="50000"/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将编号为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和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的两个栈存放于一个数组空间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V[m]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中，栈底分别处于数组的两端。当第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号栈的栈顶指针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top[0]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等于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-1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时该栈为空，当第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号栈的栈顶指针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top[1]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等于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m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时该栈为空。两个栈均从两端向中间增长（如下图所示） 。</a:t>
            </a:r>
          </a:p>
        </p:txBody>
      </p:sp>
      <p:grpSp>
        <p:nvGrpSpPr>
          <p:cNvPr id="53252" name="Group 10">
            <a:extLst>
              <a:ext uri="{FF2B5EF4-FFF2-40B4-BE49-F238E27FC236}">
                <a16:creationId xmlns:a16="http://schemas.microsoft.com/office/drawing/2014/main" id="{31B30B3B-708F-1E4E-8E2F-9414C245598B}"/>
              </a:ext>
            </a:extLst>
          </p:cNvPr>
          <p:cNvGrpSpPr>
            <a:grpSpLocks/>
          </p:cNvGrpSpPr>
          <p:nvPr/>
        </p:nvGrpSpPr>
        <p:grpSpPr bwMode="auto">
          <a:xfrm>
            <a:off x="611188" y="3784600"/>
            <a:ext cx="7591425" cy="2028825"/>
            <a:chOff x="374" y="1857"/>
            <a:chExt cx="4782" cy="1278"/>
          </a:xfrm>
        </p:grpSpPr>
        <p:sp>
          <p:nvSpPr>
            <p:cNvPr id="45062" name="Text Box 11">
              <a:extLst>
                <a:ext uri="{FF2B5EF4-FFF2-40B4-BE49-F238E27FC236}">
                  <a16:creationId xmlns:a16="http://schemas.microsoft.com/office/drawing/2014/main" id="{FDDE8D2D-9538-4E76-9CD8-6B4282B4F8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2808"/>
              <a:ext cx="477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i="1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bot</a:t>
              </a:r>
              <a:r>
                <a:rPr lang="en-US" altLang="zh-CN" sz="280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[0]                        </a:t>
              </a:r>
              <a:r>
                <a:rPr lang="en-US" altLang="zh-CN" sz="2800" i="1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top</a:t>
              </a:r>
              <a:r>
                <a:rPr lang="en-US" altLang="zh-CN" sz="280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[0]     </a:t>
              </a:r>
              <a:r>
                <a:rPr lang="en-US" altLang="zh-CN" sz="2800" i="1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top</a:t>
              </a:r>
              <a:r>
                <a:rPr lang="en-US" altLang="zh-CN" sz="280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[1]               </a:t>
              </a:r>
              <a:r>
                <a:rPr lang="en-US" altLang="zh-CN" sz="2800" i="1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bot</a:t>
              </a:r>
              <a:r>
                <a:rPr lang="en-US" altLang="zh-CN" sz="280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[1]</a:t>
              </a:r>
              <a:endParaRPr lang="en-US" altLang="zh-CN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063" name="Line 12">
              <a:extLst>
                <a:ext uri="{FF2B5EF4-FFF2-40B4-BE49-F238E27FC236}">
                  <a16:creationId xmlns:a16="http://schemas.microsoft.com/office/drawing/2014/main" id="{D45C54B1-6A56-4626-A408-8C4DC4E7AE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" y="2616"/>
              <a:ext cx="0" cy="24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064" name="Line 13">
              <a:extLst>
                <a:ext uri="{FF2B5EF4-FFF2-40B4-BE49-F238E27FC236}">
                  <a16:creationId xmlns:a16="http://schemas.microsoft.com/office/drawing/2014/main" id="{F5D3D13E-5064-4F4C-8785-18A9BA5825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40" y="2616"/>
              <a:ext cx="0" cy="24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065" name="Line 14">
              <a:extLst>
                <a:ext uri="{FF2B5EF4-FFF2-40B4-BE49-F238E27FC236}">
                  <a16:creationId xmlns:a16="http://schemas.microsoft.com/office/drawing/2014/main" id="{A5D5A410-CAF8-4062-9DBE-03F314A493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4" y="2616"/>
              <a:ext cx="0" cy="24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066" name="Line 15">
              <a:extLst>
                <a:ext uri="{FF2B5EF4-FFF2-40B4-BE49-F238E27FC236}">
                  <a16:creationId xmlns:a16="http://schemas.microsoft.com/office/drawing/2014/main" id="{30238E1C-6A60-400D-90E0-D0D603D5E0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6" y="2616"/>
              <a:ext cx="0" cy="24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067" name="Rectangle 16">
              <a:extLst>
                <a:ext uri="{FF2B5EF4-FFF2-40B4-BE49-F238E27FC236}">
                  <a16:creationId xmlns:a16="http://schemas.microsoft.com/office/drawing/2014/main" id="{42E375B3-2EED-4E11-9706-AE65E3614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2280"/>
              <a:ext cx="2064" cy="3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  <a:contourClr>
                <a:schemeClr val="accent1"/>
              </a:contourClr>
            </a:sp3d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flatTx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068" name="Rectangle 17">
              <a:extLst>
                <a:ext uri="{FF2B5EF4-FFF2-40B4-BE49-F238E27FC236}">
                  <a16:creationId xmlns:a16="http://schemas.microsoft.com/office/drawing/2014/main" id="{7930720C-394B-4066-A1C4-D91C70BAD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2280"/>
              <a:ext cx="432" cy="336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CC"/>
              </a:extrusionClr>
              <a:contourClr>
                <a:srgbClr val="FFFFCC"/>
              </a:contourClr>
            </a:sp3d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flatTx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069" name="Rectangle 18">
              <a:extLst>
                <a:ext uri="{FF2B5EF4-FFF2-40B4-BE49-F238E27FC236}">
                  <a16:creationId xmlns:a16="http://schemas.microsoft.com/office/drawing/2014/main" id="{2227BCE4-BCA6-4CB5-B53B-C7FB0A5080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280"/>
              <a:ext cx="1728" cy="3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  <a:contourClr>
                <a:schemeClr val="accent2"/>
              </a:contourClr>
            </a:sp3d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flatTx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070" name="Text Box 19">
              <a:extLst>
                <a:ext uri="{FF2B5EF4-FFF2-40B4-BE49-F238E27FC236}">
                  <a16:creationId xmlns:a16="http://schemas.microsoft.com/office/drawing/2014/main" id="{F67BC820-F1D0-432A-B32D-9E2C31A8B1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1857"/>
              <a:ext cx="413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dirty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0                                                               m-1</a:t>
              </a:r>
              <a:endParaRPr lang="en-US" altLang="zh-CN" b="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071" name="Text Box 20">
              <a:extLst>
                <a:ext uri="{FF2B5EF4-FFF2-40B4-BE49-F238E27FC236}">
                  <a16:creationId xmlns:a16="http://schemas.microsoft.com/office/drawing/2014/main" id="{C65E2E13-D6DA-4FDD-A5CA-0F146BA374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" y="2251"/>
              <a:ext cx="30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20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V</a:t>
              </a:r>
              <a:endParaRPr lang="en-US" altLang="zh-CN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072" name="Line 21">
              <a:extLst>
                <a:ext uri="{FF2B5EF4-FFF2-40B4-BE49-F238E27FC236}">
                  <a16:creationId xmlns:a16="http://schemas.microsoft.com/office/drawing/2014/main" id="{EB45459C-38F0-41E3-BD93-333EBB5621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424"/>
              <a:ext cx="1968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073" name="Line 22">
              <a:extLst>
                <a:ext uri="{FF2B5EF4-FFF2-40B4-BE49-F238E27FC236}">
                  <a16:creationId xmlns:a16="http://schemas.microsoft.com/office/drawing/2014/main" id="{B52FC084-B20C-44B9-9CF7-063300D8A3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2424"/>
              <a:ext cx="1632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 type="triangle" w="med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 1">
            <a:extLst>
              <a:ext uri="{FF2B5EF4-FFF2-40B4-BE49-F238E27FC236}">
                <a16:creationId xmlns:a16="http://schemas.microsoft.com/office/drawing/2014/main" id="{DE01D2DE-F213-4D89-9967-15A234962A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lt"/>
              </a:rPr>
              <a:t>考研试题</a:t>
            </a:r>
          </a:p>
        </p:txBody>
      </p:sp>
      <p:sp>
        <p:nvSpPr>
          <p:cNvPr id="46083" name="Rectangle 4">
            <a:extLst>
              <a:ext uri="{FF2B5EF4-FFF2-40B4-BE49-F238E27FC236}">
                <a16:creationId xmlns:a16="http://schemas.microsoft.com/office/drawing/2014/main" id="{3C498CAB-7447-404A-8EE4-1FC52D990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188" y="2349500"/>
            <a:ext cx="7667625" cy="30908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8100">
            <a:noFill/>
            <a:miter lim="800000"/>
            <a:headEnd/>
            <a:tailEnd/>
          </a:ln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typedef struct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{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	int top[2], bot[2];     //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栈顶和栈底指针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　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SElemType *V; //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栈数组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	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int m;          //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栈最大可容纳元素个数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}DblStack;</a:t>
            </a:r>
          </a:p>
        </p:txBody>
      </p:sp>
      <p:sp>
        <p:nvSpPr>
          <p:cNvPr id="46084" name="Rectangle 10">
            <a:extLst>
              <a:ext uri="{FF2B5EF4-FFF2-40B4-BE49-F238E27FC236}">
                <a16:creationId xmlns:a16="http://schemas.microsoft.com/office/drawing/2014/main" id="{05D095EF-8991-4D1C-8C75-1EC37F568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188" y="1746250"/>
            <a:ext cx="7667625" cy="461963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marL="0" lvl="1">
              <a:spcBef>
                <a:spcPct val="20000"/>
              </a:spcBef>
              <a:buClr>
                <a:srgbClr val="FF0000"/>
              </a:buClr>
              <a:buSzPct val="50000"/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数据结构定义如下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矩形 2">
            <a:extLst>
              <a:ext uri="{FF2B5EF4-FFF2-40B4-BE49-F238E27FC236}">
                <a16:creationId xmlns:a16="http://schemas.microsoft.com/office/drawing/2014/main" id="{1EA7C636-A694-4467-945B-6F5926590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33600"/>
            <a:ext cx="9144000" cy="4403725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251" name="标题 1">
            <a:extLst>
              <a:ext uri="{FF2B5EF4-FFF2-40B4-BE49-F238E27FC236}">
                <a16:creationId xmlns:a16="http://schemas.microsoft.com/office/drawing/2014/main" id="{94F5A8E2-A625-4934-9C32-1FE3EB7B71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lt"/>
              </a:rPr>
              <a:t>考研试题</a:t>
            </a:r>
          </a:p>
        </p:txBody>
      </p:sp>
      <p:sp>
        <p:nvSpPr>
          <p:cNvPr id="47107" name="Rectangle 4">
            <a:extLst>
              <a:ext uri="{FF2B5EF4-FFF2-40B4-BE49-F238E27FC236}">
                <a16:creationId xmlns:a16="http://schemas.microsoft.com/office/drawing/2014/main" id="{EAE5706F-C50D-4DC4-930E-5A0F6AC4B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133600"/>
            <a:ext cx="8353425" cy="44021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indent="26987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void Dblpush(DblStack &amp;s,SElemType x,int i)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；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把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x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插入到栈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i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的栈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int Dblpop(DblStack &amp;s,int i,SElemType &amp;x)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；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退掉位于栈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i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栈顶的元素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int IsEmpty(DblStack s,int i)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；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判栈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i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空否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,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空返回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1,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否则返回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0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int IsFull(DblStack s)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；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判栈满否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,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满返回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1,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否则返回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0</a:t>
            </a:r>
          </a:p>
        </p:txBody>
      </p:sp>
      <p:sp>
        <p:nvSpPr>
          <p:cNvPr id="47108" name="Rectangle 5">
            <a:extLst>
              <a:ext uri="{FF2B5EF4-FFF2-40B4-BE49-F238E27FC236}">
                <a16:creationId xmlns:a16="http://schemas.microsoft.com/office/drawing/2014/main" id="{7CE5BA87-7C52-4D94-B3AA-2BCCEE80E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981075"/>
            <a:ext cx="8353425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marL="0" lvl="1">
              <a:lnSpc>
                <a:spcPct val="130000"/>
              </a:lnSpc>
              <a:spcBef>
                <a:spcPct val="20000"/>
              </a:spcBef>
              <a:buClr>
                <a:srgbClr val="FF0000"/>
              </a:buClr>
              <a:buSzPct val="50000"/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试编写判断栈空、栈满、进栈和出栈四个算法的函数</a:t>
            </a:r>
            <a:r>
              <a:rPr lang="en-US" altLang="zh-CN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(</a:t>
            </a:r>
            <a:r>
              <a:rPr lang="zh-CN" altLang="en-US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函数定义方式如下）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Group 8">
            <a:extLst>
              <a:ext uri="{FF2B5EF4-FFF2-40B4-BE49-F238E27FC236}">
                <a16:creationId xmlns:a16="http://schemas.microsoft.com/office/drawing/2014/main" id="{F619DE8F-20AF-714D-963F-F08CF1D94B7A}"/>
              </a:ext>
            </a:extLst>
          </p:cNvPr>
          <p:cNvGrpSpPr>
            <a:grpSpLocks/>
          </p:cNvGrpSpPr>
          <p:nvPr/>
        </p:nvGrpSpPr>
        <p:grpSpPr bwMode="auto">
          <a:xfrm>
            <a:off x="520700" y="3214688"/>
            <a:ext cx="7839075" cy="2028825"/>
            <a:chOff x="374" y="1857"/>
            <a:chExt cx="4938" cy="1278"/>
          </a:xfrm>
        </p:grpSpPr>
        <p:sp>
          <p:nvSpPr>
            <p:cNvPr id="48132" name="Text Box 9">
              <a:extLst>
                <a:ext uri="{FF2B5EF4-FFF2-40B4-BE49-F238E27FC236}">
                  <a16:creationId xmlns:a16="http://schemas.microsoft.com/office/drawing/2014/main" id="{93A07070-5C2B-4BF3-9D77-EEED5575FA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2808"/>
              <a:ext cx="49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0" i="1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b</a:t>
              </a:r>
              <a:r>
                <a:rPr lang="en-US" altLang="zh-CN" sz="2800" b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[0]                               </a:t>
              </a:r>
              <a:r>
                <a:rPr lang="en-US" altLang="zh-CN" sz="2800" b="0" i="1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t</a:t>
              </a:r>
              <a:r>
                <a:rPr lang="en-US" altLang="zh-CN" sz="2800" b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[0]     </a:t>
              </a:r>
              <a:r>
                <a:rPr lang="en-US" altLang="zh-CN" sz="2800" b="0" i="1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t</a:t>
              </a:r>
              <a:r>
                <a:rPr lang="en-US" altLang="zh-CN" sz="2800" b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[1]                         </a:t>
              </a:r>
              <a:r>
                <a:rPr lang="en-US" altLang="zh-CN" sz="2800" b="0" i="1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b</a:t>
              </a:r>
              <a:r>
                <a:rPr lang="en-US" altLang="zh-CN" sz="2800" b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[1]</a:t>
              </a:r>
              <a:endParaRPr lang="en-US" altLang="zh-CN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133" name="Line 10">
              <a:extLst>
                <a:ext uri="{FF2B5EF4-FFF2-40B4-BE49-F238E27FC236}">
                  <a16:creationId xmlns:a16="http://schemas.microsoft.com/office/drawing/2014/main" id="{5E9CCE0D-10BD-4C41-9CA1-2BDE81F39B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" y="2616"/>
              <a:ext cx="0" cy="24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134" name="Line 11">
              <a:extLst>
                <a:ext uri="{FF2B5EF4-FFF2-40B4-BE49-F238E27FC236}">
                  <a16:creationId xmlns:a16="http://schemas.microsoft.com/office/drawing/2014/main" id="{46826A24-7E58-4ED1-BFCB-5DC4BF08EB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40" y="2616"/>
              <a:ext cx="0" cy="24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135" name="Line 12">
              <a:extLst>
                <a:ext uri="{FF2B5EF4-FFF2-40B4-BE49-F238E27FC236}">
                  <a16:creationId xmlns:a16="http://schemas.microsoft.com/office/drawing/2014/main" id="{D9F81F9E-980D-49D5-BABA-943CC9B0CB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4" y="2616"/>
              <a:ext cx="0" cy="24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136" name="Line 13">
              <a:extLst>
                <a:ext uri="{FF2B5EF4-FFF2-40B4-BE49-F238E27FC236}">
                  <a16:creationId xmlns:a16="http://schemas.microsoft.com/office/drawing/2014/main" id="{86130DC3-15C5-40A5-ABE2-F3769000BA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6" y="2616"/>
              <a:ext cx="0" cy="24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137" name="Rectangle 14">
              <a:extLst>
                <a:ext uri="{FF2B5EF4-FFF2-40B4-BE49-F238E27FC236}">
                  <a16:creationId xmlns:a16="http://schemas.microsoft.com/office/drawing/2014/main" id="{7782814A-8D4A-402D-A90A-A966AF553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2280"/>
              <a:ext cx="2064" cy="3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  <a:contourClr>
                <a:schemeClr val="accent1"/>
              </a:contourClr>
            </a:sp3d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flatTx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138" name="Rectangle 15">
              <a:extLst>
                <a:ext uri="{FF2B5EF4-FFF2-40B4-BE49-F238E27FC236}">
                  <a16:creationId xmlns:a16="http://schemas.microsoft.com/office/drawing/2014/main" id="{B1290863-477F-4051-990D-9F5490C0BA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2280"/>
              <a:ext cx="432" cy="336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CC"/>
              </a:extrusionClr>
              <a:contourClr>
                <a:srgbClr val="FFFFCC"/>
              </a:contourClr>
            </a:sp3d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flatTx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139" name="Rectangle 16">
              <a:extLst>
                <a:ext uri="{FF2B5EF4-FFF2-40B4-BE49-F238E27FC236}">
                  <a16:creationId xmlns:a16="http://schemas.microsoft.com/office/drawing/2014/main" id="{1DB6EBFD-AB8F-4461-AA78-D74A7B0F5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280"/>
              <a:ext cx="1728" cy="3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  <a:contourClr>
                <a:schemeClr val="accent2"/>
              </a:contourClr>
            </a:sp3d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flatTx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140" name="Text Box 17">
              <a:extLst>
                <a:ext uri="{FF2B5EF4-FFF2-40B4-BE49-F238E27FC236}">
                  <a16:creationId xmlns:a16="http://schemas.microsoft.com/office/drawing/2014/main" id="{AEC9DB2F-C71C-4CEA-A38D-916E7B8491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1857"/>
              <a:ext cx="413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0                                                               m-1</a:t>
              </a:r>
              <a:endParaRPr lang="en-US" altLang="zh-CN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141" name="Text Box 18">
              <a:extLst>
                <a:ext uri="{FF2B5EF4-FFF2-40B4-BE49-F238E27FC236}">
                  <a16:creationId xmlns:a16="http://schemas.microsoft.com/office/drawing/2014/main" id="{10DFED65-9C06-4484-A4A4-685B35FDCB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" y="2251"/>
              <a:ext cx="30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200" b="0">
                  <a:solidFill>
                    <a:srgbClr val="0000FF"/>
                  </a:solidFill>
                  <a:latin typeface="+mn-lt"/>
                  <a:ea typeface="+mn-ea"/>
                  <a:cs typeface="+mn-ea"/>
                  <a:sym typeface="+mn-lt"/>
                </a:rPr>
                <a:t>V</a:t>
              </a:r>
              <a:endParaRPr lang="en-US" altLang="zh-CN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142" name="Line 19">
              <a:extLst>
                <a:ext uri="{FF2B5EF4-FFF2-40B4-BE49-F238E27FC236}">
                  <a16:creationId xmlns:a16="http://schemas.microsoft.com/office/drawing/2014/main" id="{E5101F4D-4414-44D3-B7A0-73C14E2560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424"/>
              <a:ext cx="1968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143" name="Line 20">
              <a:extLst>
                <a:ext uri="{FF2B5EF4-FFF2-40B4-BE49-F238E27FC236}">
                  <a16:creationId xmlns:a16="http://schemas.microsoft.com/office/drawing/2014/main" id="{074D460B-5A9D-42F0-94D6-812433F9EC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2424"/>
              <a:ext cx="1632" cy="0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 type="triangle" w="med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42742" name="Rectangle 22">
            <a:extLst>
              <a:ext uri="{FF2B5EF4-FFF2-40B4-BE49-F238E27FC236}">
                <a16:creationId xmlns:a16="http://schemas.microsoft.com/office/drawing/2014/main" id="{65518106-8D59-4E87-86A3-787A3BDCB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700" y="1631950"/>
            <a:ext cx="7823200" cy="1069975"/>
          </a:xfrm>
          <a:prstGeom prst="rect">
            <a:avLst/>
          </a:prstGeom>
          <a:solidFill>
            <a:srgbClr val="D4E6F4"/>
          </a:solidFill>
          <a:ln w="38100">
            <a:solidFill>
              <a:srgbClr val="6C4C8F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marL="342900" indent="-342900">
              <a:tabLst>
                <a:tab pos="9906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>
              <a:tabLst>
                <a:tab pos="9906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tabLst>
                <a:tab pos="9906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tabLst>
                <a:tab pos="9906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tabLst>
                <a:tab pos="9906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lvl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栈空：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top[i] == bot[i]  i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表示栈的编号        </a:t>
            </a:r>
          </a:p>
          <a:p>
            <a:pPr lvl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栈满：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top[0]+1==top[1] 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或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top[1]-1==top[0]</a:t>
            </a:r>
          </a:p>
        </p:txBody>
      </p:sp>
      <p:sp>
        <p:nvSpPr>
          <p:cNvPr id="54276" name="标题 1">
            <a:extLst>
              <a:ext uri="{FF2B5EF4-FFF2-40B4-BE49-F238E27FC236}">
                <a16:creationId xmlns:a16="http://schemas.microsoft.com/office/drawing/2014/main" id="{3E24F38B-7C60-47A2-B958-806B57CFD6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提示</a:t>
            </a:r>
          </a:p>
        </p:txBody>
      </p:sp>
      <p:sp>
        <p:nvSpPr>
          <p:cNvPr id="20" name="Shape 26">
            <a:extLst>
              <a:ext uri="{FF2B5EF4-FFF2-40B4-BE49-F238E27FC236}">
                <a16:creationId xmlns:a16="http://schemas.microsoft.com/office/drawing/2014/main" id="{6D3D0FB6-34F7-4474-B5B8-016ED49927C3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42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BEDC38C-550B-4140-8F45-00BD7204362D}"/>
              </a:ext>
            </a:extLst>
          </p:cNvPr>
          <p:cNvSpPr/>
          <p:nvPr/>
        </p:nvSpPr>
        <p:spPr bwMode="auto">
          <a:xfrm>
            <a:off x="4932363" y="2728913"/>
            <a:ext cx="4052887" cy="373538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299" name="标题 2">
            <a:extLst>
              <a:ext uri="{FF2B5EF4-FFF2-40B4-BE49-F238E27FC236}">
                <a16:creationId xmlns:a16="http://schemas.microsoft.com/office/drawing/2014/main" id="{517AAB61-5DE9-4146-9DF3-A832B5B645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lt"/>
              </a:rPr>
              <a:t>链栈的表示</a:t>
            </a:r>
          </a:p>
        </p:txBody>
      </p:sp>
      <p:sp>
        <p:nvSpPr>
          <p:cNvPr id="49156" name="Rectangle 5">
            <a:extLst>
              <a:ext uri="{FF2B5EF4-FFF2-40B4-BE49-F238E27FC236}">
                <a16:creationId xmlns:a16="http://schemas.microsoft.com/office/drawing/2014/main" id="{A8B55BB6-B6CB-422D-839B-FEFF731D5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738" y="1217613"/>
            <a:ext cx="8799512" cy="1235075"/>
          </a:xfrm>
          <a:prstGeom prst="rect">
            <a:avLst/>
          </a:prstGeom>
          <a:solidFill>
            <a:srgbClr val="D4E6F4"/>
          </a:solidFill>
          <a:ln>
            <a:noFill/>
          </a:ln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运算是受限的单链表，只能在链表头部进行操作，故没有必要附加头结点。栈顶指针就是链表的头指针</a:t>
            </a:r>
          </a:p>
        </p:txBody>
      </p:sp>
      <p:sp>
        <p:nvSpPr>
          <p:cNvPr id="49157" name="Rectangle 37">
            <a:extLst>
              <a:ext uri="{FF2B5EF4-FFF2-40B4-BE49-F238E27FC236}">
                <a16:creationId xmlns:a16="http://schemas.microsoft.com/office/drawing/2014/main" id="{A8A132FB-A10E-4E96-96D2-5FC19193D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50" y="2728913"/>
            <a:ext cx="4621213" cy="37353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en-US" altLang="zh-CN" sz="10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typedef  struct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StackNode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{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SElemType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 data;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     struct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StackNode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*next;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}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StackNode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,  *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LinkStack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;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LinkStack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S;   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en-US" altLang="zh-CN" sz="1000" b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B027CC9-09A8-4C4A-AB47-32F3C99CFA79}"/>
              </a:ext>
            </a:extLst>
          </p:cNvPr>
          <p:cNvGrpSpPr>
            <a:grpSpLocks/>
          </p:cNvGrpSpPr>
          <p:nvPr/>
        </p:nvGrpSpPr>
        <p:grpSpPr bwMode="auto">
          <a:xfrm>
            <a:off x="5148263" y="2852738"/>
            <a:ext cx="3810000" cy="3314700"/>
            <a:chOff x="3792" y="864"/>
            <a:chExt cx="2400" cy="1564"/>
          </a:xfrm>
        </p:grpSpPr>
        <p:sp>
          <p:nvSpPr>
            <p:cNvPr id="49159" name="Rectangle 39">
              <a:extLst>
                <a:ext uri="{FF2B5EF4-FFF2-40B4-BE49-F238E27FC236}">
                  <a16:creationId xmlns:a16="http://schemas.microsoft.com/office/drawing/2014/main" id="{E07C4950-9E18-4077-8966-12326762A3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132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160" name="Line 40">
              <a:extLst>
                <a:ext uri="{FF2B5EF4-FFF2-40B4-BE49-F238E27FC236}">
                  <a16:creationId xmlns:a16="http://schemas.microsoft.com/office/drawing/2014/main" id="{E06CBAE7-32D5-47DF-AE69-70BD3C1FED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6" y="1132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161" name="Text Box 41">
              <a:extLst>
                <a:ext uri="{FF2B5EF4-FFF2-40B4-BE49-F238E27FC236}">
                  <a16:creationId xmlns:a16="http://schemas.microsoft.com/office/drawing/2014/main" id="{88605E8B-B1C3-48BC-88B8-B186F2DABD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4" y="864"/>
              <a:ext cx="816" cy="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zh-CN" sz="1600"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data   next</a:t>
              </a:r>
            </a:p>
          </p:txBody>
        </p:sp>
        <p:sp>
          <p:nvSpPr>
            <p:cNvPr id="49162" name="Text Box 42">
              <a:extLst>
                <a:ext uri="{FF2B5EF4-FFF2-40B4-BE49-F238E27FC236}">
                  <a16:creationId xmlns:a16="http://schemas.microsoft.com/office/drawing/2014/main" id="{626FC58C-E7B6-4453-8B0B-573D61B5C8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8" y="1112"/>
              <a:ext cx="816" cy="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zh-CN" sz="1600">
                  <a:latin typeface="+mn-lt"/>
                  <a:ea typeface="+mn-ea"/>
                  <a:cs typeface="+mn-ea"/>
                  <a:sym typeface="+mn-lt"/>
                </a:rPr>
                <a:t> 栈顶</a:t>
              </a:r>
              <a:endParaRPr lang="zh-CN" altLang="en-US" sz="16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163" name="Text Box 43">
              <a:extLst>
                <a:ext uri="{FF2B5EF4-FFF2-40B4-BE49-F238E27FC236}">
                  <a16:creationId xmlns:a16="http://schemas.microsoft.com/office/drawing/2014/main" id="{D27E30CE-10FF-4568-9EB4-73D9CFDD52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6" y="2236"/>
              <a:ext cx="816" cy="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zh-CN" sz="1600">
                  <a:ea typeface="微软雅黑" panose="020B0503020204020204" pitchFamily="34" charset="-122"/>
                  <a:sym typeface="+mn-lt"/>
                </a:rPr>
                <a:t>栈底</a:t>
              </a:r>
              <a:endParaRPr lang="zh-CN" altLang="en-US" sz="1600"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49164" name="Rectangle 44">
              <a:extLst>
                <a:ext uri="{FF2B5EF4-FFF2-40B4-BE49-F238E27FC236}">
                  <a16:creationId xmlns:a16="http://schemas.microsoft.com/office/drawing/2014/main" id="{2128D03D-4419-4D64-BC1C-2161522755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516"/>
              <a:ext cx="768" cy="193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165" name="Line 45">
              <a:extLst>
                <a:ext uri="{FF2B5EF4-FFF2-40B4-BE49-F238E27FC236}">
                  <a16:creationId xmlns:a16="http://schemas.microsoft.com/office/drawing/2014/main" id="{3575847E-CE34-4045-A0C7-6AD817D1C8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6" y="1516"/>
              <a:ext cx="0" cy="19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166" name="Rectangle 46">
              <a:extLst>
                <a:ext uri="{FF2B5EF4-FFF2-40B4-BE49-F238E27FC236}">
                  <a16:creationId xmlns:a16="http://schemas.microsoft.com/office/drawing/2014/main" id="{528C9ACE-2036-43C4-80BD-61CF01777C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236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167" name="Line 47">
              <a:extLst>
                <a:ext uri="{FF2B5EF4-FFF2-40B4-BE49-F238E27FC236}">
                  <a16:creationId xmlns:a16="http://schemas.microsoft.com/office/drawing/2014/main" id="{2B4FBBAF-BFCE-47F8-9DE2-1DBF4558B9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6" y="2236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168" name="Line 48">
              <a:extLst>
                <a:ext uri="{FF2B5EF4-FFF2-40B4-BE49-F238E27FC236}">
                  <a16:creationId xmlns:a16="http://schemas.microsoft.com/office/drawing/2014/main" id="{0E20F0B0-6803-48A7-83D8-5D10CFBEB1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8" y="1346"/>
              <a:ext cx="0" cy="1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169" name="Line 49">
              <a:extLst>
                <a:ext uri="{FF2B5EF4-FFF2-40B4-BE49-F238E27FC236}">
                  <a16:creationId xmlns:a16="http://schemas.microsoft.com/office/drawing/2014/main" id="{8E9C81D5-699F-44D1-B3AC-4B953D2433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8" y="1728"/>
              <a:ext cx="0" cy="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170" name="Line 50">
              <a:extLst>
                <a:ext uri="{FF2B5EF4-FFF2-40B4-BE49-F238E27FC236}">
                  <a16:creationId xmlns:a16="http://schemas.microsoft.com/office/drawing/2014/main" id="{9827806C-A13B-4715-AEEE-CE998EC89A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8" y="2016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171" name="Text Box 51">
              <a:extLst>
                <a:ext uri="{FF2B5EF4-FFF2-40B4-BE49-F238E27FC236}">
                  <a16:creationId xmlns:a16="http://schemas.microsoft.com/office/drawing/2014/main" id="{3DF709E9-2CB4-44D1-9725-DD0A87A6CD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4" y="2208"/>
              <a:ext cx="288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∧</a:t>
              </a:r>
            </a:p>
          </p:txBody>
        </p:sp>
        <p:sp>
          <p:nvSpPr>
            <p:cNvPr id="49172" name="Line 52">
              <a:extLst>
                <a:ext uri="{FF2B5EF4-FFF2-40B4-BE49-F238E27FC236}">
                  <a16:creationId xmlns:a16="http://schemas.microsoft.com/office/drawing/2014/main" id="{98D55DEC-2718-4FCA-8D21-FD67D09580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2" y="1248"/>
              <a:ext cx="48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173" name="Text Box 53">
              <a:extLst>
                <a:ext uri="{FF2B5EF4-FFF2-40B4-BE49-F238E27FC236}">
                  <a16:creationId xmlns:a16="http://schemas.microsoft.com/office/drawing/2014/main" id="{B89198D8-2290-432F-A471-C98A5CF31A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2" y="1152"/>
              <a:ext cx="288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latin typeface="+mn-lt"/>
                  <a:ea typeface="+mn-ea"/>
                  <a:cs typeface="+mn-ea"/>
                  <a:sym typeface="+mn-lt"/>
                </a:rPr>
                <a:t>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矩形 3">
            <a:extLst>
              <a:ext uri="{FF2B5EF4-FFF2-40B4-BE49-F238E27FC236}">
                <a16:creationId xmlns:a16="http://schemas.microsoft.com/office/drawing/2014/main" id="{4F5DD095-92F7-4919-A72F-7F8D14312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" y="2924175"/>
            <a:ext cx="9144000" cy="2665413"/>
          </a:xfrm>
          <a:prstGeom prst="rect">
            <a:avLst/>
          </a:prstGeom>
          <a:solidFill>
            <a:srgbClr val="E2D9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180" name="Rectangle 37">
            <a:extLst>
              <a:ext uri="{FF2B5EF4-FFF2-40B4-BE49-F238E27FC236}">
                <a16:creationId xmlns:a16="http://schemas.microsoft.com/office/drawing/2014/main" id="{6FCB8275-5D02-4EC3-BFA7-36CFFD9BD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88" y="3154363"/>
            <a:ext cx="6513512" cy="233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void </a:t>
            </a:r>
            <a:r>
              <a:rPr lang="en-US" altLang="zh-CN" sz="3200" b="0" dirty="0" err="1">
                <a:latin typeface="+mn-lt"/>
                <a:ea typeface="+mn-ea"/>
                <a:cs typeface="+mn-ea"/>
                <a:sym typeface="+mn-lt"/>
              </a:rPr>
              <a:t>InitStack</a:t>
            </a: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en-US" altLang="zh-CN" sz="3200" b="0" dirty="0" err="1">
                <a:latin typeface="+mn-lt"/>
                <a:ea typeface="+mn-ea"/>
                <a:cs typeface="+mn-ea"/>
                <a:sym typeface="+mn-lt"/>
              </a:rPr>
              <a:t>LinkStack</a:t>
            </a: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 &amp;S )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{</a:t>
            </a:r>
            <a:r>
              <a:rPr lang="zh-CN" altLang="en-US" sz="3200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//</a:t>
            </a:r>
            <a:r>
              <a:rPr lang="zh-CN" altLang="en-US" sz="3200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TW" altLang="en-US" sz="3200" b="0" dirty="0">
                <a:latin typeface="+mn-lt"/>
                <a:ea typeface="+mn-ea"/>
                <a:cs typeface="+mn-ea"/>
                <a:sym typeface="+mn-lt"/>
              </a:rPr>
              <a:t>构造一个空栈</a:t>
            </a:r>
            <a:r>
              <a:rPr lang="en-US" altLang="zh-TW" sz="3200" b="0" dirty="0">
                <a:latin typeface="+mn-lt"/>
                <a:ea typeface="+mn-ea"/>
                <a:cs typeface="+mn-ea"/>
                <a:sym typeface="+mn-lt"/>
              </a:rPr>
              <a:t>S</a:t>
            </a:r>
            <a:r>
              <a:rPr lang="zh-CN" altLang="en-US" sz="3200" b="0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TW" altLang="en-US" sz="3200" b="0" dirty="0">
                <a:latin typeface="+mn-lt"/>
                <a:ea typeface="+mn-ea"/>
                <a:cs typeface="+mn-ea"/>
                <a:sym typeface="+mn-lt"/>
              </a:rPr>
              <a:t>栈顶指针置空</a:t>
            </a:r>
            <a:endParaRPr lang="en-US" altLang="zh-CN" sz="32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32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S=NULL;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32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32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return</a:t>
            </a:r>
            <a:r>
              <a:rPr lang="zh-CN" altLang="en-US" sz="32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32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OK;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}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770792F-7AB1-2242-8B80-50A09B0ECD4B}"/>
              </a:ext>
            </a:extLst>
          </p:cNvPr>
          <p:cNvGrpSpPr>
            <a:grpSpLocks/>
          </p:cNvGrpSpPr>
          <p:nvPr/>
        </p:nvGrpSpPr>
        <p:grpSpPr bwMode="auto">
          <a:xfrm>
            <a:off x="830263" y="1779588"/>
            <a:ext cx="2867025" cy="531812"/>
            <a:chOff x="705" y="3388"/>
            <a:chExt cx="1023" cy="248"/>
          </a:xfrm>
        </p:grpSpPr>
        <p:sp>
          <p:nvSpPr>
            <p:cNvPr id="50182" name="Text Box 39">
              <a:extLst>
                <a:ext uri="{FF2B5EF4-FFF2-40B4-BE49-F238E27FC236}">
                  <a16:creationId xmlns:a16="http://schemas.microsoft.com/office/drawing/2014/main" id="{E9F6E217-C4A2-4024-B88E-FB8631D059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" y="3388"/>
              <a:ext cx="288" cy="245"/>
            </a:xfrm>
            <a:prstGeom prst="rect">
              <a:avLst/>
            </a:prstGeom>
            <a:solidFill>
              <a:srgbClr val="D4E6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dirty="0">
                  <a:latin typeface="+mn-lt"/>
                  <a:ea typeface="+mn-ea"/>
                  <a:cs typeface="+mn-ea"/>
                  <a:sym typeface="+mn-lt"/>
                </a:rPr>
                <a:t>∧</a:t>
              </a:r>
            </a:p>
          </p:txBody>
        </p:sp>
        <p:sp>
          <p:nvSpPr>
            <p:cNvPr id="50183" name="Line 40">
              <a:extLst>
                <a:ext uri="{FF2B5EF4-FFF2-40B4-BE49-F238E27FC236}">
                  <a16:creationId xmlns:a16="http://schemas.microsoft.com/office/drawing/2014/main" id="{68B86A4A-929A-4CDC-B9CF-3204AB72CA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3" y="3528"/>
              <a:ext cx="389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184" name="Text Box 41">
              <a:extLst>
                <a:ext uri="{FF2B5EF4-FFF2-40B4-BE49-F238E27FC236}">
                  <a16:creationId xmlns:a16="http://schemas.microsoft.com/office/drawing/2014/main" id="{53CD4366-4AA9-4EE0-B0D1-8D3E3739A8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5" y="3391"/>
              <a:ext cx="288" cy="245"/>
            </a:xfrm>
            <a:prstGeom prst="rect">
              <a:avLst/>
            </a:prstGeom>
            <a:solidFill>
              <a:srgbClr val="D4E6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>
                  <a:latin typeface="+mn-lt"/>
                  <a:ea typeface="+mn-ea"/>
                  <a:cs typeface="+mn-ea"/>
                  <a:sym typeface="+mn-lt"/>
                </a:rPr>
                <a:t>S</a:t>
              </a:r>
            </a:p>
          </p:txBody>
        </p:sp>
      </p:grpSp>
      <p:sp>
        <p:nvSpPr>
          <p:cNvPr id="56325" name="标题 2">
            <a:extLst>
              <a:ext uri="{FF2B5EF4-FFF2-40B4-BE49-F238E27FC236}">
                <a16:creationId xmlns:a16="http://schemas.microsoft.com/office/drawing/2014/main" id="{D0C4E4BC-498B-4A0B-A784-B1661CC3A3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lt"/>
              </a:rPr>
              <a:t>链栈的初始化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矩形 6">
            <a:extLst>
              <a:ext uri="{FF2B5EF4-FFF2-40B4-BE49-F238E27FC236}">
                <a16:creationId xmlns:a16="http://schemas.microsoft.com/office/drawing/2014/main" id="{FF721AF8-0650-43A4-956C-804181DF6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" y="1989138"/>
            <a:ext cx="9144000" cy="2952750"/>
          </a:xfrm>
          <a:prstGeom prst="rect">
            <a:avLst/>
          </a:prstGeom>
          <a:solidFill>
            <a:srgbClr val="E2D9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7347" name="标题 1">
            <a:extLst>
              <a:ext uri="{FF2B5EF4-FFF2-40B4-BE49-F238E27FC236}">
                <a16:creationId xmlns:a16="http://schemas.microsoft.com/office/drawing/2014/main" id="{D640A59F-9E5F-411D-9733-752AA10997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lt"/>
              </a:rPr>
              <a:t>判断链栈是否为空</a:t>
            </a:r>
          </a:p>
        </p:txBody>
      </p:sp>
      <p:sp>
        <p:nvSpPr>
          <p:cNvPr id="51204" name="Rectangle 5">
            <a:extLst>
              <a:ext uri="{FF2B5EF4-FFF2-40B4-BE49-F238E27FC236}">
                <a16:creationId xmlns:a16="http://schemas.microsoft.com/office/drawing/2014/main" id="{A3B6F34F-1987-41E8-AD5D-7306B32EB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133600"/>
            <a:ext cx="76327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Status </a:t>
            </a:r>
            <a:r>
              <a:rPr lang="en-US" altLang="zh-CN" sz="3200" b="0" dirty="0" err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StackEmpty</a:t>
            </a:r>
            <a:r>
              <a:rPr lang="en-US" altLang="zh-CN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en-US" altLang="zh-CN" sz="3200" b="0" dirty="0" err="1">
                <a:latin typeface="+mn-lt"/>
                <a:ea typeface="+mn-ea"/>
                <a:cs typeface="+mn-ea"/>
                <a:sym typeface="+mn-lt"/>
              </a:rPr>
              <a:t>LinkStack</a:t>
            </a:r>
            <a:r>
              <a:rPr lang="en-US" altLang="zh-CN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S)</a:t>
            </a:r>
            <a:br>
              <a:rPr lang="en-US" altLang="zh-CN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{//</a:t>
            </a:r>
            <a:r>
              <a:rPr lang="zh-CN" altLang="en-US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TW" altLang="en-US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判断栈</a:t>
            </a:r>
            <a:r>
              <a:rPr lang="en-US" altLang="zh-TW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S</a:t>
            </a:r>
            <a:r>
              <a:rPr lang="zh-TW" altLang="en-US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是否为空</a:t>
            </a:r>
            <a:r>
              <a:rPr lang="zh-CN" altLang="en-US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br>
              <a:rPr lang="en-US" altLang="zh-CN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if (S</a:t>
            </a:r>
            <a:r>
              <a:rPr lang="en-US" altLang="zh-CN" sz="32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==NULL</a:t>
            </a:r>
            <a:r>
              <a:rPr lang="en-US" altLang="zh-CN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) return TRUE;</a:t>
            </a:r>
            <a:br>
              <a:rPr lang="en-US" altLang="zh-CN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else return</a:t>
            </a: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FALSE;</a:t>
            </a:r>
            <a:br>
              <a:rPr lang="en-US" altLang="zh-CN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}</a:t>
            </a:r>
            <a:br>
              <a:rPr lang="en-US" altLang="zh-CN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</a:br>
            <a:endParaRPr lang="en-US" altLang="zh-CN" sz="32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Shape 26">
            <a:extLst>
              <a:ext uri="{FF2B5EF4-FFF2-40B4-BE49-F238E27FC236}">
                <a16:creationId xmlns:a16="http://schemas.microsoft.com/office/drawing/2014/main" id="{0675CF3D-FD2B-47DC-8ADE-6BC04FE76677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125">
            <a:extLst>
              <a:ext uri="{FF2B5EF4-FFF2-40B4-BE49-F238E27FC236}">
                <a16:creationId xmlns:a16="http://schemas.microsoft.com/office/drawing/2014/main" id="{6B86534B-E3EE-4089-98DD-626DCD53D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25" y="2259013"/>
            <a:ext cx="5797550" cy="3760838"/>
          </a:xfrm>
          <a:prstGeom prst="rect">
            <a:avLst/>
          </a:prstGeom>
          <a:solidFill>
            <a:srgbClr val="D4E6F4"/>
          </a:solidFill>
          <a:ln>
            <a:noFill/>
          </a:ln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Status Push(</a:t>
            </a:r>
            <a:r>
              <a:rPr lang="en-US" altLang="zh-CN" b="0" dirty="0" err="1">
                <a:ea typeface="微软雅黑" panose="020B0503020204020204" pitchFamily="34" charset="-122"/>
                <a:sym typeface="+mn-lt"/>
              </a:rPr>
              <a:t>LinkStack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 &amp;S </a:t>
            </a: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, </a:t>
            </a:r>
            <a:r>
              <a:rPr lang="en-US" altLang="zh-CN" b="0" dirty="0" err="1">
                <a:ea typeface="微软雅黑" panose="020B0503020204020204" pitchFamily="34" charset="-122"/>
                <a:sym typeface="+mn-lt"/>
              </a:rPr>
              <a:t>SElemType</a:t>
            </a: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e)</a:t>
            </a:r>
            <a:b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</a:b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{//</a:t>
            </a:r>
            <a:r>
              <a:rPr lang="zh-TW" altLang="en-US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在栈顶插入元素</a:t>
            </a:r>
            <a:r>
              <a:rPr lang="en-US" altLang="zh-TW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e</a:t>
            </a:r>
            <a:b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</a:b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p=new </a:t>
            </a:r>
            <a:r>
              <a:rPr lang="en-US" altLang="zh-CN" b="0" dirty="0" err="1">
                <a:ea typeface="微软雅黑" panose="020B0503020204020204" pitchFamily="34" charset="-122"/>
                <a:sym typeface="+mn-lt"/>
              </a:rPr>
              <a:t>StackNode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;      //</a:t>
            </a:r>
            <a:r>
              <a:rPr lang="zh-CN" altLang="en-US" b="0" dirty="0">
                <a:ea typeface="微软雅黑" panose="020B0503020204020204" pitchFamily="34" charset="-122"/>
                <a:sym typeface="+mn-lt"/>
              </a:rPr>
              <a:t>生成新结点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p </a:t>
            </a:r>
            <a:b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</a:b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 if (!p) exit(OVERFLOW);</a:t>
            </a:r>
            <a:r>
              <a:rPr lang="zh-CN" altLang="en-US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</a:t>
            </a:r>
            <a:b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</a:b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p-&gt;data=e;</a:t>
            </a:r>
            <a:r>
              <a:rPr lang="zh-CN" altLang="en-US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</a:t>
            </a:r>
            <a:endParaRPr lang="en-US" altLang="zh-CN" b="0" dirty="0">
              <a:solidFill>
                <a:srgbClr val="FF0000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	 p-&gt;next=S;</a:t>
            </a:r>
            <a:r>
              <a:rPr lang="zh-CN" altLang="en-US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</a:t>
            </a:r>
            <a:endParaRPr lang="en-US" altLang="zh-CN" b="0" dirty="0">
              <a:solidFill>
                <a:srgbClr val="FF0000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	 S=p;</a:t>
            </a: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     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return OK;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}</a:t>
            </a:r>
          </a:p>
        </p:txBody>
      </p:sp>
      <p:grpSp>
        <p:nvGrpSpPr>
          <p:cNvPr id="60419" name="Group 142">
            <a:extLst>
              <a:ext uri="{FF2B5EF4-FFF2-40B4-BE49-F238E27FC236}">
                <a16:creationId xmlns:a16="http://schemas.microsoft.com/office/drawing/2014/main" id="{02F06FCF-F328-3048-AA60-627C8B32C6BF}"/>
              </a:ext>
            </a:extLst>
          </p:cNvPr>
          <p:cNvGrpSpPr>
            <a:grpSpLocks/>
          </p:cNvGrpSpPr>
          <p:nvPr/>
        </p:nvGrpSpPr>
        <p:grpSpPr bwMode="auto">
          <a:xfrm>
            <a:off x="3998913" y="1555750"/>
            <a:ext cx="4152900" cy="2200275"/>
            <a:chOff x="2616" y="2027"/>
            <a:chExt cx="2616" cy="1386"/>
          </a:xfrm>
        </p:grpSpPr>
        <p:sp>
          <p:nvSpPr>
            <p:cNvPr id="52230" name="Rectangle 126">
              <a:extLst>
                <a:ext uri="{FF2B5EF4-FFF2-40B4-BE49-F238E27FC236}">
                  <a16:creationId xmlns:a16="http://schemas.microsoft.com/office/drawing/2014/main" id="{DB8099B6-4FB4-4CD8-8845-F1E5E7A7A4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2066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231" name="Line 127">
              <a:extLst>
                <a:ext uri="{FF2B5EF4-FFF2-40B4-BE49-F238E27FC236}">
                  <a16:creationId xmlns:a16="http://schemas.microsoft.com/office/drawing/2014/main" id="{CBFAE869-E402-4519-A1E3-146C9859CD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2066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232" name="Line 128">
              <a:extLst>
                <a:ext uri="{FF2B5EF4-FFF2-40B4-BE49-F238E27FC236}">
                  <a16:creationId xmlns:a16="http://schemas.microsoft.com/office/drawing/2014/main" id="{728E3ED2-BB1C-4A2B-A493-745135EF1B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182"/>
              <a:ext cx="240" cy="0"/>
            </a:xfrm>
            <a:prstGeom prst="line">
              <a:avLst/>
            </a:prstGeom>
            <a:noFill/>
            <a:ln w="38100">
              <a:solidFill>
                <a:srgbClr val="6C4C8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233" name="Text Box 129">
              <a:extLst>
                <a:ext uri="{FF2B5EF4-FFF2-40B4-BE49-F238E27FC236}">
                  <a16:creationId xmlns:a16="http://schemas.microsoft.com/office/drawing/2014/main" id="{D8F1B09A-E6DE-4CEE-AFEB-C97AC7A95C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6" y="2027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p</a:t>
              </a:r>
            </a:p>
          </p:txBody>
        </p:sp>
        <p:sp>
          <p:nvSpPr>
            <p:cNvPr id="52234" name="Rectangle 130">
              <a:extLst>
                <a:ext uri="{FF2B5EF4-FFF2-40B4-BE49-F238E27FC236}">
                  <a16:creationId xmlns:a16="http://schemas.microsoft.com/office/drawing/2014/main" id="{9CE85806-8C46-4EA2-8F23-742EAC74F5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2066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235" name="Line 131">
              <a:extLst>
                <a:ext uri="{FF2B5EF4-FFF2-40B4-BE49-F238E27FC236}">
                  <a16:creationId xmlns:a16="http://schemas.microsoft.com/office/drawing/2014/main" id="{6AAC6DB4-C034-40F2-94B8-EC10BEAF8F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2066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236" name="Rectangle 132">
              <a:extLst>
                <a:ext uri="{FF2B5EF4-FFF2-40B4-BE49-F238E27FC236}">
                  <a16:creationId xmlns:a16="http://schemas.microsoft.com/office/drawing/2014/main" id="{9BF8425C-A3DB-4356-9BF3-476E917957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2450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237" name="Line 133">
              <a:extLst>
                <a:ext uri="{FF2B5EF4-FFF2-40B4-BE49-F238E27FC236}">
                  <a16:creationId xmlns:a16="http://schemas.microsoft.com/office/drawing/2014/main" id="{32BE68D9-D13B-41B1-945E-DA93759974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2450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238" name="Rectangle 134">
              <a:extLst>
                <a:ext uri="{FF2B5EF4-FFF2-40B4-BE49-F238E27FC236}">
                  <a16:creationId xmlns:a16="http://schemas.microsoft.com/office/drawing/2014/main" id="{D9B55595-3B41-4219-97B8-F375C9F95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3170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239" name="Line 135">
              <a:extLst>
                <a:ext uri="{FF2B5EF4-FFF2-40B4-BE49-F238E27FC236}">
                  <a16:creationId xmlns:a16="http://schemas.microsoft.com/office/drawing/2014/main" id="{75054A3E-FCDD-413F-815E-AFA732BDEA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3170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240" name="Line 136">
              <a:extLst>
                <a:ext uri="{FF2B5EF4-FFF2-40B4-BE49-F238E27FC236}">
                  <a16:creationId xmlns:a16="http://schemas.microsoft.com/office/drawing/2014/main" id="{10CEAAB7-B8D0-40DF-ADD2-883BF6640A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0" y="2285"/>
              <a:ext cx="0" cy="15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241" name="Line 137">
              <a:extLst>
                <a:ext uri="{FF2B5EF4-FFF2-40B4-BE49-F238E27FC236}">
                  <a16:creationId xmlns:a16="http://schemas.microsoft.com/office/drawing/2014/main" id="{5CDD95A5-6F8A-4E77-9F67-604291D538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0" y="2662"/>
              <a:ext cx="0" cy="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242" name="Line 138">
              <a:extLst>
                <a:ext uri="{FF2B5EF4-FFF2-40B4-BE49-F238E27FC236}">
                  <a16:creationId xmlns:a16="http://schemas.microsoft.com/office/drawing/2014/main" id="{3D359E43-3B53-4567-ADFA-4ADB56AE78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0" y="2950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243" name="Text Box 139">
              <a:extLst>
                <a:ext uri="{FF2B5EF4-FFF2-40B4-BE49-F238E27FC236}">
                  <a16:creationId xmlns:a16="http://schemas.microsoft.com/office/drawing/2014/main" id="{FA2C9888-73B1-4396-BF50-C6DCEB7360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6" y="3142"/>
              <a:ext cx="25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200" b="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∧</a:t>
              </a:r>
            </a:p>
          </p:txBody>
        </p:sp>
        <p:sp>
          <p:nvSpPr>
            <p:cNvPr id="52244" name="Line 140">
              <a:extLst>
                <a:ext uri="{FF2B5EF4-FFF2-40B4-BE49-F238E27FC236}">
                  <a16:creationId xmlns:a16="http://schemas.microsoft.com/office/drawing/2014/main" id="{4A6F18A6-6DF1-4BB7-8D2E-C5EA359BB1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0" y="2171"/>
              <a:ext cx="240" cy="0"/>
            </a:xfrm>
            <a:prstGeom prst="line">
              <a:avLst/>
            </a:prstGeom>
            <a:noFill/>
            <a:ln w="38100">
              <a:solidFill>
                <a:srgbClr val="6C4C8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245" name="Text Box 141">
              <a:extLst>
                <a:ext uri="{FF2B5EF4-FFF2-40B4-BE49-F238E27FC236}">
                  <a16:creationId xmlns:a16="http://schemas.microsoft.com/office/drawing/2014/main" id="{9C70EED5-99F7-4596-AAC2-20C2917842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2027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S</a:t>
              </a:r>
            </a:p>
          </p:txBody>
        </p:sp>
      </p:grpSp>
      <p:sp>
        <p:nvSpPr>
          <p:cNvPr id="58372" name="标题 1">
            <a:extLst>
              <a:ext uri="{FF2B5EF4-FFF2-40B4-BE49-F238E27FC236}">
                <a16:creationId xmlns:a16="http://schemas.microsoft.com/office/drawing/2014/main" id="{C0FC180D-D356-4927-8F7A-F092559036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链栈进栈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2" name="Group 6">
            <a:extLst>
              <a:ext uri="{FF2B5EF4-FFF2-40B4-BE49-F238E27FC236}">
                <a16:creationId xmlns:a16="http://schemas.microsoft.com/office/drawing/2014/main" id="{B5CD44C9-3DE6-E14B-9837-7B98630F3222}"/>
              </a:ext>
            </a:extLst>
          </p:cNvPr>
          <p:cNvGrpSpPr>
            <a:grpSpLocks/>
          </p:cNvGrpSpPr>
          <p:nvPr/>
        </p:nvGrpSpPr>
        <p:grpSpPr bwMode="auto">
          <a:xfrm>
            <a:off x="4122738" y="1520825"/>
            <a:ext cx="4038600" cy="2286000"/>
            <a:chOff x="2688" y="1990"/>
            <a:chExt cx="2544" cy="1440"/>
          </a:xfrm>
        </p:grpSpPr>
        <p:sp>
          <p:nvSpPr>
            <p:cNvPr id="53253" name="Rectangle 7">
              <a:extLst>
                <a:ext uri="{FF2B5EF4-FFF2-40B4-BE49-F238E27FC236}">
                  <a16:creationId xmlns:a16="http://schemas.microsoft.com/office/drawing/2014/main" id="{4B5C8652-25DC-478E-BED8-C47F4DF21F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2066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254" name="Line 8">
              <a:extLst>
                <a:ext uri="{FF2B5EF4-FFF2-40B4-BE49-F238E27FC236}">
                  <a16:creationId xmlns:a16="http://schemas.microsoft.com/office/drawing/2014/main" id="{CE791038-30A6-4554-A640-1C1FA9B16D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2066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255" name="Line 9">
              <a:extLst>
                <a:ext uri="{FF2B5EF4-FFF2-40B4-BE49-F238E27FC236}">
                  <a16:creationId xmlns:a16="http://schemas.microsoft.com/office/drawing/2014/main" id="{18158D7F-7068-4A27-B916-67B9690BDE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182"/>
              <a:ext cx="2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256" name="Text Box 10">
              <a:extLst>
                <a:ext uri="{FF2B5EF4-FFF2-40B4-BE49-F238E27FC236}">
                  <a16:creationId xmlns:a16="http://schemas.microsoft.com/office/drawing/2014/main" id="{CD340AFE-9471-4D8F-9E36-6635DC48CE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206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p</a:t>
              </a:r>
            </a:p>
          </p:txBody>
        </p:sp>
        <p:sp>
          <p:nvSpPr>
            <p:cNvPr id="53257" name="Rectangle 11">
              <a:extLst>
                <a:ext uri="{FF2B5EF4-FFF2-40B4-BE49-F238E27FC236}">
                  <a16:creationId xmlns:a16="http://schemas.microsoft.com/office/drawing/2014/main" id="{164E150E-0D8A-4F2A-AAF1-2F9F7717BB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2066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258" name="Line 12">
              <a:extLst>
                <a:ext uri="{FF2B5EF4-FFF2-40B4-BE49-F238E27FC236}">
                  <a16:creationId xmlns:a16="http://schemas.microsoft.com/office/drawing/2014/main" id="{6113BBB6-540D-456F-955E-F507BD3AEE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2066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259" name="Rectangle 13">
              <a:extLst>
                <a:ext uri="{FF2B5EF4-FFF2-40B4-BE49-F238E27FC236}">
                  <a16:creationId xmlns:a16="http://schemas.microsoft.com/office/drawing/2014/main" id="{DEB3CE7A-1EB0-4823-8EEC-25BF6C7F64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2450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260" name="Line 14">
              <a:extLst>
                <a:ext uri="{FF2B5EF4-FFF2-40B4-BE49-F238E27FC236}">
                  <a16:creationId xmlns:a16="http://schemas.microsoft.com/office/drawing/2014/main" id="{9B9F3B88-333C-4035-8540-D89DF3EC26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2450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261" name="Rectangle 15">
              <a:extLst>
                <a:ext uri="{FF2B5EF4-FFF2-40B4-BE49-F238E27FC236}">
                  <a16:creationId xmlns:a16="http://schemas.microsoft.com/office/drawing/2014/main" id="{FBCE99FB-DB40-49C8-96CC-BFB5A06EE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3170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262" name="Line 16">
              <a:extLst>
                <a:ext uri="{FF2B5EF4-FFF2-40B4-BE49-F238E27FC236}">
                  <a16:creationId xmlns:a16="http://schemas.microsoft.com/office/drawing/2014/main" id="{D27F7121-BA8D-4068-AA82-B749D57A64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3170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263" name="Line 17">
              <a:extLst>
                <a:ext uri="{FF2B5EF4-FFF2-40B4-BE49-F238E27FC236}">
                  <a16:creationId xmlns:a16="http://schemas.microsoft.com/office/drawing/2014/main" id="{7A65ADA9-F43C-4009-A399-1F22F23284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0" y="2230"/>
              <a:ext cx="0" cy="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264" name="Line 18">
              <a:extLst>
                <a:ext uri="{FF2B5EF4-FFF2-40B4-BE49-F238E27FC236}">
                  <a16:creationId xmlns:a16="http://schemas.microsoft.com/office/drawing/2014/main" id="{6BD4F368-BF2F-4A35-B279-B3DF1837C1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0" y="2662"/>
              <a:ext cx="0" cy="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265" name="Line 19">
              <a:extLst>
                <a:ext uri="{FF2B5EF4-FFF2-40B4-BE49-F238E27FC236}">
                  <a16:creationId xmlns:a16="http://schemas.microsoft.com/office/drawing/2014/main" id="{8314A123-27E2-45D4-ADD1-C4F3BD2A95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0" y="2950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266" name="Text Box 20">
              <a:extLst>
                <a:ext uri="{FF2B5EF4-FFF2-40B4-BE49-F238E27FC236}">
                  <a16:creationId xmlns:a16="http://schemas.microsoft.com/office/drawing/2014/main" id="{9D5DD387-2950-442F-BA34-470BE0BB7A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6" y="3142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∧</a:t>
              </a:r>
            </a:p>
          </p:txBody>
        </p:sp>
        <p:sp>
          <p:nvSpPr>
            <p:cNvPr id="53267" name="Line 21">
              <a:extLst>
                <a:ext uri="{FF2B5EF4-FFF2-40B4-BE49-F238E27FC236}">
                  <a16:creationId xmlns:a16="http://schemas.microsoft.com/office/drawing/2014/main" id="{4C405A1A-750B-4329-A99A-263302CFB9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2106"/>
              <a:ext cx="2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268" name="Text Box 22">
              <a:extLst>
                <a:ext uri="{FF2B5EF4-FFF2-40B4-BE49-F238E27FC236}">
                  <a16:creationId xmlns:a16="http://schemas.microsoft.com/office/drawing/2014/main" id="{A76A1B8B-80A1-4B2F-BFFC-52987776FA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1990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S</a:t>
              </a:r>
            </a:p>
          </p:txBody>
        </p:sp>
      </p:grpSp>
      <p:sp>
        <p:nvSpPr>
          <p:cNvPr id="53269" name="Text Box 23">
            <a:extLst>
              <a:ext uri="{FF2B5EF4-FFF2-40B4-BE49-F238E27FC236}">
                <a16:creationId xmlns:a16="http://schemas.microsoft.com/office/drawing/2014/main" id="{7406D03D-1959-432D-906F-DE32955F91A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808538" y="152082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e</a:t>
            </a:r>
          </a:p>
        </p:txBody>
      </p:sp>
      <p:sp>
        <p:nvSpPr>
          <p:cNvPr id="53270" name="Rectangle 24">
            <a:extLst>
              <a:ext uri="{FF2B5EF4-FFF2-40B4-BE49-F238E27FC236}">
                <a16:creationId xmlns:a16="http://schemas.microsoft.com/office/drawing/2014/main" id="{8CC54982-0979-41A3-AD05-A3F942FE0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313" y="2251075"/>
            <a:ext cx="5635625" cy="3760838"/>
          </a:xfrm>
          <a:prstGeom prst="rect">
            <a:avLst/>
          </a:prstGeom>
          <a:solidFill>
            <a:srgbClr val="E2D9EB"/>
          </a:solidFill>
          <a:ln>
            <a:noFill/>
          </a:ln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Status Push(</a:t>
            </a:r>
            <a:r>
              <a:rPr lang="en-US" altLang="zh-CN" b="0" dirty="0" err="1">
                <a:ea typeface="微软雅黑" panose="020B0503020204020204" pitchFamily="34" charset="-122"/>
                <a:sym typeface="+mn-lt"/>
              </a:rPr>
              <a:t>LinkStack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 &amp;S </a:t>
            </a: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, </a:t>
            </a:r>
            <a:r>
              <a:rPr lang="en-US" altLang="zh-CN" b="0" dirty="0" err="1">
                <a:ea typeface="微软雅黑" panose="020B0503020204020204" pitchFamily="34" charset="-122"/>
                <a:sym typeface="+mn-lt"/>
              </a:rPr>
              <a:t>SElemType</a:t>
            </a: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e)</a:t>
            </a:r>
            <a:b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</a:b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{//{//</a:t>
            </a:r>
            <a:r>
              <a:rPr lang="zh-TW" altLang="en-US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在栈顶插入元素</a:t>
            </a:r>
            <a:r>
              <a:rPr lang="en-US" altLang="zh-TW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e</a:t>
            </a:r>
            <a:b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</a:b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p=new </a:t>
            </a:r>
            <a:r>
              <a:rPr lang="en-US" altLang="zh-CN" b="0" dirty="0" err="1">
                <a:ea typeface="微软雅黑" panose="020B0503020204020204" pitchFamily="34" charset="-122"/>
                <a:sym typeface="+mn-lt"/>
              </a:rPr>
              <a:t>StackNode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;      //</a:t>
            </a:r>
            <a:r>
              <a:rPr lang="zh-CN" altLang="en-US" b="0" dirty="0">
                <a:ea typeface="微软雅黑" panose="020B0503020204020204" pitchFamily="34" charset="-122"/>
                <a:sym typeface="+mn-lt"/>
              </a:rPr>
              <a:t>生成新结点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p </a:t>
            </a:r>
            <a:b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</a:b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 if (!p) exit(OVERFLOW);</a:t>
            </a:r>
            <a:b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</a:b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p-&gt;data=e;</a:t>
            </a:r>
            <a:r>
              <a:rPr lang="zh-CN" altLang="en-US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zh-TW" altLang="en-US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将新结点数据域置为</a:t>
            </a:r>
            <a:r>
              <a:rPr lang="en-US" altLang="zh-TW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e</a:t>
            </a:r>
            <a:endParaRPr lang="en-US" altLang="zh-CN" b="0" dirty="0">
              <a:solidFill>
                <a:srgbClr val="FF0000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	 p-&gt;next=S;</a:t>
            </a:r>
            <a:r>
              <a:rPr lang="zh-CN" altLang="en-US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</a:t>
            </a:r>
            <a:endParaRPr lang="en-US" altLang="zh-CN" b="0" dirty="0">
              <a:solidFill>
                <a:srgbClr val="FF0000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	 S=p;</a:t>
            </a: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	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return OK;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}</a:t>
            </a:r>
          </a:p>
        </p:txBody>
      </p:sp>
      <p:sp>
        <p:nvSpPr>
          <p:cNvPr id="59397" name="标题 1">
            <a:extLst>
              <a:ext uri="{FF2B5EF4-FFF2-40B4-BE49-F238E27FC236}">
                <a16:creationId xmlns:a16="http://schemas.microsoft.com/office/drawing/2014/main" id="{7CCBE6A9-6135-44F9-9F07-63B30DE110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链栈进栈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标题 1">
            <a:extLst>
              <a:ext uri="{FF2B5EF4-FFF2-40B4-BE49-F238E27FC236}">
                <a16:creationId xmlns:a16="http://schemas.microsoft.com/office/drawing/2014/main" id="{290689D3-25E2-420B-9EB8-E172CFBD4C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链栈进栈</a:t>
            </a:r>
          </a:p>
        </p:txBody>
      </p:sp>
      <p:grpSp>
        <p:nvGrpSpPr>
          <p:cNvPr id="62467" name="Group 6">
            <a:extLst>
              <a:ext uri="{FF2B5EF4-FFF2-40B4-BE49-F238E27FC236}">
                <a16:creationId xmlns:a16="http://schemas.microsoft.com/office/drawing/2014/main" id="{C305E716-EE6B-D240-92FD-B3F300EFD334}"/>
              </a:ext>
            </a:extLst>
          </p:cNvPr>
          <p:cNvGrpSpPr>
            <a:grpSpLocks/>
          </p:cNvGrpSpPr>
          <p:nvPr/>
        </p:nvGrpSpPr>
        <p:grpSpPr bwMode="auto">
          <a:xfrm>
            <a:off x="4110038" y="1636713"/>
            <a:ext cx="4038600" cy="2286000"/>
            <a:chOff x="2688" y="1990"/>
            <a:chExt cx="2544" cy="1440"/>
          </a:xfrm>
        </p:grpSpPr>
        <p:sp>
          <p:nvSpPr>
            <p:cNvPr id="54277" name="Rectangle 7">
              <a:extLst>
                <a:ext uri="{FF2B5EF4-FFF2-40B4-BE49-F238E27FC236}">
                  <a16:creationId xmlns:a16="http://schemas.microsoft.com/office/drawing/2014/main" id="{6E9AF150-2E64-404F-BFF2-535A8F8826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2066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278" name="Line 8">
              <a:extLst>
                <a:ext uri="{FF2B5EF4-FFF2-40B4-BE49-F238E27FC236}">
                  <a16:creationId xmlns:a16="http://schemas.microsoft.com/office/drawing/2014/main" id="{8B2217CE-9AA9-4237-A368-C337A4FA85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2066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279" name="Line 9">
              <a:extLst>
                <a:ext uri="{FF2B5EF4-FFF2-40B4-BE49-F238E27FC236}">
                  <a16:creationId xmlns:a16="http://schemas.microsoft.com/office/drawing/2014/main" id="{24383399-1D36-4FC1-8EBF-C56C403ED9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182"/>
              <a:ext cx="2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280" name="Text Box 10">
              <a:extLst>
                <a:ext uri="{FF2B5EF4-FFF2-40B4-BE49-F238E27FC236}">
                  <a16:creationId xmlns:a16="http://schemas.microsoft.com/office/drawing/2014/main" id="{1D16ED4C-460A-4DC6-A888-F8AE6FAD66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206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p</a:t>
              </a:r>
            </a:p>
          </p:txBody>
        </p:sp>
        <p:sp>
          <p:nvSpPr>
            <p:cNvPr id="54281" name="Rectangle 11">
              <a:extLst>
                <a:ext uri="{FF2B5EF4-FFF2-40B4-BE49-F238E27FC236}">
                  <a16:creationId xmlns:a16="http://schemas.microsoft.com/office/drawing/2014/main" id="{24CA4D7F-7A7B-4378-8A61-5669F17B49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2066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282" name="Line 12">
              <a:extLst>
                <a:ext uri="{FF2B5EF4-FFF2-40B4-BE49-F238E27FC236}">
                  <a16:creationId xmlns:a16="http://schemas.microsoft.com/office/drawing/2014/main" id="{7CB760E6-DADC-4779-B2F1-4004B4638D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2066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283" name="Rectangle 13">
              <a:extLst>
                <a:ext uri="{FF2B5EF4-FFF2-40B4-BE49-F238E27FC236}">
                  <a16:creationId xmlns:a16="http://schemas.microsoft.com/office/drawing/2014/main" id="{CC18684B-C209-4534-A9BB-55ECFB8B9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2450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284" name="Line 14">
              <a:extLst>
                <a:ext uri="{FF2B5EF4-FFF2-40B4-BE49-F238E27FC236}">
                  <a16:creationId xmlns:a16="http://schemas.microsoft.com/office/drawing/2014/main" id="{B5B4130A-4C69-4332-97A9-9FD3B527BF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2450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285" name="Rectangle 15">
              <a:extLst>
                <a:ext uri="{FF2B5EF4-FFF2-40B4-BE49-F238E27FC236}">
                  <a16:creationId xmlns:a16="http://schemas.microsoft.com/office/drawing/2014/main" id="{87BAB0BC-7C33-4F4D-8893-3F1227F6F0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3170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286" name="Line 16">
              <a:extLst>
                <a:ext uri="{FF2B5EF4-FFF2-40B4-BE49-F238E27FC236}">
                  <a16:creationId xmlns:a16="http://schemas.microsoft.com/office/drawing/2014/main" id="{5EED4F51-CD9A-4302-A3F1-3BEC7E28D5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3170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287" name="Line 17">
              <a:extLst>
                <a:ext uri="{FF2B5EF4-FFF2-40B4-BE49-F238E27FC236}">
                  <a16:creationId xmlns:a16="http://schemas.microsoft.com/office/drawing/2014/main" id="{AA8411AF-E701-4A80-B2E9-03BF74A839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0" y="2230"/>
              <a:ext cx="0" cy="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288" name="Line 18">
              <a:extLst>
                <a:ext uri="{FF2B5EF4-FFF2-40B4-BE49-F238E27FC236}">
                  <a16:creationId xmlns:a16="http://schemas.microsoft.com/office/drawing/2014/main" id="{F80E50BE-9E56-4A98-AF0E-3391063919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0" y="2662"/>
              <a:ext cx="0" cy="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289" name="Line 19">
              <a:extLst>
                <a:ext uri="{FF2B5EF4-FFF2-40B4-BE49-F238E27FC236}">
                  <a16:creationId xmlns:a16="http://schemas.microsoft.com/office/drawing/2014/main" id="{31268ADF-FF80-4058-887B-48A5A934F7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0" y="2950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290" name="Text Box 20">
              <a:extLst>
                <a:ext uri="{FF2B5EF4-FFF2-40B4-BE49-F238E27FC236}">
                  <a16:creationId xmlns:a16="http://schemas.microsoft.com/office/drawing/2014/main" id="{3069C600-B446-4649-8B54-AC9B4207D5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6" y="3142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∧</a:t>
              </a:r>
            </a:p>
          </p:txBody>
        </p:sp>
        <p:sp>
          <p:nvSpPr>
            <p:cNvPr id="54291" name="Line 21">
              <a:extLst>
                <a:ext uri="{FF2B5EF4-FFF2-40B4-BE49-F238E27FC236}">
                  <a16:creationId xmlns:a16="http://schemas.microsoft.com/office/drawing/2014/main" id="{C583AC80-CA59-4A86-B997-6998DEC884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2106"/>
              <a:ext cx="2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292" name="Text Box 22">
              <a:extLst>
                <a:ext uri="{FF2B5EF4-FFF2-40B4-BE49-F238E27FC236}">
                  <a16:creationId xmlns:a16="http://schemas.microsoft.com/office/drawing/2014/main" id="{FCF0F451-66BC-4D0A-A90F-C69B134F3F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1990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S</a:t>
              </a:r>
            </a:p>
          </p:txBody>
        </p:sp>
      </p:grpSp>
      <p:sp>
        <p:nvSpPr>
          <p:cNvPr id="54293" name="Line 23">
            <a:extLst>
              <a:ext uri="{FF2B5EF4-FFF2-40B4-BE49-F238E27FC236}">
                <a16:creationId xmlns:a16="http://schemas.microsoft.com/office/drawing/2014/main" id="{B56B3912-645A-4E51-8BBD-A1297103F9DC}"/>
              </a:ext>
            </a:extLst>
          </p:cNvPr>
          <p:cNvSpPr>
            <a:spLocks noChangeShapeType="1"/>
          </p:cNvSpPr>
          <p:nvPr/>
        </p:nvSpPr>
        <p:spPr bwMode="auto">
          <a:xfrm>
            <a:off x="5786438" y="2017713"/>
            <a:ext cx="1143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294" name="Text Box 24">
            <a:extLst>
              <a:ext uri="{FF2B5EF4-FFF2-40B4-BE49-F238E27FC236}">
                <a16:creationId xmlns:a16="http://schemas.microsoft.com/office/drawing/2014/main" id="{0C4BDF7A-9FCE-4846-960F-D4BF9A27D5D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795838" y="163671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e</a:t>
            </a:r>
          </a:p>
        </p:txBody>
      </p:sp>
      <p:sp>
        <p:nvSpPr>
          <p:cNvPr id="54295" name="Rectangle 25">
            <a:extLst>
              <a:ext uri="{FF2B5EF4-FFF2-40B4-BE49-F238E27FC236}">
                <a16:creationId xmlns:a16="http://schemas.microsoft.com/office/drawing/2014/main" id="{32599646-C966-4E9F-830E-C4DDE9771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838" y="2422525"/>
            <a:ext cx="5694362" cy="3760838"/>
          </a:xfrm>
          <a:prstGeom prst="rect">
            <a:avLst/>
          </a:prstGeom>
          <a:solidFill>
            <a:srgbClr val="D4E6F4"/>
          </a:solidFill>
          <a:ln>
            <a:noFill/>
          </a:ln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Status Push(</a:t>
            </a:r>
            <a:r>
              <a:rPr lang="en-US" altLang="zh-CN" b="0" dirty="0" err="1">
                <a:ea typeface="微软雅黑" panose="020B0503020204020204" pitchFamily="34" charset="-122"/>
                <a:sym typeface="+mn-lt"/>
              </a:rPr>
              <a:t>LinkStack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 &amp;S </a:t>
            </a: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, </a:t>
            </a:r>
            <a:r>
              <a:rPr lang="en-US" altLang="zh-CN" b="0" dirty="0" err="1">
                <a:ea typeface="微软雅黑" panose="020B0503020204020204" pitchFamily="34" charset="-122"/>
                <a:sym typeface="+mn-lt"/>
              </a:rPr>
              <a:t>SElemType</a:t>
            </a: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e)</a:t>
            </a:r>
            <a:b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</a:b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{</a:t>
            </a:r>
            <a:b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</a:b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p=new </a:t>
            </a:r>
            <a:r>
              <a:rPr lang="en-US" altLang="zh-CN" b="0" dirty="0" err="1">
                <a:ea typeface="微软雅黑" panose="020B0503020204020204" pitchFamily="34" charset="-122"/>
                <a:sym typeface="+mn-lt"/>
              </a:rPr>
              <a:t>StackNode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;      //</a:t>
            </a:r>
            <a:r>
              <a:rPr lang="zh-CN" altLang="en-US" b="0" dirty="0">
                <a:ea typeface="微软雅黑" panose="020B0503020204020204" pitchFamily="34" charset="-122"/>
                <a:sym typeface="+mn-lt"/>
              </a:rPr>
              <a:t>生成新结点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p </a:t>
            </a:r>
            <a:b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</a:b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 if (!p) exit(OVERFLOW);</a:t>
            </a:r>
            <a:b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</a:b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p-&gt;data=e;</a:t>
            </a:r>
            <a:r>
              <a:rPr lang="zh-CN" altLang="en-US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zh-TW" altLang="en-US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将新结点数据域置为</a:t>
            </a:r>
            <a:r>
              <a:rPr lang="en-US" altLang="zh-TW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e</a:t>
            </a:r>
            <a:endParaRPr lang="en-US" altLang="zh-CN" b="0" dirty="0">
              <a:solidFill>
                <a:srgbClr val="FF0000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	 p-&gt;next=S;</a:t>
            </a:r>
            <a:r>
              <a:rPr lang="zh-CN" altLang="en-US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zh-TW" altLang="en-US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将新结点插入栈顶</a:t>
            </a:r>
            <a:endParaRPr lang="en-US" altLang="zh-CN" b="0" dirty="0">
              <a:solidFill>
                <a:srgbClr val="FF0000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	 S=p;</a:t>
            </a: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     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return OK;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}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0" name="Group 6">
            <a:extLst>
              <a:ext uri="{FF2B5EF4-FFF2-40B4-BE49-F238E27FC236}">
                <a16:creationId xmlns:a16="http://schemas.microsoft.com/office/drawing/2014/main" id="{BE2A6A19-FB42-164A-84A0-71CC59CCFF02}"/>
              </a:ext>
            </a:extLst>
          </p:cNvPr>
          <p:cNvGrpSpPr>
            <a:grpSpLocks/>
          </p:cNvGrpSpPr>
          <p:nvPr/>
        </p:nvGrpSpPr>
        <p:grpSpPr bwMode="auto">
          <a:xfrm>
            <a:off x="4256088" y="1506538"/>
            <a:ext cx="4038600" cy="2286000"/>
            <a:chOff x="2688" y="1990"/>
            <a:chExt cx="2544" cy="1440"/>
          </a:xfrm>
        </p:grpSpPr>
        <p:sp>
          <p:nvSpPr>
            <p:cNvPr id="55301" name="Rectangle 7">
              <a:extLst>
                <a:ext uri="{FF2B5EF4-FFF2-40B4-BE49-F238E27FC236}">
                  <a16:creationId xmlns:a16="http://schemas.microsoft.com/office/drawing/2014/main" id="{44467007-715A-4490-9325-ABA5C40ED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2066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02" name="Line 8">
              <a:extLst>
                <a:ext uri="{FF2B5EF4-FFF2-40B4-BE49-F238E27FC236}">
                  <a16:creationId xmlns:a16="http://schemas.microsoft.com/office/drawing/2014/main" id="{2DAE44EB-D572-4ACD-B161-7CBE9778B5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2066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03" name="Line 9">
              <a:extLst>
                <a:ext uri="{FF2B5EF4-FFF2-40B4-BE49-F238E27FC236}">
                  <a16:creationId xmlns:a16="http://schemas.microsoft.com/office/drawing/2014/main" id="{9D3CA0D0-32C3-4637-BDC8-0E26564747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182"/>
              <a:ext cx="2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04" name="Text Box 10">
              <a:extLst>
                <a:ext uri="{FF2B5EF4-FFF2-40B4-BE49-F238E27FC236}">
                  <a16:creationId xmlns:a16="http://schemas.microsoft.com/office/drawing/2014/main" id="{64704D20-A759-4FE8-8EE4-54A2E46A4D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206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p</a:t>
              </a:r>
            </a:p>
          </p:txBody>
        </p:sp>
        <p:sp>
          <p:nvSpPr>
            <p:cNvPr id="55305" name="Rectangle 11">
              <a:extLst>
                <a:ext uri="{FF2B5EF4-FFF2-40B4-BE49-F238E27FC236}">
                  <a16:creationId xmlns:a16="http://schemas.microsoft.com/office/drawing/2014/main" id="{E1389B78-450F-4D94-BE73-F75B38A45F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2066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06" name="Line 12">
              <a:extLst>
                <a:ext uri="{FF2B5EF4-FFF2-40B4-BE49-F238E27FC236}">
                  <a16:creationId xmlns:a16="http://schemas.microsoft.com/office/drawing/2014/main" id="{80673392-1EFD-45E9-868B-A402172246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2066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07" name="Rectangle 13">
              <a:extLst>
                <a:ext uri="{FF2B5EF4-FFF2-40B4-BE49-F238E27FC236}">
                  <a16:creationId xmlns:a16="http://schemas.microsoft.com/office/drawing/2014/main" id="{14B40BFF-A804-4A34-81E4-33C57C0782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2450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08" name="Line 14">
              <a:extLst>
                <a:ext uri="{FF2B5EF4-FFF2-40B4-BE49-F238E27FC236}">
                  <a16:creationId xmlns:a16="http://schemas.microsoft.com/office/drawing/2014/main" id="{E98ED5B8-03D3-456F-9BA0-101F2125D3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2450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09" name="Rectangle 15">
              <a:extLst>
                <a:ext uri="{FF2B5EF4-FFF2-40B4-BE49-F238E27FC236}">
                  <a16:creationId xmlns:a16="http://schemas.microsoft.com/office/drawing/2014/main" id="{D5A954AC-13A4-42BE-B90A-EAF56F44B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3170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10" name="Line 16">
              <a:extLst>
                <a:ext uri="{FF2B5EF4-FFF2-40B4-BE49-F238E27FC236}">
                  <a16:creationId xmlns:a16="http://schemas.microsoft.com/office/drawing/2014/main" id="{658FC444-569B-4D69-B08F-C50E3D6D35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3170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11" name="Line 17">
              <a:extLst>
                <a:ext uri="{FF2B5EF4-FFF2-40B4-BE49-F238E27FC236}">
                  <a16:creationId xmlns:a16="http://schemas.microsoft.com/office/drawing/2014/main" id="{E047A2C9-2915-400D-AA71-F59E165873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0" y="2230"/>
              <a:ext cx="0" cy="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12" name="Line 18">
              <a:extLst>
                <a:ext uri="{FF2B5EF4-FFF2-40B4-BE49-F238E27FC236}">
                  <a16:creationId xmlns:a16="http://schemas.microsoft.com/office/drawing/2014/main" id="{4BE28F6C-4815-4E65-9093-3EE34D4501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0" y="2662"/>
              <a:ext cx="0" cy="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13" name="Line 19">
              <a:extLst>
                <a:ext uri="{FF2B5EF4-FFF2-40B4-BE49-F238E27FC236}">
                  <a16:creationId xmlns:a16="http://schemas.microsoft.com/office/drawing/2014/main" id="{9B100C86-D8DA-4D03-87EF-D4C5CA5153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0" y="2950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14" name="Text Box 20">
              <a:extLst>
                <a:ext uri="{FF2B5EF4-FFF2-40B4-BE49-F238E27FC236}">
                  <a16:creationId xmlns:a16="http://schemas.microsoft.com/office/drawing/2014/main" id="{8E1B2E2F-B79A-465F-9CA1-33498084AD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6" y="3142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∧</a:t>
              </a:r>
            </a:p>
          </p:txBody>
        </p:sp>
        <p:sp>
          <p:nvSpPr>
            <p:cNvPr id="55315" name="Line 21">
              <a:extLst>
                <a:ext uri="{FF2B5EF4-FFF2-40B4-BE49-F238E27FC236}">
                  <a16:creationId xmlns:a16="http://schemas.microsoft.com/office/drawing/2014/main" id="{DD00964E-D18C-4F46-B612-CAEBBC81B5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2106"/>
              <a:ext cx="2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316" name="Text Box 22">
              <a:extLst>
                <a:ext uri="{FF2B5EF4-FFF2-40B4-BE49-F238E27FC236}">
                  <a16:creationId xmlns:a16="http://schemas.microsoft.com/office/drawing/2014/main" id="{4E873131-8478-49B7-8E20-BF53E23B29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1990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S</a:t>
              </a:r>
            </a:p>
          </p:txBody>
        </p:sp>
      </p:grpSp>
      <p:sp>
        <p:nvSpPr>
          <p:cNvPr id="55317" name="Line 23">
            <a:extLst>
              <a:ext uri="{FF2B5EF4-FFF2-40B4-BE49-F238E27FC236}">
                <a16:creationId xmlns:a16="http://schemas.microsoft.com/office/drawing/2014/main" id="{DAA4F2EE-1B12-4A37-99AC-77712C37BA82}"/>
              </a:ext>
            </a:extLst>
          </p:cNvPr>
          <p:cNvSpPr>
            <a:spLocks noChangeShapeType="1"/>
          </p:cNvSpPr>
          <p:nvPr/>
        </p:nvSpPr>
        <p:spPr bwMode="auto">
          <a:xfrm>
            <a:off x="5932488" y="1887538"/>
            <a:ext cx="1143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318" name="Text Box 24">
            <a:extLst>
              <a:ext uri="{FF2B5EF4-FFF2-40B4-BE49-F238E27FC236}">
                <a16:creationId xmlns:a16="http://schemas.microsoft.com/office/drawing/2014/main" id="{6A2B10E9-5C99-4AF7-B843-88E69EA081B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941888" y="15065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e</a:t>
            </a:r>
          </a:p>
        </p:txBody>
      </p:sp>
      <p:sp>
        <p:nvSpPr>
          <p:cNvPr id="55319" name="Line 26">
            <a:extLst>
              <a:ext uri="{FF2B5EF4-FFF2-40B4-BE49-F238E27FC236}">
                <a16:creationId xmlns:a16="http://schemas.microsoft.com/office/drawing/2014/main" id="{3846282F-633B-4B00-B7FE-AAD928D955F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60888" y="1619250"/>
            <a:ext cx="381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320" name="Text Box 27">
            <a:extLst>
              <a:ext uri="{FF2B5EF4-FFF2-40B4-BE49-F238E27FC236}">
                <a16:creationId xmlns:a16="http://schemas.microsoft.com/office/drawing/2014/main" id="{B2C37926-D302-4497-8439-37990006B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6088" y="14351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</a:t>
            </a:r>
          </a:p>
        </p:txBody>
      </p:sp>
      <p:sp>
        <p:nvSpPr>
          <p:cNvPr id="55321" name="Rectangle 28">
            <a:extLst>
              <a:ext uri="{FF2B5EF4-FFF2-40B4-BE49-F238E27FC236}">
                <a16:creationId xmlns:a16="http://schemas.microsoft.com/office/drawing/2014/main" id="{82CFF2BF-4734-4C53-9370-0E6D9D5B5E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175" y="2400300"/>
            <a:ext cx="5770563" cy="3760838"/>
          </a:xfrm>
          <a:prstGeom prst="rect">
            <a:avLst/>
          </a:prstGeom>
          <a:solidFill>
            <a:srgbClr val="D4E6F4"/>
          </a:solidFill>
          <a:ln>
            <a:noFill/>
          </a:ln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Status Push(</a:t>
            </a:r>
            <a:r>
              <a:rPr lang="en-US" altLang="zh-CN" b="0" dirty="0" err="1">
                <a:ea typeface="微软雅黑" panose="020B0503020204020204" pitchFamily="34" charset="-122"/>
                <a:sym typeface="+mn-lt"/>
              </a:rPr>
              <a:t>LinkStack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 &amp;S </a:t>
            </a: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, </a:t>
            </a:r>
            <a:r>
              <a:rPr lang="en-US" altLang="zh-CN" b="0" dirty="0" err="1">
                <a:ea typeface="微软雅黑" panose="020B0503020204020204" pitchFamily="34" charset="-122"/>
                <a:sym typeface="+mn-lt"/>
              </a:rPr>
              <a:t>SElemType</a:t>
            </a: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e)</a:t>
            </a:r>
            <a:b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</a:b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{</a:t>
            </a:r>
            <a:b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</a:b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p=new </a:t>
            </a:r>
            <a:r>
              <a:rPr lang="en-US" altLang="zh-CN" b="0" dirty="0" err="1">
                <a:ea typeface="微软雅黑" panose="020B0503020204020204" pitchFamily="34" charset="-122"/>
                <a:sym typeface="+mn-lt"/>
              </a:rPr>
              <a:t>StackNode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;      //</a:t>
            </a:r>
            <a:r>
              <a:rPr lang="zh-CN" altLang="en-US" b="0" dirty="0">
                <a:ea typeface="微软雅黑" panose="020B0503020204020204" pitchFamily="34" charset="-122"/>
                <a:sym typeface="+mn-lt"/>
              </a:rPr>
              <a:t>生成新结点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p </a:t>
            </a:r>
            <a:b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</a:b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 if (!p) exit(OVERFLOW);</a:t>
            </a:r>
            <a:b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</a:b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p-&gt;data=e;</a:t>
            </a:r>
            <a:r>
              <a:rPr lang="zh-CN" altLang="en-US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zh-TW" altLang="en-US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将新结点数据域置为</a:t>
            </a:r>
            <a:r>
              <a:rPr lang="en-US" altLang="zh-TW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e</a:t>
            </a:r>
            <a:endParaRPr lang="en-US" altLang="zh-CN" b="0" dirty="0">
              <a:solidFill>
                <a:srgbClr val="FF0000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	 p-&gt;next=S;</a:t>
            </a:r>
            <a:r>
              <a:rPr lang="zh-CN" altLang="en-US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zh-TW" altLang="en-US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将新结点插入栈顶</a:t>
            </a:r>
            <a:endParaRPr lang="en-US" altLang="zh-CN" b="0" dirty="0">
              <a:solidFill>
                <a:srgbClr val="FF0000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	 S=p;</a:t>
            </a: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zh-TW" altLang="en-US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修改栈顶指针</a:t>
            </a:r>
            <a:r>
              <a:rPr lang="en-US" altLang="zh-TW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p</a:t>
            </a:r>
            <a:endParaRPr lang="en-US" altLang="zh-CN" b="0" dirty="0">
              <a:solidFill>
                <a:srgbClr val="000000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      </a:t>
            </a:r>
            <a:r>
              <a:rPr lang="en-US" altLang="zh-CN" b="0" dirty="0">
                <a:ea typeface="微软雅黑" panose="020B0503020204020204" pitchFamily="34" charset="-122"/>
                <a:sym typeface="+mn-lt"/>
              </a:rPr>
              <a:t>return OK; 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 dirty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}</a:t>
            </a:r>
          </a:p>
        </p:txBody>
      </p:sp>
      <p:sp>
        <p:nvSpPr>
          <p:cNvPr id="61448" name="标题 1">
            <a:extLst>
              <a:ext uri="{FF2B5EF4-FFF2-40B4-BE49-F238E27FC236}">
                <a16:creationId xmlns:a16="http://schemas.microsoft.com/office/drawing/2014/main" id="{ADF2FB89-93C2-4515-ABFB-59A834EC8E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链栈进栈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标题 1">
            <a:extLst>
              <a:ext uri="{FF2B5EF4-FFF2-40B4-BE49-F238E27FC236}">
                <a16:creationId xmlns:a16="http://schemas.microsoft.com/office/drawing/2014/main" id="{B86FB7BA-78E5-45BE-AA41-9C66C52EE4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lt"/>
              </a:rPr>
              <a:t>链栈出栈</a:t>
            </a:r>
          </a:p>
        </p:txBody>
      </p:sp>
      <p:grpSp>
        <p:nvGrpSpPr>
          <p:cNvPr id="64515" name="Group 59">
            <a:extLst>
              <a:ext uri="{FF2B5EF4-FFF2-40B4-BE49-F238E27FC236}">
                <a16:creationId xmlns:a16="http://schemas.microsoft.com/office/drawing/2014/main" id="{73BC9E8B-8AC0-0F4E-83EF-EF64CDB2144D}"/>
              </a:ext>
            </a:extLst>
          </p:cNvPr>
          <p:cNvGrpSpPr>
            <a:grpSpLocks/>
          </p:cNvGrpSpPr>
          <p:nvPr/>
        </p:nvGrpSpPr>
        <p:grpSpPr bwMode="auto">
          <a:xfrm>
            <a:off x="6369050" y="1449388"/>
            <a:ext cx="1905000" cy="2493962"/>
            <a:chOff x="1680" y="2878"/>
            <a:chExt cx="1200" cy="1355"/>
          </a:xfrm>
        </p:grpSpPr>
        <p:sp>
          <p:nvSpPr>
            <p:cNvPr id="56325" name="Rectangle 60">
              <a:extLst>
                <a:ext uri="{FF2B5EF4-FFF2-40B4-BE49-F238E27FC236}">
                  <a16:creationId xmlns:a16="http://schemas.microsoft.com/office/drawing/2014/main" id="{6BD8D6A3-6CFD-454B-A9B3-459F0F8EC0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2908"/>
              <a:ext cx="768" cy="191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326" name="Line 61">
              <a:extLst>
                <a:ext uri="{FF2B5EF4-FFF2-40B4-BE49-F238E27FC236}">
                  <a16:creationId xmlns:a16="http://schemas.microsoft.com/office/drawing/2014/main" id="{43B93A39-137D-4914-BB70-8EDF0C1EFC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2908"/>
              <a:ext cx="0" cy="19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327" name="Rectangle 62">
              <a:extLst>
                <a:ext uri="{FF2B5EF4-FFF2-40B4-BE49-F238E27FC236}">
                  <a16:creationId xmlns:a16="http://schemas.microsoft.com/office/drawing/2014/main" id="{16543D18-AAAE-4C34-9BA3-02E296D52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3292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328" name="Line 63">
              <a:extLst>
                <a:ext uri="{FF2B5EF4-FFF2-40B4-BE49-F238E27FC236}">
                  <a16:creationId xmlns:a16="http://schemas.microsoft.com/office/drawing/2014/main" id="{B6C0A010-F72C-417F-9465-109A7FE074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3292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329" name="Rectangle 64">
              <a:extLst>
                <a:ext uri="{FF2B5EF4-FFF2-40B4-BE49-F238E27FC236}">
                  <a16:creationId xmlns:a16="http://schemas.microsoft.com/office/drawing/2014/main" id="{923C2CBC-35F0-4935-9DD8-B79E6400AB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4012"/>
              <a:ext cx="768" cy="191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330" name="Line 65">
              <a:extLst>
                <a:ext uri="{FF2B5EF4-FFF2-40B4-BE49-F238E27FC236}">
                  <a16:creationId xmlns:a16="http://schemas.microsoft.com/office/drawing/2014/main" id="{BE0A72E6-B470-470F-A889-D713734287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4012"/>
              <a:ext cx="0" cy="19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331" name="Line 66">
              <a:extLst>
                <a:ext uri="{FF2B5EF4-FFF2-40B4-BE49-F238E27FC236}">
                  <a16:creationId xmlns:a16="http://schemas.microsoft.com/office/drawing/2014/main" id="{9FAF290C-60AD-4054-96C1-240EF6F9FC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3072"/>
              <a:ext cx="0" cy="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332" name="Line 67">
              <a:extLst>
                <a:ext uri="{FF2B5EF4-FFF2-40B4-BE49-F238E27FC236}">
                  <a16:creationId xmlns:a16="http://schemas.microsoft.com/office/drawing/2014/main" id="{930519ED-D8D3-4EC0-AFFA-23EBBCF115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3504"/>
              <a:ext cx="0" cy="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333" name="Line 68">
              <a:extLst>
                <a:ext uri="{FF2B5EF4-FFF2-40B4-BE49-F238E27FC236}">
                  <a16:creationId xmlns:a16="http://schemas.microsoft.com/office/drawing/2014/main" id="{92896756-AB5C-4874-8727-975A22A612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3792"/>
              <a:ext cx="0" cy="19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334" name="Text Box 69">
              <a:extLst>
                <a:ext uri="{FF2B5EF4-FFF2-40B4-BE49-F238E27FC236}">
                  <a16:creationId xmlns:a16="http://schemas.microsoft.com/office/drawing/2014/main" id="{F24A5CCB-7D31-43F7-80AB-1001513A59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3984"/>
              <a:ext cx="288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∧</a:t>
              </a:r>
            </a:p>
          </p:txBody>
        </p:sp>
        <p:sp>
          <p:nvSpPr>
            <p:cNvPr id="56335" name="Line 70">
              <a:extLst>
                <a:ext uri="{FF2B5EF4-FFF2-40B4-BE49-F238E27FC236}">
                  <a16:creationId xmlns:a16="http://schemas.microsoft.com/office/drawing/2014/main" id="{EAE27375-CA96-47C2-A368-48FAABE772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3024"/>
              <a:ext cx="2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336" name="Text Box 71">
              <a:extLst>
                <a:ext uri="{FF2B5EF4-FFF2-40B4-BE49-F238E27FC236}">
                  <a16:creationId xmlns:a16="http://schemas.microsoft.com/office/drawing/2014/main" id="{45D7AEE3-98FA-442B-A62F-C0255C6BD5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2908"/>
              <a:ext cx="28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S</a:t>
              </a:r>
            </a:p>
          </p:txBody>
        </p:sp>
        <p:sp>
          <p:nvSpPr>
            <p:cNvPr id="56337" name="Text Box 72">
              <a:extLst>
                <a:ext uri="{FF2B5EF4-FFF2-40B4-BE49-F238E27FC236}">
                  <a16:creationId xmlns:a16="http://schemas.microsoft.com/office/drawing/2014/main" id="{DF13FF2C-078A-43A3-9AB2-D820AB0646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2878"/>
              <a:ext cx="28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A</a:t>
              </a:r>
            </a:p>
          </p:txBody>
        </p:sp>
      </p:grpSp>
      <p:sp>
        <p:nvSpPr>
          <p:cNvPr id="56338" name="Text Box 73">
            <a:extLst>
              <a:ext uri="{FF2B5EF4-FFF2-40B4-BE49-F238E27FC236}">
                <a16:creationId xmlns:a16="http://schemas.microsoft.com/office/drawing/2014/main" id="{6B524D51-CBCA-4A85-9E34-C9D148F7B31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768850" y="1544638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e = ‘A’</a:t>
            </a:r>
          </a:p>
        </p:txBody>
      </p:sp>
      <p:sp>
        <p:nvSpPr>
          <p:cNvPr id="56339" name="Text Box 74">
            <a:extLst>
              <a:ext uri="{FF2B5EF4-FFF2-40B4-BE49-F238E27FC236}">
                <a16:creationId xmlns:a16="http://schemas.microsoft.com/office/drawing/2014/main" id="{4143FCAB-BC02-4FA3-824F-C1EB3FFD0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550" y="2230438"/>
            <a:ext cx="5905500" cy="3848100"/>
          </a:xfrm>
          <a:prstGeom prst="rect">
            <a:avLst/>
          </a:prstGeom>
          <a:solidFill>
            <a:srgbClr val="E2D9EB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Status Pop (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LinkStack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&amp;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S,SElemType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&amp;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e)</a:t>
            </a:r>
          </a:p>
          <a:p>
            <a:pPr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{</a:t>
            </a:r>
          </a:p>
          <a:p>
            <a:pPr lvl="1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if (S==NULL) return</a:t>
            </a:r>
            <a:r>
              <a:rPr lang="en-US" altLang="zh-CN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ERROR;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lvl="1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e = S-&gt; data;</a:t>
            </a:r>
            <a:r>
              <a:rPr lang="en-US" altLang="zh-CN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p = S;   S =  S-&gt; next;</a:t>
            </a:r>
          </a:p>
          <a:p>
            <a:pPr lvl="1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delete p;   return OK;</a:t>
            </a:r>
          </a:p>
          <a:p>
            <a:pPr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} 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8" name="Group 6">
            <a:extLst>
              <a:ext uri="{FF2B5EF4-FFF2-40B4-BE49-F238E27FC236}">
                <a16:creationId xmlns:a16="http://schemas.microsoft.com/office/drawing/2014/main" id="{516AFC0C-3716-7045-88EF-C8BCFB383816}"/>
              </a:ext>
            </a:extLst>
          </p:cNvPr>
          <p:cNvGrpSpPr>
            <a:grpSpLocks/>
          </p:cNvGrpSpPr>
          <p:nvPr/>
        </p:nvGrpSpPr>
        <p:grpSpPr bwMode="auto">
          <a:xfrm>
            <a:off x="6370638" y="1276350"/>
            <a:ext cx="1905000" cy="2438400"/>
            <a:chOff x="1680" y="2908"/>
            <a:chExt cx="1200" cy="1325"/>
          </a:xfrm>
        </p:grpSpPr>
        <p:sp>
          <p:nvSpPr>
            <p:cNvPr id="57349" name="Rectangle 7">
              <a:extLst>
                <a:ext uri="{FF2B5EF4-FFF2-40B4-BE49-F238E27FC236}">
                  <a16:creationId xmlns:a16="http://schemas.microsoft.com/office/drawing/2014/main" id="{CEEC24DC-3738-48D0-B9C2-D7CBBECE3D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2908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350" name="Line 8">
              <a:extLst>
                <a:ext uri="{FF2B5EF4-FFF2-40B4-BE49-F238E27FC236}">
                  <a16:creationId xmlns:a16="http://schemas.microsoft.com/office/drawing/2014/main" id="{BF0AA16B-2BE2-4B35-A872-DB3489F5D7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2908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351" name="Rectangle 9">
              <a:extLst>
                <a:ext uri="{FF2B5EF4-FFF2-40B4-BE49-F238E27FC236}">
                  <a16:creationId xmlns:a16="http://schemas.microsoft.com/office/drawing/2014/main" id="{181D9739-8C26-429D-8B9C-F4800EA406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3292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352" name="Line 10">
              <a:extLst>
                <a:ext uri="{FF2B5EF4-FFF2-40B4-BE49-F238E27FC236}">
                  <a16:creationId xmlns:a16="http://schemas.microsoft.com/office/drawing/2014/main" id="{96F8D4A9-F619-4CA6-A273-B8AE2ACF13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3292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353" name="Rectangle 11">
              <a:extLst>
                <a:ext uri="{FF2B5EF4-FFF2-40B4-BE49-F238E27FC236}">
                  <a16:creationId xmlns:a16="http://schemas.microsoft.com/office/drawing/2014/main" id="{4C2F4D15-F630-4DDE-B076-17C500658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4012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354" name="Line 12">
              <a:extLst>
                <a:ext uri="{FF2B5EF4-FFF2-40B4-BE49-F238E27FC236}">
                  <a16:creationId xmlns:a16="http://schemas.microsoft.com/office/drawing/2014/main" id="{4FB1434C-C780-4E81-BFB8-10C4861B03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4012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355" name="Line 13">
              <a:extLst>
                <a:ext uri="{FF2B5EF4-FFF2-40B4-BE49-F238E27FC236}">
                  <a16:creationId xmlns:a16="http://schemas.microsoft.com/office/drawing/2014/main" id="{254E0C04-775B-4D1F-B14B-8660B2A079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3072"/>
              <a:ext cx="0" cy="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356" name="Line 14">
              <a:extLst>
                <a:ext uri="{FF2B5EF4-FFF2-40B4-BE49-F238E27FC236}">
                  <a16:creationId xmlns:a16="http://schemas.microsoft.com/office/drawing/2014/main" id="{AFEDD041-4495-40CD-9265-6BCCD27E88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3504"/>
              <a:ext cx="0" cy="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357" name="Line 15">
              <a:extLst>
                <a:ext uri="{FF2B5EF4-FFF2-40B4-BE49-F238E27FC236}">
                  <a16:creationId xmlns:a16="http://schemas.microsoft.com/office/drawing/2014/main" id="{14AE8F8A-22CC-42FB-97B2-09E3893021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3792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358" name="Text Box 16">
              <a:extLst>
                <a:ext uri="{FF2B5EF4-FFF2-40B4-BE49-F238E27FC236}">
                  <a16:creationId xmlns:a16="http://schemas.microsoft.com/office/drawing/2014/main" id="{26B8F7C0-EECF-48F0-8297-E9FF3A3CBB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3984"/>
              <a:ext cx="288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∧</a:t>
              </a:r>
            </a:p>
          </p:txBody>
        </p:sp>
        <p:sp>
          <p:nvSpPr>
            <p:cNvPr id="57359" name="Line 17">
              <a:extLst>
                <a:ext uri="{FF2B5EF4-FFF2-40B4-BE49-F238E27FC236}">
                  <a16:creationId xmlns:a16="http://schemas.microsoft.com/office/drawing/2014/main" id="{BB581867-AA53-419F-993B-B8B65F3E03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3024"/>
              <a:ext cx="2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360" name="Text Box 18">
              <a:extLst>
                <a:ext uri="{FF2B5EF4-FFF2-40B4-BE49-F238E27FC236}">
                  <a16:creationId xmlns:a16="http://schemas.microsoft.com/office/drawing/2014/main" id="{EED35306-66B6-4616-9382-54FE8E2E0E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2908"/>
              <a:ext cx="28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S</a:t>
              </a:r>
            </a:p>
          </p:txBody>
        </p:sp>
        <p:sp>
          <p:nvSpPr>
            <p:cNvPr id="57361" name="Text Box 19">
              <a:extLst>
                <a:ext uri="{FF2B5EF4-FFF2-40B4-BE49-F238E27FC236}">
                  <a16:creationId xmlns:a16="http://schemas.microsoft.com/office/drawing/2014/main" id="{9B73C77C-192F-4C30-9ED1-49FC6CFAD8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2908"/>
              <a:ext cx="28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A</a:t>
              </a:r>
            </a:p>
          </p:txBody>
        </p:sp>
      </p:grpSp>
      <p:sp>
        <p:nvSpPr>
          <p:cNvPr id="57362" name="Text Box 20">
            <a:extLst>
              <a:ext uri="{FF2B5EF4-FFF2-40B4-BE49-F238E27FC236}">
                <a16:creationId xmlns:a16="http://schemas.microsoft.com/office/drawing/2014/main" id="{6019A8AA-6F77-41CE-ABAA-DF93C19DA38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368800" y="1490663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e = ‘A’</a:t>
            </a:r>
          </a:p>
        </p:txBody>
      </p:sp>
      <p:sp>
        <p:nvSpPr>
          <p:cNvPr id="57363" name="Line 21">
            <a:extLst>
              <a:ext uri="{FF2B5EF4-FFF2-40B4-BE49-F238E27FC236}">
                <a16:creationId xmlns:a16="http://schemas.microsoft.com/office/drawing/2014/main" id="{E9445288-3875-4F67-8034-FF37CA4015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75438" y="1690688"/>
            <a:ext cx="381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7364" name="Text Box 22">
            <a:extLst>
              <a:ext uri="{FF2B5EF4-FFF2-40B4-BE49-F238E27FC236}">
                <a16:creationId xmlns:a16="http://schemas.microsoft.com/office/drawing/2014/main" id="{4C25A5E7-D21A-4E7B-ADB8-DF4275E74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0638" y="146208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p</a:t>
            </a:r>
          </a:p>
        </p:txBody>
      </p:sp>
      <p:sp>
        <p:nvSpPr>
          <p:cNvPr id="63494" name="Text Box 23">
            <a:extLst>
              <a:ext uri="{FF2B5EF4-FFF2-40B4-BE49-F238E27FC236}">
                <a16:creationId xmlns:a16="http://schemas.microsoft.com/office/drawing/2014/main" id="{5CEDB36F-3CDF-4E70-81D2-68C650F3F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260600"/>
            <a:ext cx="5862638" cy="3849688"/>
          </a:xfrm>
          <a:prstGeom prst="rect">
            <a:avLst/>
          </a:prstGeom>
          <a:solidFill>
            <a:srgbClr val="E2D9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Status Pop (LinkStack &amp;S,SElemType &amp;e)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{</a:t>
            </a:r>
          </a:p>
          <a:p>
            <a:pPr lvl="1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latin typeface="+mn-lt"/>
                <a:ea typeface="+mn-ea"/>
                <a:cs typeface="+mn-ea"/>
                <a:sym typeface="+mn-lt"/>
              </a:rPr>
              <a:t>if (S==NULL) return ERROR;</a:t>
            </a:r>
          </a:p>
          <a:p>
            <a:pPr lvl="1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latin typeface="+mn-lt"/>
                <a:ea typeface="+mn-ea"/>
                <a:cs typeface="+mn-ea"/>
                <a:sym typeface="+mn-lt"/>
              </a:rPr>
              <a:t> e = S-&gt; data;  p = S;   S =  S-&gt; next;</a:t>
            </a:r>
          </a:p>
          <a:p>
            <a:pPr lvl="1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latin typeface="+mn-lt"/>
                <a:ea typeface="+mn-ea"/>
                <a:cs typeface="+mn-ea"/>
                <a:sym typeface="+mn-lt"/>
              </a:rPr>
              <a:t> delete p;   return OK;  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}  </a:t>
            </a:r>
          </a:p>
        </p:txBody>
      </p:sp>
      <p:sp>
        <p:nvSpPr>
          <p:cNvPr id="63495" name="标题 1">
            <a:extLst>
              <a:ext uri="{FF2B5EF4-FFF2-40B4-BE49-F238E27FC236}">
                <a16:creationId xmlns:a16="http://schemas.microsoft.com/office/drawing/2014/main" id="{7A3B52E7-5FE4-4F41-8320-519D60AC3D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4550" y="241300"/>
            <a:ext cx="6400800" cy="457200"/>
          </a:xfrm>
        </p:spPr>
        <p:txBody>
          <a:bodyPr/>
          <a:lstStyle/>
          <a:p>
            <a:r>
              <a:rPr lang="zh-CN" altLang="en-US">
                <a:sym typeface="+mn-lt"/>
              </a:rPr>
              <a:t>链栈出栈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4">
            <a:extLst>
              <a:ext uri="{FF2B5EF4-FFF2-40B4-BE49-F238E27FC236}">
                <a16:creationId xmlns:a16="http://schemas.microsoft.com/office/drawing/2014/main" id="{AB595F2D-79FA-4F2B-BEFD-6FE1C11C4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88913"/>
            <a:ext cx="340518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链栈出栈</a:t>
            </a:r>
          </a:p>
        </p:txBody>
      </p:sp>
      <p:grpSp>
        <p:nvGrpSpPr>
          <p:cNvPr id="66563" name="Group 6">
            <a:extLst>
              <a:ext uri="{FF2B5EF4-FFF2-40B4-BE49-F238E27FC236}">
                <a16:creationId xmlns:a16="http://schemas.microsoft.com/office/drawing/2014/main" id="{571819DC-1076-AF47-A408-89A5645FCBD3}"/>
              </a:ext>
            </a:extLst>
          </p:cNvPr>
          <p:cNvGrpSpPr>
            <a:grpSpLocks/>
          </p:cNvGrpSpPr>
          <p:nvPr/>
        </p:nvGrpSpPr>
        <p:grpSpPr bwMode="auto">
          <a:xfrm>
            <a:off x="6443663" y="1270000"/>
            <a:ext cx="1984375" cy="2620963"/>
            <a:chOff x="1630" y="2809"/>
            <a:chExt cx="1250" cy="1424"/>
          </a:xfrm>
        </p:grpSpPr>
        <p:sp>
          <p:nvSpPr>
            <p:cNvPr id="58373" name="Rectangle 7">
              <a:extLst>
                <a:ext uri="{FF2B5EF4-FFF2-40B4-BE49-F238E27FC236}">
                  <a16:creationId xmlns:a16="http://schemas.microsoft.com/office/drawing/2014/main" id="{4B1EF706-E44B-42C7-B4B2-D7DAA35803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2908"/>
              <a:ext cx="768" cy="191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374" name="Line 8">
              <a:extLst>
                <a:ext uri="{FF2B5EF4-FFF2-40B4-BE49-F238E27FC236}">
                  <a16:creationId xmlns:a16="http://schemas.microsoft.com/office/drawing/2014/main" id="{BFA9C948-34F4-417B-AF79-81F48174C3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2908"/>
              <a:ext cx="0" cy="19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375" name="Rectangle 9">
              <a:extLst>
                <a:ext uri="{FF2B5EF4-FFF2-40B4-BE49-F238E27FC236}">
                  <a16:creationId xmlns:a16="http://schemas.microsoft.com/office/drawing/2014/main" id="{2334EE4A-ACC9-404E-A1EC-49F30F0175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3292"/>
              <a:ext cx="768" cy="19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376" name="Line 10">
              <a:extLst>
                <a:ext uri="{FF2B5EF4-FFF2-40B4-BE49-F238E27FC236}">
                  <a16:creationId xmlns:a16="http://schemas.microsoft.com/office/drawing/2014/main" id="{921448DC-AC84-47DA-BAE8-75073B44CC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3292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377" name="Rectangle 11">
              <a:extLst>
                <a:ext uri="{FF2B5EF4-FFF2-40B4-BE49-F238E27FC236}">
                  <a16:creationId xmlns:a16="http://schemas.microsoft.com/office/drawing/2014/main" id="{2992FDE0-F56B-4399-8624-DF23969C6D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4012"/>
              <a:ext cx="768" cy="191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378" name="Line 12">
              <a:extLst>
                <a:ext uri="{FF2B5EF4-FFF2-40B4-BE49-F238E27FC236}">
                  <a16:creationId xmlns:a16="http://schemas.microsoft.com/office/drawing/2014/main" id="{DD434BF1-8CF4-48C4-984F-E062908DC3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4012"/>
              <a:ext cx="0" cy="19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379" name="Line 13">
              <a:extLst>
                <a:ext uri="{FF2B5EF4-FFF2-40B4-BE49-F238E27FC236}">
                  <a16:creationId xmlns:a16="http://schemas.microsoft.com/office/drawing/2014/main" id="{6EAB2E9C-5BA1-4410-899B-9CF086E3BF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3122"/>
              <a:ext cx="0" cy="15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380" name="Line 14">
              <a:extLst>
                <a:ext uri="{FF2B5EF4-FFF2-40B4-BE49-F238E27FC236}">
                  <a16:creationId xmlns:a16="http://schemas.microsoft.com/office/drawing/2014/main" id="{32B18BA0-0B14-46B5-9C7D-FD7E4BA8B0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3504"/>
              <a:ext cx="0" cy="2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381" name="Line 15">
              <a:extLst>
                <a:ext uri="{FF2B5EF4-FFF2-40B4-BE49-F238E27FC236}">
                  <a16:creationId xmlns:a16="http://schemas.microsoft.com/office/drawing/2014/main" id="{F387E25B-BDF5-469A-A3E9-C348DD8D21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3792"/>
              <a:ext cx="0" cy="19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382" name="Text Box 16">
              <a:extLst>
                <a:ext uri="{FF2B5EF4-FFF2-40B4-BE49-F238E27FC236}">
                  <a16:creationId xmlns:a16="http://schemas.microsoft.com/office/drawing/2014/main" id="{C026F4F1-4CB6-4B8F-8156-24CB954FBF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3984"/>
              <a:ext cx="288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∧</a:t>
              </a:r>
            </a:p>
          </p:txBody>
        </p:sp>
        <p:sp>
          <p:nvSpPr>
            <p:cNvPr id="58383" name="Line 17">
              <a:extLst>
                <a:ext uri="{FF2B5EF4-FFF2-40B4-BE49-F238E27FC236}">
                  <a16:creationId xmlns:a16="http://schemas.microsoft.com/office/drawing/2014/main" id="{0B38D71B-12B7-4A61-9F96-8FE33ECC5F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2965"/>
              <a:ext cx="2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384" name="Text Box 18">
              <a:extLst>
                <a:ext uri="{FF2B5EF4-FFF2-40B4-BE49-F238E27FC236}">
                  <a16:creationId xmlns:a16="http://schemas.microsoft.com/office/drawing/2014/main" id="{8DCA7619-2CB2-4C46-AFED-CF15D510A1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0" y="2809"/>
              <a:ext cx="28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S</a:t>
              </a:r>
            </a:p>
          </p:txBody>
        </p:sp>
        <p:sp>
          <p:nvSpPr>
            <p:cNvPr id="58385" name="Text Box 19">
              <a:extLst>
                <a:ext uri="{FF2B5EF4-FFF2-40B4-BE49-F238E27FC236}">
                  <a16:creationId xmlns:a16="http://schemas.microsoft.com/office/drawing/2014/main" id="{3B8A89AB-7CFC-4A80-A104-46EB2EF85B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9" y="2871"/>
              <a:ext cx="288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A</a:t>
              </a:r>
            </a:p>
          </p:txBody>
        </p:sp>
      </p:grpSp>
      <p:sp>
        <p:nvSpPr>
          <p:cNvPr id="58386" name="Text Box 20">
            <a:extLst>
              <a:ext uri="{FF2B5EF4-FFF2-40B4-BE49-F238E27FC236}">
                <a16:creationId xmlns:a16="http://schemas.microsoft.com/office/drawing/2014/main" id="{34650A4B-1D27-4009-A44C-AD8006DF79E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835525" y="1384300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e = ‘A’</a:t>
            </a:r>
          </a:p>
        </p:txBody>
      </p:sp>
      <p:sp>
        <p:nvSpPr>
          <p:cNvPr id="58387" name="Line 21">
            <a:extLst>
              <a:ext uri="{FF2B5EF4-FFF2-40B4-BE49-F238E27FC236}">
                <a16:creationId xmlns:a16="http://schemas.microsoft.com/office/drawing/2014/main" id="{FD4CBF88-EE34-4DFE-B03C-2DA449D4C9D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7838" y="1773238"/>
            <a:ext cx="381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388" name="Text Box 22">
            <a:extLst>
              <a:ext uri="{FF2B5EF4-FFF2-40B4-BE49-F238E27FC236}">
                <a16:creationId xmlns:a16="http://schemas.microsoft.com/office/drawing/2014/main" id="{FAE9C833-922C-48CF-8C19-308D2E2F5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148431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p</a:t>
            </a:r>
          </a:p>
        </p:txBody>
      </p:sp>
      <p:sp>
        <p:nvSpPr>
          <p:cNvPr id="58389" name="Line 23">
            <a:extLst>
              <a:ext uri="{FF2B5EF4-FFF2-40B4-BE49-F238E27FC236}">
                <a16:creationId xmlns:a16="http://schemas.microsoft.com/office/drawing/2014/main" id="{C9529BC2-FBF3-4E6F-840A-3CBDB181407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7838" y="2343150"/>
            <a:ext cx="381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390" name="Text Box 24">
            <a:extLst>
              <a:ext uri="{FF2B5EF4-FFF2-40B4-BE49-F238E27FC236}">
                <a16:creationId xmlns:a16="http://schemas.microsoft.com/office/drawing/2014/main" id="{756D64A4-9308-46B5-8EF1-2F6EB7CFD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8738" y="211455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</a:t>
            </a:r>
          </a:p>
        </p:txBody>
      </p:sp>
      <p:sp>
        <p:nvSpPr>
          <p:cNvPr id="64521" name="Text Box 25">
            <a:extLst>
              <a:ext uri="{FF2B5EF4-FFF2-40B4-BE49-F238E27FC236}">
                <a16:creationId xmlns:a16="http://schemas.microsoft.com/office/drawing/2014/main" id="{39470F7E-630A-4D94-9124-64FB312C4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2159000"/>
            <a:ext cx="5842000" cy="3848100"/>
          </a:xfrm>
          <a:prstGeom prst="rect">
            <a:avLst/>
          </a:prstGeom>
          <a:solidFill>
            <a:srgbClr val="E2D9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Status Pop (LinkStack &amp;S,SElemType &amp;e)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{</a:t>
            </a:r>
          </a:p>
          <a:p>
            <a:pPr lvl="1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latin typeface="+mn-lt"/>
                <a:ea typeface="+mn-ea"/>
                <a:cs typeface="+mn-ea"/>
                <a:sym typeface="+mn-lt"/>
              </a:rPr>
              <a:t>if (S==NULL) return ERROR;</a:t>
            </a:r>
          </a:p>
          <a:p>
            <a:pPr lvl="1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latin typeface="+mn-lt"/>
                <a:ea typeface="+mn-ea"/>
                <a:cs typeface="+mn-ea"/>
                <a:sym typeface="+mn-lt"/>
              </a:rPr>
              <a:t> e = S-&gt; data;  p = S;   S =  S-&gt; next;</a:t>
            </a:r>
          </a:p>
          <a:p>
            <a:pPr lvl="1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latin typeface="+mn-lt"/>
                <a:ea typeface="+mn-ea"/>
                <a:cs typeface="+mn-ea"/>
                <a:sym typeface="+mn-lt"/>
              </a:rPr>
              <a:t> delete p;   return OK;  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} 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4">
            <a:extLst>
              <a:ext uri="{FF2B5EF4-FFF2-40B4-BE49-F238E27FC236}">
                <a16:creationId xmlns:a16="http://schemas.microsoft.com/office/drawing/2014/main" id="{BB23DED9-F0B8-497F-AE02-99E61FC4C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15900"/>
            <a:ext cx="34051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链栈出栈</a:t>
            </a:r>
          </a:p>
        </p:txBody>
      </p:sp>
      <p:sp>
        <p:nvSpPr>
          <p:cNvPr id="65539" name="Text Box 5">
            <a:extLst>
              <a:ext uri="{FF2B5EF4-FFF2-40B4-BE49-F238E27FC236}">
                <a16:creationId xmlns:a16="http://schemas.microsoft.com/office/drawing/2014/main" id="{EF82AEFB-DF82-4627-A535-3013ADE16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888" y="2589213"/>
            <a:ext cx="5762625" cy="3071812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zh-CN" b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Status Pop (LinkStack &amp;S,SElemType &amp;e)</a:t>
            </a:r>
          </a:p>
          <a:p>
            <a:pPr>
              <a:spcBef>
                <a:spcPct val="20000"/>
              </a:spcBef>
              <a:defRPr/>
            </a:pPr>
            <a:r>
              <a:rPr lang="en-US" altLang="zh-CN" b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{</a:t>
            </a:r>
          </a:p>
          <a:p>
            <a:pPr lvl="1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latin typeface="+mn-lt"/>
                <a:ea typeface="+mn-ea"/>
                <a:cs typeface="+mn-ea"/>
                <a:sym typeface="+mn-lt"/>
              </a:rPr>
              <a:t>if (S==NULL) return ERROR;</a:t>
            </a:r>
          </a:p>
          <a:p>
            <a:pPr lvl="1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latin typeface="+mn-lt"/>
                <a:ea typeface="+mn-ea"/>
                <a:cs typeface="+mn-ea"/>
                <a:sym typeface="+mn-lt"/>
              </a:rPr>
              <a:t> e = S-&gt; data;  p = S;   S =  S-&gt; next;</a:t>
            </a:r>
          </a:p>
          <a:p>
            <a:pPr lvl="1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0">
                <a:latin typeface="+mn-lt"/>
                <a:ea typeface="+mn-ea"/>
                <a:cs typeface="+mn-ea"/>
                <a:sym typeface="+mn-lt"/>
              </a:rPr>
              <a:t> delete p;   return OK; </a:t>
            </a:r>
          </a:p>
          <a:p>
            <a:pPr>
              <a:spcBef>
                <a:spcPct val="20000"/>
              </a:spcBef>
              <a:defRPr/>
            </a:pPr>
            <a:r>
              <a:rPr lang="en-US" altLang="zh-CN" b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}  </a:t>
            </a:r>
          </a:p>
        </p:txBody>
      </p:sp>
      <p:sp>
        <p:nvSpPr>
          <p:cNvPr id="59397" name="Rectangle 9">
            <a:extLst>
              <a:ext uri="{FF2B5EF4-FFF2-40B4-BE49-F238E27FC236}">
                <a16:creationId xmlns:a16="http://schemas.microsoft.com/office/drawing/2014/main" id="{E0D9CF67-D4ED-48FD-BA9F-5B6BDCE17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9763" y="1790700"/>
            <a:ext cx="1219200" cy="354013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398" name="Line 10">
            <a:extLst>
              <a:ext uri="{FF2B5EF4-FFF2-40B4-BE49-F238E27FC236}">
                <a16:creationId xmlns:a16="http://schemas.microsoft.com/office/drawing/2014/main" id="{3B7094DC-FE3E-4653-9E64-05734B09758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99363" y="1790700"/>
            <a:ext cx="0" cy="35401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399" name="Rectangle 11">
            <a:extLst>
              <a:ext uri="{FF2B5EF4-FFF2-40B4-BE49-F238E27FC236}">
                <a16:creationId xmlns:a16="http://schemas.microsoft.com/office/drawing/2014/main" id="{9A4537C3-EFEC-400D-BEB9-456F5F92C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9763" y="3116263"/>
            <a:ext cx="1219200" cy="352425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400" name="Line 12">
            <a:extLst>
              <a:ext uri="{FF2B5EF4-FFF2-40B4-BE49-F238E27FC236}">
                <a16:creationId xmlns:a16="http://schemas.microsoft.com/office/drawing/2014/main" id="{77B04E16-1F6D-4DF6-815D-1EE8679B938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99363" y="3116263"/>
            <a:ext cx="0" cy="3524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401" name="Line 14">
            <a:extLst>
              <a:ext uri="{FF2B5EF4-FFF2-40B4-BE49-F238E27FC236}">
                <a16:creationId xmlns:a16="http://schemas.microsoft.com/office/drawing/2014/main" id="{7BC54CD9-93C8-41BD-8EF8-ADBBB80C6DAF}"/>
              </a:ext>
            </a:extLst>
          </p:cNvPr>
          <p:cNvSpPr>
            <a:spLocks noChangeShapeType="1"/>
          </p:cNvSpPr>
          <p:nvPr/>
        </p:nvSpPr>
        <p:spPr bwMode="auto">
          <a:xfrm>
            <a:off x="7904163" y="2181225"/>
            <a:ext cx="0" cy="4413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402" name="Line 15">
            <a:extLst>
              <a:ext uri="{FF2B5EF4-FFF2-40B4-BE49-F238E27FC236}">
                <a16:creationId xmlns:a16="http://schemas.microsoft.com/office/drawing/2014/main" id="{CD624BAB-8B99-40BF-AB3C-C4FD51770D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904163" y="2711450"/>
            <a:ext cx="0" cy="352425"/>
          </a:xfrm>
          <a:prstGeom prst="line">
            <a:avLst/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403" name="Text Box 16">
            <a:extLst>
              <a:ext uri="{FF2B5EF4-FFF2-40B4-BE49-F238E27FC236}">
                <a16:creationId xmlns:a16="http://schemas.microsoft.com/office/drawing/2014/main" id="{AACD275D-129E-4054-BD4E-9CA06DE724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5563" y="3063875"/>
            <a:ext cx="4572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∧</a:t>
            </a:r>
          </a:p>
        </p:txBody>
      </p:sp>
      <p:sp>
        <p:nvSpPr>
          <p:cNvPr id="59404" name="Text Box 20">
            <a:extLst>
              <a:ext uri="{FF2B5EF4-FFF2-40B4-BE49-F238E27FC236}">
                <a16:creationId xmlns:a16="http://schemas.microsoft.com/office/drawing/2014/main" id="{2BD3283C-C86B-4576-A7BF-FC8E36DC1DF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818063" y="1760538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e = ‘A’</a:t>
            </a:r>
          </a:p>
        </p:txBody>
      </p:sp>
      <p:sp>
        <p:nvSpPr>
          <p:cNvPr id="59405" name="Line 23">
            <a:extLst>
              <a:ext uri="{FF2B5EF4-FFF2-40B4-BE49-F238E27FC236}">
                <a16:creationId xmlns:a16="http://schemas.microsoft.com/office/drawing/2014/main" id="{1B556688-C597-49BE-8073-8DDCAED3097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08763" y="1974850"/>
            <a:ext cx="381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406" name="Text Box 24">
            <a:extLst>
              <a:ext uri="{FF2B5EF4-FFF2-40B4-BE49-F238E27FC236}">
                <a16:creationId xmlns:a16="http://schemas.microsoft.com/office/drawing/2014/main" id="{E4F57B4F-BDDD-4B1E-998F-7AF8FA71C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3963" y="17907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矩形 1">
            <a:extLst>
              <a:ext uri="{FF2B5EF4-FFF2-40B4-BE49-F238E27FC236}">
                <a16:creationId xmlns:a16="http://schemas.microsoft.com/office/drawing/2014/main" id="{80AB0084-BB1F-44B0-BA38-D8757D104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84313"/>
            <a:ext cx="9144000" cy="3889375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419" name="Rectangle 6">
            <a:extLst>
              <a:ext uri="{FF2B5EF4-FFF2-40B4-BE49-F238E27FC236}">
                <a16:creationId xmlns:a16="http://schemas.microsoft.com/office/drawing/2014/main" id="{AD22D26B-61DB-45B1-93E8-D574704E4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11138"/>
            <a:ext cx="395605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取链栈栈顶元素</a:t>
            </a:r>
          </a:p>
        </p:txBody>
      </p:sp>
      <p:sp>
        <p:nvSpPr>
          <p:cNvPr id="556039" name="Rectangle 7">
            <a:extLst>
              <a:ext uri="{FF2B5EF4-FFF2-40B4-BE49-F238E27FC236}">
                <a16:creationId xmlns:a16="http://schemas.microsoft.com/office/drawing/2014/main" id="{EA81CEAF-3BA1-4EA0-BB4E-87C5A35A7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1916113"/>
            <a:ext cx="6769100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0" dirty="0" err="1">
                <a:latin typeface="+mn-lt"/>
                <a:ea typeface="+mn-ea"/>
                <a:cs typeface="+mn-ea"/>
                <a:sym typeface="+mn-lt"/>
              </a:rPr>
              <a:t>SElemType</a:t>
            </a: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3200" b="0" dirty="0" err="1">
                <a:latin typeface="+mn-lt"/>
                <a:ea typeface="+mn-ea"/>
                <a:cs typeface="+mn-ea"/>
                <a:sym typeface="+mn-lt"/>
              </a:rPr>
              <a:t>GetTop</a:t>
            </a: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en-US" altLang="zh-CN" sz="3200" b="0" dirty="0" err="1">
                <a:latin typeface="+mn-lt"/>
                <a:ea typeface="+mn-ea"/>
                <a:cs typeface="+mn-ea"/>
                <a:sym typeface="+mn-lt"/>
              </a:rPr>
              <a:t>LinkStack</a:t>
            </a: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 S)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   {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lang="en-US" altLang="zh-CN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if (</a:t>
            </a: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S==NULL) </a:t>
            </a:r>
            <a:r>
              <a:rPr lang="en-US" altLang="zh-CN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exit(1)</a:t>
            </a:r>
            <a:r>
              <a:rPr lang="zh-CN" altLang="en-US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；</a:t>
            </a:r>
            <a:br>
              <a:rPr lang="zh-CN" altLang="en-US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3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else </a:t>
            </a:r>
            <a:r>
              <a:rPr lang="en-US" altLang="zh-CN" sz="32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return S–&gt;data</a:t>
            </a: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    }</a:t>
            </a:r>
          </a:p>
        </p:txBody>
      </p:sp>
      <p:sp>
        <p:nvSpPr>
          <p:cNvPr id="7" name="Shape 26">
            <a:extLst>
              <a:ext uri="{FF2B5EF4-FFF2-40B4-BE49-F238E27FC236}">
                <a16:creationId xmlns:a16="http://schemas.microsoft.com/office/drawing/2014/main" id="{FEAF78A9-5925-41C9-B1E9-2F42C608DC82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56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603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图片 9">
            <a:extLst>
              <a:ext uri="{FF2B5EF4-FFF2-40B4-BE49-F238E27FC236}">
                <a16:creationId xmlns:a16="http://schemas.microsoft.com/office/drawing/2014/main" id="{8A91C258-32DD-5347-B3F6-7648E3939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/>
          <a:stretch>
            <a:fillRect/>
          </a:stretch>
        </p:blipFill>
        <p:spPr bwMode="auto">
          <a:xfrm>
            <a:off x="0" y="1588"/>
            <a:ext cx="912495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矩形: 圆角 16">
            <a:extLst>
              <a:ext uri="{FF2B5EF4-FFF2-40B4-BE49-F238E27FC236}">
                <a16:creationId xmlns:a16="http://schemas.microsoft.com/office/drawing/2014/main" id="{CA6804B1-A3A5-4FC2-9BB9-78CE4C93F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0" y="4211638"/>
            <a:ext cx="5199063" cy="504825"/>
          </a:xfrm>
          <a:prstGeom prst="roundRect">
            <a:avLst>
              <a:gd name="adj" fmla="val 16667"/>
            </a:avLst>
          </a:prstGeom>
          <a:solidFill>
            <a:srgbClr val="9476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67" name="矩形: 圆角 15">
            <a:extLst>
              <a:ext uri="{FF2B5EF4-FFF2-40B4-BE49-F238E27FC236}">
                <a16:creationId xmlns:a16="http://schemas.microsoft.com/office/drawing/2014/main" id="{768D237E-4F67-4A91-B57D-3D76ECAB1C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188" y="4211638"/>
            <a:ext cx="839787" cy="5048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595D8C5-A171-41D0-90EE-8FF5E03DB549}"/>
              </a:ext>
            </a:extLst>
          </p:cNvPr>
          <p:cNvSpPr/>
          <p:nvPr/>
        </p:nvSpPr>
        <p:spPr bwMode="auto">
          <a:xfrm>
            <a:off x="9525" y="1588"/>
            <a:ext cx="9151938" cy="2024062"/>
          </a:xfrm>
          <a:prstGeom prst="rect">
            <a:avLst/>
          </a:prstGeom>
          <a:solidFill>
            <a:schemeClr val="tx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 kern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Shape 26">
            <a:extLst>
              <a:ext uri="{FF2B5EF4-FFF2-40B4-BE49-F238E27FC236}">
                <a16:creationId xmlns:a16="http://schemas.microsoft.com/office/drawing/2014/main" id="{7567A470-D2C5-458F-83BA-92426B3ECCC2}"/>
              </a:ext>
            </a:extLst>
          </p:cNvPr>
          <p:cNvSpPr/>
          <p:nvPr/>
        </p:nvSpPr>
        <p:spPr>
          <a:xfrm flipH="1">
            <a:off x="-36513" y="774700"/>
            <a:ext cx="9207501" cy="12604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0D57026-3931-4C35-BFBB-03CFC4D80472}"/>
              </a:ext>
            </a:extLst>
          </p:cNvPr>
          <p:cNvSpPr txBox="1"/>
          <p:nvPr/>
        </p:nvSpPr>
        <p:spPr>
          <a:xfrm>
            <a:off x="558800" y="331788"/>
            <a:ext cx="2573338" cy="6477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dist"/>
            <a:r>
              <a:rPr lang="zh-CN" altLang="en-US" sz="36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目录导航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588E243-9FDF-48A0-BDF4-6040D03D4966}"/>
              </a:ext>
            </a:extLst>
          </p:cNvPr>
          <p:cNvSpPr txBox="1"/>
          <p:nvPr/>
        </p:nvSpPr>
        <p:spPr>
          <a:xfrm>
            <a:off x="1619250" y="2471738"/>
            <a:ext cx="720725" cy="3351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3.1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3.2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3.3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3.4</a:t>
            </a:r>
            <a:endParaRPr lang="zh-CN" altLang="en-US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3.5</a:t>
            </a:r>
            <a:endParaRPr lang="zh-CN" altLang="en-US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3.6</a:t>
            </a:r>
            <a:endParaRPr lang="zh-CN" altLang="en-US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FDB8828-B384-44DD-AC99-638222EAF9B5}"/>
              </a:ext>
            </a:extLst>
          </p:cNvPr>
          <p:cNvSpPr txBox="1"/>
          <p:nvPr/>
        </p:nvSpPr>
        <p:spPr>
          <a:xfrm>
            <a:off x="2457450" y="2471738"/>
            <a:ext cx="4129088" cy="335121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栈和队列的定义和特点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案例引入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栈的表示和操作的实现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栈与递归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队列的的表示和操作的实现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案例分析与实现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AD96A31-EF67-4720-B9CF-D88D40AAFF5D}"/>
              </a:ext>
            </a:extLst>
          </p:cNvPr>
          <p:cNvSpPr/>
          <p:nvPr/>
        </p:nvSpPr>
        <p:spPr>
          <a:xfrm>
            <a:off x="3276600" y="457200"/>
            <a:ext cx="1458913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5">
            <a:extLst>
              <a:ext uri="{FF2B5EF4-FFF2-40B4-BE49-F238E27FC236}">
                <a16:creationId xmlns:a16="http://schemas.microsoft.com/office/drawing/2014/main" id="{7C9AB663-B36E-48B1-986F-39237F2DB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15888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栈与递归</a:t>
            </a:r>
          </a:p>
        </p:txBody>
      </p:sp>
      <p:sp>
        <p:nvSpPr>
          <p:cNvPr id="668681" name="Rectangle 9">
            <a:extLst>
              <a:ext uri="{FF2B5EF4-FFF2-40B4-BE49-F238E27FC236}">
                <a16:creationId xmlns:a16="http://schemas.microsoft.com/office/drawing/2014/main" id="{8E933E87-3E4F-4F6A-B20B-FBE852012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41725"/>
            <a:ext cx="9144000" cy="249237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marL="9000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long</a:t>
            </a:r>
            <a:r>
              <a:rPr lang="en-US" altLang="zh-CN" sz="2600" b="0" dirty="0">
                <a:latin typeface="+mn-lt"/>
                <a:ea typeface="+mn-ea"/>
                <a:cs typeface="+mn-ea"/>
                <a:sym typeface="+mn-lt"/>
              </a:rPr>
              <a:t> Fact ( 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long</a:t>
            </a:r>
            <a:r>
              <a:rPr lang="en-US" altLang="zh-CN" sz="2600" b="0" dirty="0">
                <a:latin typeface="+mn-lt"/>
                <a:ea typeface="+mn-ea"/>
                <a:cs typeface="+mn-ea"/>
                <a:sym typeface="+mn-lt"/>
              </a:rPr>
              <a:t> n ) </a:t>
            </a:r>
          </a:p>
          <a:p>
            <a:pPr marL="9000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{</a:t>
            </a:r>
            <a:endParaRPr lang="en-US" altLang="zh-CN" sz="2600" b="0" dirty="0">
              <a:latin typeface="+mn-lt"/>
              <a:ea typeface="+mn-ea"/>
              <a:cs typeface="+mn-ea"/>
              <a:sym typeface="+mn-lt"/>
            </a:endParaRPr>
          </a:p>
          <a:p>
            <a:pPr marL="9000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    if</a:t>
            </a:r>
            <a:r>
              <a:rPr lang="en-US" altLang="zh-CN" sz="2600" b="0" dirty="0">
                <a:latin typeface="+mn-lt"/>
                <a:ea typeface="+mn-ea"/>
                <a:cs typeface="+mn-ea"/>
                <a:sym typeface="+mn-lt"/>
              </a:rPr>
              <a:t> ( n</a:t>
            </a:r>
            <a:r>
              <a:rPr lang="en-US" altLang="zh-CN" sz="2600" b="0" i="1" dirty="0">
                <a:latin typeface="+mn-lt"/>
                <a:ea typeface="+mn-ea"/>
                <a:cs typeface="+mn-ea"/>
                <a:sym typeface="+mn-lt"/>
              </a:rPr>
              <a:t> ==</a:t>
            </a:r>
            <a:r>
              <a:rPr lang="en-US" altLang="zh-CN" sz="2600" b="0" dirty="0">
                <a:latin typeface="+mn-lt"/>
                <a:ea typeface="+mn-ea"/>
                <a:cs typeface="+mn-ea"/>
                <a:sym typeface="+mn-lt"/>
              </a:rPr>
              <a:t> 0) 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return </a:t>
            </a:r>
            <a:r>
              <a:rPr lang="en-US" altLang="zh-CN" sz="2600" b="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;</a:t>
            </a:r>
          </a:p>
          <a:p>
            <a:pPr marL="9000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b="0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else return</a:t>
            </a:r>
            <a:r>
              <a:rPr lang="en-US" altLang="zh-CN" sz="2600" b="0" dirty="0">
                <a:latin typeface="+mn-lt"/>
                <a:ea typeface="+mn-ea"/>
                <a:cs typeface="+mn-ea"/>
                <a:sym typeface="+mn-lt"/>
              </a:rPr>
              <a:t> n * Fact (n</a:t>
            </a:r>
            <a:r>
              <a:rPr lang="en-US" altLang="zh-CN" sz="2600" b="0" i="1" dirty="0"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altLang="zh-CN" sz="2600" b="0" dirty="0">
                <a:latin typeface="+mn-lt"/>
                <a:ea typeface="+mn-ea"/>
                <a:cs typeface="+mn-ea"/>
                <a:sym typeface="+mn-lt"/>
              </a:rPr>
              <a:t>1)</a:t>
            </a: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; </a:t>
            </a:r>
          </a:p>
          <a:p>
            <a:pPr marL="9000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dirty="0">
                <a:latin typeface="+mn-lt"/>
                <a:ea typeface="+mn-ea"/>
                <a:cs typeface="+mn-ea"/>
                <a:sym typeface="+mn-lt"/>
              </a:rPr>
              <a:t>}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D7DFF6B-C2E6-5747-9930-E0F572B63AA8}"/>
              </a:ext>
            </a:extLst>
          </p:cNvPr>
          <p:cNvGrpSpPr>
            <a:grpSpLocks/>
          </p:cNvGrpSpPr>
          <p:nvPr/>
        </p:nvGrpSpPr>
        <p:grpSpPr bwMode="auto">
          <a:xfrm>
            <a:off x="360363" y="1484313"/>
            <a:ext cx="8423275" cy="1652587"/>
            <a:chOff x="360363" y="1484313"/>
            <a:chExt cx="8423275" cy="1652587"/>
          </a:xfrm>
        </p:grpSpPr>
        <p:sp>
          <p:nvSpPr>
            <p:cNvPr id="668680" name="Rectangle 8">
              <a:extLst>
                <a:ext uri="{FF2B5EF4-FFF2-40B4-BE49-F238E27FC236}">
                  <a16:creationId xmlns:a16="http://schemas.microsoft.com/office/drawing/2014/main" id="{F86977CB-1710-477B-918D-9A87A6515CEE}"/>
                </a:ext>
              </a:extLst>
            </p:cNvPr>
            <p:cNvSpPr>
              <a:spLocks noRot="1" noChangeArrowheads="1"/>
            </p:cNvSpPr>
            <p:nvPr/>
          </p:nvSpPr>
          <p:spPr bwMode="auto">
            <a:xfrm>
              <a:off x="360363" y="1484313"/>
              <a:ext cx="8423275" cy="1652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10000"/>
                </a:spcBef>
                <a:buClr>
                  <a:srgbClr val="FF7C80"/>
                </a:buClr>
                <a:buSzPct val="50000"/>
                <a:buFont typeface="Wingdings" pitchFamily="2" charset="2"/>
                <a:buChar char="n"/>
              </a:pPr>
              <a:r>
                <a:rPr lang="zh-CN" altLang="en-US" b="0" u="sng">
                  <a:solidFill>
                    <a:schemeClr val="accent2"/>
                  </a:solidFill>
                  <a:ea typeface="微软雅黑" panose="020B0503020204020204" pitchFamily="34" charset="-122"/>
                  <a:sym typeface="+mn-lt"/>
                </a:rPr>
                <a:t>递归的定义</a:t>
              </a:r>
              <a:r>
                <a:rPr lang="zh-CN" altLang="en-US" b="0">
                  <a:ea typeface="微软雅黑" panose="020B0503020204020204" pitchFamily="34" charset="-122"/>
                  <a:sym typeface="+mn-lt"/>
                </a:rPr>
                <a:t>  若一个对象部分地包含它自己</a:t>
              </a:r>
              <a:r>
                <a:rPr lang="en-US" altLang="zh-CN" b="0">
                  <a:ea typeface="微软雅黑" panose="020B0503020204020204" pitchFamily="34" charset="-122"/>
                  <a:sym typeface="+mn-lt"/>
                </a:rPr>
                <a:t>,  </a:t>
              </a:r>
              <a:r>
                <a:rPr lang="zh-CN" altLang="en-US" b="0">
                  <a:ea typeface="微软雅黑" panose="020B0503020204020204" pitchFamily="34" charset="-122"/>
                  <a:sym typeface="+mn-lt"/>
                </a:rPr>
                <a:t>或用它自己给自己定义</a:t>
              </a:r>
              <a:r>
                <a:rPr lang="en-US" altLang="zh-CN" b="0">
                  <a:ea typeface="微软雅黑" panose="020B0503020204020204" pitchFamily="34" charset="-122"/>
                  <a:sym typeface="+mn-lt"/>
                </a:rPr>
                <a:t>,  </a:t>
              </a:r>
              <a:r>
                <a:rPr lang="zh-CN" altLang="en-US" b="0">
                  <a:ea typeface="微软雅黑" panose="020B0503020204020204" pitchFamily="34" charset="-122"/>
                  <a:sym typeface="+mn-lt"/>
                </a:rPr>
                <a:t>则称这个对象是递归的；若一个过程</a:t>
              </a:r>
              <a:r>
                <a:rPr lang="zh-CN" altLang="en-US" b="0">
                  <a:solidFill>
                    <a:srgbClr val="FF3300"/>
                  </a:solidFill>
                  <a:ea typeface="微软雅黑" panose="020B0503020204020204" pitchFamily="34" charset="-122"/>
                  <a:sym typeface="+mn-lt"/>
                </a:rPr>
                <a:t>直接地或间接地调用自己</a:t>
              </a:r>
              <a:r>
                <a:rPr lang="en-US" altLang="zh-CN" b="0">
                  <a:ea typeface="微软雅黑" panose="020B0503020204020204" pitchFamily="34" charset="-122"/>
                  <a:sym typeface="+mn-lt"/>
                </a:rPr>
                <a:t>, </a:t>
              </a:r>
              <a:r>
                <a:rPr lang="zh-CN" altLang="en-US" b="0">
                  <a:ea typeface="微软雅黑" panose="020B0503020204020204" pitchFamily="34" charset="-122"/>
                  <a:sym typeface="+mn-lt"/>
                </a:rPr>
                <a:t>则称这个过程是递归的过程。</a:t>
              </a:r>
            </a:p>
            <a:p>
              <a:pPr>
                <a:lnSpc>
                  <a:spcPct val="130000"/>
                </a:lnSpc>
                <a:spcBef>
                  <a:spcPct val="10000"/>
                </a:spcBef>
                <a:buClr>
                  <a:srgbClr val="FF7C80"/>
                </a:buClr>
                <a:buSzPct val="50000"/>
                <a:buFont typeface="Wingdings" pitchFamily="2" charset="2"/>
                <a:buChar char="n"/>
              </a:pPr>
              <a:endParaRPr lang="en-US" altLang="zh-CN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endParaRPr>
            </a:p>
          </p:txBody>
        </p:sp>
        <p:cxnSp>
          <p:nvCxnSpPr>
            <p:cNvPr id="70662" name="直接连接符 2">
              <a:extLst>
                <a:ext uri="{FF2B5EF4-FFF2-40B4-BE49-F238E27FC236}">
                  <a16:creationId xmlns:a16="http://schemas.microsoft.com/office/drawing/2014/main" id="{8050C64B-CD8E-8949-84AB-35B7D7EA61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55650" y="3121025"/>
              <a:ext cx="7920038" cy="0"/>
            </a:xfrm>
            <a:prstGeom prst="line">
              <a:avLst/>
            </a:prstGeom>
            <a:noFill/>
            <a:ln w="9525" algn="ctr">
              <a:solidFill>
                <a:srgbClr val="6C4C8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66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868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60" name="Rectangle 4">
            <a:extLst>
              <a:ext uri="{FF2B5EF4-FFF2-40B4-BE49-F238E27FC236}">
                <a16:creationId xmlns:a16="http://schemas.microsoft.com/office/drawing/2014/main" id="{83392F3A-2273-4A21-BED1-7B76B6C2F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38200"/>
            <a:ext cx="9144000" cy="5975350"/>
          </a:xfrm>
          <a:prstGeom prst="rect">
            <a:avLst/>
          </a:prstGeom>
          <a:solidFill>
            <a:srgbClr val="D4E6F4"/>
          </a:solidFill>
          <a:ln>
            <a:noFill/>
          </a:ln>
        </p:spPr>
        <p:txBody>
          <a:bodyPr anchor="ctr">
            <a:spAutoFit/>
          </a:bodyPr>
          <a:lstStyle>
            <a:lvl1pPr marL="541338" indent="-182563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有人送了我</a:t>
            </a:r>
            <a:r>
              <a:rPr lang="zh-CN" altLang="en-US" sz="1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金、银、铜、铁、木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五个宝箱，我想打开金箱子，却没有打开这个箱子的钥匙。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在</a:t>
            </a:r>
            <a:r>
              <a:rPr lang="zh-CN" altLang="en-US" sz="1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金箱子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上面写着一句话：“打开我的钥匙装在</a:t>
            </a:r>
            <a:r>
              <a:rPr lang="zh-CN" altLang="en-US" sz="1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银箱子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里。”</a:t>
            </a: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于是我来到银箱子前，发现还是没有打开银箱子的钥匙。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银箱子上也写着一句话：“打开我的钥匙装在</a:t>
            </a:r>
            <a:r>
              <a:rPr lang="zh-CN" altLang="en-US" sz="1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铜箱子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里。”</a:t>
            </a: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于是我再来到铜箱子前，发现还是没有打开铜箱子的钥匙。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铜箱子上也写着一句话：“打开我的钥匙装在</a:t>
            </a:r>
            <a:r>
              <a:rPr lang="zh-CN" altLang="en-US" sz="1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铁箱子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里。”</a:t>
            </a: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于是我又来到了铁箱子前，发现还是没有打开铁箱子的钥匙。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铁箱子上也写着一句话：“打开我的钥匙装在</a:t>
            </a:r>
            <a:r>
              <a:rPr lang="zh-CN" altLang="en-US" sz="1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木箱子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里。”</a:t>
            </a:r>
            <a:endParaRPr lang="en-US" altLang="zh-CN" sz="18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我来到木箱子前，打开了木箱，</a:t>
            </a: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并从木箱里拿出铁箱子的钥匙，打开了铁箱，</a:t>
            </a: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从铁箱里拿了出铜箱的钥匙，打开了铜箱，</a:t>
            </a: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再从铜箱里拿出银箱的钥匙打开了银箱，</a:t>
            </a: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最后从银箱里取出金箱的钥匙，打开了我想打开的金箱子。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晕吧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……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很啰嗦地讲了这么长一个故事。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487FF17-204D-413D-ACF4-C10B43C2A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15888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栈与递归</a:t>
            </a:r>
          </a:p>
        </p:txBody>
      </p:sp>
    </p:spTree>
  </p:cSld>
  <p:clrMapOvr>
    <a:masterClrMapping/>
  </p:clrMapOvr>
  <p:transition>
    <p:wipe dir="r"/>
    <p:sndAc>
      <p:stSnd loop="1">
        <p:snd r:embed="rId2" name="mornin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8746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87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87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87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87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87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787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787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787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787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787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787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787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7874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78746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7460" grpId="0" build="p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4">
            <a:extLst>
              <a:ext uri="{FF2B5EF4-FFF2-40B4-BE49-F238E27FC236}">
                <a16:creationId xmlns:a16="http://schemas.microsoft.com/office/drawing/2014/main" id="{612A5076-AB9F-4FEF-B1F3-B2370D92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57575"/>
            <a:ext cx="9144000" cy="2676525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marL="3600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void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FindKey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( </a:t>
            </a:r>
            <a:r>
              <a:rPr lang="zh-CN" altLang="en-US" sz="2800" b="0" dirty="0">
                <a:latin typeface="+mn-lt"/>
                <a:ea typeface="+mn-ea"/>
                <a:cs typeface="+mn-ea"/>
                <a:sym typeface="+mn-lt"/>
              </a:rPr>
              <a:t>箱子 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)</a:t>
            </a:r>
          </a:p>
          <a:p>
            <a:pPr marL="3600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{</a:t>
            </a:r>
          </a:p>
          <a:p>
            <a:pPr marL="3600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   if ( </a:t>
            </a:r>
            <a:r>
              <a:rPr lang="zh-CN" altLang="en-US" sz="2800" b="0" dirty="0">
                <a:latin typeface="+mn-lt"/>
                <a:ea typeface="+mn-ea"/>
                <a:cs typeface="+mn-ea"/>
                <a:sym typeface="+mn-lt"/>
              </a:rPr>
              <a:t>木箱子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) return ;</a:t>
            </a:r>
          </a:p>
          <a:p>
            <a:pPr marL="3600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   else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FindKey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( </a:t>
            </a:r>
            <a:r>
              <a:rPr lang="zh-CN" altLang="en-US" sz="2800" b="0" dirty="0">
                <a:latin typeface="+mn-lt"/>
                <a:ea typeface="+mn-ea"/>
                <a:cs typeface="+mn-ea"/>
                <a:sym typeface="+mn-lt"/>
              </a:rPr>
              <a:t>下面的箱子 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) </a:t>
            </a:r>
          </a:p>
          <a:p>
            <a:pPr marL="360000"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}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2763CC1-FED4-4F38-8032-E7613FD5B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15888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栈与递归</a:t>
            </a:r>
          </a:p>
        </p:txBody>
      </p:sp>
      <p:pic>
        <p:nvPicPr>
          <p:cNvPr id="72708" name="图片 2">
            <a:extLst>
              <a:ext uri="{FF2B5EF4-FFF2-40B4-BE49-F238E27FC236}">
                <a16:creationId xmlns:a16="http://schemas.microsoft.com/office/drawing/2014/main" id="{08F002D1-3614-E249-A335-7AF1F4E05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1138238"/>
            <a:ext cx="1800225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图片 3">
            <a:extLst>
              <a:ext uri="{FF2B5EF4-FFF2-40B4-BE49-F238E27FC236}">
                <a16:creationId xmlns:a16="http://schemas.microsoft.com/office/drawing/2014/main" id="{253E691B-7F41-7F44-9E26-1E2ECF4AB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013" y="1058863"/>
            <a:ext cx="1879600" cy="192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矩形 2">
            <a:extLst>
              <a:ext uri="{FF2B5EF4-FFF2-40B4-BE49-F238E27FC236}">
                <a16:creationId xmlns:a16="http://schemas.microsoft.com/office/drawing/2014/main" id="{47D77B01-93CB-4294-985E-E0E68FD56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41438"/>
            <a:ext cx="9144000" cy="4103687"/>
          </a:xfrm>
          <a:prstGeom prst="rect">
            <a:avLst/>
          </a:prstGeom>
          <a:solidFill>
            <a:srgbClr val="E2D9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id="{B1FC97F4-B167-7745-9878-05D54453ECB4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1684338"/>
            <a:ext cx="5770563" cy="1457325"/>
            <a:chOff x="978" y="1146"/>
            <a:chExt cx="3635" cy="918"/>
          </a:xfrm>
        </p:grpSpPr>
        <p:sp>
          <p:nvSpPr>
            <p:cNvPr id="65540" name="Text Box 6">
              <a:extLst>
                <a:ext uri="{FF2B5EF4-FFF2-40B4-BE49-F238E27FC236}">
                  <a16:creationId xmlns:a16="http://schemas.microsoft.com/office/drawing/2014/main" id="{73AF4CE9-0ABC-4418-9247-A7917895A0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8" y="1146"/>
              <a:ext cx="3635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0">
                  <a:solidFill>
                    <a:schemeClr val="tx2"/>
                  </a:solidFill>
                  <a:ea typeface="微软雅黑" panose="020B0503020204020204" pitchFamily="34" charset="-122"/>
                  <a:sym typeface="+mn-lt"/>
                </a:rPr>
                <a:t>当多个函数构成嵌套调用时</a:t>
              </a:r>
              <a:r>
                <a:rPr lang="en-US" altLang="zh-CN" sz="2800" b="0">
                  <a:solidFill>
                    <a:schemeClr val="tx2"/>
                  </a:solidFill>
                  <a:ea typeface="微软雅黑" panose="020B0503020204020204" pitchFamily="34" charset="-122"/>
                  <a:sym typeface="+mn-lt"/>
                </a:rPr>
                <a:t>, </a:t>
              </a:r>
              <a:r>
                <a:rPr lang="zh-CN" altLang="en-US" sz="2800" b="0">
                  <a:solidFill>
                    <a:schemeClr val="tx2"/>
                  </a:solidFill>
                  <a:ea typeface="微软雅黑" panose="020B0503020204020204" pitchFamily="34" charset="-122"/>
                  <a:sym typeface="+mn-lt"/>
                </a:rPr>
                <a:t>遵循</a:t>
              </a:r>
            </a:p>
          </p:txBody>
        </p:sp>
        <p:sp>
          <p:nvSpPr>
            <p:cNvPr id="65541" name="Text Box 7">
              <a:extLst>
                <a:ext uri="{FF2B5EF4-FFF2-40B4-BE49-F238E27FC236}">
                  <a16:creationId xmlns:a16="http://schemas.microsoft.com/office/drawing/2014/main" id="{F90412F6-AAC7-497D-B50C-EC319C75C1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4" y="1734"/>
              <a:ext cx="1485" cy="330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0">
                  <a:solidFill>
                    <a:schemeClr val="bg1"/>
                  </a:solidFill>
                  <a:ea typeface="微软雅黑" panose="020B0503020204020204" pitchFamily="34" charset="-122"/>
                  <a:sym typeface="+mn-lt"/>
                </a:rPr>
                <a:t>后调用先返回</a:t>
              </a:r>
            </a:p>
          </p:txBody>
        </p:sp>
      </p:grpSp>
      <p:sp>
        <p:nvSpPr>
          <p:cNvPr id="674824" name="Text Box 8">
            <a:extLst>
              <a:ext uri="{FF2B5EF4-FFF2-40B4-BE49-F238E27FC236}">
                <a16:creationId xmlns:a16="http://schemas.microsoft.com/office/drawing/2014/main" id="{66B618A2-6EB5-4BC6-9E6D-2FA9BB989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1013" y="4484688"/>
            <a:ext cx="561975" cy="522287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0" dirty="0">
                <a:latin typeface="+mn-lt"/>
                <a:ea typeface="+mn-ea"/>
                <a:cs typeface="+mn-ea"/>
                <a:sym typeface="+mn-lt"/>
              </a:rPr>
              <a:t>栈</a:t>
            </a:r>
          </a:p>
        </p:txBody>
      </p:sp>
      <p:sp>
        <p:nvSpPr>
          <p:cNvPr id="674825" name="AutoShape 9">
            <a:extLst>
              <a:ext uri="{FF2B5EF4-FFF2-40B4-BE49-F238E27FC236}">
                <a16:creationId xmlns:a16="http://schemas.microsoft.com/office/drawing/2014/main" id="{38796050-2CFB-4D1D-948E-4F0A6E778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3316288"/>
            <a:ext cx="288925" cy="976312"/>
          </a:xfrm>
          <a:prstGeom prst="upArrow">
            <a:avLst>
              <a:gd name="adj1" fmla="val 50000"/>
              <a:gd name="adj2" fmla="val 84256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432BEBE1-0A18-4152-B5B1-09F6307F7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15888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栈与递归</a:t>
            </a:r>
          </a:p>
        </p:txBody>
      </p:sp>
      <p:sp>
        <p:nvSpPr>
          <p:cNvPr id="11" name="Shape 26">
            <a:extLst>
              <a:ext uri="{FF2B5EF4-FFF2-40B4-BE49-F238E27FC236}">
                <a16:creationId xmlns:a16="http://schemas.microsoft.com/office/drawing/2014/main" id="{29E7A219-48D2-4B2C-8CE3-09EDEF584CCA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4824" grpId="0" animBg="1"/>
      <p:bldP spid="67482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14">
            <a:extLst>
              <a:ext uri="{FF2B5EF4-FFF2-40B4-BE49-F238E27FC236}">
                <a16:creationId xmlns:a16="http://schemas.microsoft.com/office/drawing/2014/main" id="{B41014AB-FB6A-4096-AB16-33FE3B8A7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3" y="1270000"/>
            <a:ext cx="70231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  <a:buClr>
                <a:srgbClr val="FF7C80"/>
              </a:buClr>
              <a:buSzPct val="50000"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以下三种情况常常用到递归方法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C7D36B-2388-4A49-B2F3-54AF716FD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15888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栈与递归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497B0AC9-CE6C-284E-9442-6C90575FCF03}"/>
              </a:ext>
            </a:extLst>
          </p:cNvPr>
          <p:cNvGrpSpPr>
            <a:grpSpLocks/>
          </p:cNvGrpSpPr>
          <p:nvPr/>
        </p:nvGrpSpPr>
        <p:grpSpPr bwMode="auto">
          <a:xfrm>
            <a:off x="687388" y="2217738"/>
            <a:ext cx="2147887" cy="2890837"/>
            <a:chOff x="1088322" y="2217316"/>
            <a:chExt cx="2147157" cy="2890623"/>
          </a:xfrm>
        </p:grpSpPr>
        <p:sp>
          <p:nvSpPr>
            <p:cNvPr id="26" name="íṡľíḍè-Rectangle 22">
              <a:extLst>
                <a:ext uri="{FF2B5EF4-FFF2-40B4-BE49-F238E27FC236}">
                  <a16:creationId xmlns:a16="http://schemas.microsoft.com/office/drawing/2014/main" id="{74409551-0C60-42D2-8EBB-3F3D07F3D192}"/>
                </a:ext>
              </a:extLst>
            </p:cNvPr>
            <p:cNvSpPr/>
            <p:nvPr/>
          </p:nvSpPr>
          <p:spPr>
            <a:xfrm>
              <a:off x="1167670" y="2217316"/>
              <a:ext cx="1901179" cy="1901684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íṡľíḍè-Freeform: Shape 23">
              <a:extLst>
                <a:ext uri="{FF2B5EF4-FFF2-40B4-BE49-F238E27FC236}">
                  <a16:creationId xmlns:a16="http://schemas.microsoft.com/office/drawing/2014/main" id="{5C90359C-E1A7-46AB-9B04-CB21AC4107E2}"/>
                </a:ext>
              </a:extLst>
            </p:cNvPr>
            <p:cNvSpPr/>
            <p:nvPr/>
          </p:nvSpPr>
          <p:spPr>
            <a:xfrm rot="10800000">
              <a:off x="1167670" y="3988835"/>
              <a:ext cx="1901179" cy="369860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4F81B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îŝḷîḓé-Rectangle 38">
              <a:extLst>
                <a:ext uri="{FF2B5EF4-FFF2-40B4-BE49-F238E27FC236}">
                  <a16:creationId xmlns:a16="http://schemas.microsoft.com/office/drawing/2014/main" id="{F19044D5-0A2B-42DE-8486-C3FC29C9B803}"/>
                </a:ext>
              </a:extLst>
            </p:cNvPr>
            <p:cNvSpPr/>
            <p:nvPr/>
          </p:nvSpPr>
          <p:spPr>
            <a:xfrm>
              <a:off x="1088322" y="4580928"/>
              <a:ext cx="2147157" cy="527011"/>
            </a:xfrm>
            <a:prstGeom prst="rect">
              <a:avLst/>
            </a:prstGeom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递归定义的数学函数</a:t>
              </a:r>
            </a:p>
          </p:txBody>
        </p:sp>
        <p:sp>
          <p:nvSpPr>
            <p:cNvPr id="30" name="îŝḷîḓé-Freeform: Shape 42">
              <a:extLst>
                <a:ext uri="{FF2B5EF4-FFF2-40B4-BE49-F238E27FC236}">
                  <a16:creationId xmlns:a16="http://schemas.microsoft.com/office/drawing/2014/main" id="{905B1BEE-CABA-4865-AF7C-AA5C0F48BB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9780" y="2469709"/>
              <a:ext cx="944242" cy="944493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83ECFA8-2982-2644-851B-8A3B9EF33D68}"/>
              </a:ext>
            </a:extLst>
          </p:cNvPr>
          <p:cNvGrpSpPr>
            <a:grpSpLocks/>
          </p:cNvGrpSpPr>
          <p:nvPr/>
        </p:nvGrpSpPr>
        <p:grpSpPr bwMode="auto">
          <a:xfrm>
            <a:off x="6292850" y="2217738"/>
            <a:ext cx="1900238" cy="2890837"/>
            <a:chOff x="9271092" y="2217316"/>
            <a:chExt cx="1901376" cy="2890623"/>
          </a:xfrm>
        </p:grpSpPr>
        <p:sp>
          <p:nvSpPr>
            <p:cNvPr id="32" name="íṡľíḍè-Rectangle 30">
              <a:extLst>
                <a:ext uri="{FF2B5EF4-FFF2-40B4-BE49-F238E27FC236}">
                  <a16:creationId xmlns:a16="http://schemas.microsoft.com/office/drawing/2014/main" id="{BE36DC85-213F-4169-B9CC-95402C8D054C}"/>
                </a:ext>
              </a:extLst>
            </p:cNvPr>
            <p:cNvSpPr/>
            <p:nvPr/>
          </p:nvSpPr>
          <p:spPr>
            <a:xfrm>
              <a:off x="9271092" y="2217316"/>
              <a:ext cx="1901376" cy="1901684"/>
            </a:xfrm>
            <a:prstGeom prst="rect">
              <a:avLst/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íṡľíḍè-Freeform: Shape 31">
              <a:extLst>
                <a:ext uri="{FF2B5EF4-FFF2-40B4-BE49-F238E27FC236}">
                  <a16:creationId xmlns:a16="http://schemas.microsoft.com/office/drawing/2014/main" id="{F3585C32-097A-43B2-A9CD-CF2B8431EAD7}"/>
                </a:ext>
              </a:extLst>
            </p:cNvPr>
            <p:cNvSpPr/>
            <p:nvPr/>
          </p:nvSpPr>
          <p:spPr>
            <a:xfrm rot="10800000">
              <a:off x="9271092" y="4028519"/>
              <a:ext cx="1901376" cy="369861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8064A2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îŝḷîḓé-Rectangle 41">
              <a:extLst>
                <a:ext uri="{FF2B5EF4-FFF2-40B4-BE49-F238E27FC236}">
                  <a16:creationId xmlns:a16="http://schemas.microsoft.com/office/drawing/2014/main" id="{A150BC6A-4323-46CC-B06B-7E6454E63FEB}"/>
                </a:ext>
              </a:extLst>
            </p:cNvPr>
            <p:cNvSpPr/>
            <p:nvPr/>
          </p:nvSpPr>
          <p:spPr>
            <a:xfrm>
              <a:off x="9271092" y="4580928"/>
              <a:ext cx="1901376" cy="527011"/>
            </a:xfrm>
            <a:prstGeom prst="rect">
              <a:avLst/>
            </a:prstGeom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可递归求解的问题</a:t>
              </a:r>
            </a:p>
          </p:txBody>
        </p:sp>
        <p:sp>
          <p:nvSpPr>
            <p:cNvPr id="36" name="îŝḷîḓé-Freeform: Shape 43">
              <a:extLst>
                <a:ext uri="{FF2B5EF4-FFF2-40B4-BE49-F238E27FC236}">
                  <a16:creationId xmlns:a16="http://schemas.microsoft.com/office/drawing/2014/main" id="{A4465988-EB56-47C5-8BC8-4A948EF51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1924" y="2560191"/>
              <a:ext cx="838702" cy="838138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EB8334AB-810E-1749-9504-2F6249ED13C8}"/>
              </a:ext>
            </a:extLst>
          </p:cNvPr>
          <p:cNvGrpSpPr>
            <a:grpSpLocks/>
          </p:cNvGrpSpPr>
          <p:nvPr/>
        </p:nvGrpSpPr>
        <p:grpSpPr bwMode="auto">
          <a:xfrm>
            <a:off x="3357563" y="2217738"/>
            <a:ext cx="2146300" cy="2867025"/>
            <a:chOff x="3758030" y="2217316"/>
            <a:chExt cx="2147157" cy="2867868"/>
          </a:xfrm>
        </p:grpSpPr>
        <p:sp>
          <p:nvSpPr>
            <p:cNvPr id="38" name="íṡľíḍè-Rectangle 18">
              <a:extLst>
                <a:ext uri="{FF2B5EF4-FFF2-40B4-BE49-F238E27FC236}">
                  <a16:creationId xmlns:a16="http://schemas.microsoft.com/office/drawing/2014/main" id="{FE67D373-B2AB-4693-A149-7E605F56943D}"/>
                </a:ext>
              </a:extLst>
            </p:cNvPr>
            <p:cNvSpPr/>
            <p:nvPr/>
          </p:nvSpPr>
          <p:spPr>
            <a:xfrm>
              <a:off x="3869199" y="2217316"/>
              <a:ext cx="1900996" cy="1900796"/>
            </a:xfrm>
            <a:prstGeom prst="rect">
              <a:avLst/>
            </a:prstGeom>
            <a:solidFill>
              <a:srgbClr val="C0504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íṡľíḍè-Freeform: Shape 19">
              <a:extLst>
                <a:ext uri="{FF2B5EF4-FFF2-40B4-BE49-F238E27FC236}">
                  <a16:creationId xmlns:a16="http://schemas.microsoft.com/office/drawing/2014/main" id="{0CCE38BA-583F-48B7-9AEC-70B3911DE643}"/>
                </a:ext>
              </a:extLst>
            </p:cNvPr>
            <p:cNvSpPr/>
            <p:nvPr/>
          </p:nvSpPr>
          <p:spPr>
            <a:xfrm rot="10800000">
              <a:off x="3869199" y="3991074"/>
              <a:ext cx="1900996" cy="369997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C0504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îŝḷîḓé-Rectangle 39">
              <a:extLst>
                <a:ext uri="{FF2B5EF4-FFF2-40B4-BE49-F238E27FC236}">
                  <a16:creationId xmlns:a16="http://schemas.microsoft.com/office/drawing/2014/main" id="{0B4D3AAA-DC24-4EC1-81A1-121E03653E9E}"/>
                </a:ext>
              </a:extLst>
            </p:cNvPr>
            <p:cNvSpPr/>
            <p:nvPr/>
          </p:nvSpPr>
          <p:spPr>
            <a:xfrm>
              <a:off x="3758030" y="4557979"/>
              <a:ext cx="2147157" cy="527205"/>
            </a:xfrm>
            <a:prstGeom prst="rect">
              <a:avLst/>
            </a:prstGeom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具有递归特性的数据结构</a:t>
              </a:r>
            </a:p>
          </p:txBody>
        </p:sp>
        <p:sp>
          <p:nvSpPr>
            <p:cNvPr id="42" name="îŝḷîḓé-Freeform: Shape 44">
              <a:extLst>
                <a:ext uri="{FF2B5EF4-FFF2-40B4-BE49-F238E27FC236}">
                  <a16:creationId xmlns:a16="http://schemas.microsoft.com/office/drawing/2014/main" id="{605AC7F2-C6C5-4082-8AC2-2E0D96686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8519" y="2568256"/>
              <a:ext cx="851240" cy="851150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矩形 1">
            <a:extLst>
              <a:ext uri="{FF2B5EF4-FFF2-40B4-BE49-F238E27FC236}">
                <a16:creationId xmlns:a16="http://schemas.microsoft.com/office/drawing/2014/main" id="{99A409FF-5EFF-47E5-B4CA-5BA3EBE499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89138"/>
            <a:ext cx="9144000" cy="3455987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7587" name="Rectangle 8">
            <a:extLst>
              <a:ext uri="{FF2B5EF4-FFF2-40B4-BE49-F238E27FC236}">
                <a16:creationId xmlns:a16="http://schemas.microsoft.com/office/drawing/2014/main" id="{42E656E7-2502-41A0-8822-B712D779B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38238"/>
            <a:ext cx="3449638" cy="533400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1. 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递归定义的数学函数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:</a:t>
            </a:r>
          </a:p>
        </p:txBody>
      </p:sp>
      <p:sp>
        <p:nvSpPr>
          <p:cNvPr id="67588" name="Rectangle 9">
            <a:extLst>
              <a:ext uri="{FF2B5EF4-FFF2-40B4-BE49-F238E27FC236}">
                <a16:creationId xmlns:a16="http://schemas.microsoft.com/office/drawing/2014/main" id="{ADC28735-910A-4880-A3E7-7F4673351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0" y="2559050"/>
            <a:ext cx="180022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阶乘函数</a:t>
            </a:r>
            <a:r>
              <a:rPr lang="en-US" altLang="zh-CN" sz="3200" b="0">
                <a:ea typeface="微软雅黑" panose="020B0503020204020204" pitchFamily="34" charset="-122"/>
                <a:sym typeface="+mn-lt"/>
              </a:rPr>
              <a:t>:        </a:t>
            </a:r>
          </a:p>
        </p:txBody>
      </p:sp>
      <p:graphicFrame>
        <p:nvGraphicFramePr>
          <p:cNvPr id="75781" name="Object 10">
            <a:extLst>
              <a:ext uri="{FF2B5EF4-FFF2-40B4-BE49-F238E27FC236}">
                <a16:creationId xmlns:a16="http://schemas.microsoft.com/office/drawing/2014/main" id="{6A15B278-0C6D-C846-85C0-D02AE812A11E}"/>
              </a:ext>
            </a:extLst>
          </p:cNvPr>
          <p:cNvGraphicFramePr>
            <a:graphicFrameLocks/>
          </p:cNvGraphicFramePr>
          <p:nvPr/>
        </p:nvGraphicFramePr>
        <p:xfrm>
          <a:off x="3189288" y="2414588"/>
          <a:ext cx="461010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22" r:id="rId3" imgW="53835300" imgH="11112500" progId="Equation.3">
                  <p:embed/>
                </p:oleObj>
              </mc:Choice>
              <mc:Fallback>
                <p:oleObj r:id="rId3" imgW="53835300" imgH="11112500" progId="Equation.3">
                  <p:embed/>
                  <p:pic>
                    <p:nvPicPr>
                      <p:cNvPr id="0" name="Object 10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9288" y="2414588"/>
                        <a:ext cx="4610100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0" name="Rectangle 11">
            <a:extLst>
              <a:ext uri="{FF2B5EF4-FFF2-40B4-BE49-F238E27FC236}">
                <a16:creationId xmlns:a16="http://schemas.microsoft.com/office/drawing/2014/main" id="{73CA1CBB-6160-4106-93D9-D221A54DF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" y="4029075"/>
            <a:ext cx="2838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marL="0" indent="0">
              <a:spcBef>
                <a:spcPct val="20000"/>
              </a:spcBef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800" b="0" dirty="0">
                <a:latin typeface="+mn-lt"/>
                <a:ea typeface="+mn-ea"/>
                <a:cs typeface="+mn-ea"/>
                <a:sym typeface="+mn-lt"/>
              </a:rPr>
              <a:t>阶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Fibonaci</a:t>
            </a:r>
            <a:r>
              <a:rPr lang="zh-CN" altLang="zh-CN" sz="2800" b="0" dirty="0">
                <a:latin typeface="+mn-lt"/>
                <a:ea typeface="+mn-ea"/>
                <a:cs typeface="+mn-ea"/>
                <a:sym typeface="+mn-lt"/>
              </a:rPr>
              <a:t>数列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:</a:t>
            </a:r>
            <a:endParaRPr lang="en-US" altLang="zh-CN" sz="3200" b="0" dirty="0"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75783" name="Object 12">
            <a:extLst>
              <a:ext uri="{FF2B5EF4-FFF2-40B4-BE49-F238E27FC236}">
                <a16:creationId xmlns:a16="http://schemas.microsoft.com/office/drawing/2014/main" id="{3B3231D8-14BA-C747-AFA8-0ECD6D875565}"/>
              </a:ext>
            </a:extLst>
          </p:cNvPr>
          <p:cNvGraphicFramePr>
            <a:graphicFrameLocks/>
          </p:cNvGraphicFramePr>
          <p:nvPr/>
        </p:nvGraphicFramePr>
        <p:xfrm>
          <a:off x="3148013" y="3838575"/>
          <a:ext cx="5411787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23" r:id="rId5" imgW="63195200" imgH="11112500" progId="Equation.3">
                  <p:embed/>
                </p:oleObj>
              </mc:Choice>
              <mc:Fallback>
                <p:oleObj r:id="rId5" imgW="63195200" imgH="11112500" progId="Equation.3">
                  <p:embed/>
                  <p:pic>
                    <p:nvPicPr>
                      <p:cNvPr id="0" name="Object 1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8013" y="3838575"/>
                        <a:ext cx="5411787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">
            <a:extLst>
              <a:ext uri="{FF2B5EF4-FFF2-40B4-BE49-F238E27FC236}">
                <a16:creationId xmlns:a16="http://schemas.microsoft.com/office/drawing/2014/main" id="{0150B2C0-0C6F-4047-B696-85B049DFD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15888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栈与递归</a:t>
            </a:r>
          </a:p>
        </p:txBody>
      </p:sp>
      <p:sp>
        <p:nvSpPr>
          <p:cNvPr id="11" name="Shape 26">
            <a:extLst>
              <a:ext uri="{FF2B5EF4-FFF2-40B4-BE49-F238E27FC236}">
                <a16:creationId xmlns:a16="http://schemas.microsoft.com/office/drawing/2014/main" id="{8A52C847-0EC5-42D6-A53D-8F276F126814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1095">
            <a:extLst>
              <a:ext uri="{FF2B5EF4-FFF2-40B4-BE49-F238E27FC236}">
                <a16:creationId xmlns:a16="http://schemas.microsoft.com/office/drawing/2014/main" id="{2EE99DE9-2AFC-4838-8B97-38A543045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" y="1928813"/>
            <a:ext cx="1154113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2800" b="0" dirty="0">
                <a:latin typeface="+mn-lt"/>
                <a:ea typeface="+mn-ea"/>
                <a:cs typeface="+mn-ea"/>
                <a:sym typeface="+mn-lt"/>
              </a:rPr>
              <a:t>树</a:t>
            </a:r>
            <a:r>
              <a:rPr lang="zh-CN" altLang="en-US" sz="3200" b="0" dirty="0">
                <a:latin typeface="+mn-lt"/>
                <a:ea typeface="+mn-ea"/>
                <a:cs typeface="+mn-ea"/>
                <a:sym typeface="+mn-lt"/>
              </a:rPr>
              <a:t>       </a:t>
            </a:r>
          </a:p>
        </p:txBody>
      </p:sp>
      <p:sp>
        <p:nvSpPr>
          <p:cNvPr id="68612" name="Rectangle 1096">
            <a:extLst>
              <a:ext uri="{FF2B5EF4-FFF2-40B4-BE49-F238E27FC236}">
                <a16:creationId xmlns:a16="http://schemas.microsoft.com/office/drawing/2014/main" id="{CF9D9115-1653-4704-AED3-B4317B309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6788"/>
            <a:ext cx="9144000" cy="533400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2. 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具有递归特性的数据结构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:</a:t>
            </a:r>
          </a:p>
        </p:txBody>
      </p:sp>
      <p:sp>
        <p:nvSpPr>
          <p:cNvPr id="395337" name="Oval 1097">
            <a:extLst>
              <a:ext uri="{FF2B5EF4-FFF2-40B4-BE49-F238E27FC236}">
                <a16:creationId xmlns:a16="http://schemas.microsoft.com/office/drawing/2014/main" id="{740F1ABC-6124-47D2-BE8D-9428CAF6C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1400" y="2087563"/>
            <a:ext cx="838200" cy="838200"/>
          </a:xfrm>
          <a:prstGeom prst="ellipse">
            <a:avLst/>
          </a:prstGeom>
          <a:solidFill>
            <a:srgbClr val="CCCCFF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Root</a:t>
            </a:r>
          </a:p>
        </p:txBody>
      </p:sp>
      <p:sp>
        <p:nvSpPr>
          <p:cNvPr id="395338" name="Oval 1098">
            <a:extLst>
              <a:ext uri="{FF2B5EF4-FFF2-40B4-BE49-F238E27FC236}">
                <a16:creationId xmlns:a16="http://schemas.microsoft.com/office/drawing/2014/main" id="{FA144856-BB88-42C0-B515-E7CF771C2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9513" y="3278188"/>
            <a:ext cx="1025525" cy="838200"/>
          </a:xfrm>
          <a:prstGeom prst="ellipse">
            <a:avLst/>
          </a:prstGeom>
          <a:solidFill>
            <a:srgbClr val="CCCCFF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Lchild</a:t>
            </a:r>
          </a:p>
        </p:txBody>
      </p:sp>
      <p:sp>
        <p:nvSpPr>
          <p:cNvPr id="395339" name="Oval 1099">
            <a:extLst>
              <a:ext uri="{FF2B5EF4-FFF2-40B4-BE49-F238E27FC236}">
                <a16:creationId xmlns:a16="http://schemas.microsoft.com/office/drawing/2014/main" id="{0815DB0C-6E0B-4E09-B9A5-F5B187C5A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3317875"/>
            <a:ext cx="1071562" cy="914400"/>
          </a:xfrm>
          <a:prstGeom prst="ellipse">
            <a:avLst/>
          </a:prstGeom>
          <a:solidFill>
            <a:srgbClr val="CCCCFF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Rchild</a:t>
            </a:r>
          </a:p>
        </p:txBody>
      </p:sp>
      <p:sp>
        <p:nvSpPr>
          <p:cNvPr id="395340" name="Rectangle 1100">
            <a:extLst>
              <a:ext uri="{FF2B5EF4-FFF2-40B4-BE49-F238E27FC236}">
                <a16:creationId xmlns:a16="http://schemas.microsoft.com/office/drawing/2014/main" id="{4DEAE147-AC4C-446D-A448-F1D636F4F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4463" y="2079625"/>
            <a:ext cx="18319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广义表</a:t>
            </a:r>
            <a:endParaRPr lang="zh-CN" altLang="en-US" sz="3200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95341" name="Text Box 1101">
            <a:extLst>
              <a:ext uri="{FF2B5EF4-FFF2-40B4-BE49-F238E27FC236}">
                <a16:creationId xmlns:a16="http://schemas.microsoft.com/office/drawing/2014/main" id="{86FF150F-1357-4585-9B14-B6429C31C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7263" y="2136775"/>
            <a:ext cx="1274762" cy="4572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A=(</a:t>
            </a: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a,A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)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F405E2B7-7665-634E-8330-4BD4A23E329A}"/>
              </a:ext>
            </a:extLst>
          </p:cNvPr>
          <p:cNvGrpSpPr>
            <a:grpSpLocks/>
          </p:cNvGrpSpPr>
          <p:nvPr/>
        </p:nvGrpSpPr>
        <p:grpSpPr bwMode="auto">
          <a:xfrm>
            <a:off x="0" y="4868863"/>
            <a:ext cx="9144000" cy="1989137"/>
            <a:chOff x="0" y="4868863"/>
            <a:chExt cx="9144000" cy="1989137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9C7217AE-86D6-45A6-B2A0-C89DD8600360}"/>
                </a:ext>
              </a:extLst>
            </p:cNvPr>
            <p:cNvSpPr/>
            <p:nvPr/>
          </p:nvSpPr>
          <p:spPr bwMode="auto">
            <a:xfrm>
              <a:off x="0" y="5402263"/>
              <a:ext cx="9144000" cy="145573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rgbClr val="E2D9E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sz="2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5342" name="Rectangle 1102">
              <a:extLst>
                <a:ext uri="{FF2B5EF4-FFF2-40B4-BE49-F238E27FC236}">
                  <a16:creationId xmlns:a16="http://schemas.microsoft.com/office/drawing/2014/main" id="{9A0151C5-4A64-4BB9-8236-1E726081CE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868863"/>
              <a:ext cx="9144000" cy="533400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</p:spPr>
          <p:txBody>
            <a:bodyPr anchor="ctr"/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b="0">
                  <a:solidFill>
                    <a:schemeClr val="bg1"/>
                  </a:solidFill>
                  <a:ea typeface="微软雅黑" panose="020B0503020204020204" pitchFamily="34" charset="-122"/>
                  <a:sym typeface="+mn-lt"/>
                </a:rPr>
                <a:t>3. </a:t>
              </a:r>
              <a:r>
                <a:rPr lang="zh-CN" altLang="en-US" b="0">
                  <a:solidFill>
                    <a:schemeClr val="bg1"/>
                  </a:solidFill>
                  <a:ea typeface="微软雅黑" panose="020B0503020204020204" pitchFamily="34" charset="-122"/>
                  <a:sym typeface="+mn-lt"/>
                </a:rPr>
                <a:t>可递归求解的问题</a:t>
              </a:r>
              <a:r>
                <a:rPr lang="en-US" altLang="zh-CN" b="0">
                  <a:solidFill>
                    <a:schemeClr val="bg1"/>
                  </a:solidFill>
                  <a:ea typeface="微软雅黑" panose="020B0503020204020204" pitchFamily="34" charset="-122"/>
                  <a:sym typeface="+mn-lt"/>
                </a:rPr>
                <a:t>:</a:t>
              </a:r>
            </a:p>
          </p:txBody>
        </p:sp>
      </p:grpSp>
      <p:sp>
        <p:nvSpPr>
          <p:cNvPr id="395343" name="Rectangle 1103">
            <a:extLst>
              <a:ext uri="{FF2B5EF4-FFF2-40B4-BE49-F238E27FC236}">
                <a16:creationId xmlns:a16="http://schemas.microsoft.com/office/drawing/2014/main" id="{9AA4CF87-4B7F-43E2-A387-9BBB6B020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5881688"/>
            <a:ext cx="451326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　迷宫问题　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Hanoi</a:t>
            </a:r>
            <a:r>
              <a:rPr lang="zh-CN" altLang="zh-CN" sz="2800" b="0">
                <a:ea typeface="微软雅黑" panose="020B0503020204020204" pitchFamily="34" charset="-122"/>
                <a:sym typeface="+mn-lt"/>
              </a:rPr>
              <a:t>塔问题</a:t>
            </a:r>
            <a:endParaRPr lang="zh-CN" altLang="en-US" sz="3200" b="0"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2" name="Group 1105">
            <a:extLst>
              <a:ext uri="{FF2B5EF4-FFF2-40B4-BE49-F238E27FC236}">
                <a16:creationId xmlns:a16="http://schemas.microsoft.com/office/drawing/2014/main" id="{CEB2DEB3-44AC-2144-9C8F-0EB26756BA4C}"/>
              </a:ext>
            </a:extLst>
          </p:cNvPr>
          <p:cNvGrpSpPr>
            <a:grpSpLocks/>
          </p:cNvGrpSpPr>
          <p:nvPr/>
        </p:nvGrpSpPr>
        <p:grpSpPr bwMode="auto">
          <a:xfrm>
            <a:off x="1930400" y="2849563"/>
            <a:ext cx="457200" cy="533400"/>
            <a:chOff x="2112" y="1152"/>
            <a:chExt cx="288" cy="336"/>
          </a:xfrm>
        </p:grpSpPr>
        <p:sp>
          <p:nvSpPr>
            <p:cNvPr id="68622" name="Line 1106">
              <a:extLst>
                <a:ext uri="{FF2B5EF4-FFF2-40B4-BE49-F238E27FC236}">
                  <a16:creationId xmlns:a16="http://schemas.microsoft.com/office/drawing/2014/main" id="{5E6D45D7-3003-4345-9C35-89B355028F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12" y="1152"/>
              <a:ext cx="288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23" name="Line 1107">
              <a:extLst>
                <a:ext uri="{FF2B5EF4-FFF2-40B4-BE49-F238E27FC236}">
                  <a16:creationId xmlns:a16="http://schemas.microsoft.com/office/drawing/2014/main" id="{0E97D73E-5D8B-4D7F-B486-48669D7259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12" y="1152"/>
              <a:ext cx="288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24" name="Line 1108">
              <a:extLst>
                <a:ext uri="{FF2B5EF4-FFF2-40B4-BE49-F238E27FC236}">
                  <a16:creationId xmlns:a16="http://schemas.microsoft.com/office/drawing/2014/main" id="{40B18AC7-046C-4A6D-8E43-361231013D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12" y="1152"/>
              <a:ext cx="288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Group 1109">
            <a:extLst>
              <a:ext uri="{FF2B5EF4-FFF2-40B4-BE49-F238E27FC236}">
                <a16:creationId xmlns:a16="http://schemas.microsoft.com/office/drawing/2014/main" id="{C2461F93-D823-F946-A11E-B6EE29D2B36C}"/>
              </a:ext>
            </a:extLst>
          </p:cNvPr>
          <p:cNvGrpSpPr>
            <a:grpSpLocks/>
          </p:cNvGrpSpPr>
          <p:nvPr/>
        </p:nvGrpSpPr>
        <p:grpSpPr bwMode="auto">
          <a:xfrm>
            <a:off x="2997200" y="2849563"/>
            <a:ext cx="457200" cy="533400"/>
            <a:chOff x="2784" y="1152"/>
            <a:chExt cx="288" cy="336"/>
          </a:xfrm>
        </p:grpSpPr>
        <p:sp>
          <p:nvSpPr>
            <p:cNvPr id="68626" name="Line 1110">
              <a:extLst>
                <a:ext uri="{FF2B5EF4-FFF2-40B4-BE49-F238E27FC236}">
                  <a16:creationId xmlns:a16="http://schemas.microsoft.com/office/drawing/2014/main" id="{B2B59A00-C8B7-45FF-B7BC-BB4FC4E925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1152"/>
              <a:ext cx="288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27" name="Line 1111">
              <a:extLst>
                <a:ext uri="{FF2B5EF4-FFF2-40B4-BE49-F238E27FC236}">
                  <a16:creationId xmlns:a16="http://schemas.microsoft.com/office/drawing/2014/main" id="{66AABD75-FF87-476D-80DC-66D86A7783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1152"/>
              <a:ext cx="288" cy="336"/>
            </a:xfrm>
            <a:prstGeom prst="line">
              <a:avLst/>
            </a:prstGeom>
            <a:noFill/>
            <a:ln w="28575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628" name="Line 1112">
              <a:extLst>
                <a:ext uri="{FF2B5EF4-FFF2-40B4-BE49-F238E27FC236}">
                  <a16:creationId xmlns:a16="http://schemas.microsoft.com/office/drawing/2014/main" id="{19A7FA56-A602-4CD5-BF06-0FCFC048C8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1152"/>
              <a:ext cx="288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2" name="Rectangle 5">
            <a:extLst>
              <a:ext uri="{FF2B5EF4-FFF2-40B4-BE49-F238E27FC236}">
                <a16:creationId xmlns:a16="http://schemas.microsoft.com/office/drawing/2014/main" id="{4C5002B1-CDEE-4FB1-B3DC-484745FA1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15888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栈与递归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5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5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5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395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5337" grpId="0" animBg="1"/>
      <p:bldP spid="395338" grpId="0" animBg="1"/>
      <p:bldP spid="395339" grpId="0" animBg="1"/>
      <p:bldP spid="395340" grpId="0" build="p"/>
      <p:bldP spid="395341" grpId="0" animBg="1"/>
      <p:bldP spid="39534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4">
            <a:extLst>
              <a:ext uri="{FF2B5EF4-FFF2-40B4-BE49-F238E27FC236}">
                <a16:creationId xmlns:a16="http://schemas.microsoft.com/office/drawing/2014/main" id="{E2F284CD-2EF1-411F-8FD9-1776E660B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000" y="981075"/>
            <a:ext cx="8636000" cy="973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分治法：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对于一个较为复杂的问题，能够分解成几个相对简单的且解法相同或类似的子问题来求解</a:t>
            </a:r>
            <a:endParaRPr lang="zh-CN" altLang="en-US" b="0">
              <a:solidFill>
                <a:schemeClr val="tx2"/>
              </a:solidFill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670725" name="Text Box 5">
            <a:extLst>
              <a:ext uri="{FF2B5EF4-FFF2-40B4-BE49-F238E27FC236}">
                <a16:creationId xmlns:a16="http://schemas.microsoft.com/office/drawing/2014/main" id="{FA048BE4-C5E0-4954-BDCD-5133BDBF1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6638" y="2852738"/>
            <a:ext cx="7675562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Clr>
                <a:srgbClr val="FF3399"/>
              </a:buClr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能将一个问题转变成一个新问题，而新问题与原问题的解法相同或类同，不同的仅是处理的对象，且这些处理对象是变化有规律的</a:t>
            </a:r>
          </a:p>
          <a:p>
            <a:pPr eaLnBrk="1" hangingPunct="1">
              <a:lnSpc>
                <a:spcPct val="125000"/>
              </a:lnSpc>
              <a:buClr>
                <a:srgbClr val="FF3399"/>
              </a:buClr>
              <a:buFont typeface="Arial" panose="020B0604020202020204" pitchFamily="34" charset="0"/>
              <a:buChar char="•"/>
            </a:pPr>
            <a:endParaRPr lang="zh-CN" altLang="en-US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  <a:buClr>
                <a:srgbClr val="FF3399"/>
              </a:buClr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可以通过上述转化而使问题简化</a:t>
            </a:r>
          </a:p>
          <a:p>
            <a:pPr eaLnBrk="1" hangingPunct="1">
              <a:lnSpc>
                <a:spcPct val="125000"/>
              </a:lnSpc>
              <a:buClr>
                <a:srgbClr val="FF3399"/>
              </a:buClr>
              <a:buFont typeface="Arial" panose="020B0604020202020204" pitchFamily="34" charset="0"/>
              <a:buChar char="•"/>
            </a:pPr>
            <a:endParaRPr lang="zh-CN" altLang="en-US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  <a:buClr>
                <a:srgbClr val="FF3399"/>
              </a:buClr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必须有一个明确的递归出口，或称递归的边界</a:t>
            </a:r>
          </a:p>
        </p:txBody>
      </p:sp>
      <p:sp>
        <p:nvSpPr>
          <p:cNvPr id="69637" name="Rectangle 6">
            <a:extLst>
              <a:ext uri="{FF2B5EF4-FFF2-40B4-BE49-F238E27FC236}">
                <a16:creationId xmlns:a16="http://schemas.microsoft.com/office/drawing/2014/main" id="{80633BC6-F4FF-4DEF-A081-180359119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925" y="185738"/>
            <a:ext cx="3775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用分治法求解递归问题</a:t>
            </a:r>
          </a:p>
        </p:txBody>
      </p:sp>
      <p:sp>
        <p:nvSpPr>
          <p:cNvPr id="670727" name="Rectangle 7">
            <a:extLst>
              <a:ext uri="{FF2B5EF4-FFF2-40B4-BE49-F238E27FC236}">
                <a16:creationId xmlns:a16="http://schemas.microsoft.com/office/drawing/2014/main" id="{3C065787-45C4-4196-A729-16A7557E5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2133600"/>
            <a:ext cx="2555875" cy="511175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 anchor="ctr"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必备的三个条件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50B0D4D-FB55-1A47-9D6F-00F67F5C88A9}"/>
              </a:ext>
            </a:extLst>
          </p:cNvPr>
          <p:cNvGrpSpPr>
            <a:grpSpLocks/>
          </p:cNvGrpSpPr>
          <p:nvPr/>
        </p:nvGrpSpPr>
        <p:grpSpPr bwMode="auto">
          <a:xfrm>
            <a:off x="403225" y="2974975"/>
            <a:ext cx="487363" cy="584200"/>
            <a:chOff x="685009" y="1514252"/>
            <a:chExt cx="365522" cy="438150"/>
          </a:xfrm>
        </p:grpSpPr>
        <p:sp>
          <p:nvSpPr>
            <p:cNvPr id="10" name="Flowchart: Off-page Connector 108">
              <a:extLst>
                <a:ext uri="{FF2B5EF4-FFF2-40B4-BE49-F238E27FC236}">
                  <a16:creationId xmlns:a16="http://schemas.microsoft.com/office/drawing/2014/main" id="{FA7908A9-3A26-4DAF-895D-8B2930041397}"/>
                </a:ext>
              </a:extLst>
            </p:cNvPr>
            <p:cNvSpPr/>
            <p:nvPr/>
          </p:nvSpPr>
          <p:spPr bwMode="auto">
            <a:xfrm>
              <a:off x="704059" y="1529731"/>
              <a:ext cx="317897" cy="422672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zh-CN" sz="13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1" name="Oval 111">
              <a:extLst>
                <a:ext uri="{FF2B5EF4-FFF2-40B4-BE49-F238E27FC236}">
                  <a16:creationId xmlns:a16="http://schemas.microsoft.com/office/drawing/2014/main" id="{32DE08B4-1C66-4497-869B-A38FAD35E9C4}"/>
                </a:ext>
              </a:extLst>
            </p:cNvPr>
            <p:cNvSpPr/>
            <p:nvPr/>
          </p:nvSpPr>
          <p:spPr bwMode="auto">
            <a:xfrm>
              <a:off x="685009" y="1514252"/>
              <a:ext cx="365522" cy="419100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rgbClr val="FFFFFF"/>
                  </a:solidFill>
                  <a:cs typeface="+mn-ea"/>
                  <a:sym typeface="+mn-lt"/>
                </a:rPr>
                <a:t>1</a:t>
              </a:r>
              <a:endParaRPr lang="en-US" altLang="zh-CN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41BED9F4-D255-FB42-AA73-6C93DC80125E}"/>
              </a:ext>
            </a:extLst>
          </p:cNvPr>
          <p:cNvGrpSpPr>
            <a:grpSpLocks/>
          </p:cNvGrpSpPr>
          <p:nvPr/>
        </p:nvGrpSpPr>
        <p:grpSpPr bwMode="auto">
          <a:xfrm>
            <a:off x="406400" y="4689475"/>
            <a:ext cx="487363" cy="601663"/>
            <a:chOff x="685009" y="2261965"/>
            <a:chExt cx="365522" cy="451246"/>
          </a:xfrm>
        </p:grpSpPr>
        <p:sp>
          <p:nvSpPr>
            <p:cNvPr id="13" name="Flowchart: Off-page Connector 109">
              <a:extLst>
                <a:ext uri="{FF2B5EF4-FFF2-40B4-BE49-F238E27FC236}">
                  <a16:creationId xmlns:a16="http://schemas.microsoft.com/office/drawing/2014/main" id="{4D571B0B-1082-4E1E-82C1-6BF38B161527}"/>
                </a:ext>
              </a:extLst>
            </p:cNvPr>
            <p:cNvSpPr/>
            <p:nvPr/>
          </p:nvSpPr>
          <p:spPr bwMode="auto">
            <a:xfrm>
              <a:off x="704059" y="2290540"/>
              <a:ext cx="317897" cy="422671"/>
            </a:xfrm>
            <a:prstGeom prst="flowChartOffpage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zh-CN" sz="13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4" name="Oval 112">
              <a:extLst>
                <a:ext uri="{FF2B5EF4-FFF2-40B4-BE49-F238E27FC236}">
                  <a16:creationId xmlns:a16="http://schemas.microsoft.com/office/drawing/2014/main" id="{E2371F06-79A8-4110-B59E-D0AE0335100C}"/>
                </a:ext>
              </a:extLst>
            </p:cNvPr>
            <p:cNvSpPr/>
            <p:nvPr/>
          </p:nvSpPr>
          <p:spPr bwMode="auto">
            <a:xfrm>
              <a:off x="685009" y="2261965"/>
              <a:ext cx="365522" cy="419099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rgbClr val="FFFFFF"/>
                  </a:solidFill>
                  <a:cs typeface="+mn-ea"/>
                  <a:sym typeface="+mn-lt"/>
                </a:rPr>
                <a:t>2</a:t>
              </a:r>
              <a:endParaRPr lang="en-US" altLang="zh-CN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959CA092-6682-3440-A7E5-3619C7397622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5557838"/>
            <a:ext cx="488950" cy="577850"/>
            <a:chOff x="704059" y="3810967"/>
            <a:chExt cx="366713" cy="432198"/>
          </a:xfrm>
        </p:grpSpPr>
        <p:sp>
          <p:nvSpPr>
            <p:cNvPr id="16" name="Flowchart: Off-page Connector 104">
              <a:extLst>
                <a:ext uri="{FF2B5EF4-FFF2-40B4-BE49-F238E27FC236}">
                  <a16:creationId xmlns:a16="http://schemas.microsoft.com/office/drawing/2014/main" id="{85E8DA4B-535C-4183-8278-1213CE7FA4BD}"/>
                </a:ext>
              </a:extLst>
            </p:cNvPr>
            <p:cNvSpPr/>
            <p:nvPr/>
          </p:nvSpPr>
          <p:spPr bwMode="auto">
            <a:xfrm>
              <a:off x="727872" y="3862023"/>
              <a:ext cx="317897" cy="381142"/>
            </a:xfrm>
            <a:prstGeom prst="flowChartOffpageConnector">
              <a:avLst/>
            </a:prstGeom>
            <a:solidFill>
              <a:srgbClr val="CC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zh-CN" sz="13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7" name="Oval 107">
              <a:extLst>
                <a:ext uri="{FF2B5EF4-FFF2-40B4-BE49-F238E27FC236}">
                  <a16:creationId xmlns:a16="http://schemas.microsoft.com/office/drawing/2014/main" id="{37224DD2-CEC5-48D8-BEE4-3BDB420E20AF}"/>
                </a:ext>
              </a:extLst>
            </p:cNvPr>
            <p:cNvSpPr/>
            <p:nvPr/>
          </p:nvSpPr>
          <p:spPr bwMode="auto">
            <a:xfrm>
              <a:off x="704059" y="3810967"/>
              <a:ext cx="366713" cy="419137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rgbClr val="FFFFFF"/>
                  </a:solidFill>
                  <a:cs typeface="+mn-ea"/>
                  <a:sym typeface="+mn-lt"/>
                </a:rPr>
                <a:t>3</a:t>
              </a:r>
              <a:endParaRPr lang="en-US" altLang="zh-CN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F1AEC0D5-454E-8D4A-8F03-696D3717B60E}"/>
              </a:ext>
            </a:extLst>
          </p:cNvPr>
          <p:cNvCxnSpPr>
            <a:cxnSpLocks/>
          </p:cNvCxnSpPr>
          <p:nvPr/>
        </p:nvCxnSpPr>
        <p:spPr bwMode="auto">
          <a:xfrm>
            <a:off x="1109663" y="4365625"/>
            <a:ext cx="7272337" cy="0"/>
          </a:xfrm>
          <a:prstGeom prst="line">
            <a:avLst/>
          </a:prstGeom>
          <a:noFill/>
          <a:ln w="9525" algn="ctr">
            <a:solidFill>
              <a:srgbClr val="E2D9E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035931CC-1D14-8E4D-B18C-6580505D35F7}"/>
              </a:ext>
            </a:extLst>
          </p:cNvPr>
          <p:cNvCxnSpPr>
            <a:cxnSpLocks/>
          </p:cNvCxnSpPr>
          <p:nvPr/>
        </p:nvCxnSpPr>
        <p:spPr bwMode="auto">
          <a:xfrm>
            <a:off x="1109663" y="5373688"/>
            <a:ext cx="7075487" cy="0"/>
          </a:xfrm>
          <a:prstGeom prst="line">
            <a:avLst/>
          </a:prstGeom>
          <a:noFill/>
          <a:ln w="9525" algn="ctr">
            <a:solidFill>
              <a:srgbClr val="E2D9E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7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7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70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70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0725" grpId="0" build="p"/>
      <p:bldP spid="67072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748" name="Text Box 4">
            <a:extLst>
              <a:ext uri="{FF2B5EF4-FFF2-40B4-BE49-F238E27FC236}">
                <a16:creationId xmlns:a16="http://schemas.microsoft.com/office/drawing/2014/main" id="{C74424E1-0BFF-4DB5-A920-95DCA7B19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206500"/>
            <a:ext cx="7802563" cy="2308225"/>
          </a:xfrm>
          <a:prstGeom prst="rect">
            <a:avLst/>
          </a:prstGeom>
          <a:solidFill>
            <a:srgbClr val="D4E6F4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分治法求解递归问题算法的一般形式：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void   p (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参数表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)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{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      if  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（递归结束条件）可直接求解步骤；</a:t>
            </a:r>
            <a:r>
              <a:rPr lang="en-US" altLang="zh-CN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-----</a:t>
            </a:r>
            <a:r>
              <a:rPr lang="zh-CN" altLang="en-US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基本项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       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else  p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（较小的参数）；</a:t>
            </a:r>
            <a:r>
              <a:rPr lang="en-US" altLang="zh-CN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------</a:t>
            </a:r>
            <a:r>
              <a:rPr lang="zh-CN" altLang="en-US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归纳项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} </a:t>
            </a:r>
          </a:p>
        </p:txBody>
      </p:sp>
      <p:sp>
        <p:nvSpPr>
          <p:cNvPr id="671749" name="Rectangle 5">
            <a:extLst>
              <a:ext uri="{FF2B5EF4-FFF2-40B4-BE49-F238E27FC236}">
                <a16:creationId xmlns:a16="http://schemas.microsoft.com/office/drawing/2014/main" id="{9CFDA927-0F93-4FD6-A7B1-A1EBD1E2F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925" y="3789363"/>
            <a:ext cx="7802563" cy="2308225"/>
          </a:xfrm>
          <a:prstGeom prst="rect">
            <a:avLst/>
          </a:prstGeom>
          <a:solidFill>
            <a:srgbClr val="E2D9EB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rgbClr val="CC3300"/>
                </a:solidFill>
                <a:ea typeface="微软雅黑" panose="020B0503020204020204" pitchFamily="34" charset="-122"/>
                <a:sym typeface="+mn-lt"/>
              </a:rPr>
              <a:t>long Fact ( long n ) 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rgbClr val="CC3300"/>
                </a:solidFill>
                <a:ea typeface="微软雅黑" panose="020B0503020204020204" pitchFamily="34" charset="-122"/>
                <a:sym typeface="+mn-lt"/>
              </a:rPr>
              <a:t>{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rgbClr val="CC3300"/>
                </a:solidFill>
                <a:ea typeface="微软雅黑" panose="020B0503020204020204" pitchFamily="34" charset="-122"/>
                <a:sym typeface="+mn-lt"/>
              </a:rPr>
              <a:t>    if ( n</a:t>
            </a:r>
            <a:r>
              <a:rPr lang="en-US" altLang="zh-CN" b="0" i="1">
                <a:solidFill>
                  <a:srgbClr val="CC3300"/>
                </a:solidFill>
                <a:ea typeface="微软雅黑" panose="020B0503020204020204" pitchFamily="34" charset="-122"/>
                <a:sym typeface="+mn-lt"/>
              </a:rPr>
              <a:t> ==</a:t>
            </a:r>
            <a:r>
              <a:rPr lang="en-US" altLang="zh-CN" b="0">
                <a:solidFill>
                  <a:srgbClr val="CC3300"/>
                </a:solidFill>
                <a:ea typeface="微软雅黑" panose="020B0503020204020204" pitchFamily="34" charset="-122"/>
                <a:sym typeface="+mn-lt"/>
              </a:rPr>
              <a:t> 0) return 1;</a:t>
            </a:r>
            <a:r>
              <a:rPr lang="en-US" altLang="zh-CN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基本项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b="0">
                <a:solidFill>
                  <a:srgbClr val="CC3300"/>
                </a:solidFill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b="0">
                <a:solidFill>
                  <a:srgbClr val="CC3300"/>
                </a:solidFill>
                <a:ea typeface="微软雅黑" panose="020B0503020204020204" pitchFamily="34" charset="-122"/>
                <a:sym typeface="+mn-lt"/>
              </a:rPr>
              <a:t>else return n * Fact (n</a:t>
            </a:r>
            <a:r>
              <a:rPr lang="en-US" altLang="zh-CN" b="0" i="1">
                <a:solidFill>
                  <a:srgbClr val="CC3300"/>
                </a:solidFill>
                <a:ea typeface="微软雅黑" panose="020B0503020204020204" pitchFamily="34" charset="-122"/>
                <a:sym typeface="+mn-lt"/>
              </a:rPr>
              <a:t>-</a:t>
            </a:r>
            <a:r>
              <a:rPr lang="en-US" altLang="zh-CN" b="0">
                <a:solidFill>
                  <a:srgbClr val="CC3300"/>
                </a:solidFill>
                <a:ea typeface="微软雅黑" panose="020B0503020204020204" pitchFamily="34" charset="-122"/>
                <a:sym typeface="+mn-lt"/>
              </a:rPr>
              <a:t>1); </a:t>
            </a:r>
            <a:r>
              <a:rPr lang="en-US" altLang="zh-CN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归纳项</a:t>
            </a:r>
            <a:endParaRPr lang="en-US" altLang="zh-CN" b="0">
              <a:solidFill>
                <a:schemeClr val="accent2"/>
              </a:solidFill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rgbClr val="CC3300"/>
                </a:solidFill>
                <a:ea typeface="微软雅黑" panose="020B0503020204020204" pitchFamily="34" charset="-122"/>
                <a:sym typeface="+mn-lt"/>
              </a:rPr>
              <a:t>}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3965EA-4BFC-4098-93BF-E86953C31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925" y="185738"/>
            <a:ext cx="3775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用分治法求解递归问题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7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1748" grpId="0" animBg="1"/>
      <p:bldP spid="671749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13">
            <a:extLst>
              <a:ext uri="{FF2B5EF4-FFF2-40B4-BE49-F238E27FC236}">
                <a16:creationId xmlns:a16="http://schemas.microsoft.com/office/drawing/2014/main" id="{60160765-7E4F-4ECC-8032-CB25826D0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2190750"/>
            <a:ext cx="5410200" cy="59055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684" name="Rectangle 15">
            <a:extLst>
              <a:ext uri="{FF2B5EF4-FFF2-40B4-BE49-F238E27FC236}">
                <a16:creationId xmlns:a16="http://schemas.microsoft.com/office/drawing/2014/main" id="{3E0DFA22-C8B2-4BAA-804D-3DFA4CE911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2981325"/>
            <a:ext cx="5410200" cy="534988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685" name="Line 17">
            <a:extLst>
              <a:ext uri="{FF2B5EF4-FFF2-40B4-BE49-F238E27FC236}">
                <a16:creationId xmlns:a16="http://schemas.microsoft.com/office/drawing/2014/main" id="{21882E43-BDB4-4522-A349-41E92E05895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01775" y="2527300"/>
            <a:ext cx="3048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686" name="Line 18">
            <a:extLst>
              <a:ext uri="{FF2B5EF4-FFF2-40B4-BE49-F238E27FC236}">
                <a16:creationId xmlns:a16="http://schemas.microsoft.com/office/drawing/2014/main" id="{30487905-E650-42C9-A08D-7EFD13B58FB2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1775" y="3060700"/>
            <a:ext cx="3048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687" name="Line 19">
            <a:extLst>
              <a:ext uri="{FF2B5EF4-FFF2-40B4-BE49-F238E27FC236}">
                <a16:creationId xmlns:a16="http://schemas.microsoft.com/office/drawing/2014/main" id="{E40D5B8C-D678-4152-B21F-484AD69C6BC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01775" y="2527300"/>
            <a:ext cx="0" cy="5334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688" name="Line 20">
            <a:extLst>
              <a:ext uri="{FF2B5EF4-FFF2-40B4-BE49-F238E27FC236}">
                <a16:creationId xmlns:a16="http://schemas.microsoft.com/office/drawing/2014/main" id="{298A799C-2316-4B58-8316-78FC0E96570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16775" y="3060700"/>
            <a:ext cx="3048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689" name="Line 21">
            <a:extLst>
              <a:ext uri="{FF2B5EF4-FFF2-40B4-BE49-F238E27FC236}">
                <a16:creationId xmlns:a16="http://schemas.microsoft.com/office/drawing/2014/main" id="{4F4C1875-08DB-4C25-AEB3-DAA556ADC584}"/>
              </a:ext>
            </a:extLst>
          </p:cNvPr>
          <p:cNvSpPr>
            <a:spLocks noChangeShapeType="1"/>
          </p:cNvSpPr>
          <p:nvPr/>
        </p:nvSpPr>
        <p:spPr bwMode="auto">
          <a:xfrm>
            <a:off x="7216775" y="2527300"/>
            <a:ext cx="3048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triangle" w="sm" len="med"/>
            <a:tailEnd type="non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690" name="Line 22">
            <a:extLst>
              <a:ext uri="{FF2B5EF4-FFF2-40B4-BE49-F238E27FC236}">
                <a16:creationId xmlns:a16="http://schemas.microsoft.com/office/drawing/2014/main" id="{E564BDFC-5645-40BE-9762-D1B527A1BB7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21575" y="2527300"/>
            <a:ext cx="0" cy="5334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691" name="Rectangle 23">
            <a:extLst>
              <a:ext uri="{FF2B5EF4-FFF2-40B4-BE49-F238E27FC236}">
                <a16:creationId xmlns:a16="http://schemas.microsoft.com/office/drawing/2014/main" id="{FC24C8F3-7BAA-4982-ABCB-FF224AE8C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3805238"/>
            <a:ext cx="5410200" cy="550862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692" name="Line 25">
            <a:extLst>
              <a:ext uri="{FF2B5EF4-FFF2-40B4-BE49-F238E27FC236}">
                <a16:creationId xmlns:a16="http://schemas.microsoft.com/office/drawing/2014/main" id="{02D34310-0CD1-4B23-B7F7-7D97769C7C0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01775" y="3365500"/>
            <a:ext cx="3048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693" name="Line 26">
            <a:extLst>
              <a:ext uri="{FF2B5EF4-FFF2-40B4-BE49-F238E27FC236}">
                <a16:creationId xmlns:a16="http://schemas.microsoft.com/office/drawing/2014/main" id="{9784B9E7-3289-4834-B94A-AB42405B3E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1775" y="3898900"/>
            <a:ext cx="3048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694" name="Line 27">
            <a:extLst>
              <a:ext uri="{FF2B5EF4-FFF2-40B4-BE49-F238E27FC236}">
                <a16:creationId xmlns:a16="http://schemas.microsoft.com/office/drawing/2014/main" id="{66BCA677-DA7C-4F9B-AAB4-B8A78216C1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01775" y="3365500"/>
            <a:ext cx="0" cy="5334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695" name="Line 28">
            <a:extLst>
              <a:ext uri="{FF2B5EF4-FFF2-40B4-BE49-F238E27FC236}">
                <a16:creationId xmlns:a16="http://schemas.microsoft.com/office/drawing/2014/main" id="{9D1854A7-6CC8-47A8-909B-ECF64A2E417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16775" y="3898900"/>
            <a:ext cx="3048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696" name="Line 29">
            <a:extLst>
              <a:ext uri="{FF2B5EF4-FFF2-40B4-BE49-F238E27FC236}">
                <a16:creationId xmlns:a16="http://schemas.microsoft.com/office/drawing/2014/main" id="{194E4A49-E8DE-43D3-957B-16A98F74D5BE}"/>
              </a:ext>
            </a:extLst>
          </p:cNvPr>
          <p:cNvSpPr>
            <a:spLocks noChangeShapeType="1"/>
          </p:cNvSpPr>
          <p:nvPr/>
        </p:nvSpPr>
        <p:spPr bwMode="auto">
          <a:xfrm>
            <a:off x="7216775" y="3365500"/>
            <a:ext cx="3048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triangle" w="sm" len="med"/>
            <a:tailEnd type="non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697" name="Line 30">
            <a:extLst>
              <a:ext uri="{FF2B5EF4-FFF2-40B4-BE49-F238E27FC236}">
                <a16:creationId xmlns:a16="http://schemas.microsoft.com/office/drawing/2014/main" id="{0C1DF062-25A4-4E37-B3BA-7EE0F301191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21575" y="3365500"/>
            <a:ext cx="0" cy="5334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698" name="Rectangle 31">
            <a:extLst>
              <a:ext uri="{FF2B5EF4-FFF2-40B4-BE49-F238E27FC236}">
                <a16:creationId xmlns:a16="http://schemas.microsoft.com/office/drawing/2014/main" id="{4185E5BF-0857-45D4-91D8-88103DA98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4659313"/>
            <a:ext cx="5410200" cy="533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699" name="Text Box 32">
            <a:extLst>
              <a:ext uri="{FF2B5EF4-FFF2-40B4-BE49-F238E27FC236}">
                <a16:creationId xmlns:a16="http://schemas.microsoft.com/office/drawing/2014/main" id="{BDC87908-D5C2-4FBB-8390-A52752A44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1825" y="3836988"/>
            <a:ext cx="5105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返回 </a:t>
            </a:r>
            <a:r>
              <a:rPr lang="en-US" altLang="zh-CN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　参数 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2    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计算 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2*Fact(1)</a:t>
            </a:r>
          </a:p>
        </p:txBody>
      </p:sp>
      <p:sp>
        <p:nvSpPr>
          <p:cNvPr id="71700" name="Line 33">
            <a:extLst>
              <a:ext uri="{FF2B5EF4-FFF2-40B4-BE49-F238E27FC236}">
                <a16:creationId xmlns:a16="http://schemas.microsoft.com/office/drawing/2014/main" id="{436CD9DB-A843-499D-8104-14D9D4FFC3B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01775" y="4203700"/>
            <a:ext cx="3048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01" name="Line 34">
            <a:extLst>
              <a:ext uri="{FF2B5EF4-FFF2-40B4-BE49-F238E27FC236}">
                <a16:creationId xmlns:a16="http://schemas.microsoft.com/office/drawing/2014/main" id="{4523A8A6-932D-411E-BEC6-A41663D44679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1775" y="4737100"/>
            <a:ext cx="3048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02" name="Line 35">
            <a:extLst>
              <a:ext uri="{FF2B5EF4-FFF2-40B4-BE49-F238E27FC236}">
                <a16:creationId xmlns:a16="http://schemas.microsoft.com/office/drawing/2014/main" id="{2613E235-F7C0-40E5-8185-EC74E9A1C9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01775" y="4203700"/>
            <a:ext cx="0" cy="5334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03" name="Line 36">
            <a:extLst>
              <a:ext uri="{FF2B5EF4-FFF2-40B4-BE49-F238E27FC236}">
                <a16:creationId xmlns:a16="http://schemas.microsoft.com/office/drawing/2014/main" id="{0A101861-EC0A-4D2F-90D6-61147B001C8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16775" y="4737100"/>
            <a:ext cx="3048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04" name="Line 37">
            <a:extLst>
              <a:ext uri="{FF2B5EF4-FFF2-40B4-BE49-F238E27FC236}">
                <a16:creationId xmlns:a16="http://schemas.microsoft.com/office/drawing/2014/main" id="{40F11690-9A22-49C4-BED9-BC7D6950A5CE}"/>
              </a:ext>
            </a:extLst>
          </p:cNvPr>
          <p:cNvSpPr>
            <a:spLocks noChangeShapeType="1"/>
          </p:cNvSpPr>
          <p:nvPr/>
        </p:nvSpPr>
        <p:spPr bwMode="auto">
          <a:xfrm>
            <a:off x="7216775" y="4203700"/>
            <a:ext cx="3048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triangle" w="sm" len="med"/>
            <a:tailEnd type="non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05" name="Line 38">
            <a:extLst>
              <a:ext uri="{FF2B5EF4-FFF2-40B4-BE49-F238E27FC236}">
                <a16:creationId xmlns:a16="http://schemas.microsoft.com/office/drawing/2014/main" id="{3A36A091-7AF8-4E5A-9820-3F303A01B7D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21575" y="4203700"/>
            <a:ext cx="0" cy="5334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06" name="Rectangle 39">
            <a:extLst>
              <a:ext uri="{FF2B5EF4-FFF2-40B4-BE49-F238E27FC236}">
                <a16:creationId xmlns:a16="http://schemas.microsoft.com/office/drawing/2014/main" id="{57F939BB-90AB-415B-851F-F51E4C01C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5373688"/>
            <a:ext cx="5410200" cy="573087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07" name="Text Box 40">
            <a:extLst>
              <a:ext uri="{FF2B5EF4-FFF2-40B4-BE49-F238E27FC236}">
                <a16:creationId xmlns:a16="http://schemas.microsoft.com/office/drawing/2014/main" id="{11AE1684-290F-4798-BA70-DB10D9193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2300" y="2981325"/>
            <a:ext cx="5105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返回 </a:t>
            </a:r>
            <a:r>
              <a:rPr lang="en-US" altLang="zh-CN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　参数 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1    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计算 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1*Fact(0)</a:t>
            </a:r>
          </a:p>
        </p:txBody>
      </p:sp>
      <p:sp>
        <p:nvSpPr>
          <p:cNvPr id="71708" name="Line 41">
            <a:extLst>
              <a:ext uri="{FF2B5EF4-FFF2-40B4-BE49-F238E27FC236}">
                <a16:creationId xmlns:a16="http://schemas.microsoft.com/office/drawing/2014/main" id="{A5A10BE4-1C0C-4E21-99E0-45E709B9361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01775" y="5041900"/>
            <a:ext cx="3048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09" name="Line 42">
            <a:extLst>
              <a:ext uri="{FF2B5EF4-FFF2-40B4-BE49-F238E27FC236}">
                <a16:creationId xmlns:a16="http://schemas.microsoft.com/office/drawing/2014/main" id="{2BC2E2E9-4A8C-4CB4-BF16-CB04963B6E2A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1775" y="5575300"/>
            <a:ext cx="3048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10" name="Line 43">
            <a:extLst>
              <a:ext uri="{FF2B5EF4-FFF2-40B4-BE49-F238E27FC236}">
                <a16:creationId xmlns:a16="http://schemas.microsoft.com/office/drawing/2014/main" id="{0E5FB261-8A9C-45D2-9387-8DE0D315558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01775" y="5041900"/>
            <a:ext cx="0" cy="5334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11" name="Line 44">
            <a:extLst>
              <a:ext uri="{FF2B5EF4-FFF2-40B4-BE49-F238E27FC236}">
                <a16:creationId xmlns:a16="http://schemas.microsoft.com/office/drawing/2014/main" id="{F8AA313B-5E05-4B4E-8809-B9B8627C33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16775" y="5575300"/>
            <a:ext cx="3048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12" name="Line 45">
            <a:extLst>
              <a:ext uri="{FF2B5EF4-FFF2-40B4-BE49-F238E27FC236}">
                <a16:creationId xmlns:a16="http://schemas.microsoft.com/office/drawing/2014/main" id="{0528573D-8062-49F0-BE8C-2E7D6E9BFBA2}"/>
              </a:ext>
            </a:extLst>
          </p:cNvPr>
          <p:cNvSpPr>
            <a:spLocks noChangeShapeType="1"/>
          </p:cNvSpPr>
          <p:nvPr/>
        </p:nvSpPr>
        <p:spPr bwMode="auto">
          <a:xfrm>
            <a:off x="7216775" y="5041900"/>
            <a:ext cx="3048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triangle" w="sm" len="med"/>
            <a:tailEnd type="non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13" name="Line 46">
            <a:extLst>
              <a:ext uri="{FF2B5EF4-FFF2-40B4-BE49-F238E27FC236}">
                <a16:creationId xmlns:a16="http://schemas.microsoft.com/office/drawing/2014/main" id="{1EDF2942-CF62-4240-B7BF-5635FC0029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21575" y="5041900"/>
            <a:ext cx="0" cy="5334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14" name="Rectangle 47">
            <a:extLst>
              <a:ext uri="{FF2B5EF4-FFF2-40B4-BE49-F238E27FC236}">
                <a16:creationId xmlns:a16="http://schemas.microsoft.com/office/drawing/2014/main" id="{B5C67789-C00A-4C8A-B31D-73FB573EC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6135688"/>
            <a:ext cx="5410200" cy="533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15" name="Text Box 48">
            <a:extLst>
              <a:ext uri="{FF2B5EF4-FFF2-40B4-BE49-F238E27FC236}">
                <a16:creationId xmlns:a16="http://schemas.microsoft.com/office/drawing/2014/main" id="{8952FF4E-C9E5-4C67-83E0-A6AB6B09B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2219325"/>
            <a:ext cx="48466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返回 </a:t>
            </a:r>
            <a:r>
              <a:rPr lang="en-US" altLang="zh-CN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　参数 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0    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直接定值 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= 1</a:t>
            </a:r>
          </a:p>
        </p:txBody>
      </p:sp>
      <p:sp>
        <p:nvSpPr>
          <p:cNvPr id="71716" name="Line 49">
            <a:extLst>
              <a:ext uri="{FF2B5EF4-FFF2-40B4-BE49-F238E27FC236}">
                <a16:creationId xmlns:a16="http://schemas.microsoft.com/office/drawing/2014/main" id="{C67F753E-7919-4189-83E2-8A3CCD90D6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01775" y="5880100"/>
            <a:ext cx="3048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17" name="Line 50">
            <a:extLst>
              <a:ext uri="{FF2B5EF4-FFF2-40B4-BE49-F238E27FC236}">
                <a16:creationId xmlns:a16="http://schemas.microsoft.com/office/drawing/2014/main" id="{AC95D38B-3123-4C8B-A6A2-E895B61C399D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1775" y="6413500"/>
            <a:ext cx="3048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718" name="Line 51">
            <a:extLst>
              <a:ext uri="{FF2B5EF4-FFF2-40B4-BE49-F238E27FC236}">
                <a16:creationId xmlns:a16="http://schemas.microsoft.com/office/drawing/2014/main" id="{AE00966C-F8DD-4746-9F5E-C9EED2E88B8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01775" y="5880100"/>
            <a:ext cx="0" cy="5334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0934" name="Group 65">
            <a:extLst>
              <a:ext uri="{FF2B5EF4-FFF2-40B4-BE49-F238E27FC236}">
                <a16:creationId xmlns:a16="http://schemas.microsoft.com/office/drawing/2014/main" id="{71D52801-3B31-D249-AC15-010EE9246222}"/>
              </a:ext>
            </a:extLst>
          </p:cNvPr>
          <p:cNvGrpSpPr>
            <a:grpSpLocks/>
          </p:cNvGrpSpPr>
          <p:nvPr/>
        </p:nvGrpSpPr>
        <p:grpSpPr bwMode="auto">
          <a:xfrm>
            <a:off x="7686675" y="2451100"/>
            <a:ext cx="1158875" cy="3962400"/>
            <a:chOff x="278" y="1152"/>
            <a:chExt cx="730" cy="2496"/>
          </a:xfrm>
        </p:grpSpPr>
        <p:sp>
          <p:nvSpPr>
            <p:cNvPr id="447543" name="Text Box 55">
              <a:extLst>
                <a:ext uri="{FF2B5EF4-FFF2-40B4-BE49-F238E27FC236}">
                  <a16:creationId xmlns:a16="http://schemas.microsoft.com/office/drawing/2014/main" id="{DDAA57D7-42C0-4DE0-BFB2-A513E2F473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4" y="1698"/>
              <a:ext cx="394" cy="113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/>
              <a:r>
                <a:rPr kumimoji="1" lang="zh-CN" altLang="en-US" sz="2800" b="0">
                  <a:solidFill>
                    <a:schemeClr val="hlink"/>
                  </a:solidFill>
                  <a:ea typeface="微软雅黑" panose="020B0503020204020204" pitchFamily="34" charset="-122"/>
                  <a:sym typeface="+mn-lt"/>
                </a:rPr>
                <a:t>参数传递</a:t>
              </a:r>
              <a:endParaRPr kumimoji="1" lang="zh-CN" altLang="en-US" b="0"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447546" name="Text Box 58">
              <a:extLst>
                <a:ext uri="{FF2B5EF4-FFF2-40B4-BE49-F238E27FC236}">
                  <a16:creationId xmlns:a16="http://schemas.microsoft.com/office/drawing/2014/main" id="{DDC05BF5-B93F-4A70-8BFA-0F36FE870F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" y="1698"/>
              <a:ext cx="394" cy="113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/>
              <a:r>
                <a:rPr kumimoji="1" lang="zh-CN" altLang="en-US" sz="2800" b="0">
                  <a:solidFill>
                    <a:schemeClr val="accent2"/>
                  </a:solidFill>
                  <a:ea typeface="微软雅黑" panose="020B0503020204020204" pitchFamily="34" charset="-122"/>
                  <a:sym typeface="+mn-lt"/>
                </a:rPr>
                <a:t>递归调用</a:t>
              </a:r>
              <a:endParaRPr kumimoji="1" lang="zh-CN" altLang="en-US" b="0"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71722" name="Line 59">
              <a:extLst>
                <a:ext uri="{FF2B5EF4-FFF2-40B4-BE49-F238E27FC236}">
                  <a16:creationId xmlns:a16="http://schemas.microsoft.com/office/drawing/2014/main" id="{C7A2B2AD-F163-4616-8032-98811AAC69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" y="1152"/>
              <a:ext cx="0" cy="2496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 type="triangle" w="lg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0935" name="Group 64">
            <a:extLst>
              <a:ext uri="{FF2B5EF4-FFF2-40B4-BE49-F238E27FC236}">
                <a16:creationId xmlns:a16="http://schemas.microsoft.com/office/drawing/2014/main" id="{C9FDF5A3-82D1-2A4F-9B88-0358C4BE1112}"/>
              </a:ext>
            </a:extLst>
          </p:cNvPr>
          <p:cNvGrpSpPr>
            <a:grpSpLocks/>
          </p:cNvGrpSpPr>
          <p:nvPr/>
        </p:nvGrpSpPr>
        <p:grpSpPr bwMode="auto">
          <a:xfrm>
            <a:off x="222250" y="2546350"/>
            <a:ext cx="1158875" cy="3962400"/>
            <a:chOff x="4752" y="1223"/>
            <a:chExt cx="730" cy="2496"/>
          </a:xfrm>
        </p:grpSpPr>
        <p:sp>
          <p:nvSpPr>
            <p:cNvPr id="447544" name="Text Box 56">
              <a:extLst>
                <a:ext uri="{FF2B5EF4-FFF2-40B4-BE49-F238E27FC236}">
                  <a16:creationId xmlns:a16="http://schemas.microsoft.com/office/drawing/2014/main" id="{EA4A2E19-CB7D-4139-BBD1-703967B9AB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2" y="1728"/>
              <a:ext cx="346" cy="113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/>
              <a:r>
                <a:rPr kumimoji="1" lang="zh-CN" altLang="en-US" sz="2800" b="0">
                  <a:solidFill>
                    <a:schemeClr val="hlink"/>
                  </a:solidFill>
                  <a:ea typeface="微软雅黑" panose="020B0503020204020204" pitchFamily="34" charset="-122"/>
                  <a:sym typeface="+mn-lt"/>
                </a:rPr>
                <a:t>结果返回</a:t>
              </a:r>
              <a:endParaRPr kumimoji="1" lang="zh-CN" altLang="en-US" b="0"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71725" name="Line 57">
              <a:extLst>
                <a:ext uri="{FF2B5EF4-FFF2-40B4-BE49-F238E27FC236}">
                  <a16:creationId xmlns:a16="http://schemas.microsoft.com/office/drawing/2014/main" id="{1CB7A6BF-D343-41B5-AFC7-AEF9499531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8" y="1223"/>
              <a:ext cx="0" cy="2496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7548" name="Text Box 60">
              <a:extLst>
                <a:ext uri="{FF2B5EF4-FFF2-40B4-BE49-F238E27FC236}">
                  <a16:creationId xmlns:a16="http://schemas.microsoft.com/office/drawing/2014/main" id="{4C80C9AF-A440-4C0D-BDE8-EE8DCB2D06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8" y="1698"/>
              <a:ext cx="394" cy="113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/>
              <a:r>
                <a:rPr kumimoji="1" lang="zh-CN" altLang="en-US" sz="2800" b="0">
                  <a:solidFill>
                    <a:schemeClr val="accent2"/>
                  </a:solidFill>
                  <a:ea typeface="微软雅黑" panose="020B0503020204020204" pitchFamily="34" charset="-122"/>
                  <a:sym typeface="+mn-lt"/>
                </a:rPr>
                <a:t>回归求值</a:t>
              </a:r>
              <a:endParaRPr kumimoji="1" lang="zh-CN" altLang="en-US" b="0">
                <a:ea typeface="微软雅黑" panose="020B0503020204020204" pitchFamily="34" charset="-122"/>
                <a:sym typeface="+mn-lt"/>
              </a:endParaRPr>
            </a:p>
          </p:txBody>
        </p:sp>
      </p:grpSp>
      <p:sp>
        <p:nvSpPr>
          <p:cNvPr id="71727" name="Rectangle 61">
            <a:extLst>
              <a:ext uri="{FF2B5EF4-FFF2-40B4-BE49-F238E27FC236}">
                <a16:creationId xmlns:a16="http://schemas.microsoft.com/office/drawing/2014/main" id="{0DCD847F-0732-4B6C-B135-604847570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936625"/>
            <a:ext cx="5410200" cy="989013"/>
          </a:xfrm>
          <a:prstGeom prst="rect">
            <a:avLst/>
          </a:prstGeom>
          <a:solidFill>
            <a:srgbClr val="D4E6F4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if</a:t>
            </a:r>
            <a:r>
              <a:rPr lang="en-US" altLang="zh-CN" sz="2800" b="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 ( n</a:t>
            </a:r>
            <a:r>
              <a:rPr lang="en-US" altLang="zh-CN" sz="2800" b="0" i="1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 ==</a:t>
            </a:r>
            <a:r>
              <a:rPr lang="en-US" altLang="zh-CN" sz="2800" b="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 0 ) </a:t>
            </a:r>
            <a:r>
              <a:rPr lang="en-US" altLang="zh-CN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return </a:t>
            </a:r>
            <a:r>
              <a:rPr lang="en-US" altLang="zh-CN" sz="2800" b="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;</a:t>
            </a:r>
            <a:endParaRPr lang="en-US" altLang="zh-CN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else return</a:t>
            </a:r>
            <a:r>
              <a:rPr lang="en-US" altLang="zh-CN" sz="2800" b="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 n * Fact (n</a:t>
            </a:r>
            <a:r>
              <a:rPr lang="en-US" altLang="zh-CN" sz="2800" b="0" i="1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altLang="zh-CN" sz="2800" b="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1)</a:t>
            </a:r>
            <a:r>
              <a:rPr lang="en-US" altLang="zh-CN" sz="2800" dirty="0">
                <a:solidFill>
                  <a:srgbClr val="CC3300"/>
                </a:solidFill>
                <a:latin typeface="+mn-lt"/>
                <a:ea typeface="+mn-ea"/>
                <a:cs typeface="+mn-ea"/>
                <a:sym typeface="+mn-lt"/>
              </a:rPr>
              <a:t>; </a:t>
            </a:r>
          </a:p>
        </p:txBody>
      </p:sp>
      <p:sp>
        <p:nvSpPr>
          <p:cNvPr id="447551" name="Text Box 63">
            <a:extLst>
              <a:ext uri="{FF2B5EF4-FFF2-40B4-BE49-F238E27FC236}">
                <a16:creationId xmlns:a16="http://schemas.microsoft.com/office/drawing/2014/main" id="{6C04FE43-1894-4DB6-B783-E3794871C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9550" y="6113463"/>
            <a:ext cx="3500438" cy="5191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kumimoji="1" lang="zh-CN" altLang="en-US" sz="2800" b="0" dirty="0">
                <a:latin typeface="+mn-lt"/>
                <a:ea typeface="+mn-ea"/>
                <a:cs typeface="+mn-ea"/>
                <a:sym typeface="+mn-lt"/>
              </a:rPr>
              <a:t>主程序 </a:t>
            </a:r>
            <a:r>
              <a:rPr kumimoji="1" lang="en-US" altLang="zh-CN" sz="2800" b="0" dirty="0">
                <a:latin typeface="+mn-lt"/>
                <a:ea typeface="+mn-ea"/>
                <a:cs typeface="+mn-ea"/>
                <a:sym typeface="+mn-lt"/>
              </a:rPr>
              <a:t>main : Fact(4)</a:t>
            </a:r>
          </a:p>
        </p:txBody>
      </p:sp>
      <p:grpSp>
        <p:nvGrpSpPr>
          <p:cNvPr id="80938" name="Group 66">
            <a:extLst>
              <a:ext uri="{FF2B5EF4-FFF2-40B4-BE49-F238E27FC236}">
                <a16:creationId xmlns:a16="http://schemas.microsoft.com/office/drawing/2014/main" id="{066AACAF-38FA-724A-9A47-E91EC275AE22}"/>
              </a:ext>
            </a:extLst>
          </p:cNvPr>
          <p:cNvGrpSpPr>
            <a:grpSpLocks/>
          </p:cNvGrpSpPr>
          <p:nvPr/>
        </p:nvGrpSpPr>
        <p:grpSpPr bwMode="auto">
          <a:xfrm>
            <a:off x="1892300" y="5416550"/>
            <a:ext cx="5629275" cy="911225"/>
            <a:chOff x="1206" y="2978"/>
            <a:chExt cx="3546" cy="574"/>
          </a:xfrm>
        </p:grpSpPr>
        <p:sp>
          <p:nvSpPr>
            <p:cNvPr id="71731" name="Line 52">
              <a:extLst>
                <a:ext uri="{FF2B5EF4-FFF2-40B4-BE49-F238E27FC236}">
                  <a16:creationId xmlns:a16="http://schemas.microsoft.com/office/drawing/2014/main" id="{49741D7E-44D6-4F7E-A215-B810B270A7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60" y="3552"/>
              <a:ext cx="192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732" name="Line 53">
              <a:extLst>
                <a:ext uri="{FF2B5EF4-FFF2-40B4-BE49-F238E27FC236}">
                  <a16:creationId xmlns:a16="http://schemas.microsoft.com/office/drawing/2014/main" id="{77599AE8-CF58-4D2E-A5D8-CE2E7F60D9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60" y="3216"/>
              <a:ext cx="192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 type="triangle" w="sm" len="med"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733" name="Line 54">
              <a:extLst>
                <a:ext uri="{FF2B5EF4-FFF2-40B4-BE49-F238E27FC236}">
                  <a16:creationId xmlns:a16="http://schemas.microsoft.com/office/drawing/2014/main" id="{9DF3869A-3FCA-47BB-9FA3-FB7A13B907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" y="3216"/>
              <a:ext cx="0" cy="336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734" name="Text Box 16">
              <a:extLst>
                <a:ext uri="{FF2B5EF4-FFF2-40B4-BE49-F238E27FC236}">
                  <a16:creationId xmlns:a16="http://schemas.microsoft.com/office/drawing/2014/main" id="{8E3FEF3C-06A5-45D3-86F8-C96BAE21A4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6" y="2978"/>
              <a:ext cx="321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0">
                  <a:solidFill>
                    <a:srgbClr val="FF0000"/>
                  </a:solidFill>
                  <a:ea typeface="微软雅黑" panose="020B0503020204020204" pitchFamily="34" charset="-122"/>
                  <a:sym typeface="+mn-lt"/>
                </a:rPr>
                <a:t>返回 </a:t>
              </a:r>
              <a:r>
                <a:rPr lang="en-US" altLang="zh-CN" sz="2800" b="0">
                  <a:solidFill>
                    <a:srgbClr val="FF0000"/>
                  </a:solidFill>
                  <a:ea typeface="微软雅黑" panose="020B0503020204020204" pitchFamily="34" charset="-122"/>
                  <a:sym typeface="+mn-lt"/>
                </a:rPr>
                <a:t>24  </a:t>
              </a:r>
              <a:r>
                <a:rPr lang="zh-CN" altLang="en-US" sz="2800" b="0">
                  <a:ea typeface="微软雅黑" panose="020B0503020204020204" pitchFamily="34" charset="-122"/>
                  <a:sym typeface="+mn-lt"/>
                </a:rPr>
                <a:t>参数 </a:t>
              </a:r>
              <a:r>
                <a:rPr lang="en-US" altLang="zh-CN" sz="2800" b="0">
                  <a:ea typeface="微软雅黑" panose="020B0503020204020204" pitchFamily="34" charset="-122"/>
                  <a:sym typeface="+mn-lt"/>
                </a:rPr>
                <a:t>4    </a:t>
              </a:r>
              <a:r>
                <a:rPr lang="zh-CN" altLang="en-US" sz="2800" b="0">
                  <a:ea typeface="微软雅黑" panose="020B0503020204020204" pitchFamily="34" charset="-122"/>
                  <a:sym typeface="+mn-lt"/>
                </a:rPr>
                <a:t>计算 </a:t>
              </a:r>
              <a:r>
                <a:rPr lang="en-US" altLang="zh-CN" sz="2800" b="0">
                  <a:ea typeface="微软雅黑" panose="020B0503020204020204" pitchFamily="34" charset="-122"/>
                  <a:sym typeface="+mn-lt"/>
                </a:rPr>
                <a:t>4*Fact(3)</a:t>
              </a:r>
            </a:p>
          </p:txBody>
        </p:sp>
      </p:grpSp>
      <p:sp>
        <p:nvSpPr>
          <p:cNvPr id="71735" name="Text Box 24">
            <a:extLst>
              <a:ext uri="{FF2B5EF4-FFF2-40B4-BE49-F238E27FC236}">
                <a16:creationId xmlns:a16="http://schemas.microsoft.com/office/drawing/2014/main" id="{01D28698-1C45-43BC-8064-2BB5D96FB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1825" y="4621213"/>
            <a:ext cx="5105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返回 </a:t>
            </a:r>
            <a:r>
              <a:rPr lang="en-US" altLang="zh-CN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6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　参数 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3    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计算 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3*Fact(2)</a:t>
            </a:r>
          </a:p>
        </p:txBody>
      </p:sp>
      <p:sp>
        <p:nvSpPr>
          <p:cNvPr id="57" name="Rectangle 6">
            <a:extLst>
              <a:ext uri="{FF2B5EF4-FFF2-40B4-BE49-F238E27FC236}">
                <a16:creationId xmlns:a16="http://schemas.microsoft.com/office/drawing/2014/main" id="{D4F7666E-84AA-4FC9-BEB0-8F6062148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925" y="185738"/>
            <a:ext cx="3775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求解阶乘 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n! </a:t>
            </a: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的过程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矩形 1">
            <a:extLst>
              <a:ext uri="{FF2B5EF4-FFF2-40B4-BE49-F238E27FC236}">
                <a16:creationId xmlns:a16="http://schemas.microsoft.com/office/drawing/2014/main" id="{59D174AF-C95E-4D51-B218-92DD20DC8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913188"/>
            <a:ext cx="9144000" cy="2030412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2707" name="Rectangle 4">
            <a:extLst>
              <a:ext uri="{FF2B5EF4-FFF2-40B4-BE49-F238E27FC236}">
                <a16:creationId xmlns:a16="http://schemas.microsoft.com/office/drawing/2014/main" id="{19F915EC-E26C-4335-8205-F112A478D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13" y="1052513"/>
            <a:ext cx="6546850" cy="362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tabLst>
                <a:tab pos="5334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tabLst>
                <a:tab pos="5334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tabLst>
                <a:tab pos="5334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tabLst>
                <a:tab pos="5334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tabLst>
                <a:tab pos="5334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34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34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34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3400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设有一个递归算法如下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: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int X(int n)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{ if(n&lt;=3) return 1;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  else return X(n-2)+X(n-4)+1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}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zh-CN" sz="28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则计算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X(X(8))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时需要计算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X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函数</a:t>
            </a:r>
            <a:r>
              <a:rPr lang="zh-CN" altLang="en-US" sz="2800" b="0" u="sng">
                <a:ea typeface="微软雅黑" panose="020B0503020204020204" pitchFamily="34" charset="-122"/>
                <a:sym typeface="+mn-lt"/>
              </a:rPr>
              <a:t>       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次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.</a:t>
            </a:r>
          </a:p>
        </p:txBody>
      </p:sp>
      <p:sp>
        <p:nvSpPr>
          <p:cNvPr id="742405" name="Text Box 5">
            <a:extLst>
              <a:ext uri="{FF2B5EF4-FFF2-40B4-BE49-F238E27FC236}">
                <a16:creationId xmlns:a16="http://schemas.microsoft.com/office/drawing/2014/main" id="{A8675A26-C588-4DB3-A003-1A880F03C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0263" y="4062413"/>
            <a:ext cx="496887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D</a:t>
            </a:r>
          </a:p>
        </p:txBody>
      </p:sp>
      <p:sp>
        <p:nvSpPr>
          <p:cNvPr id="72709" name="Rectangle 6">
            <a:extLst>
              <a:ext uri="{FF2B5EF4-FFF2-40B4-BE49-F238E27FC236}">
                <a16:creationId xmlns:a16="http://schemas.microsoft.com/office/drawing/2014/main" id="{D3991D88-BAAA-4989-AACD-DA4BE4E80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275" y="115888"/>
            <a:ext cx="2339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defRPr/>
            </a:pPr>
            <a:r>
              <a: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练习</a:t>
            </a:r>
          </a:p>
        </p:txBody>
      </p:sp>
      <p:sp>
        <p:nvSpPr>
          <p:cNvPr id="72710" name="Rectangle 7">
            <a:extLst>
              <a:ext uri="{FF2B5EF4-FFF2-40B4-BE49-F238E27FC236}">
                <a16:creationId xmlns:a16="http://schemas.microsoft.com/office/drawing/2014/main" id="{0496147C-F84B-4067-AA3A-B861C3256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125" y="5084763"/>
            <a:ext cx="5976938" cy="46196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A. 8   	       B.9          C.16 	   D.18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42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42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240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9E4A57A8-6FE7-4205-94C8-0C739208C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" y="4302125"/>
            <a:ext cx="9120188" cy="2359025"/>
          </a:xfrm>
          <a:prstGeom prst="rect">
            <a:avLst/>
          </a:prstGeom>
          <a:solidFill>
            <a:srgbClr val="D4E6F4"/>
          </a:solidFill>
          <a:ln w="92075">
            <a:noFill/>
            <a:miter lim="800000"/>
          </a:ln>
          <a:effectLst/>
        </p:spPr>
        <p:txBody>
          <a:bodyPr>
            <a:spAutoFit/>
          </a:bodyPr>
          <a:lstStyle>
            <a:lvl1pPr marL="35877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kumimoji="1" lang="zh-CN" altLang="en-US" b="0">
                <a:ea typeface="微软雅黑" panose="020B0503020204020204" pitchFamily="34" charset="-122"/>
                <a:sym typeface="+mn-lt"/>
              </a:rPr>
              <a:t>在印度圣庙里，一块黄铜板上插着三根宝石针。</a:t>
            </a:r>
          </a:p>
          <a:p>
            <a:pPr eaLnBrk="1" hangingPunct="1">
              <a:lnSpc>
                <a:spcPct val="125000"/>
              </a:lnSpc>
            </a:pPr>
            <a:r>
              <a:rPr kumimoji="1" lang="zh-CN" altLang="en-US" b="0">
                <a:ea typeface="微软雅黑" panose="020B0503020204020204" pitchFamily="34" charset="-122"/>
                <a:sym typeface="+mn-lt"/>
              </a:rPr>
              <a:t>主神梵天在创造世界时，在其中一根针上穿好了由大到小的</a:t>
            </a:r>
            <a:r>
              <a:rPr kumimoji="1" lang="en-US" altLang="zh-CN" b="0">
                <a:ea typeface="微软雅黑" panose="020B0503020204020204" pitchFamily="34" charset="-122"/>
                <a:sym typeface="+mn-lt"/>
              </a:rPr>
              <a:t>64</a:t>
            </a:r>
            <a:r>
              <a:rPr kumimoji="1" lang="zh-CN" altLang="en-US" b="0">
                <a:ea typeface="微软雅黑" panose="020B0503020204020204" pitchFamily="34" charset="-122"/>
                <a:sym typeface="+mn-lt"/>
              </a:rPr>
              <a:t>片金片，这就是汉诺塔。</a:t>
            </a:r>
          </a:p>
          <a:p>
            <a:pPr eaLnBrk="1" hangingPunct="1">
              <a:lnSpc>
                <a:spcPct val="125000"/>
              </a:lnSpc>
            </a:pPr>
            <a:r>
              <a:rPr kumimoji="1" lang="zh-CN" altLang="en-US" b="0">
                <a:ea typeface="微软雅黑" panose="020B0503020204020204" pitchFamily="34" charset="-122"/>
                <a:sym typeface="+mn-lt"/>
              </a:rPr>
              <a:t>僧侣不停移动这些金片，一次只移动一片，小片必在大片上面。</a:t>
            </a:r>
          </a:p>
          <a:p>
            <a:pPr eaLnBrk="1" hangingPunct="1">
              <a:lnSpc>
                <a:spcPct val="125000"/>
              </a:lnSpc>
            </a:pPr>
            <a:r>
              <a:rPr kumimoji="1" lang="zh-CN" altLang="en-US" b="0">
                <a:ea typeface="微软雅黑" panose="020B0503020204020204" pitchFamily="34" charset="-122"/>
                <a:sym typeface="+mn-lt"/>
              </a:rPr>
              <a:t>当所有的金片都移到另外一个针上时，世界将会灭亡。 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3D29AF9-52AA-FB4F-800D-2B17C85E1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325" y="939800"/>
            <a:ext cx="6913563" cy="321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>
            <a:extLst>
              <a:ext uri="{FF2B5EF4-FFF2-40B4-BE49-F238E27FC236}">
                <a16:creationId xmlns:a16="http://schemas.microsoft.com/office/drawing/2014/main" id="{7A5D8D48-902E-457C-B8EC-44DCDBEAC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988" y="1563688"/>
            <a:ext cx="862012" cy="18653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eaVert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44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汉诺塔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D6E797-00CD-41E6-B33B-8B080CE33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275" y="115888"/>
            <a:ext cx="2339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defRPr/>
            </a:pPr>
            <a:r>
              <a: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练习</a:t>
            </a:r>
          </a:p>
        </p:txBody>
      </p:sp>
    </p:spTree>
  </p:cSld>
  <p:clrMapOvr>
    <a:masterClrMapping/>
  </p:clrMapOvr>
  <p:transition>
    <p:sndAc>
      <p:stSnd>
        <p:snd r:embed="rId2" name="t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矩形 1">
            <a:extLst>
              <a:ext uri="{FF2B5EF4-FFF2-40B4-BE49-F238E27FC236}">
                <a16:creationId xmlns:a16="http://schemas.microsoft.com/office/drawing/2014/main" id="{0387F8AC-B1EB-41EE-907E-B5F4AC7C3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0" y="2154238"/>
            <a:ext cx="4783138" cy="3276600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56390" name="Text Box 6">
            <a:extLst>
              <a:ext uri="{FF2B5EF4-FFF2-40B4-BE49-F238E27FC236}">
                <a16:creationId xmlns:a16="http://schemas.microsoft.com/office/drawing/2014/main" id="{9962B906-A705-453D-8DED-3B2BCF321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09700"/>
            <a:ext cx="1619250" cy="523875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marL="360000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规则</a:t>
            </a:r>
            <a:r>
              <a:rPr lang="en-US" altLang="zh-CN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</a:p>
        </p:txBody>
      </p:sp>
      <p:sp>
        <p:nvSpPr>
          <p:cNvPr id="656391" name="Text Box 7">
            <a:extLst>
              <a:ext uri="{FF2B5EF4-FFF2-40B4-BE49-F238E27FC236}">
                <a16:creationId xmlns:a16="http://schemas.microsoft.com/office/drawing/2014/main" id="{0E2B1272-9707-4007-9BEE-54CEE09928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850" y="2351088"/>
            <a:ext cx="42846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(1) 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每次只能移动一个圆盘</a:t>
            </a:r>
          </a:p>
        </p:txBody>
      </p:sp>
      <p:sp>
        <p:nvSpPr>
          <p:cNvPr id="656392" name="Text Box 8">
            <a:extLst>
              <a:ext uri="{FF2B5EF4-FFF2-40B4-BE49-F238E27FC236}">
                <a16:creationId xmlns:a16="http://schemas.microsoft.com/office/drawing/2014/main" id="{3B6BB120-9AB0-4063-8D0D-583453548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133725"/>
            <a:ext cx="4343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(2) 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圆盘可以插在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A,B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和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C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中的任一塔座上</a:t>
            </a:r>
          </a:p>
        </p:txBody>
      </p:sp>
      <p:sp>
        <p:nvSpPr>
          <p:cNvPr id="656393" name="Text Box 9">
            <a:extLst>
              <a:ext uri="{FF2B5EF4-FFF2-40B4-BE49-F238E27FC236}">
                <a16:creationId xmlns:a16="http://schemas.microsoft.com/office/drawing/2014/main" id="{FAA3B2C5-F102-4C6C-80F2-41CFD766B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225925"/>
            <a:ext cx="449421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(3) 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任何时刻不可将较大圆盘压在较小圆盘之上</a:t>
            </a:r>
          </a:p>
        </p:txBody>
      </p:sp>
      <p:sp>
        <p:nvSpPr>
          <p:cNvPr id="74759" name="Rectangle 10">
            <a:extLst>
              <a:ext uri="{FF2B5EF4-FFF2-40B4-BE49-F238E27FC236}">
                <a16:creationId xmlns:a16="http://schemas.microsoft.com/office/drawing/2014/main" id="{6CA93C91-5A5B-4D7F-9857-9FC9E7A3F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813" y="168275"/>
            <a:ext cx="28432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Hanoi</a:t>
            </a:r>
            <a:r>
              <a:rPr lang="zh-CN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塔问题</a:t>
            </a:r>
            <a:endParaRPr lang="zh-CN" altLang="en-US" sz="2800" b="0">
              <a:solidFill>
                <a:schemeClr val="bg1"/>
              </a:solidFill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83976" name="Group 12">
            <a:extLst>
              <a:ext uri="{FF2B5EF4-FFF2-40B4-BE49-F238E27FC236}">
                <a16:creationId xmlns:a16="http://schemas.microsoft.com/office/drawing/2014/main" id="{CDAC305B-4DA9-BE43-8C08-18D574591BE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103813" y="2154238"/>
            <a:ext cx="4038600" cy="3276600"/>
            <a:chOff x="3168" y="912"/>
            <a:chExt cx="2544" cy="2064"/>
          </a:xfrm>
        </p:grpSpPr>
        <p:sp>
          <p:nvSpPr>
            <p:cNvPr id="74761" name="AutoShape 11">
              <a:hlinkClick r:id="rId2" action="ppaction://hlinkfile"/>
              <a:extLst>
                <a:ext uri="{FF2B5EF4-FFF2-40B4-BE49-F238E27FC236}">
                  <a16:creationId xmlns:a16="http://schemas.microsoft.com/office/drawing/2014/main" id="{F94B4963-73A3-46DF-BD70-8233D5E5D6D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168" y="912"/>
              <a:ext cx="2544" cy="2064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762" name="Line 13">
              <a:extLst>
                <a:ext uri="{FF2B5EF4-FFF2-40B4-BE49-F238E27FC236}">
                  <a16:creationId xmlns:a16="http://schemas.microsoft.com/office/drawing/2014/main" id="{CC3FD49B-996A-482F-B5C8-A3B5DDC5C2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6" y="2869"/>
              <a:ext cx="2529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763" name="Rectangle 14">
              <a:extLst>
                <a:ext uri="{FF2B5EF4-FFF2-40B4-BE49-F238E27FC236}">
                  <a16:creationId xmlns:a16="http://schemas.microsoft.com/office/drawing/2014/main" id="{F260463A-73C5-4F49-8DAE-04D358844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4" y="2612"/>
              <a:ext cx="1042" cy="25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764" name="Rectangle 15">
              <a:extLst>
                <a:ext uri="{FF2B5EF4-FFF2-40B4-BE49-F238E27FC236}">
                  <a16:creationId xmlns:a16="http://schemas.microsoft.com/office/drawing/2014/main" id="{30B4C1DB-CB35-4E6C-AA60-53E690FB1B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3" y="2353"/>
              <a:ext cx="744" cy="259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765" name="Rectangle 16">
              <a:extLst>
                <a:ext uri="{FF2B5EF4-FFF2-40B4-BE49-F238E27FC236}">
                  <a16:creationId xmlns:a16="http://schemas.microsoft.com/office/drawing/2014/main" id="{6C92D55B-261C-4A67-994D-65922628E0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096"/>
              <a:ext cx="446" cy="25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766" name="Rectangle 17">
              <a:extLst>
                <a:ext uri="{FF2B5EF4-FFF2-40B4-BE49-F238E27FC236}">
                  <a16:creationId xmlns:a16="http://schemas.microsoft.com/office/drawing/2014/main" id="{66942DA8-F534-F840-BA4D-62DD930EED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1" y="1324"/>
              <a:ext cx="148" cy="772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767" name="Rectangle 18">
              <a:extLst>
                <a:ext uri="{FF2B5EF4-FFF2-40B4-BE49-F238E27FC236}">
                  <a16:creationId xmlns:a16="http://schemas.microsoft.com/office/drawing/2014/main" id="{D368DDAB-52C5-8E40-95AB-5C36C9C0F9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" y="1324"/>
              <a:ext cx="149" cy="154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768" name="Rectangle 19">
              <a:extLst>
                <a:ext uri="{FF2B5EF4-FFF2-40B4-BE49-F238E27FC236}">
                  <a16:creationId xmlns:a16="http://schemas.microsoft.com/office/drawing/2014/main" id="{41BEB919-3E93-4F42-A494-FF3FEA6CCB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3" y="1324"/>
              <a:ext cx="149" cy="154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769" name="Rectangle 20">
              <a:extLst>
                <a:ext uri="{FF2B5EF4-FFF2-40B4-BE49-F238E27FC236}">
                  <a16:creationId xmlns:a16="http://schemas.microsoft.com/office/drawing/2014/main" id="{968AAE07-FEF6-4139-A85A-E77A5D2DFC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9" y="1006"/>
              <a:ext cx="198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400" b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A</a:t>
              </a:r>
              <a:endParaRPr lang="en-US" altLang="zh-CN" sz="32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770" name="Rectangle 21">
              <a:extLst>
                <a:ext uri="{FF2B5EF4-FFF2-40B4-BE49-F238E27FC236}">
                  <a16:creationId xmlns:a16="http://schemas.microsoft.com/office/drawing/2014/main" id="{B7FCCB4B-C403-48CE-9F04-18410A548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1006"/>
              <a:ext cx="183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400" b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B</a:t>
              </a:r>
              <a:endParaRPr lang="en-US" altLang="zh-CN" sz="32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771" name="Rectangle 22">
              <a:extLst>
                <a:ext uri="{FF2B5EF4-FFF2-40B4-BE49-F238E27FC236}">
                  <a16:creationId xmlns:a16="http://schemas.microsoft.com/office/drawing/2014/main" id="{5CF709A0-9715-4BB2-A16A-D9D56E3B71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8" y="1006"/>
              <a:ext cx="184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400" b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C</a:t>
              </a:r>
              <a:endParaRPr lang="en-US" altLang="zh-CN" sz="320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2" name="Shape 26">
            <a:extLst>
              <a:ext uri="{FF2B5EF4-FFF2-40B4-BE49-F238E27FC236}">
                <a16:creationId xmlns:a16="http://schemas.microsoft.com/office/drawing/2014/main" id="{BE7DEBEA-F1CD-4065-8363-AD8461DB51A7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 animBg="1"/>
      <p:bldP spid="656390" grpId="0" animBg="1"/>
      <p:bldP spid="656391" grpId="0" build="p"/>
      <p:bldP spid="656392" grpId="0" build="p"/>
      <p:bldP spid="656393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8" name="Picture 4">
            <a:extLst>
              <a:ext uri="{FF2B5EF4-FFF2-40B4-BE49-F238E27FC236}">
                <a16:creationId xmlns:a16="http://schemas.microsoft.com/office/drawing/2014/main" id="{0D2F3214-6D09-407C-89B8-C5DA379F4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962" y="1124744"/>
            <a:ext cx="4485707" cy="5342153"/>
          </a:xfrm>
          <a:prstGeom prst="rect">
            <a:avLst/>
          </a:prstGeom>
          <a:noFill/>
          <a:ln w="9525">
            <a:solidFill>
              <a:srgbClr val="6C4C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780" name="Rectangle 5">
            <a:extLst>
              <a:ext uri="{FF2B5EF4-FFF2-40B4-BE49-F238E27FC236}">
                <a16:creationId xmlns:a16="http://schemas.microsoft.com/office/drawing/2014/main" id="{7B9EF6DC-6264-485C-8C5A-2E1563B9F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07963"/>
            <a:ext cx="28432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Hanoi</a:t>
            </a:r>
            <a:r>
              <a:rPr lang="zh-CN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塔问题</a:t>
            </a:r>
            <a:endParaRPr lang="zh-CN" altLang="en-US" sz="2800" b="0">
              <a:solidFill>
                <a:schemeClr val="bg1"/>
              </a:solidFill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655369" name="Text Box 9">
            <a:extLst>
              <a:ext uri="{FF2B5EF4-FFF2-40B4-BE49-F238E27FC236}">
                <a16:creationId xmlns:a16="http://schemas.microsoft.com/office/drawing/2014/main" id="{9E198A41-DE3E-4A1C-B265-DE8C211C7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50" y="1125538"/>
            <a:ext cx="4502150" cy="954087"/>
          </a:xfrm>
          <a:prstGeom prst="rect">
            <a:avLst/>
          </a:prstGeom>
          <a:solidFill>
            <a:srgbClr val="D4E6F4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  n = 1</a:t>
            </a:r>
            <a:r>
              <a:rPr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，则直接从 </a:t>
            </a:r>
            <a:r>
              <a:rPr lang="en-US" altLang="zh-CN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A </a:t>
            </a:r>
            <a:r>
              <a:rPr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移到 </a:t>
            </a:r>
            <a:r>
              <a:rPr lang="en-US" altLang="zh-CN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C</a:t>
            </a:r>
            <a:r>
              <a:rPr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。否则   </a:t>
            </a:r>
          </a:p>
        </p:txBody>
      </p:sp>
      <p:sp>
        <p:nvSpPr>
          <p:cNvPr id="655370" name="Rectangle 10">
            <a:extLst>
              <a:ext uri="{FF2B5EF4-FFF2-40B4-BE49-F238E27FC236}">
                <a16:creationId xmlns:a16="http://schemas.microsoft.com/office/drawing/2014/main" id="{8741F061-E315-4F8A-A972-69E62F191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05038"/>
            <a:ext cx="4486275" cy="270668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6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(1)</a:t>
            </a:r>
            <a:r>
              <a:rPr lang="zh-CN" altLang="en-US" sz="26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用</a:t>
            </a:r>
            <a:r>
              <a:rPr lang="zh-CN" altLang="en-US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C </a:t>
            </a:r>
            <a:r>
              <a:rPr lang="zh-CN" altLang="en-US" sz="26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柱做过渡，将</a:t>
            </a:r>
            <a:r>
              <a:rPr lang="zh-CN" altLang="en-US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A </a:t>
            </a:r>
            <a:r>
              <a:rPr lang="zh-CN" altLang="en-US" sz="26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的</a:t>
            </a:r>
            <a:r>
              <a:rPr lang="en-US" altLang="zh-CN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(n-1)</a:t>
            </a:r>
            <a:r>
              <a:rPr lang="zh-CN" altLang="en-US" sz="26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个移到</a:t>
            </a:r>
            <a:r>
              <a:rPr lang="zh-CN" altLang="en-US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B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(2)</a:t>
            </a:r>
            <a:r>
              <a:rPr lang="zh-CN" altLang="en-US" sz="26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将</a:t>
            </a:r>
            <a:r>
              <a:rPr lang="zh-CN" altLang="en-US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A </a:t>
            </a:r>
            <a:r>
              <a:rPr lang="zh-CN" altLang="en-US" sz="26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最后一个直接移到</a:t>
            </a:r>
            <a:r>
              <a:rPr lang="zh-CN" altLang="en-US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C </a:t>
            </a:r>
            <a:endParaRPr lang="en-US" altLang="zh-CN" sz="2600" b="0">
              <a:solidFill>
                <a:schemeClr val="accent2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6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(3)</a:t>
            </a:r>
            <a:r>
              <a:rPr lang="zh-CN" altLang="en-US" sz="26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用</a:t>
            </a:r>
            <a:r>
              <a:rPr lang="zh-CN" altLang="en-US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A </a:t>
            </a:r>
            <a:r>
              <a:rPr lang="zh-CN" altLang="en-US" sz="26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做过渡，将</a:t>
            </a:r>
            <a:r>
              <a:rPr lang="zh-CN" altLang="en-US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B </a:t>
            </a:r>
            <a:r>
              <a:rPr lang="zh-CN" altLang="en-US" sz="26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的</a:t>
            </a:r>
            <a:r>
              <a:rPr lang="zh-CN" altLang="en-US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(n-1) </a:t>
            </a:r>
            <a:r>
              <a:rPr lang="zh-CN" altLang="en-US" sz="2600" b="0">
                <a:solidFill>
                  <a:schemeClr val="accent2"/>
                </a:solidFill>
                <a:ea typeface="微软雅黑" panose="020B0503020204020204" pitchFamily="34" charset="-122"/>
                <a:sym typeface="+mn-lt"/>
              </a:rPr>
              <a:t>个移到</a:t>
            </a:r>
            <a:r>
              <a:rPr lang="zh-CN" altLang="en-US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sz="26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C</a:t>
            </a:r>
          </a:p>
        </p:txBody>
      </p:sp>
      <p:sp>
        <p:nvSpPr>
          <p:cNvPr id="82950" name="矩形 1">
            <a:extLst>
              <a:ext uri="{FF2B5EF4-FFF2-40B4-BE49-F238E27FC236}">
                <a16:creationId xmlns:a16="http://schemas.microsoft.com/office/drawing/2014/main" id="{290EF0D8-23E4-4A8C-A279-610E7D656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225" y="5013325"/>
            <a:ext cx="4486275" cy="7143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951" name="矩形 8">
            <a:extLst>
              <a:ext uri="{FF2B5EF4-FFF2-40B4-BE49-F238E27FC236}">
                <a16:creationId xmlns:a16="http://schemas.microsoft.com/office/drawing/2014/main" id="{A62ED2BA-51D6-4938-A55B-14CB0A97F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225" y="5149850"/>
            <a:ext cx="4486275" cy="730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952" name="矩形 9">
            <a:extLst>
              <a:ext uri="{FF2B5EF4-FFF2-40B4-BE49-F238E27FC236}">
                <a16:creationId xmlns:a16="http://schemas.microsoft.com/office/drawing/2014/main" id="{2581B033-EEBE-4877-83A4-DE0537F3C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225" y="5287963"/>
            <a:ext cx="4486275" cy="7143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953" name="矩形 10">
            <a:extLst>
              <a:ext uri="{FF2B5EF4-FFF2-40B4-BE49-F238E27FC236}">
                <a16:creationId xmlns:a16="http://schemas.microsoft.com/office/drawing/2014/main" id="{270D5B2D-7C0B-47D8-AA8A-C9955A966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225" y="5461000"/>
            <a:ext cx="4486275" cy="7143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954" name="矩形 11">
            <a:extLst>
              <a:ext uri="{FF2B5EF4-FFF2-40B4-BE49-F238E27FC236}">
                <a16:creationId xmlns:a16="http://schemas.microsoft.com/office/drawing/2014/main" id="{47B1E254-4D7A-49EC-BBB5-AF46010E5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225" y="5616575"/>
            <a:ext cx="4486275" cy="7143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955" name="矩形 12">
            <a:extLst>
              <a:ext uri="{FF2B5EF4-FFF2-40B4-BE49-F238E27FC236}">
                <a16:creationId xmlns:a16="http://schemas.microsoft.com/office/drawing/2014/main" id="{C331E6CF-04B6-46B6-B7BF-05BB62186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225" y="5772150"/>
            <a:ext cx="4486275" cy="7143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956" name="矩形 13">
            <a:extLst>
              <a:ext uri="{FF2B5EF4-FFF2-40B4-BE49-F238E27FC236}">
                <a16:creationId xmlns:a16="http://schemas.microsoft.com/office/drawing/2014/main" id="{82214FA7-6FD8-40EC-B28F-53E07666D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225" y="5930900"/>
            <a:ext cx="4486275" cy="730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957" name="矩形 14">
            <a:extLst>
              <a:ext uri="{FF2B5EF4-FFF2-40B4-BE49-F238E27FC236}">
                <a16:creationId xmlns:a16="http://schemas.microsoft.com/office/drawing/2014/main" id="{20C773C9-6281-415A-BA41-81627DEA2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225" y="6103938"/>
            <a:ext cx="4486275" cy="730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958" name="矩形 15">
            <a:extLst>
              <a:ext uri="{FF2B5EF4-FFF2-40B4-BE49-F238E27FC236}">
                <a16:creationId xmlns:a16="http://schemas.microsoft.com/office/drawing/2014/main" id="{60EA9055-19BF-459D-B733-C5C9029D9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225" y="6278563"/>
            <a:ext cx="4486275" cy="7143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5537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55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55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55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69" grpId="0" animBg="1"/>
      <p:bldP spid="655370" grpId="0" build="p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矩形 5">
            <a:extLst>
              <a:ext uri="{FF2B5EF4-FFF2-40B4-BE49-F238E27FC236}">
                <a16:creationId xmlns:a16="http://schemas.microsoft.com/office/drawing/2014/main" id="{B1E6D082-2189-4611-B6F1-999496A56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857250"/>
            <a:ext cx="8856663" cy="1004888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803" name="Rectangle 4">
            <a:extLst>
              <a:ext uri="{FF2B5EF4-FFF2-40B4-BE49-F238E27FC236}">
                <a16:creationId xmlns:a16="http://schemas.microsoft.com/office/drawing/2014/main" id="{9B17F696-667B-4B6E-AFB2-0C5DE515E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939925"/>
            <a:ext cx="6310313" cy="4892675"/>
          </a:xfrm>
          <a:prstGeom prst="rect">
            <a:avLst/>
          </a:prstGeom>
          <a:noFill/>
          <a:ln w="28575">
            <a:solidFill>
              <a:srgbClr val="6C4C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#include&lt;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iostream.h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&gt;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int c=0;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void move(char </a:t>
            </a:r>
            <a:r>
              <a:rPr lang="en-US" altLang="zh-CN" b="0" dirty="0" err="1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x,int</a:t>
            </a:r>
            <a:r>
              <a:rPr lang="en-US" altLang="zh-CN" b="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b="0" dirty="0" err="1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n,char</a:t>
            </a:r>
            <a:r>
              <a:rPr lang="en-US" altLang="zh-CN" b="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 z)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{</a:t>
            </a:r>
            <a:r>
              <a:rPr lang="en-US" altLang="zh-CN" b="0" dirty="0" err="1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cout</a:t>
            </a:r>
            <a:r>
              <a:rPr lang="en-US" altLang="zh-CN" b="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&lt;&lt;++c&lt;&lt;","&lt;&lt;n&lt;&lt;","&lt;&lt;x&lt;&lt;","&lt;&lt;z&lt;&lt;</a:t>
            </a:r>
            <a:r>
              <a:rPr lang="en-US" altLang="zh-CN" b="0" dirty="0" err="1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endl</a:t>
            </a:r>
            <a:r>
              <a:rPr lang="en-US" altLang="zh-CN" b="0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;}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void Hanoi(int 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n,char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A,char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B,char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C)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{ if(n==1) move(A,1,C);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else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{Hanoi(n-1,A,C,B);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move(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A,n,C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);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Hanoi(n-1,B,A,C);  }}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void main(){Hanoi(3,'a','b','c');}</a:t>
            </a:r>
          </a:p>
        </p:txBody>
      </p:sp>
      <p:sp>
        <p:nvSpPr>
          <p:cNvPr id="76804" name="Rectangle 5">
            <a:extLst>
              <a:ext uri="{FF2B5EF4-FFF2-40B4-BE49-F238E27FC236}">
                <a16:creationId xmlns:a16="http://schemas.microsoft.com/office/drawing/2014/main" id="{09F11170-ABD0-4B08-AD9A-0FF9F886F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857250"/>
            <a:ext cx="8964612" cy="1004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跟踪程序，给出下列程序的运行结果，以深刻地理解递归的调用和返回过程</a:t>
            </a:r>
          </a:p>
        </p:txBody>
      </p:sp>
      <p:pic>
        <p:nvPicPr>
          <p:cNvPr id="739335" name="Picture 7">
            <a:extLst>
              <a:ext uri="{FF2B5EF4-FFF2-40B4-BE49-F238E27FC236}">
                <a16:creationId xmlns:a16="http://schemas.microsoft.com/office/drawing/2014/main" id="{34B6AD85-8BAF-47BC-B17F-1300DE301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226449"/>
            <a:ext cx="2067396" cy="37743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86022" name="直接连接符 2">
            <a:extLst>
              <a:ext uri="{FF2B5EF4-FFF2-40B4-BE49-F238E27FC236}">
                <a16:creationId xmlns:a16="http://schemas.microsoft.com/office/drawing/2014/main" id="{BE1A0B66-CDE4-314C-BC43-72B12FAC6596}"/>
              </a:ext>
            </a:extLst>
          </p:cNvPr>
          <p:cNvCxnSpPr>
            <a:cxnSpLocks/>
          </p:cNvCxnSpPr>
          <p:nvPr/>
        </p:nvCxnSpPr>
        <p:spPr bwMode="auto">
          <a:xfrm>
            <a:off x="107950" y="1924050"/>
            <a:ext cx="8856663" cy="0"/>
          </a:xfrm>
          <a:prstGeom prst="line">
            <a:avLst/>
          </a:prstGeom>
          <a:noFill/>
          <a:ln w="38100" algn="ctr">
            <a:solidFill>
              <a:srgbClr val="6C4C8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Rectangle 5">
            <a:extLst>
              <a:ext uri="{FF2B5EF4-FFF2-40B4-BE49-F238E27FC236}">
                <a16:creationId xmlns:a16="http://schemas.microsoft.com/office/drawing/2014/main" id="{6561E0B3-6F33-410A-99D5-FD24759D9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07963"/>
            <a:ext cx="28432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Hanoi</a:t>
            </a:r>
            <a:r>
              <a:rPr lang="zh-CN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塔问题</a:t>
            </a:r>
            <a:endParaRPr lang="zh-CN" altLang="en-US" sz="2800" b="0">
              <a:solidFill>
                <a:schemeClr val="bg1"/>
              </a:solidFill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B304D25A-32F5-4704-959F-1B76C4BC19B2}"/>
              </a:ext>
            </a:extLst>
          </p:cNvPr>
          <p:cNvGrpSpPr/>
          <p:nvPr/>
        </p:nvGrpSpPr>
        <p:grpSpPr>
          <a:xfrm>
            <a:off x="6588481" y="6353718"/>
            <a:ext cx="2376132" cy="577505"/>
            <a:chOff x="-21705" y="5772280"/>
            <a:chExt cx="4485707" cy="577505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D0AF6477-605E-47C1-8179-BD4146DA1405}"/>
                </a:ext>
              </a:extLst>
            </p:cNvPr>
            <p:cNvSpPr/>
            <p:nvPr/>
          </p:nvSpPr>
          <p:spPr bwMode="auto">
            <a:xfrm>
              <a:off x="-21705" y="5772280"/>
              <a:ext cx="4485707" cy="72008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sz="2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A95836B-EAE4-40B1-BF5B-BA3F45D4D414}"/>
                </a:ext>
              </a:extLst>
            </p:cNvPr>
            <p:cNvSpPr/>
            <p:nvPr/>
          </p:nvSpPr>
          <p:spPr bwMode="auto">
            <a:xfrm>
              <a:off x="-21705" y="5931313"/>
              <a:ext cx="4485707" cy="72008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sz="2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6195BBF4-AA52-4474-8D1F-2671939E731D}"/>
                </a:ext>
              </a:extLst>
            </p:cNvPr>
            <p:cNvSpPr/>
            <p:nvPr/>
          </p:nvSpPr>
          <p:spPr bwMode="auto">
            <a:xfrm>
              <a:off x="-21705" y="6104545"/>
              <a:ext cx="4485707" cy="72008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sz="2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70045FB-2868-4DA1-81D6-65F86CB6A12E}"/>
                </a:ext>
              </a:extLst>
            </p:cNvPr>
            <p:cNvSpPr/>
            <p:nvPr/>
          </p:nvSpPr>
          <p:spPr bwMode="auto">
            <a:xfrm>
              <a:off x="-21705" y="6277777"/>
              <a:ext cx="4485707" cy="72008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sz="2800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739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Text Box 5">
            <a:extLst>
              <a:ext uri="{FF2B5EF4-FFF2-40B4-BE49-F238E27FC236}">
                <a16:creationId xmlns:a16="http://schemas.microsoft.com/office/drawing/2014/main" id="{45453BF9-6B96-4615-A93A-CE723077F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9975" y="1512888"/>
            <a:ext cx="1368425" cy="588962"/>
          </a:xfrm>
          <a:prstGeom prst="rect">
            <a:avLst/>
          </a:prstGeom>
          <a:solidFill>
            <a:srgbClr val="D4E6F4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3,a,b,c</a:t>
            </a:r>
          </a:p>
        </p:txBody>
      </p:sp>
      <p:sp>
        <p:nvSpPr>
          <p:cNvPr id="753670" name="Rectangle 6">
            <a:extLst>
              <a:ext uri="{FF2B5EF4-FFF2-40B4-BE49-F238E27FC236}">
                <a16:creationId xmlns:a16="http://schemas.microsoft.com/office/drawing/2014/main" id="{BA3A5295-1303-4187-831A-C64765236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2938" y="862013"/>
            <a:ext cx="2232025" cy="612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ctr"/>
            <a:r>
              <a:rPr kumimoji="1"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递归调用树</a:t>
            </a:r>
          </a:p>
        </p:txBody>
      </p:sp>
      <p:grpSp>
        <p:nvGrpSpPr>
          <p:cNvPr id="2" name="Group 42">
            <a:extLst>
              <a:ext uri="{FF2B5EF4-FFF2-40B4-BE49-F238E27FC236}">
                <a16:creationId xmlns:a16="http://schemas.microsoft.com/office/drawing/2014/main" id="{91A1B86C-B92D-4347-A1D3-17E6EF7EEB98}"/>
              </a:ext>
            </a:extLst>
          </p:cNvPr>
          <p:cNvGrpSpPr>
            <a:grpSpLocks/>
          </p:cNvGrpSpPr>
          <p:nvPr/>
        </p:nvGrpSpPr>
        <p:grpSpPr bwMode="auto">
          <a:xfrm>
            <a:off x="1593850" y="2101850"/>
            <a:ext cx="5472113" cy="1943100"/>
            <a:chOff x="1066" y="845"/>
            <a:chExt cx="3447" cy="1224"/>
          </a:xfrm>
        </p:grpSpPr>
        <p:grpSp>
          <p:nvGrpSpPr>
            <p:cNvPr id="87069" name="Group 41">
              <a:extLst>
                <a:ext uri="{FF2B5EF4-FFF2-40B4-BE49-F238E27FC236}">
                  <a16:creationId xmlns:a16="http://schemas.microsoft.com/office/drawing/2014/main" id="{90091513-B9D9-7B4B-A6CF-5DFC4F46C7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6" y="845"/>
              <a:ext cx="3447" cy="1142"/>
              <a:chOff x="975" y="845"/>
              <a:chExt cx="3447" cy="1142"/>
            </a:xfrm>
          </p:grpSpPr>
          <p:sp>
            <p:nvSpPr>
              <p:cNvPr id="77832" name="Line 9">
                <a:extLst>
                  <a:ext uri="{FF2B5EF4-FFF2-40B4-BE49-F238E27FC236}">
                    <a16:creationId xmlns:a16="http://schemas.microsoft.com/office/drawing/2014/main" id="{3BFDFD95-4A82-4C0C-8ED9-E852FE20F1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19" y="883"/>
                <a:ext cx="1043" cy="680"/>
              </a:xfrm>
              <a:prstGeom prst="line">
                <a:avLst/>
              </a:prstGeom>
              <a:noFill/>
              <a:ln w="101600">
                <a:solidFill>
                  <a:srgbClr val="6C4C8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833" name="Line 10">
                <a:extLst>
                  <a:ext uri="{FF2B5EF4-FFF2-40B4-BE49-F238E27FC236}">
                    <a16:creationId xmlns:a16="http://schemas.microsoft.com/office/drawing/2014/main" id="{4A56BCF5-EFC8-4583-A545-364A9DA4F1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44" y="845"/>
                <a:ext cx="0" cy="680"/>
              </a:xfrm>
              <a:prstGeom prst="line">
                <a:avLst/>
              </a:prstGeom>
              <a:noFill/>
              <a:ln w="101600">
                <a:solidFill>
                  <a:srgbClr val="6C4C8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834" name="Line 11">
                <a:extLst>
                  <a:ext uri="{FF2B5EF4-FFF2-40B4-BE49-F238E27FC236}">
                    <a16:creationId xmlns:a16="http://schemas.microsoft.com/office/drawing/2014/main" id="{9F810D3A-11FE-4F49-856D-AE2EBA5C96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890"/>
                <a:ext cx="1134" cy="681"/>
              </a:xfrm>
              <a:prstGeom prst="line">
                <a:avLst/>
              </a:prstGeom>
              <a:noFill/>
              <a:ln w="101600">
                <a:solidFill>
                  <a:srgbClr val="6C4C8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835" name="Text Box 12">
                <a:extLst>
                  <a:ext uri="{FF2B5EF4-FFF2-40B4-BE49-F238E27FC236}">
                    <a16:creationId xmlns:a16="http://schemas.microsoft.com/office/drawing/2014/main" id="{45E6A1ED-8DEE-4DB3-8EC6-885914A974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75" y="1616"/>
                <a:ext cx="862" cy="371"/>
              </a:xfrm>
              <a:prstGeom prst="rect">
                <a:avLst/>
              </a:prstGeom>
              <a:solidFill>
                <a:srgbClr val="D4E6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3200">
                    <a:solidFill>
                      <a:srgbClr val="FF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2,a,c,b</a:t>
                </a:r>
              </a:p>
            </p:txBody>
          </p:sp>
          <p:sp>
            <p:nvSpPr>
              <p:cNvPr id="77836" name="Text Box 13">
                <a:extLst>
                  <a:ext uri="{FF2B5EF4-FFF2-40B4-BE49-F238E27FC236}">
                    <a16:creationId xmlns:a16="http://schemas.microsoft.com/office/drawing/2014/main" id="{BF669525-7754-4AC3-9472-270198A054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60" y="1616"/>
                <a:ext cx="862" cy="371"/>
              </a:xfrm>
              <a:prstGeom prst="rect">
                <a:avLst/>
              </a:prstGeom>
              <a:solidFill>
                <a:srgbClr val="D4E6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3200" dirty="0">
                    <a:solidFill>
                      <a:srgbClr val="FF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2,b,a,c</a:t>
                </a:r>
              </a:p>
            </p:txBody>
          </p:sp>
        </p:grpSp>
        <p:sp>
          <p:nvSpPr>
            <p:cNvPr id="77837" name="Oval 14">
              <a:extLst>
                <a:ext uri="{FF2B5EF4-FFF2-40B4-BE49-F238E27FC236}">
                  <a16:creationId xmlns:a16="http://schemas.microsoft.com/office/drawing/2014/main" id="{8300A891-E50C-4995-BE58-0C7423718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6" y="1616"/>
              <a:ext cx="862" cy="4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③</a:t>
              </a:r>
              <a:r>
                <a:rPr lang="en-US" altLang="zh-CN" sz="3200" dirty="0">
                  <a:solidFill>
                    <a:srgbClr val="FFFF00"/>
                  </a:solidFill>
                  <a:latin typeface="+mn-lt"/>
                  <a:ea typeface="+mn-ea"/>
                  <a:cs typeface="+mn-ea"/>
                  <a:sym typeface="+mn-lt"/>
                </a:rPr>
                <a:t>,a-&gt;c</a:t>
              </a:r>
            </a:p>
          </p:txBody>
        </p:sp>
      </p:grpSp>
      <p:grpSp>
        <p:nvGrpSpPr>
          <p:cNvPr id="4" name="Group 40">
            <a:extLst>
              <a:ext uri="{FF2B5EF4-FFF2-40B4-BE49-F238E27FC236}">
                <a16:creationId xmlns:a16="http://schemas.microsoft.com/office/drawing/2014/main" id="{EBE8DDE5-D515-4C44-B5D0-94AE6706DB95}"/>
              </a:ext>
            </a:extLst>
          </p:cNvPr>
          <p:cNvGrpSpPr>
            <a:grpSpLocks/>
          </p:cNvGrpSpPr>
          <p:nvPr/>
        </p:nvGrpSpPr>
        <p:grpSpPr bwMode="auto">
          <a:xfrm>
            <a:off x="195263" y="3902075"/>
            <a:ext cx="8742362" cy="2655888"/>
            <a:chOff x="185" y="1979"/>
            <a:chExt cx="5507" cy="1673"/>
          </a:xfrm>
        </p:grpSpPr>
        <p:sp>
          <p:nvSpPr>
            <p:cNvPr id="77839" name="Oval 28">
              <a:extLst>
                <a:ext uri="{FF2B5EF4-FFF2-40B4-BE49-F238E27FC236}">
                  <a16:creationId xmlns:a16="http://schemas.microsoft.com/office/drawing/2014/main" id="{1F74B05F-37B3-439A-AFE7-6252C5856B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" y="3198"/>
              <a:ext cx="862" cy="4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①</a:t>
              </a:r>
              <a:r>
                <a:rPr lang="en-US" altLang="zh-CN" sz="3200" dirty="0">
                  <a:solidFill>
                    <a:srgbClr val="FFFF00"/>
                  </a:solidFill>
                  <a:latin typeface="+mn-lt"/>
                  <a:ea typeface="+mn-ea"/>
                  <a:cs typeface="+mn-ea"/>
                  <a:sym typeface="+mn-lt"/>
                </a:rPr>
                <a:t>,a-&gt;c</a:t>
              </a:r>
            </a:p>
          </p:txBody>
        </p:sp>
        <p:grpSp>
          <p:nvGrpSpPr>
            <p:cNvPr id="87049" name="Group 39">
              <a:extLst>
                <a:ext uri="{FF2B5EF4-FFF2-40B4-BE49-F238E27FC236}">
                  <a16:creationId xmlns:a16="http://schemas.microsoft.com/office/drawing/2014/main" id="{D67BE0C8-39D3-3846-91BE-D46765EB3C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" y="1979"/>
              <a:ext cx="5488" cy="1673"/>
              <a:chOff x="204" y="1979"/>
              <a:chExt cx="5488" cy="1673"/>
            </a:xfrm>
          </p:grpSpPr>
          <p:sp>
            <p:nvSpPr>
              <p:cNvPr id="77841" name="Line 15">
                <a:extLst>
                  <a:ext uri="{FF2B5EF4-FFF2-40B4-BE49-F238E27FC236}">
                    <a16:creationId xmlns:a16="http://schemas.microsoft.com/office/drawing/2014/main" id="{E949B1B9-A58B-4F39-863B-A97C088C7A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5" y="2017"/>
                <a:ext cx="1043" cy="680"/>
              </a:xfrm>
              <a:prstGeom prst="line">
                <a:avLst/>
              </a:prstGeom>
              <a:noFill/>
              <a:ln w="101600">
                <a:solidFill>
                  <a:srgbClr val="6C4C8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842" name="Line 16">
                <a:extLst>
                  <a:ext uri="{FF2B5EF4-FFF2-40B4-BE49-F238E27FC236}">
                    <a16:creationId xmlns:a16="http://schemas.microsoft.com/office/drawing/2014/main" id="{3A9196D9-0D4F-48E2-BDCE-41A69C0B5B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0" y="1979"/>
                <a:ext cx="0" cy="680"/>
              </a:xfrm>
              <a:prstGeom prst="line">
                <a:avLst/>
              </a:prstGeom>
              <a:noFill/>
              <a:ln w="101600">
                <a:solidFill>
                  <a:srgbClr val="6C4C8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843" name="Line 17">
                <a:extLst>
                  <a:ext uri="{FF2B5EF4-FFF2-40B4-BE49-F238E27FC236}">
                    <a16:creationId xmlns:a16="http://schemas.microsoft.com/office/drawing/2014/main" id="{42B2033E-320C-4969-95AD-BB08419FA7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6" y="2024"/>
                <a:ext cx="1134" cy="681"/>
              </a:xfrm>
              <a:prstGeom prst="line">
                <a:avLst/>
              </a:prstGeom>
              <a:noFill/>
              <a:ln w="101600">
                <a:solidFill>
                  <a:srgbClr val="6C4C8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844" name="Text Box 18">
                <a:extLst>
                  <a:ext uri="{FF2B5EF4-FFF2-40B4-BE49-F238E27FC236}">
                    <a16:creationId xmlns:a16="http://schemas.microsoft.com/office/drawing/2014/main" id="{908555E3-9CF0-475D-A9E5-29EAAAC115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4" y="2543"/>
                <a:ext cx="862" cy="371"/>
              </a:xfrm>
              <a:prstGeom prst="rect">
                <a:avLst/>
              </a:prstGeom>
              <a:solidFill>
                <a:srgbClr val="D4E6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3200" dirty="0">
                    <a:solidFill>
                      <a:srgbClr val="FF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1,a,b,c</a:t>
                </a:r>
              </a:p>
            </p:txBody>
          </p:sp>
          <p:sp>
            <p:nvSpPr>
              <p:cNvPr id="77845" name="Text Box 19">
                <a:extLst>
                  <a:ext uri="{FF2B5EF4-FFF2-40B4-BE49-F238E27FC236}">
                    <a16:creationId xmlns:a16="http://schemas.microsoft.com/office/drawing/2014/main" id="{B421AFDB-61D1-4416-A1B1-9BCED289E8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18" y="2543"/>
                <a:ext cx="862" cy="371"/>
              </a:xfrm>
              <a:prstGeom prst="rect">
                <a:avLst/>
              </a:prstGeom>
              <a:solidFill>
                <a:srgbClr val="D4E6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3200" dirty="0">
                    <a:solidFill>
                      <a:srgbClr val="FF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1,c,a,b</a:t>
                </a:r>
              </a:p>
            </p:txBody>
          </p:sp>
          <p:sp>
            <p:nvSpPr>
              <p:cNvPr id="77846" name="Oval 20">
                <a:extLst>
                  <a:ext uri="{FF2B5EF4-FFF2-40B4-BE49-F238E27FC236}">
                    <a16:creationId xmlns:a16="http://schemas.microsoft.com/office/drawing/2014/main" id="{2567C51E-8375-4767-A32B-A9F1D05DB2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1" y="2498"/>
                <a:ext cx="862" cy="453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32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②</a:t>
                </a:r>
                <a:r>
                  <a:rPr lang="en-US" altLang="zh-CN" sz="3200" dirty="0">
                    <a:solidFill>
                      <a:srgbClr val="FFFF00"/>
                    </a:solidFill>
                    <a:latin typeface="+mn-lt"/>
                    <a:ea typeface="+mn-ea"/>
                    <a:cs typeface="+mn-ea"/>
                    <a:sym typeface="+mn-lt"/>
                  </a:rPr>
                  <a:t>,a-&gt;b</a:t>
                </a:r>
              </a:p>
            </p:txBody>
          </p:sp>
          <p:sp>
            <p:nvSpPr>
              <p:cNvPr id="77847" name="Line 21">
                <a:extLst>
                  <a:ext uri="{FF2B5EF4-FFF2-40B4-BE49-F238E27FC236}">
                    <a16:creationId xmlns:a16="http://schemas.microsoft.com/office/drawing/2014/main" id="{945FA686-C85C-4A59-8DA8-BA5D36E61C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06" y="2017"/>
                <a:ext cx="1043" cy="680"/>
              </a:xfrm>
              <a:prstGeom prst="line">
                <a:avLst/>
              </a:prstGeom>
              <a:noFill/>
              <a:ln w="101600">
                <a:solidFill>
                  <a:srgbClr val="6C4C8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848" name="Line 22">
                <a:extLst>
                  <a:ext uri="{FF2B5EF4-FFF2-40B4-BE49-F238E27FC236}">
                    <a16:creationId xmlns:a16="http://schemas.microsoft.com/office/drawing/2014/main" id="{DF993A74-B0BA-4E94-A5AA-AD0D757A19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31" y="1979"/>
                <a:ext cx="0" cy="680"/>
              </a:xfrm>
              <a:prstGeom prst="line">
                <a:avLst/>
              </a:prstGeom>
              <a:noFill/>
              <a:ln w="101600">
                <a:solidFill>
                  <a:srgbClr val="6C4C8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849" name="Line 23">
                <a:extLst>
                  <a:ext uri="{FF2B5EF4-FFF2-40B4-BE49-F238E27FC236}">
                    <a16:creationId xmlns:a16="http://schemas.microsoft.com/office/drawing/2014/main" id="{3F99F25B-9E7D-438C-A5C3-14C91F49A2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67" y="2024"/>
                <a:ext cx="1134" cy="681"/>
              </a:xfrm>
              <a:prstGeom prst="line">
                <a:avLst/>
              </a:prstGeom>
              <a:noFill/>
              <a:ln w="101600">
                <a:solidFill>
                  <a:srgbClr val="6C4C8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850" name="Text Box 24">
                <a:extLst>
                  <a:ext uri="{FF2B5EF4-FFF2-40B4-BE49-F238E27FC236}">
                    <a16:creationId xmlns:a16="http://schemas.microsoft.com/office/drawing/2014/main" id="{2AA9DE40-FB57-4ACC-9F40-521FF85532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16" y="2543"/>
                <a:ext cx="862" cy="371"/>
              </a:xfrm>
              <a:prstGeom prst="rect">
                <a:avLst/>
              </a:prstGeom>
              <a:solidFill>
                <a:srgbClr val="D4E6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3200" dirty="0">
                    <a:solidFill>
                      <a:srgbClr val="FF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1,b,c,a</a:t>
                </a:r>
              </a:p>
            </p:txBody>
          </p:sp>
          <p:sp>
            <p:nvSpPr>
              <p:cNvPr id="77851" name="Text Box 25">
                <a:extLst>
                  <a:ext uri="{FF2B5EF4-FFF2-40B4-BE49-F238E27FC236}">
                    <a16:creationId xmlns:a16="http://schemas.microsoft.com/office/drawing/2014/main" id="{47B13019-CF85-4FF8-8BAA-FA033442FB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30" y="2543"/>
                <a:ext cx="862" cy="371"/>
              </a:xfrm>
              <a:prstGeom prst="rect">
                <a:avLst/>
              </a:prstGeom>
              <a:solidFill>
                <a:srgbClr val="D4E6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3200">
                    <a:solidFill>
                      <a:srgbClr val="FF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1,a,b,c</a:t>
                </a:r>
              </a:p>
            </p:txBody>
          </p:sp>
          <p:sp>
            <p:nvSpPr>
              <p:cNvPr id="77852" name="Oval 26">
                <a:extLst>
                  <a:ext uri="{FF2B5EF4-FFF2-40B4-BE49-F238E27FC236}">
                    <a16:creationId xmlns:a16="http://schemas.microsoft.com/office/drawing/2014/main" id="{5E91062F-EF10-47A8-BAC4-F284057244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3" y="2498"/>
                <a:ext cx="862" cy="453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32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②</a:t>
                </a:r>
                <a:r>
                  <a:rPr lang="en-US" altLang="zh-CN" sz="3200" dirty="0">
                    <a:solidFill>
                      <a:srgbClr val="FFFF00"/>
                    </a:solidFill>
                    <a:latin typeface="+mn-lt"/>
                    <a:ea typeface="+mn-ea"/>
                    <a:cs typeface="+mn-ea"/>
                    <a:sym typeface="+mn-lt"/>
                  </a:rPr>
                  <a:t>,b-&gt;c</a:t>
                </a:r>
              </a:p>
            </p:txBody>
          </p:sp>
          <p:sp>
            <p:nvSpPr>
              <p:cNvPr id="77853" name="Line 27">
                <a:extLst>
                  <a:ext uri="{FF2B5EF4-FFF2-40B4-BE49-F238E27FC236}">
                    <a16:creationId xmlns:a16="http://schemas.microsoft.com/office/drawing/2014/main" id="{F1B12FAE-82EA-4092-BB4A-CE7616751C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3" y="2906"/>
                <a:ext cx="0" cy="409"/>
              </a:xfrm>
              <a:prstGeom prst="line">
                <a:avLst/>
              </a:prstGeom>
              <a:noFill/>
              <a:ln w="101600">
                <a:solidFill>
                  <a:srgbClr val="6C4C8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854" name="Line 29">
                <a:extLst>
                  <a:ext uri="{FF2B5EF4-FFF2-40B4-BE49-F238E27FC236}">
                    <a16:creationId xmlns:a16="http://schemas.microsoft.com/office/drawing/2014/main" id="{A3D1371D-F17E-400A-B1A7-89A48014AA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36" y="2906"/>
                <a:ext cx="0" cy="409"/>
              </a:xfrm>
              <a:prstGeom prst="line">
                <a:avLst/>
              </a:prstGeom>
              <a:noFill/>
              <a:ln w="101600">
                <a:solidFill>
                  <a:srgbClr val="6C4C8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855" name="Oval 30">
                <a:extLst>
                  <a:ext uri="{FF2B5EF4-FFF2-40B4-BE49-F238E27FC236}">
                    <a16:creationId xmlns:a16="http://schemas.microsoft.com/office/drawing/2014/main" id="{FC778D5F-0F91-4F0E-8EAD-5BE8156F1A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8" y="3198"/>
                <a:ext cx="862" cy="453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32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①</a:t>
                </a:r>
                <a:r>
                  <a:rPr lang="en-US" altLang="zh-CN" sz="3200" dirty="0">
                    <a:solidFill>
                      <a:srgbClr val="FFFF00"/>
                    </a:solidFill>
                    <a:latin typeface="+mn-lt"/>
                    <a:ea typeface="+mn-ea"/>
                    <a:cs typeface="+mn-ea"/>
                    <a:sym typeface="+mn-lt"/>
                  </a:rPr>
                  <a:t>,c-&gt;b</a:t>
                </a:r>
              </a:p>
            </p:txBody>
          </p:sp>
          <p:sp>
            <p:nvSpPr>
              <p:cNvPr id="77856" name="Line 31">
                <a:extLst>
                  <a:ext uri="{FF2B5EF4-FFF2-40B4-BE49-F238E27FC236}">
                    <a16:creationId xmlns:a16="http://schemas.microsoft.com/office/drawing/2014/main" id="{2C126EED-B110-4186-BB7F-9871D513B3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15" y="2906"/>
                <a:ext cx="0" cy="409"/>
              </a:xfrm>
              <a:prstGeom prst="line">
                <a:avLst/>
              </a:prstGeom>
              <a:noFill/>
              <a:ln w="101600">
                <a:solidFill>
                  <a:srgbClr val="6C4C8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857" name="Oval 32">
                <a:extLst>
                  <a:ext uri="{FF2B5EF4-FFF2-40B4-BE49-F238E27FC236}">
                    <a16:creationId xmlns:a16="http://schemas.microsoft.com/office/drawing/2014/main" id="{B67B621C-724F-4FA7-A408-976CBF2F06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" y="3198"/>
                <a:ext cx="862" cy="453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32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①</a:t>
                </a:r>
                <a:r>
                  <a:rPr lang="en-US" altLang="zh-CN" sz="3200" dirty="0">
                    <a:solidFill>
                      <a:srgbClr val="FFFF00"/>
                    </a:solidFill>
                    <a:latin typeface="+mn-lt"/>
                    <a:ea typeface="+mn-ea"/>
                    <a:cs typeface="+mn-ea"/>
                    <a:sym typeface="+mn-lt"/>
                  </a:rPr>
                  <a:t>,b-&gt;a</a:t>
                </a:r>
              </a:p>
            </p:txBody>
          </p:sp>
          <p:sp>
            <p:nvSpPr>
              <p:cNvPr id="77858" name="Line 33">
                <a:extLst>
                  <a:ext uri="{FF2B5EF4-FFF2-40B4-BE49-F238E27FC236}">
                    <a16:creationId xmlns:a16="http://schemas.microsoft.com/office/drawing/2014/main" id="{36BDF145-7124-4147-A1D3-C643F7C4A9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48" y="2906"/>
                <a:ext cx="0" cy="409"/>
              </a:xfrm>
              <a:prstGeom prst="line">
                <a:avLst/>
              </a:prstGeom>
              <a:noFill/>
              <a:ln w="101600">
                <a:solidFill>
                  <a:srgbClr val="6C4C8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859" name="Oval 34">
                <a:extLst>
                  <a:ext uri="{FF2B5EF4-FFF2-40B4-BE49-F238E27FC236}">
                    <a16:creationId xmlns:a16="http://schemas.microsoft.com/office/drawing/2014/main" id="{808033F9-7953-4BFA-A804-4299EFA010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0" y="3199"/>
                <a:ext cx="862" cy="453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32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①</a:t>
                </a:r>
                <a:r>
                  <a:rPr lang="en-US" altLang="zh-CN" sz="3200" dirty="0">
                    <a:solidFill>
                      <a:srgbClr val="FFFF00"/>
                    </a:solidFill>
                    <a:latin typeface="+mn-lt"/>
                    <a:ea typeface="+mn-ea"/>
                    <a:cs typeface="+mn-ea"/>
                    <a:sym typeface="+mn-lt"/>
                  </a:rPr>
                  <a:t>,a-&gt;c</a:t>
                </a:r>
              </a:p>
            </p:txBody>
          </p:sp>
        </p:grpSp>
      </p:grpSp>
      <p:pic>
        <p:nvPicPr>
          <p:cNvPr id="87046" name="Picture 43" descr="[0}3QA[]8E7$RI$B6A71UAX">
            <a:extLst>
              <a:ext uri="{FF2B5EF4-FFF2-40B4-BE49-F238E27FC236}">
                <a16:creationId xmlns:a16="http://schemas.microsoft.com/office/drawing/2014/main" id="{DDFDEBC2-49F3-CF42-B5E6-FD0E29070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588" y="950913"/>
            <a:ext cx="2994025" cy="1470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5">
            <a:extLst>
              <a:ext uri="{FF2B5EF4-FFF2-40B4-BE49-F238E27FC236}">
                <a16:creationId xmlns:a16="http://schemas.microsoft.com/office/drawing/2014/main" id="{6EF2DB4A-6218-40E7-A6F4-CA092EAA9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07963"/>
            <a:ext cx="28432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Hanoi</a:t>
            </a:r>
            <a:r>
              <a:rPr lang="zh-CN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塔问题</a:t>
            </a:r>
            <a:endParaRPr lang="zh-CN" altLang="en-US" sz="2800" b="0">
              <a:solidFill>
                <a:schemeClr val="bg1"/>
              </a:solidFill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05D97831-C751-4300-9E12-5A47ACBA2779}"/>
              </a:ext>
            </a:extLst>
          </p:cNvPr>
          <p:cNvSpPr/>
          <p:nvPr/>
        </p:nvSpPr>
        <p:spPr bwMode="auto">
          <a:xfrm>
            <a:off x="687388" y="1655763"/>
            <a:ext cx="8058150" cy="1863725"/>
          </a:xfrm>
          <a:prstGeom prst="roundRect">
            <a:avLst>
              <a:gd name="adj" fmla="val 8509"/>
            </a:avLst>
          </a:prstGeom>
          <a:solidFill>
            <a:srgbClr val="EAEAE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8067" name="Group 15">
            <a:extLst>
              <a:ext uri="{FF2B5EF4-FFF2-40B4-BE49-F238E27FC236}">
                <a16:creationId xmlns:a16="http://schemas.microsoft.com/office/drawing/2014/main" id="{8DCFD120-271D-894E-9337-4FFD2AB882B9}"/>
              </a:ext>
            </a:extLst>
          </p:cNvPr>
          <p:cNvGrpSpPr>
            <a:grpSpLocks/>
          </p:cNvGrpSpPr>
          <p:nvPr/>
        </p:nvGrpSpPr>
        <p:grpSpPr bwMode="auto">
          <a:xfrm>
            <a:off x="687388" y="1052513"/>
            <a:ext cx="7627937" cy="2319337"/>
            <a:chOff x="480" y="538"/>
            <a:chExt cx="4805" cy="1461"/>
          </a:xfrm>
        </p:grpSpPr>
        <p:sp>
          <p:nvSpPr>
            <p:cNvPr id="78852" name="Text Box 5">
              <a:extLst>
                <a:ext uri="{FF2B5EF4-FFF2-40B4-BE49-F238E27FC236}">
                  <a16:creationId xmlns:a16="http://schemas.microsoft.com/office/drawing/2014/main" id="{279919F3-28DC-4E16-97A7-5ADF20F730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538"/>
              <a:ext cx="2928" cy="365"/>
            </a:xfrm>
            <a:prstGeom prst="roundRect">
              <a:avLst/>
            </a:prstGeom>
            <a:solidFill>
              <a:srgbClr val="6C4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0" u="sng">
                  <a:solidFill>
                    <a:schemeClr val="bg1"/>
                  </a:solidFill>
                  <a:ea typeface="微软雅黑" panose="020B0503020204020204" pitchFamily="34" charset="-122"/>
                  <a:sym typeface="+mn-lt"/>
                </a:rPr>
                <a:t>调用前</a:t>
              </a:r>
              <a:r>
                <a:rPr lang="en-US" altLang="zh-CN" sz="2800" b="0" u="sng">
                  <a:solidFill>
                    <a:schemeClr val="bg1"/>
                  </a:solidFill>
                  <a:ea typeface="微软雅黑" panose="020B0503020204020204" pitchFamily="34" charset="-122"/>
                  <a:sym typeface="+mn-lt"/>
                </a:rPr>
                <a:t>, </a:t>
              </a:r>
              <a:r>
                <a:rPr lang="zh-CN" altLang="en-US" sz="2800" b="0" u="sng">
                  <a:solidFill>
                    <a:schemeClr val="bg1"/>
                  </a:solidFill>
                  <a:ea typeface="微软雅黑" panose="020B0503020204020204" pitchFamily="34" charset="-122"/>
                  <a:sym typeface="+mn-lt"/>
                </a:rPr>
                <a:t>系统完成</a:t>
              </a:r>
              <a:r>
                <a:rPr lang="en-US" altLang="zh-CN" sz="2800" b="0" u="sng">
                  <a:solidFill>
                    <a:schemeClr val="bg1"/>
                  </a:solidFill>
                  <a:ea typeface="微软雅黑" panose="020B0503020204020204" pitchFamily="34" charset="-122"/>
                  <a:sym typeface="+mn-lt"/>
                </a:rPr>
                <a:t>:</a:t>
              </a:r>
            </a:p>
          </p:txBody>
        </p:sp>
        <p:sp>
          <p:nvSpPr>
            <p:cNvPr id="78853" name="Text Box 6">
              <a:extLst>
                <a:ext uri="{FF2B5EF4-FFF2-40B4-BE49-F238E27FC236}">
                  <a16:creationId xmlns:a16="http://schemas.microsoft.com/office/drawing/2014/main" id="{D1A5198C-6B7C-4AE6-98A4-3B1E4CAE88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" y="993"/>
              <a:ext cx="476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0">
                  <a:ea typeface="微软雅黑" panose="020B0503020204020204" pitchFamily="34" charset="-122"/>
                  <a:sym typeface="+mn-lt"/>
                </a:rPr>
                <a:t>(1)</a:t>
              </a:r>
              <a:r>
                <a:rPr lang="zh-CN" altLang="en-US" sz="2800" b="0">
                  <a:ea typeface="微软雅黑" panose="020B0503020204020204" pitchFamily="34" charset="-122"/>
                  <a:sym typeface="+mn-lt"/>
                </a:rPr>
                <a:t>将</a:t>
              </a:r>
              <a:r>
                <a:rPr lang="zh-CN" altLang="en-US" sz="2800" b="0">
                  <a:solidFill>
                    <a:srgbClr val="FF0000"/>
                  </a:solidFill>
                  <a:ea typeface="微软雅黑" panose="020B0503020204020204" pitchFamily="34" charset="-122"/>
                  <a:sym typeface="+mn-lt"/>
                </a:rPr>
                <a:t>实参</a:t>
              </a:r>
              <a:r>
                <a:rPr lang="en-US" altLang="zh-CN" sz="2800" b="0">
                  <a:solidFill>
                    <a:srgbClr val="FF0000"/>
                  </a:solidFill>
                  <a:ea typeface="微软雅黑" panose="020B0503020204020204" pitchFamily="34" charset="-122"/>
                  <a:sym typeface="+mn-lt"/>
                </a:rPr>
                <a:t>,</a:t>
              </a:r>
              <a:r>
                <a:rPr lang="zh-CN" altLang="en-US" sz="2800" b="0">
                  <a:solidFill>
                    <a:srgbClr val="FF0000"/>
                  </a:solidFill>
                  <a:ea typeface="微软雅黑" panose="020B0503020204020204" pitchFamily="34" charset="-122"/>
                  <a:sym typeface="+mn-lt"/>
                </a:rPr>
                <a:t>返回地址</a:t>
              </a:r>
              <a:r>
                <a:rPr lang="zh-CN" altLang="en-US" sz="2800" b="0">
                  <a:ea typeface="微软雅黑" panose="020B0503020204020204" pitchFamily="34" charset="-122"/>
                  <a:sym typeface="+mn-lt"/>
                </a:rPr>
                <a:t>等传递给被调用函数</a:t>
              </a:r>
            </a:p>
          </p:txBody>
        </p:sp>
        <p:sp>
          <p:nvSpPr>
            <p:cNvPr id="78854" name="Text Box 7">
              <a:extLst>
                <a:ext uri="{FF2B5EF4-FFF2-40B4-BE49-F238E27FC236}">
                  <a16:creationId xmlns:a16="http://schemas.microsoft.com/office/drawing/2014/main" id="{543C6D20-AA3E-419F-871F-F261315B10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" y="1329"/>
              <a:ext cx="476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0">
                  <a:ea typeface="微软雅黑" panose="020B0503020204020204" pitchFamily="34" charset="-122"/>
                  <a:sym typeface="+mn-lt"/>
                </a:rPr>
                <a:t>(2)</a:t>
              </a:r>
              <a:r>
                <a:rPr lang="zh-CN" altLang="en-US" sz="2800" b="0">
                  <a:ea typeface="微软雅黑" panose="020B0503020204020204" pitchFamily="34" charset="-122"/>
                  <a:sym typeface="+mn-lt"/>
                </a:rPr>
                <a:t>为被调用函数的</a:t>
              </a:r>
              <a:r>
                <a:rPr lang="zh-CN" altLang="en-US" sz="2800" b="0">
                  <a:solidFill>
                    <a:srgbClr val="FF0000"/>
                  </a:solidFill>
                  <a:ea typeface="微软雅黑" panose="020B0503020204020204" pitchFamily="34" charset="-122"/>
                  <a:sym typeface="+mn-lt"/>
                </a:rPr>
                <a:t>局部变量</a:t>
              </a:r>
              <a:r>
                <a:rPr lang="zh-CN" altLang="en-US" sz="2800" b="0">
                  <a:ea typeface="微软雅黑" panose="020B0503020204020204" pitchFamily="34" charset="-122"/>
                  <a:sym typeface="+mn-lt"/>
                </a:rPr>
                <a:t>分配存储区</a:t>
              </a:r>
            </a:p>
          </p:txBody>
        </p:sp>
        <p:sp>
          <p:nvSpPr>
            <p:cNvPr id="78855" name="Text Box 8">
              <a:extLst>
                <a:ext uri="{FF2B5EF4-FFF2-40B4-BE49-F238E27FC236}">
                  <a16:creationId xmlns:a16="http://schemas.microsoft.com/office/drawing/2014/main" id="{51DF6EAE-9716-4DCF-9899-F44639A667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3" y="1672"/>
              <a:ext cx="384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0">
                  <a:ea typeface="微软雅黑" panose="020B0503020204020204" pitchFamily="34" charset="-122"/>
                  <a:sym typeface="+mn-lt"/>
                </a:rPr>
                <a:t>(3)</a:t>
              </a:r>
              <a:r>
                <a:rPr lang="zh-CN" altLang="en-US" sz="2800" b="0">
                  <a:ea typeface="微软雅黑" panose="020B0503020204020204" pitchFamily="34" charset="-122"/>
                  <a:sym typeface="+mn-lt"/>
                </a:rPr>
                <a:t>将控制转移到被调用函数的</a:t>
              </a:r>
              <a:r>
                <a:rPr lang="zh-CN" altLang="en-US" sz="2800" b="0">
                  <a:solidFill>
                    <a:srgbClr val="FF0000"/>
                  </a:solidFill>
                  <a:ea typeface="微软雅黑" panose="020B0503020204020204" pitchFamily="34" charset="-122"/>
                  <a:sym typeface="+mn-lt"/>
                </a:rPr>
                <a:t>入口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1D9280D0-D7D0-DB4C-AA19-6F21BA962C69}"/>
              </a:ext>
            </a:extLst>
          </p:cNvPr>
          <p:cNvGrpSpPr>
            <a:grpSpLocks/>
          </p:cNvGrpSpPr>
          <p:nvPr/>
        </p:nvGrpSpPr>
        <p:grpSpPr bwMode="auto">
          <a:xfrm>
            <a:off x="700088" y="3789363"/>
            <a:ext cx="8058150" cy="2844800"/>
            <a:chOff x="699407" y="3789042"/>
            <a:chExt cx="8058150" cy="2844419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2677066A-709C-4343-9E73-6F120192B6F8}"/>
                </a:ext>
              </a:extLst>
            </p:cNvPr>
            <p:cNvSpPr/>
            <p:nvPr/>
          </p:nvSpPr>
          <p:spPr bwMode="auto">
            <a:xfrm>
              <a:off x="699407" y="4519194"/>
              <a:ext cx="8058150" cy="2114267"/>
            </a:xfrm>
            <a:prstGeom prst="roundRect">
              <a:avLst>
                <a:gd name="adj" fmla="val 6656"/>
              </a:avLst>
            </a:prstGeom>
            <a:solidFill>
              <a:srgbClr val="EAEAE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sz="2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88071" name="Group 14">
              <a:extLst>
                <a:ext uri="{FF2B5EF4-FFF2-40B4-BE49-F238E27FC236}">
                  <a16:creationId xmlns:a16="http://schemas.microsoft.com/office/drawing/2014/main" id="{A554923E-46F3-8846-B167-F0F8BAE4FC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9407" y="3789042"/>
              <a:ext cx="8058150" cy="2736851"/>
              <a:chOff x="480" y="2074"/>
              <a:chExt cx="5076" cy="1724"/>
            </a:xfrm>
          </p:grpSpPr>
          <p:sp>
            <p:nvSpPr>
              <p:cNvPr id="78857" name="Text Box 9">
                <a:extLst>
                  <a:ext uri="{FF2B5EF4-FFF2-40B4-BE49-F238E27FC236}">
                    <a16:creationId xmlns:a16="http://schemas.microsoft.com/office/drawing/2014/main" id="{E39A4B51-CD5F-41FE-8FA5-61BF7AB033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0" y="2074"/>
                <a:ext cx="2921" cy="365"/>
              </a:xfrm>
              <a:prstGeom prst="roundRect">
                <a:avLst/>
              </a:prstGeom>
              <a:solidFill>
                <a:srgbClr val="6C4C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2800" b="0" u="sng">
                    <a:solidFill>
                      <a:schemeClr val="bg1"/>
                    </a:solidFill>
                    <a:ea typeface="微软雅黑" panose="020B0503020204020204" pitchFamily="34" charset="-122"/>
                    <a:sym typeface="+mn-lt"/>
                  </a:rPr>
                  <a:t>调用后</a:t>
                </a:r>
                <a:r>
                  <a:rPr lang="en-US" altLang="zh-CN" sz="2800" b="0" u="sng">
                    <a:solidFill>
                      <a:schemeClr val="bg1"/>
                    </a:solidFill>
                    <a:ea typeface="微软雅黑" panose="020B0503020204020204" pitchFamily="34" charset="-122"/>
                    <a:sym typeface="+mn-lt"/>
                  </a:rPr>
                  <a:t>, </a:t>
                </a:r>
                <a:r>
                  <a:rPr lang="zh-CN" altLang="en-US" sz="2800" b="0" u="sng">
                    <a:solidFill>
                      <a:schemeClr val="bg1"/>
                    </a:solidFill>
                    <a:ea typeface="微软雅黑" panose="020B0503020204020204" pitchFamily="34" charset="-122"/>
                    <a:sym typeface="+mn-lt"/>
                  </a:rPr>
                  <a:t>系统完成</a:t>
                </a:r>
                <a:r>
                  <a:rPr lang="en-US" altLang="zh-CN" sz="2800" b="0" u="sng">
                    <a:solidFill>
                      <a:schemeClr val="bg1"/>
                    </a:solidFill>
                    <a:ea typeface="微软雅黑" panose="020B0503020204020204" pitchFamily="34" charset="-122"/>
                    <a:sym typeface="+mn-lt"/>
                  </a:rPr>
                  <a:t>:</a:t>
                </a:r>
                <a:endParaRPr lang="en-US" altLang="zh-CN" sz="2800" b="0">
                  <a:solidFill>
                    <a:schemeClr val="bg1"/>
                  </a:solidFill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78858" name="Text Box 10">
                <a:extLst>
                  <a:ext uri="{FF2B5EF4-FFF2-40B4-BE49-F238E27FC236}">
                    <a16:creationId xmlns:a16="http://schemas.microsoft.com/office/drawing/2014/main" id="{710EEFB6-85E8-4C1A-BF3E-0064F6015D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0" y="2573"/>
                <a:ext cx="5076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0">
                    <a:ea typeface="微软雅黑" panose="020B0503020204020204" pitchFamily="34" charset="-122"/>
                    <a:sym typeface="+mn-lt"/>
                  </a:rPr>
                  <a:t>(1)</a:t>
                </a:r>
                <a:r>
                  <a:rPr lang="zh-CN" altLang="en-US" sz="2800" b="0">
                    <a:ea typeface="微软雅黑" panose="020B0503020204020204" pitchFamily="34" charset="-122"/>
                    <a:sym typeface="+mn-lt"/>
                  </a:rPr>
                  <a:t>保存被调用函数的计算</a:t>
                </a:r>
                <a:r>
                  <a:rPr lang="zh-CN" altLang="en-US" sz="2800" b="0">
                    <a:solidFill>
                      <a:srgbClr val="FF0000"/>
                    </a:solidFill>
                    <a:ea typeface="微软雅黑" panose="020B0503020204020204" pitchFamily="34" charset="-122"/>
                    <a:sym typeface="+mn-lt"/>
                  </a:rPr>
                  <a:t>结果</a:t>
                </a:r>
              </a:p>
            </p:txBody>
          </p:sp>
          <p:sp>
            <p:nvSpPr>
              <p:cNvPr id="78859" name="Text Box 11">
                <a:extLst>
                  <a:ext uri="{FF2B5EF4-FFF2-40B4-BE49-F238E27FC236}">
                    <a16:creationId xmlns:a16="http://schemas.microsoft.com/office/drawing/2014/main" id="{F9C0BA23-4462-49AA-A80D-ECF4AA5B8C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0" y="2868"/>
                <a:ext cx="3840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0">
                    <a:ea typeface="微软雅黑" panose="020B0503020204020204" pitchFamily="34" charset="-122"/>
                    <a:sym typeface="+mn-lt"/>
                  </a:rPr>
                  <a:t>(2)</a:t>
                </a:r>
                <a:r>
                  <a:rPr lang="zh-CN" altLang="en-US" sz="2800" b="0">
                    <a:ea typeface="微软雅黑" panose="020B0503020204020204" pitchFamily="34" charset="-122"/>
                    <a:sym typeface="+mn-lt"/>
                  </a:rPr>
                  <a:t>释放被调用函数的</a:t>
                </a:r>
                <a:r>
                  <a:rPr lang="zh-CN" altLang="en-US" sz="2800" b="0">
                    <a:solidFill>
                      <a:srgbClr val="FF0000"/>
                    </a:solidFill>
                    <a:ea typeface="微软雅黑" panose="020B0503020204020204" pitchFamily="34" charset="-122"/>
                    <a:sym typeface="+mn-lt"/>
                  </a:rPr>
                  <a:t>数据区</a:t>
                </a:r>
              </a:p>
            </p:txBody>
          </p:sp>
          <p:sp>
            <p:nvSpPr>
              <p:cNvPr id="78860" name="Text Box 12">
                <a:extLst>
                  <a:ext uri="{FF2B5EF4-FFF2-40B4-BE49-F238E27FC236}">
                    <a16:creationId xmlns:a16="http://schemas.microsoft.com/office/drawing/2014/main" id="{250842D1-C5D4-452E-8A09-85368C3AD3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0" y="3202"/>
                <a:ext cx="5076" cy="5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0">
                    <a:ea typeface="微软雅黑" panose="020B0503020204020204" pitchFamily="34" charset="-122"/>
                    <a:sym typeface="+mn-lt"/>
                  </a:rPr>
                  <a:t>(3)</a:t>
                </a:r>
                <a:r>
                  <a:rPr lang="zh-CN" altLang="en-US" sz="2800" b="0">
                    <a:ea typeface="微软雅黑" panose="020B0503020204020204" pitchFamily="34" charset="-122"/>
                    <a:sym typeface="+mn-lt"/>
                  </a:rPr>
                  <a:t>依照被调用函数保存的</a:t>
                </a:r>
                <a:r>
                  <a:rPr lang="zh-CN" altLang="en-US" sz="2800" b="0">
                    <a:solidFill>
                      <a:srgbClr val="FF0000"/>
                    </a:solidFill>
                    <a:ea typeface="微软雅黑" panose="020B0503020204020204" pitchFamily="34" charset="-122"/>
                    <a:sym typeface="+mn-lt"/>
                  </a:rPr>
                  <a:t>返回地址</a:t>
                </a:r>
                <a:r>
                  <a:rPr lang="zh-CN" altLang="en-US" sz="2800" b="0">
                    <a:ea typeface="微软雅黑" panose="020B0503020204020204" pitchFamily="34" charset="-122"/>
                    <a:sym typeface="+mn-lt"/>
                  </a:rPr>
                  <a:t>将控制转移到调用函数</a:t>
                </a:r>
              </a:p>
            </p:txBody>
          </p:sp>
        </p:grpSp>
      </p:grpSp>
      <p:sp>
        <p:nvSpPr>
          <p:cNvPr id="660493" name="Rectangle 13">
            <a:extLst>
              <a:ext uri="{FF2B5EF4-FFF2-40B4-BE49-F238E27FC236}">
                <a16:creationId xmlns:a16="http://schemas.microsoft.com/office/drawing/2014/main" id="{BF9279C3-A5F1-4104-AD53-AA3591D26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388" y="223838"/>
            <a:ext cx="3781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函数调用过程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78884DF-CBB0-46AC-BEA6-0FF4A9CE2C48}"/>
              </a:ext>
            </a:extLst>
          </p:cNvPr>
          <p:cNvSpPr/>
          <p:nvPr/>
        </p:nvSpPr>
        <p:spPr bwMode="auto">
          <a:xfrm>
            <a:off x="0" y="3457575"/>
            <a:ext cx="9144000" cy="2708275"/>
          </a:xfrm>
          <a:prstGeom prst="rect">
            <a:avLst/>
          </a:prstGeom>
          <a:solidFill>
            <a:srgbClr val="EAEAE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61509" name="Text Box 5">
            <a:extLst>
              <a:ext uri="{FF2B5EF4-FFF2-40B4-BE49-F238E27FC236}">
                <a16:creationId xmlns:a16="http://schemas.microsoft.com/office/drawing/2014/main" id="{FB70168B-C30C-43D5-8319-13B53ED27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388" y="1779588"/>
            <a:ext cx="1600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“</a:t>
            </a:r>
            <a:r>
              <a:rPr lang="zh-CN" altLang="en-US" sz="32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层次”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865EA784-142C-B046-AEB5-651D74D3588D}"/>
              </a:ext>
            </a:extLst>
          </p:cNvPr>
          <p:cNvGrpSpPr>
            <a:grpSpLocks/>
          </p:cNvGrpSpPr>
          <p:nvPr/>
        </p:nvGrpSpPr>
        <p:grpSpPr bwMode="auto">
          <a:xfrm>
            <a:off x="3900488" y="1296988"/>
            <a:ext cx="5064125" cy="1844675"/>
            <a:chOff x="3901007" y="1296915"/>
            <a:chExt cx="5063481" cy="1844053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045502A2-CA44-46AD-B846-83AFF62EFA04}"/>
                </a:ext>
              </a:extLst>
            </p:cNvPr>
            <p:cNvSpPr/>
            <p:nvPr/>
          </p:nvSpPr>
          <p:spPr bwMode="auto">
            <a:xfrm>
              <a:off x="3901007" y="1296915"/>
              <a:ext cx="5063481" cy="1844053"/>
            </a:xfrm>
            <a:prstGeom prst="roundRect">
              <a:avLst>
                <a:gd name="adj" fmla="val 5020"/>
              </a:avLst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sz="2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90123" name="Group 6">
              <a:extLst>
                <a:ext uri="{FF2B5EF4-FFF2-40B4-BE49-F238E27FC236}">
                  <a16:creationId xmlns:a16="http://schemas.microsoft.com/office/drawing/2014/main" id="{2D185ECC-FD39-3846-A031-667951E5F3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77207" y="1406503"/>
              <a:ext cx="4876800" cy="1527175"/>
              <a:chOff x="1872" y="1248"/>
              <a:chExt cx="3072" cy="962"/>
            </a:xfrm>
          </p:grpSpPr>
          <p:sp>
            <p:nvSpPr>
              <p:cNvPr id="79877" name="Text Box 7">
                <a:extLst>
                  <a:ext uri="{FF2B5EF4-FFF2-40B4-BE49-F238E27FC236}">
                    <a16:creationId xmlns:a16="http://schemas.microsoft.com/office/drawing/2014/main" id="{AEB5A82A-B6C6-4A93-B54D-01918E15A5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2" y="1248"/>
                <a:ext cx="10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b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主函数</a:t>
                </a:r>
              </a:p>
            </p:txBody>
          </p:sp>
          <p:sp>
            <p:nvSpPr>
              <p:cNvPr id="79878" name="Text Box 8">
                <a:extLst>
                  <a:ext uri="{FF2B5EF4-FFF2-40B4-BE49-F238E27FC236}">
                    <a16:creationId xmlns:a16="http://schemas.microsoft.com/office/drawing/2014/main" id="{F465F914-F4F4-4930-B2F7-55C8D00C93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2" y="1559"/>
                <a:ext cx="163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b="0">
                    <a:solidFill>
                      <a:schemeClr val="bg1"/>
                    </a:solidFill>
                    <a:ea typeface="微软雅黑" panose="020B0503020204020204" pitchFamily="34" charset="-122"/>
                    <a:sym typeface="+mn-lt"/>
                  </a:rPr>
                  <a:t>第</a:t>
                </a:r>
                <a:r>
                  <a:rPr lang="en-US" altLang="zh-CN" b="0">
                    <a:solidFill>
                      <a:schemeClr val="bg1"/>
                    </a:solidFill>
                    <a:ea typeface="微软雅黑" panose="020B0503020204020204" pitchFamily="34" charset="-122"/>
                    <a:sym typeface="+mn-lt"/>
                  </a:rPr>
                  <a:t>1</a:t>
                </a:r>
                <a:r>
                  <a:rPr lang="zh-CN" altLang="en-US" b="0">
                    <a:solidFill>
                      <a:schemeClr val="bg1"/>
                    </a:solidFill>
                    <a:ea typeface="微软雅黑" panose="020B0503020204020204" pitchFamily="34" charset="-122"/>
                    <a:sym typeface="+mn-lt"/>
                  </a:rPr>
                  <a:t>次调用</a:t>
                </a:r>
              </a:p>
            </p:txBody>
          </p:sp>
          <p:sp>
            <p:nvSpPr>
              <p:cNvPr id="79879" name="Text Box 9">
                <a:extLst>
                  <a:ext uri="{FF2B5EF4-FFF2-40B4-BE49-F238E27FC236}">
                    <a16:creationId xmlns:a16="http://schemas.microsoft.com/office/drawing/2014/main" id="{407714F0-C148-4F9C-A519-488B6B7DE1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2" y="1922"/>
                <a:ext cx="163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b="0">
                    <a:solidFill>
                      <a:schemeClr val="bg1"/>
                    </a:solidFill>
                    <a:ea typeface="微软雅黑" panose="020B0503020204020204" pitchFamily="34" charset="-122"/>
                    <a:sym typeface="+mn-lt"/>
                  </a:rPr>
                  <a:t>第 </a:t>
                </a:r>
                <a:r>
                  <a:rPr lang="en-US" altLang="zh-CN" b="0">
                    <a:solidFill>
                      <a:schemeClr val="bg1"/>
                    </a:solidFill>
                    <a:ea typeface="微软雅黑" panose="020B0503020204020204" pitchFamily="34" charset="-122"/>
                    <a:sym typeface="+mn-lt"/>
                  </a:rPr>
                  <a:t>i </a:t>
                </a:r>
                <a:r>
                  <a:rPr lang="zh-CN" altLang="en-US" b="0">
                    <a:solidFill>
                      <a:schemeClr val="bg1"/>
                    </a:solidFill>
                    <a:ea typeface="微软雅黑" panose="020B0503020204020204" pitchFamily="34" charset="-122"/>
                    <a:sym typeface="+mn-lt"/>
                  </a:rPr>
                  <a:t>次调用</a:t>
                </a:r>
              </a:p>
            </p:txBody>
          </p:sp>
          <p:sp>
            <p:nvSpPr>
              <p:cNvPr id="79880" name="Text Box 10">
                <a:extLst>
                  <a:ext uri="{FF2B5EF4-FFF2-40B4-BE49-F238E27FC236}">
                    <a16:creationId xmlns:a16="http://schemas.microsoft.com/office/drawing/2014/main" id="{2EFB44F5-CCE4-483D-82DB-AA1EAA5311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64" y="1248"/>
                <a:ext cx="43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b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</a:t>
                </a:r>
                <a:r>
                  <a:rPr lang="zh-CN" altLang="en-US" b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层</a:t>
                </a:r>
              </a:p>
            </p:txBody>
          </p:sp>
          <p:sp>
            <p:nvSpPr>
              <p:cNvPr id="79881" name="Text Box 11">
                <a:extLst>
                  <a:ext uri="{FF2B5EF4-FFF2-40B4-BE49-F238E27FC236}">
                    <a16:creationId xmlns:a16="http://schemas.microsoft.com/office/drawing/2014/main" id="{CDE5A79A-A5B6-427C-8005-8856CFE1743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64" y="1559"/>
                <a:ext cx="163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b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r>
                  <a:rPr lang="zh-CN" altLang="en-US" b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层</a:t>
                </a:r>
              </a:p>
            </p:txBody>
          </p:sp>
          <p:sp>
            <p:nvSpPr>
              <p:cNvPr id="79882" name="Text Box 12">
                <a:extLst>
                  <a:ext uri="{FF2B5EF4-FFF2-40B4-BE49-F238E27FC236}">
                    <a16:creationId xmlns:a16="http://schemas.microsoft.com/office/drawing/2014/main" id="{47E37928-475A-4E8E-96FE-37C730083E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12" y="1922"/>
                <a:ext cx="163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1pPr>
                <a:lvl2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5pPr>
                <a:lvl6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6pPr>
                <a:lvl7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7pPr>
                <a:lvl8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8pPr>
                <a:lvl9pPr fontAlgn="base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_GB231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b="0" dirty="0" err="1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i</a:t>
                </a:r>
                <a:r>
                  <a:rPr lang="en-US" altLang="zh-CN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zh-CN" altLang="en-US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层</a:t>
                </a:r>
              </a:p>
            </p:txBody>
          </p:sp>
        </p:grpSp>
      </p:grpSp>
      <p:sp>
        <p:nvSpPr>
          <p:cNvPr id="661517" name="Text Box 13">
            <a:extLst>
              <a:ext uri="{FF2B5EF4-FFF2-40B4-BE49-F238E27FC236}">
                <a16:creationId xmlns:a16="http://schemas.microsoft.com/office/drawing/2014/main" id="{71477EE6-552C-45D0-BE77-92C18B5F5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8" y="3836988"/>
            <a:ext cx="3505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“</a:t>
            </a:r>
            <a:r>
              <a:rPr lang="zh-CN" altLang="en-US" sz="32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递归工作栈”</a:t>
            </a:r>
          </a:p>
        </p:txBody>
      </p:sp>
      <p:sp>
        <p:nvSpPr>
          <p:cNvPr id="661518" name="Text Box 14">
            <a:extLst>
              <a:ext uri="{FF2B5EF4-FFF2-40B4-BE49-F238E27FC236}">
                <a16:creationId xmlns:a16="http://schemas.microsoft.com/office/drawing/2014/main" id="{74C8AA0E-EC3A-4167-8011-30E52ADD3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8" y="4991100"/>
            <a:ext cx="3505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“</a:t>
            </a:r>
            <a:r>
              <a:rPr lang="zh-CN" altLang="en-US" sz="32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工作记录”</a:t>
            </a:r>
          </a:p>
        </p:txBody>
      </p:sp>
      <p:sp>
        <p:nvSpPr>
          <p:cNvPr id="661519" name="Text Box 15">
            <a:extLst>
              <a:ext uri="{FF2B5EF4-FFF2-40B4-BE49-F238E27FC236}">
                <a16:creationId xmlns:a16="http://schemas.microsoft.com/office/drawing/2014/main" id="{79EBE372-98F2-4B3A-9059-0234FDE77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0488" y="5067300"/>
            <a:ext cx="533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实在参数</a:t>
            </a:r>
            <a:r>
              <a:rPr lang="en-US" altLang="zh-CN" sz="28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,</a:t>
            </a:r>
            <a:r>
              <a:rPr lang="zh-CN" altLang="en-US" sz="28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局部变量</a:t>
            </a:r>
            <a:r>
              <a:rPr lang="en-US" altLang="zh-CN" sz="28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,</a:t>
            </a:r>
            <a:r>
              <a:rPr lang="zh-CN" altLang="en-US" sz="28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返回地址</a:t>
            </a:r>
          </a:p>
        </p:txBody>
      </p:sp>
      <p:sp>
        <p:nvSpPr>
          <p:cNvPr id="661520" name="AutoShape 16">
            <a:extLst>
              <a:ext uri="{FF2B5EF4-FFF2-40B4-BE49-F238E27FC236}">
                <a16:creationId xmlns:a16="http://schemas.microsoft.com/office/drawing/2014/main" id="{7E998929-7CF9-4DB2-82F0-3E35E7E51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8488" y="5143500"/>
            <a:ext cx="685800" cy="333375"/>
          </a:xfrm>
          <a:prstGeom prst="rightArrow">
            <a:avLst>
              <a:gd name="adj1" fmla="val 50000"/>
              <a:gd name="adj2" fmla="val 5141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887" name="Rectangle 17">
            <a:extLst>
              <a:ext uri="{FF2B5EF4-FFF2-40B4-BE49-F238E27FC236}">
                <a16:creationId xmlns:a16="http://schemas.microsoft.com/office/drawing/2014/main" id="{B1525E30-6490-458C-98D5-5B709477D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800" y="203200"/>
            <a:ext cx="48593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递归函数调用的实现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6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15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61509" grpId="0" build="p"/>
      <p:bldP spid="661517" grpId="0" build="p"/>
      <p:bldP spid="661518" grpId="0" build="p"/>
      <p:bldP spid="661519" grpId="0" build="p"/>
      <p:bldP spid="661520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4">
            <a:extLst>
              <a:ext uri="{FF2B5EF4-FFF2-40B4-BE49-F238E27FC236}">
                <a16:creationId xmlns:a16="http://schemas.microsoft.com/office/drawing/2014/main" id="{A56DE949-A733-4A63-A8E3-BDF51D4DC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697038"/>
            <a:ext cx="2041525" cy="584200"/>
          </a:xfrm>
          <a:prstGeom prst="rect">
            <a:avLst/>
          </a:prstGeom>
          <a:solidFill>
            <a:srgbClr val="D4E6F4"/>
          </a:solidFill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空间效率</a:t>
            </a:r>
            <a:endParaRPr lang="zh-CN" altLang="en-US" sz="3200">
              <a:solidFill>
                <a:srgbClr val="66FF33"/>
              </a:solidFill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80900" name="Rectangle 6">
            <a:extLst>
              <a:ext uri="{FF2B5EF4-FFF2-40B4-BE49-F238E27FC236}">
                <a16:creationId xmlns:a16="http://schemas.microsoft.com/office/drawing/2014/main" id="{4F3ADF01-9E6A-4304-8E51-1E78CD244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3929063"/>
            <a:ext cx="2016125" cy="584200"/>
          </a:xfrm>
          <a:prstGeom prst="rect">
            <a:avLst/>
          </a:prstGeom>
          <a:solidFill>
            <a:srgbClr val="D4E6F4"/>
          </a:solidFill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时间效率</a:t>
            </a:r>
          </a:p>
        </p:txBody>
      </p:sp>
      <p:sp>
        <p:nvSpPr>
          <p:cNvPr id="754695" name="AutoShape 7">
            <a:extLst>
              <a:ext uri="{FF2B5EF4-FFF2-40B4-BE49-F238E27FC236}">
                <a16:creationId xmlns:a16="http://schemas.microsoft.com/office/drawing/2014/main" id="{07F4428C-9AB0-439A-92C0-3F9271237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1288" y="4505325"/>
            <a:ext cx="1871662" cy="936625"/>
          </a:xfrm>
          <a:prstGeom prst="cloudCallout">
            <a:avLst>
              <a:gd name="adj1" fmla="val -171037"/>
              <a:gd name="adj2" fmla="val -53898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40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O(2</a:t>
            </a:r>
            <a:r>
              <a:rPr lang="en-US" altLang="zh-CN" sz="4000" b="0" baseline="30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n</a:t>
            </a:r>
            <a:r>
              <a:rPr lang="en-US" altLang="zh-CN" sz="40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</a:p>
        </p:txBody>
      </p:sp>
      <p:sp>
        <p:nvSpPr>
          <p:cNvPr id="754699" name="AutoShape 11">
            <a:extLst>
              <a:ext uri="{FF2B5EF4-FFF2-40B4-BE49-F238E27FC236}">
                <a16:creationId xmlns:a16="http://schemas.microsoft.com/office/drawing/2014/main" id="{68B22FF0-0E66-42AA-A4C6-FA9255741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1063" y="3713163"/>
            <a:ext cx="5184775" cy="647700"/>
          </a:xfrm>
          <a:prstGeom prst="wedgeRectCallout">
            <a:avLst>
              <a:gd name="adj1" fmla="val -65583"/>
              <a:gd name="adj2" fmla="val 55394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与递归树的结点数成正比</a:t>
            </a:r>
          </a:p>
        </p:txBody>
      </p:sp>
      <p:sp>
        <p:nvSpPr>
          <p:cNvPr id="754700" name="AutoShape 12">
            <a:extLst>
              <a:ext uri="{FF2B5EF4-FFF2-40B4-BE49-F238E27FC236}">
                <a16:creationId xmlns:a16="http://schemas.microsoft.com/office/drawing/2014/main" id="{265E1F77-FF02-4EAE-ABB1-7C00DA74F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1697038"/>
            <a:ext cx="5184775" cy="647700"/>
          </a:xfrm>
          <a:prstGeom prst="wedgeRectCallout">
            <a:avLst>
              <a:gd name="adj1" fmla="val -67667"/>
              <a:gd name="adj2" fmla="val 21324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与递归树的深度成正比</a:t>
            </a:r>
          </a:p>
        </p:txBody>
      </p:sp>
      <p:sp>
        <p:nvSpPr>
          <p:cNvPr id="754701" name="AutoShape 13">
            <a:extLst>
              <a:ext uri="{FF2B5EF4-FFF2-40B4-BE49-F238E27FC236}">
                <a16:creationId xmlns:a16="http://schemas.microsoft.com/office/drawing/2014/main" id="{3681DB35-A743-44C4-84ED-289331532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2416175"/>
            <a:ext cx="1873250" cy="1008063"/>
          </a:xfrm>
          <a:prstGeom prst="cloudCallout">
            <a:avLst>
              <a:gd name="adj1" fmla="val -170931"/>
              <a:gd name="adj2" fmla="val -4653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40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O(n)</a:t>
            </a:r>
          </a:p>
        </p:txBody>
      </p:sp>
      <p:sp>
        <p:nvSpPr>
          <p:cNvPr id="754703" name="Comment 15">
            <a:extLst>
              <a:ext uri="{FF2B5EF4-FFF2-40B4-BE49-F238E27FC236}">
                <a16:creationId xmlns:a16="http://schemas.microsoft.com/office/drawing/2014/main" id="{64F477A6-8313-44FF-900D-D95C529E1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17488"/>
            <a:ext cx="5435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递归算法的效率分析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4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4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54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5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754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4695" grpId="0" animBg="1"/>
      <p:bldP spid="754699" grpId="0" animBg="1"/>
      <p:bldP spid="754700" grpId="0" animBg="1"/>
      <p:bldP spid="754701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3C358C4-2653-4F1B-A0E4-AA3D0A3B4DE9}"/>
              </a:ext>
            </a:extLst>
          </p:cNvPr>
          <p:cNvSpPr/>
          <p:nvPr/>
        </p:nvSpPr>
        <p:spPr bwMode="auto">
          <a:xfrm>
            <a:off x="0" y="5768975"/>
            <a:ext cx="9144000" cy="10890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923" name="Text Box 5">
            <a:extLst>
              <a:ext uri="{FF2B5EF4-FFF2-40B4-BE49-F238E27FC236}">
                <a16:creationId xmlns:a16="http://schemas.microsoft.com/office/drawing/2014/main" id="{F34519AF-70DA-462D-8549-78F4D8987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089025"/>
            <a:ext cx="8305800" cy="9540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 1              2                           3                     4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f(1)=1   f(1)+1+f(1)=3    f(2)+1+f(2)=7   f(3)+1+f(3)=15</a:t>
            </a:r>
          </a:p>
        </p:txBody>
      </p:sp>
      <p:sp>
        <p:nvSpPr>
          <p:cNvPr id="81924" name="Text Box 6">
            <a:extLst>
              <a:ext uri="{FF2B5EF4-FFF2-40B4-BE49-F238E27FC236}">
                <a16:creationId xmlns:a16="http://schemas.microsoft.com/office/drawing/2014/main" id="{59D04977-D667-45BA-B5E5-D8287D85A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557463"/>
            <a:ext cx="3648075" cy="2913062"/>
          </a:xfrm>
          <a:prstGeom prst="roundRect">
            <a:avLst>
              <a:gd name="adj" fmla="val 6400"/>
            </a:avLst>
          </a:prstGeom>
          <a:solidFill>
            <a:srgbClr val="CCCCFF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f(n) =   2f(n-1)+1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f(n-1) = 2f(n-2)+1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f(n-2) = 2f(n-3)+1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......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f(3)   = 2f(2)+1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f(2)   = 2f(1)+1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endParaRPr lang="en-US" altLang="zh-CN" sz="10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925" name="Text Box 7">
            <a:extLst>
              <a:ext uri="{FF2B5EF4-FFF2-40B4-BE49-F238E27FC236}">
                <a16:creationId xmlns:a16="http://schemas.microsoft.com/office/drawing/2014/main" id="{9B345D6F-623C-4672-8807-A2A80F81A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463" y="2538413"/>
            <a:ext cx="4311650" cy="2728912"/>
          </a:xfrm>
          <a:prstGeom prst="roundRect">
            <a:avLst>
              <a:gd name="adj" fmla="val 4384"/>
            </a:avLst>
          </a:prstGeom>
          <a:solidFill>
            <a:srgbClr val="CCCCFF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2800" b="0" baseline="30000"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f(n) = 2</a:t>
            </a:r>
            <a:r>
              <a:rPr lang="en-US" altLang="zh-CN" sz="2800" b="0" baseline="300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f(n-1)+2</a:t>
            </a:r>
            <a:r>
              <a:rPr lang="en-US" altLang="zh-CN" sz="2800" b="0" baseline="30000" dirty="0">
                <a:latin typeface="+mn-lt"/>
                <a:ea typeface="+mn-ea"/>
                <a:cs typeface="+mn-ea"/>
                <a:sym typeface="+mn-lt"/>
              </a:rPr>
              <a:t>0</a:t>
            </a:r>
            <a:endParaRPr lang="en-US" altLang="zh-CN" sz="2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2800" b="0" baseline="300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f(n-1) = 2</a:t>
            </a:r>
            <a:r>
              <a:rPr lang="en-US" altLang="zh-CN" sz="2800" b="0" baseline="3000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f(n-2)+2</a:t>
            </a:r>
            <a:r>
              <a:rPr lang="en-US" altLang="zh-CN" sz="2800" b="0" baseline="30000" dirty="0"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2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2800" b="0" baseline="3000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f(n-2) = 2</a:t>
            </a:r>
            <a:r>
              <a:rPr lang="en-US" altLang="zh-CN" sz="2800" b="0" baseline="30000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f(n-3)+2</a:t>
            </a:r>
            <a:r>
              <a:rPr lang="en-US" altLang="zh-CN" sz="2800" b="0" baseline="30000" dirty="0">
                <a:latin typeface="+mn-lt"/>
                <a:ea typeface="+mn-ea"/>
                <a:cs typeface="+mn-ea"/>
                <a:sym typeface="+mn-lt"/>
              </a:rPr>
              <a:t>2</a:t>
            </a:r>
            <a:endParaRPr lang="en-US" altLang="zh-CN" sz="2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......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2800" b="0" baseline="30000" dirty="0">
                <a:latin typeface="+mn-lt"/>
                <a:ea typeface="+mn-ea"/>
                <a:cs typeface="+mn-ea"/>
                <a:sym typeface="+mn-lt"/>
              </a:rPr>
              <a:t>n-3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f(3) = 2</a:t>
            </a:r>
            <a:r>
              <a:rPr lang="en-US" altLang="zh-CN" sz="2800" b="0" baseline="30000" dirty="0">
                <a:latin typeface="+mn-lt"/>
                <a:ea typeface="+mn-ea"/>
                <a:cs typeface="+mn-ea"/>
                <a:sym typeface="+mn-lt"/>
              </a:rPr>
              <a:t>n-2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f(2)+ 2</a:t>
            </a:r>
            <a:r>
              <a:rPr lang="en-US" altLang="zh-CN" sz="2800" b="0" baseline="30000" dirty="0">
                <a:latin typeface="+mn-lt"/>
                <a:ea typeface="+mn-ea"/>
                <a:cs typeface="+mn-ea"/>
                <a:sym typeface="+mn-lt"/>
              </a:rPr>
              <a:t>n-3</a:t>
            </a:r>
            <a:endParaRPr lang="en-US" altLang="zh-CN" sz="2800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2800" b="0" baseline="30000" dirty="0">
                <a:latin typeface="+mn-lt"/>
                <a:ea typeface="+mn-ea"/>
                <a:cs typeface="+mn-ea"/>
                <a:sym typeface="+mn-lt"/>
              </a:rPr>
              <a:t>n-2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f(2) = 2</a:t>
            </a:r>
            <a:r>
              <a:rPr lang="en-US" altLang="zh-CN" sz="2800" b="0" baseline="30000" dirty="0">
                <a:latin typeface="+mn-lt"/>
                <a:ea typeface="+mn-ea"/>
                <a:cs typeface="+mn-ea"/>
                <a:sym typeface="+mn-lt"/>
              </a:rPr>
              <a:t>n-1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f(1)+ 2</a:t>
            </a:r>
            <a:r>
              <a:rPr lang="en-US" altLang="zh-CN" sz="2800" b="0" baseline="30000" dirty="0">
                <a:latin typeface="+mn-lt"/>
                <a:ea typeface="+mn-ea"/>
                <a:cs typeface="+mn-ea"/>
                <a:sym typeface="+mn-lt"/>
              </a:rPr>
              <a:t>n-2</a:t>
            </a:r>
          </a:p>
        </p:txBody>
      </p:sp>
      <p:sp>
        <p:nvSpPr>
          <p:cNvPr id="81926" name="Text Box 8">
            <a:extLst>
              <a:ext uri="{FF2B5EF4-FFF2-40B4-BE49-F238E27FC236}">
                <a16:creationId xmlns:a16="http://schemas.microsoft.com/office/drawing/2014/main" id="{EFD6D961-89BA-4C98-B491-FD4E70EA0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88050"/>
            <a:ext cx="9144000" cy="6461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71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f(n) = 2</a:t>
            </a:r>
            <a:r>
              <a:rPr lang="en-US" altLang="zh-CN" sz="3600" baseline="30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altLang="zh-CN" sz="3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+2</a:t>
            </a:r>
            <a:r>
              <a:rPr lang="en-US" altLang="zh-CN" sz="3600" baseline="30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sz="3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+…+2</a:t>
            </a:r>
            <a:r>
              <a:rPr lang="en-US" altLang="zh-CN" sz="3600" baseline="30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n-2</a:t>
            </a:r>
            <a:r>
              <a:rPr lang="en-US" altLang="zh-CN" sz="3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+ 2</a:t>
            </a:r>
            <a:r>
              <a:rPr lang="en-US" altLang="zh-CN" sz="3600" baseline="30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n-1</a:t>
            </a:r>
            <a:r>
              <a:rPr lang="en-US" altLang="zh-CN" sz="3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f(1) = 2</a:t>
            </a:r>
            <a:r>
              <a:rPr lang="en-US" altLang="zh-CN" sz="3600" baseline="300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n</a:t>
            </a:r>
            <a:r>
              <a:rPr lang="en-US" altLang="zh-CN" sz="36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-1</a:t>
            </a:r>
          </a:p>
        </p:txBody>
      </p:sp>
      <p:sp>
        <p:nvSpPr>
          <p:cNvPr id="755721" name="Comment 9">
            <a:extLst>
              <a:ext uri="{FF2B5EF4-FFF2-40B4-BE49-F238E27FC236}">
                <a16:creationId xmlns:a16="http://schemas.microsoft.com/office/drawing/2014/main" id="{80DDC610-BA00-4128-BC9B-AE575FE8C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88913"/>
            <a:ext cx="54356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递归算法的效率分析</a:t>
            </a:r>
          </a:p>
        </p:txBody>
      </p:sp>
      <p:cxnSp>
        <p:nvCxnSpPr>
          <p:cNvPr id="92168" name="直接连接符 2">
            <a:extLst>
              <a:ext uri="{FF2B5EF4-FFF2-40B4-BE49-F238E27FC236}">
                <a16:creationId xmlns:a16="http://schemas.microsoft.com/office/drawing/2014/main" id="{C2BBAE75-E0C8-5844-AF57-E7748474DD2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8313" y="1089025"/>
            <a:ext cx="8305800" cy="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169" name="直接连接符 10">
            <a:extLst>
              <a:ext uri="{FF2B5EF4-FFF2-40B4-BE49-F238E27FC236}">
                <a16:creationId xmlns:a16="http://schemas.microsoft.com/office/drawing/2014/main" id="{161859C3-736E-4044-8E10-826A08484B2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8313" y="2205038"/>
            <a:ext cx="8305800" cy="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40" name="Rectangle 4">
            <a:extLst>
              <a:ext uri="{FF2B5EF4-FFF2-40B4-BE49-F238E27FC236}">
                <a16:creationId xmlns:a16="http://schemas.microsoft.com/office/drawing/2014/main" id="{7D435966-811D-45BB-B4BD-FC0D0FBDD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8" y="1344613"/>
            <a:ext cx="8893175" cy="647700"/>
          </a:xfrm>
          <a:prstGeom prst="roundRect">
            <a:avLst/>
          </a:prstGeom>
          <a:solidFill>
            <a:srgbClr val="CCCCFF"/>
          </a:solidFill>
          <a:ln w="92075">
            <a:noFill/>
            <a:miter lim="800000"/>
          </a:ln>
          <a:effec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/>
            <a:r>
              <a:rPr kumimoji="1" lang="en-US" altLang="zh-CN" sz="3200" b="0">
                <a:ea typeface="微软雅黑" panose="020B0503020204020204" pitchFamily="34" charset="-122"/>
                <a:sym typeface="+mn-lt"/>
              </a:rPr>
              <a:t>64</a:t>
            </a:r>
            <a:r>
              <a:rPr kumimoji="1" lang="zh-CN" altLang="en-US" sz="3200" b="0">
                <a:ea typeface="微软雅黑" panose="020B0503020204020204" pitchFamily="34" charset="-122"/>
                <a:sym typeface="+mn-lt"/>
              </a:rPr>
              <a:t>片金片移动次数：</a:t>
            </a:r>
            <a:r>
              <a:rPr kumimoji="1" lang="en-US" altLang="zh-CN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kumimoji="1" lang="en-US" altLang="zh-CN" sz="2800" b="0" baseline="3000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64</a:t>
            </a:r>
            <a:r>
              <a:rPr kumimoji="1" lang="en-US" altLang="zh-CN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-1=18446744073709551615 </a:t>
            </a:r>
          </a:p>
        </p:txBody>
      </p:sp>
      <p:pic>
        <p:nvPicPr>
          <p:cNvPr id="90117" name="Picture 5">
            <a:extLst>
              <a:ext uri="{FF2B5EF4-FFF2-40B4-BE49-F238E27FC236}">
                <a16:creationId xmlns:a16="http://schemas.microsoft.com/office/drawing/2014/main" id="{7D23E468-32CB-4F93-A9AB-AB563BE5C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123" y="2212425"/>
            <a:ext cx="5148263" cy="22050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6742" name="Rectangle 6">
            <a:extLst>
              <a:ext uri="{FF2B5EF4-FFF2-40B4-BE49-F238E27FC236}">
                <a16:creationId xmlns:a16="http://schemas.microsoft.com/office/drawing/2014/main" id="{3ABB0063-8D30-4FCB-A4A0-7CA7EF4A13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2212975"/>
            <a:ext cx="3608388" cy="3376613"/>
          </a:xfrm>
          <a:prstGeom prst="roundRect">
            <a:avLst>
              <a:gd name="adj" fmla="val 5494"/>
            </a:avLst>
          </a:prstGeom>
          <a:solidFill>
            <a:srgbClr val="D4E6F4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假如每秒钟一次，共需多长时间呢？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一年大约有</a:t>
            </a:r>
            <a:r>
              <a:rPr lang="en-US" altLang="zh-CN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31536926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秒，移完这些金片需要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５８００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多亿年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世界、梵塔、庙宇和众生都已经灰飞烟灭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……</a:t>
            </a:r>
          </a:p>
        </p:txBody>
      </p:sp>
      <p:sp>
        <p:nvSpPr>
          <p:cNvPr id="8" name="Comment 9">
            <a:extLst>
              <a:ext uri="{FF2B5EF4-FFF2-40B4-BE49-F238E27FC236}">
                <a16:creationId xmlns:a16="http://schemas.microsoft.com/office/drawing/2014/main" id="{5417BD55-1CE5-4424-8D69-DE358CCA2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88913"/>
            <a:ext cx="54356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递归算法的效率分析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0345F78-991E-4F58-8261-8C8C31C3E0DD}"/>
              </a:ext>
            </a:extLst>
          </p:cNvPr>
          <p:cNvSpPr/>
          <p:nvPr/>
        </p:nvSpPr>
        <p:spPr bwMode="auto">
          <a:xfrm>
            <a:off x="3890963" y="4529138"/>
            <a:ext cx="5075237" cy="730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0FB7D92-E66E-4A50-B56A-5A38982340D4}"/>
              </a:ext>
            </a:extLst>
          </p:cNvPr>
          <p:cNvSpPr/>
          <p:nvPr/>
        </p:nvSpPr>
        <p:spPr bwMode="auto">
          <a:xfrm>
            <a:off x="3890963" y="4713288"/>
            <a:ext cx="5075237" cy="730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836408A-B9A4-4C5B-B89C-F305DAE73CC3}"/>
              </a:ext>
            </a:extLst>
          </p:cNvPr>
          <p:cNvSpPr/>
          <p:nvPr/>
        </p:nvSpPr>
        <p:spPr bwMode="auto">
          <a:xfrm>
            <a:off x="3890963" y="4929188"/>
            <a:ext cx="5075237" cy="71437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025E0BC-3125-4ECE-BE5B-6A4F3F9845A9}"/>
              </a:ext>
            </a:extLst>
          </p:cNvPr>
          <p:cNvSpPr/>
          <p:nvPr/>
        </p:nvSpPr>
        <p:spPr bwMode="auto">
          <a:xfrm>
            <a:off x="3890963" y="5119688"/>
            <a:ext cx="5075237" cy="71437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79D8E78-BB4E-48CE-B4C6-4D79A4825895}"/>
              </a:ext>
            </a:extLst>
          </p:cNvPr>
          <p:cNvSpPr/>
          <p:nvPr/>
        </p:nvSpPr>
        <p:spPr bwMode="auto">
          <a:xfrm>
            <a:off x="3890963" y="5338763"/>
            <a:ext cx="5075237" cy="71437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5DA3923-5853-4D1A-AC93-1FD3B99F7661}"/>
              </a:ext>
            </a:extLst>
          </p:cNvPr>
          <p:cNvSpPr/>
          <p:nvPr/>
        </p:nvSpPr>
        <p:spPr bwMode="auto">
          <a:xfrm>
            <a:off x="3890963" y="5511800"/>
            <a:ext cx="5075237" cy="7143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5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5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6740" grpId="0" animBg="1"/>
      <p:bldP spid="756742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5" name="Comment 5">
            <a:extLst>
              <a:ext uri="{FF2B5EF4-FFF2-40B4-BE49-F238E27FC236}">
                <a16:creationId xmlns:a16="http://schemas.microsoft.com/office/drawing/2014/main" id="{B797B5E7-52CE-4318-9602-EB9B4110C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175" y="198438"/>
            <a:ext cx="32766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递归的优缺点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F4246D2-2B7F-704D-8353-5DC98B40D605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270000"/>
            <a:ext cx="4311650" cy="4778375"/>
            <a:chOff x="4572000" y="1270100"/>
            <a:chExt cx="4311650" cy="4778360"/>
          </a:xfrm>
        </p:grpSpPr>
        <p:sp>
          <p:nvSpPr>
            <p:cNvPr id="7" name="Text Box 19">
              <a:extLst>
                <a:ext uri="{FF2B5EF4-FFF2-40B4-BE49-F238E27FC236}">
                  <a16:creationId xmlns:a16="http://schemas.microsoft.com/office/drawing/2014/main" id="{73889624-78D2-456E-9C4C-D5BB4C97FF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0" y="1270100"/>
              <a:ext cx="4311650" cy="47783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miter lim="800000"/>
              <a:headEnd type="none" w="lg" len="med"/>
            </a:ln>
          </p:spPr>
          <p:txBody>
            <a:bodyPr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20000"/>
                </a:spcBef>
              </a:pPr>
              <a:r>
                <a:rPr lang="zh-CN" altLang="en-US" sz="2800" b="0">
                  <a:solidFill>
                    <a:srgbClr val="FF0000"/>
                  </a:solidFill>
                  <a:ea typeface="微软雅黑" panose="020B0503020204020204" pitchFamily="34" charset="-122"/>
                  <a:sym typeface="+mn-lt"/>
                </a:rPr>
                <a:t>缺点：</a:t>
              </a:r>
              <a:r>
                <a:rPr lang="zh-CN" altLang="en-US" sz="2800" b="0">
                  <a:ea typeface="微软雅黑" panose="020B0503020204020204" pitchFamily="34" charset="-122"/>
                  <a:sym typeface="+mn-lt"/>
                </a:rPr>
                <a:t>每次调用要生成工作记录，保存状态信息，入栈；返回时要出栈，恢复状态信息。时间开销大。</a:t>
              </a:r>
              <a:endParaRPr lang="en-US" altLang="zh-CN" sz="2800" b="0">
                <a:ea typeface="微软雅黑" panose="020B0503020204020204" pitchFamily="34" charset="-122"/>
                <a:sym typeface="+mn-lt"/>
              </a:endParaRPr>
            </a:p>
            <a:p>
              <a:pPr>
                <a:lnSpc>
                  <a:spcPct val="130000"/>
                </a:lnSpc>
                <a:spcBef>
                  <a:spcPct val="20000"/>
                </a:spcBef>
              </a:pPr>
              <a:endParaRPr lang="en-US" altLang="zh-CN" sz="2800" b="0">
                <a:ea typeface="微软雅黑" panose="020B0503020204020204" pitchFamily="34" charset="-122"/>
                <a:sym typeface="+mn-lt"/>
              </a:endParaRPr>
            </a:p>
            <a:p>
              <a:pPr>
                <a:lnSpc>
                  <a:spcPct val="130000"/>
                </a:lnSpc>
                <a:spcBef>
                  <a:spcPct val="20000"/>
                </a:spcBef>
              </a:pPr>
              <a:endParaRPr lang="en-US" altLang="zh-CN" sz="2800" b="0">
                <a:ea typeface="微软雅黑" panose="020B0503020204020204" pitchFamily="34" charset="-122"/>
                <a:sym typeface="+mn-lt"/>
              </a:endParaRPr>
            </a:p>
            <a:p>
              <a:pPr>
                <a:lnSpc>
                  <a:spcPct val="130000"/>
                </a:lnSpc>
                <a:spcBef>
                  <a:spcPct val="20000"/>
                </a:spcBef>
              </a:pPr>
              <a:endParaRPr lang="zh-CN" altLang="en-US" sz="2800" b="0"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757766" name="Rectangle 6">
              <a:extLst>
                <a:ext uri="{FF2B5EF4-FFF2-40B4-BE49-F238E27FC236}">
                  <a16:creationId xmlns:a16="http://schemas.microsoft.com/office/drawing/2014/main" id="{EAB23EA4-3C33-4547-B437-481D9E84ED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8625" y="4724489"/>
              <a:ext cx="2622550" cy="579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3200" b="0">
                  <a:solidFill>
                    <a:schemeClr val="hlink"/>
                  </a:solidFill>
                  <a:ea typeface="微软雅黑" panose="020B0503020204020204" pitchFamily="34" charset="-122"/>
                  <a:sym typeface="+mn-lt"/>
                </a:rPr>
                <a:t>递归非递归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720325DD-DC5C-9848-B8E1-349C686CE9BC}"/>
              </a:ext>
            </a:extLst>
          </p:cNvPr>
          <p:cNvGrpSpPr>
            <a:grpSpLocks/>
          </p:cNvGrpSpPr>
          <p:nvPr/>
        </p:nvGrpSpPr>
        <p:grpSpPr bwMode="auto">
          <a:xfrm>
            <a:off x="404813" y="1270000"/>
            <a:ext cx="3925887" cy="4778375"/>
            <a:chOff x="404689" y="1270100"/>
            <a:chExt cx="3925887" cy="4778360"/>
          </a:xfrm>
        </p:grpSpPr>
        <p:sp>
          <p:nvSpPr>
            <p:cNvPr id="9" name="矩形 5">
              <a:extLst>
                <a:ext uri="{FF2B5EF4-FFF2-40B4-BE49-F238E27FC236}">
                  <a16:creationId xmlns:a16="http://schemas.microsoft.com/office/drawing/2014/main" id="{42167D2F-5FD7-41B0-9DB2-A32D082824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689" y="1270100"/>
              <a:ext cx="3925887" cy="4778360"/>
            </a:xfrm>
            <a:prstGeom prst="rect">
              <a:avLst/>
            </a:prstGeom>
            <a:solidFill>
              <a:srgbClr val="76AEDD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defRPr/>
              </a:pPr>
              <a:endParaRPr kumimoji="1" lang="zh-CN" altLang="en-US" sz="2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7764" name="Rectangle 4">
              <a:extLst>
                <a:ext uri="{FF2B5EF4-FFF2-40B4-BE49-F238E27FC236}">
                  <a16:creationId xmlns:a16="http://schemas.microsoft.com/office/drawing/2014/main" id="{5149E6B4-358D-4554-9A27-FCE3DBB52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151" y="1422500"/>
              <a:ext cx="3590925" cy="1571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marL="0" lvl="1">
                <a:lnSpc>
                  <a:spcPct val="13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2800" b="0">
                  <a:solidFill>
                    <a:srgbClr val="FF0000"/>
                  </a:solidFill>
                  <a:ea typeface="微软雅黑" panose="020B0503020204020204" pitchFamily="34" charset="-122"/>
                  <a:sym typeface="+mn-lt"/>
                </a:rPr>
                <a:t>优点：</a:t>
              </a:r>
              <a:r>
                <a:rPr lang="zh-CN" altLang="en-US" sz="2800" b="0">
                  <a:ea typeface="微软雅黑" panose="020B0503020204020204" pitchFamily="34" charset="-122"/>
                  <a:sym typeface="+mn-lt"/>
                </a:rPr>
                <a:t>结构清晰，程序易读</a:t>
              </a:r>
            </a:p>
          </p:txBody>
        </p:sp>
        <p:sp>
          <p:nvSpPr>
            <p:cNvPr id="11" name="矩形 1">
              <a:extLst>
                <a:ext uri="{FF2B5EF4-FFF2-40B4-BE49-F238E27FC236}">
                  <a16:creationId xmlns:a16="http://schemas.microsoft.com/office/drawing/2014/main" id="{50705C41-7A52-42F3-B7CB-97568D481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689" y="5661111"/>
              <a:ext cx="3925887" cy="73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defRPr/>
              </a:pPr>
              <a:endParaRPr kumimoji="1" lang="zh-CN" altLang="en-US" sz="2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矩形 10">
              <a:extLst>
                <a:ext uri="{FF2B5EF4-FFF2-40B4-BE49-F238E27FC236}">
                  <a16:creationId xmlns:a16="http://schemas.microsoft.com/office/drawing/2014/main" id="{8985AD14-3115-43EE-9EB1-5D2A359DE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689" y="5515062"/>
              <a:ext cx="3925887" cy="71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defRPr/>
              </a:pPr>
              <a:endParaRPr kumimoji="1" lang="zh-CN" altLang="en-US" sz="2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矩形 11">
              <a:extLst>
                <a:ext uri="{FF2B5EF4-FFF2-40B4-BE49-F238E27FC236}">
                  <a16:creationId xmlns:a16="http://schemas.microsoft.com/office/drawing/2014/main" id="{C287A373-18CD-4C9E-BEF2-D3FB11A99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689" y="5357900"/>
              <a:ext cx="3925887" cy="714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defRPr/>
              </a:pPr>
              <a:endParaRPr kumimoji="1" lang="zh-CN" altLang="en-US" sz="280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Text Box 4">
            <a:extLst>
              <a:ext uri="{FF2B5EF4-FFF2-40B4-BE49-F238E27FC236}">
                <a16:creationId xmlns:a16="http://schemas.microsoft.com/office/drawing/2014/main" id="{36C404F0-FB8E-42CE-BF35-846563DF2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3338" y="4605338"/>
            <a:ext cx="23749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尾递归、单向递归</a:t>
            </a:r>
            <a:r>
              <a:rPr lang="zh-CN" altLang="en-US" sz="2800" b="0">
                <a:sym typeface="Wingdings" pitchFamily="2" charset="2"/>
              </a:rPr>
              <a:t></a:t>
            </a:r>
            <a:r>
              <a:rPr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循环结构</a:t>
            </a:r>
          </a:p>
        </p:txBody>
      </p:sp>
      <p:sp>
        <p:nvSpPr>
          <p:cNvPr id="84996" name="Rectangle 5">
            <a:extLst>
              <a:ext uri="{FF2B5EF4-FFF2-40B4-BE49-F238E27FC236}">
                <a16:creationId xmlns:a16="http://schemas.microsoft.com/office/drawing/2014/main" id="{9596370D-3913-4CBA-97B0-BD0E4A9578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12725"/>
            <a:ext cx="44275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</a:t>
            </a:r>
            <a:r>
              <a:rPr lang="zh-CN" altLang="en-US" sz="2800">
                <a:solidFill>
                  <a:schemeClr val="bg1"/>
                </a:solidFill>
                <a:latin typeface="楷体_GB2312" pitchFamily="49" charset="-122"/>
                <a:sym typeface="Wingdings" pitchFamily="2" charset="2"/>
              </a:rPr>
              <a:t></a:t>
            </a: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非递归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A88CF1C-CC0B-D44A-85EE-99A8A8C51631}"/>
              </a:ext>
            </a:extLst>
          </p:cNvPr>
          <p:cNvGrpSpPr>
            <a:grpSpLocks/>
          </p:cNvGrpSpPr>
          <p:nvPr/>
        </p:nvGrpSpPr>
        <p:grpSpPr bwMode="auto">
          <a:xfrm>
            <a:off x="5100638" y="2509838"/>
            <a:ext cx="2711450" cy="2270125"/>
            <a:chOff x="4561682" y="2200808"/>
            <a:chExt cx="3219450" cy="2697163"/>
          </a:xfrm>
        </p:grpSpPr>
        <p:sp>
          <p:nvSpPr>
            <p:cNvPr id="7" name="i$liḋe-Oval 12">
              <a:extLst>
                <a:ext uri="{FF2B5EF4-FFF2-40B4-BE49-F238E27FC236}">
                  <a16:creationId xmlns:a16="http://schemas.microsoft.com/office/drawing/2014/main" id="{422BA77C-9BDE-4E04-805A-1002C0685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7099" y="2200808"/>
              <a:ext cx="2284528" cy="2284100"/>
            </a:xfrm>
            <a:prstGeom prst="ellipse">
              <a:avLst/>
            </a:prstGeom>
            <a:solidFill>
              <a:schemeClr val="accent1"/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defRPr/>
              </a:pPr>
              <a:r>
                <a:rPr lang="zh-CN" altLang="en-US" sz="3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（</a:t>
              </a:r>
              <a:r>
                <a:rPr lang="en-US" altLang="zh-CN" sz="3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r>
                <a:rPr lang="zh-CN" altLang="en-US" sz="3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）</a:t>
              </a:r>
            </a:p>
          </p:txBody>
        </p:sp>
        <p:sp>
          <p:nvSpPr>
            <p:cNvPr id="8" name="i$liḋe-Oval 14">
              <a:extLst>
                <a:ext uri="{FF2B5EF4-FFF2-40B4-BE49-F238E27FC236}">
                  <a16:creationId xmlns:a16="http://schemas.microsoft.com/office/drawing/2014/main" id="{C155DAF1-4C25-415C-8A8A-E58A1324B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1682" y="3047679"/>
              <a:ext cx="326091" cy="32630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i$liḋe-Oval 15">
              <a:extLst>
                <a:ext uri="{FF2B5EF4-FFF2-40B4-BE49-F238E27FC236}">
                  <a16:creationId xmlns:a16="http://schemas.microsoft.com/office/drawing/2014/main" id="{9E6A7E1A-7268-4444-B777-E55355D07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7359" y="4354766"/>
              <a:ext cx="544742" cy="543205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i$liḋe-Oval 16">
              <a:extLst>
                <a:ext uri="{FF2B5EF4-FFF2-40B4-BE49-F238E27FC236}">
                  <a16:creationId xmlns:a16="http://schemas.microsoft.com/office/drawing/2014/main" id="{98D695D6-EEEF-4BCC-8B31-352B4992A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7519" y="2221555"/>
              <a:ext cx="173413" cy="17541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508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i$liḋe-Oval 17">
              <a:extLst>
                <a:ext uri="{FF2B5EF4-FFF2-40B4-BE49-F238E27FC236}">
                  <a16:creationId xmlns:a16="http://schemas.microsoft.com/office/drawing/2014/main" id="{92651C84-7D16-46C0-BEE3-B8DF187F0A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7639" y="3907753"/>
              <a:ext cx="403374" cy="40363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i$liḋe-Oval 18">
              <a:extLst>
                <a:ext uri="{FF2B5EF4-FFF2-40B4-BE49-F238E27FC236}">
                  <a16:creationId xmlns:a16="http://schemas.microsoft.com/office/drawing/2014/main" id="{64F25608-D7FB-4ECB-B669-CE8376131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36" y="2940170"/>
              <a:ext cx="488196" cy="488507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A3F040A-53F5-984E-9AFA-4EA3670EA5CD}"/>
              </a:ext>
            </a:extLst>
          </p:cNvPr>
          <p:cNvGrpSpPr>
            <a:grpSpLocks/>
          </p:cNvGrpSpPr>
          <p:nvPr/>
        </p:nvGrpSpPr>
        <p:grpSpPr bwMode="auto">
          <a:xfrm>
            <a:off x="911225" y="1638300"/>
            <a:ext cx="3000375" cy="2557463"/>
            <a:chOff x="755650" y="1929345"/>
            <a:chExt cx="3562350" cy="3037682"/>
          </a:xfrm>
        </p:grpSpPr>
        <p:sp>
          <p:nvSpPr>
            <p:cNvPr id="14" name="i$liḋe-Oval 4">
              <a:extLst>
                <a:ext uri="{FF2B5EF4-FFF2-40B4-BE49-F238E27FC236}">
                  <a16:creationId xmlns:a16="http://schemas.microsoft.com/office/drawing/2014/main" id="{A8211DA9-8971-4954-92AD-DB558F558B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478" y="2263095"/>
              <a:ext cx="2222227" cy="222310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>
              <a:normAutofit/>
            </a:bodyPr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36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（</a:t>
              </a:r>
              <a:r>
                <a:rPr lang="en-US" altLang="zh-CN" sz="36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r>
                <a:rPr lang="zh-CN" altLang="en-US" sz="36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）</a:t>
              </a:r>
              <a:endParaRPr lang="en-US" altLang="zh-CN" sz="3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i$liḋe-Oval 6">
              <a:extLst>
                <a:ext uri="{FF2B5EF4-FFF2-40B4-BE49-F238E27FC236}">
                  <a16:creationId xmlns:a16="http://schemas.microsoft.com/office/drawing/2014/main" id="{3A27C2B7-ECC8-43F8-B48F-4ADBF7015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7420" y="3601862"/>
              <a:ext cx="350580" cy="34883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i$liḋe-Oval 7">
              <a:extLst>
                <a:ext uri="{FF2B5EF4-FFF2-40B4-BE49-F238E27FC236}">
                  <a16:creationId xmlns:a16="http://schemas.microsoft.com/office/drawing/2014/main" id="{DE7D19AC-B4FD-4E0C-964F-BB08FAB02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665" y="3835675"/>
              <a:ext cx="348696" cy="34883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i$liḋe-Oval 8">
              <a:extLst>
                <a:ext uri="{FF2B5EF4-FFF2-40B4-BE49-F238E27FC236}">
                  <a16:creationId xmlns:a16="http://schemas.microsoft.com/office/drawing/2014/main" id="{B5E959B4-E66A-449C-9CCC-0A205FE91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0954" y="4363639"/>
              <a:ext cx="603149" cy="60338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i$liḋe-Oval 9">
              <a:extLst>
                <a:ext uri="{FF2B5EF4-FFF2-40B4-BE49-F238E27FC236}">
                  <a16:creationId xmlns:a16="http://schemas.microsoft.com/office/drawing/2014/main" id="{5E685CE1-2DBD-486A-953A-6A8662883D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5934" y="1929345"/>
              <a:ext cx="201679" cy="20175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i$liḋe-Oval 10">
              <a:extLst>
                <a:ext uri="{FF2B5EF4-FFF2-40B4-BE49-F238E27FC236}">
                  <a16:creationId xmlns:a16="http://schemas.microsoft.com/office/drawing/2014/main" id="{2D86A8C6-9055-4969-875F-A7D706CBE0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50" y="3109723"/>
              <a:ext cx="433513" cy="43557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2" name="Text Box 4">
            <a:extLst>
              <a:ext uri="{FF2B5EF4-FFF2-40B4-BE49-F238E27FC236}">
                <a16:creationId xmlns:a16="http://schemas.microsoft.com/office/drawing/2014/main" id="{F94DF8C4-FA19-4AE9-8D20-C45221005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8750" y="5030788"/>
            <a:ext cx="261778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自用</a:t>
            </a:r>
            <a:r>
              <a:rPr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栈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模拟系统的运行时栈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/>
      <p:bldP spid="2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5">
            <a:extLst>
              <a:ext uri="{FF2B5EF4-FFF2-40B4-BE49-F238E27FC236}">
                <a16:creationId xmlns:a16="http://schemas.microsoft.com/office/drawing/2014/main" id="{9D270355-AE45-4AF9-8206-32324EEA4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88913"/>
            <a:ext cx="59753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尾递归循环结构</a:t>
            </a:r>
          </a:p>
        </p:txBody>
      </p:sp>
      <p:sp>
        <p:nvSpPr>
          <p:cNvPr id="86020" name="Rectangle 6">
            <a:extLst>
              <a:ext uri="{FF2B5EF4-FFF2-40B4-BE49-F238E27FC236}">
                <a16:creationId xmlns:a16="http://schemas.microsoft.com/office/drawing/2014/main" id="{047E315A-122D-4263-AF8D-BE59018CC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925" y="1700213"/>
            <a:ext cx="7802563" cy="1544637"/>
          </a:xfrm>
          <a:prstGeom prst="rect">
            <a:avLst/>
          </a:prstGeom>
          <a:solidFill>
            <a:srgbClr val="D4E6F4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long Fact ( long n ) {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   if ( n</a:t>
            </a:r>
            <a:r>
              <a:rPr lang="en-US" altLang="zh-CN" sz="2800" b="0" i="1" dirty="0">
                <a:latin typeface="+mn-lt"/>
                <a:ea typeface="+mn-ea"/>
                <a:cs typeface="+mn-ea"/>
                <a:sym typeface="+mn-lt"/>
              </a:rPr>
              <a:t> ==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0) return 1;</a:t>
            </a: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   else return n * 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Fact (n</a:t>
            </a:r>
            <a:r>
              <a:rPr lang="en-US" altLang="zh-CN" sz="2800" b="0" i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1);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}</a:t>
            </a:r>
          </a:p>
        </p:txBody>
      </p:sp>
      <p:grpSp>
        <p:nvGrpSpPr>
          <p:cNvPr id="2" name="Group 8">
            <a:extLst>
              <a:ext uri="{FF2B5EF4-FFF2-40B4-BE49-F238E27FC236}">
                <a16:creationId xmlns:a16="http://schemas.microsoft.com/office/drawing/2014/main" id="{B73E6ABA-3C34-EC44-94B4-208C500B112E}"/>
              </a:ext>
            </a:extLst>
          </p:cNvPr>
          <p:cNvGrpSpPr>
            <a:grpSpLocks/>
          </p:cNvGrpSpPr>
          <p:nvPr/>
        </p:nvGrpSpPr>
        <p:grpSpPr bwMode="auto">
          <a:xfrm>
            <a:off x="663575" y="2274888"/>
            <a:ext cx="7802563" cy="3392487"/>
            <a:chOff x="336" y="844"/>
            <a:chExt cx="5701" cy="2137"/>
          </a:xfrm>
        </p:grpSpPr>
        <p:sp>
          <p:nvSpPr>
            <p:cNvPr id="86022" name="Text Box 4">
              <a:extLst>
                <a:ext uri="{FF2B5EF4-FFF2-40B4-BE49-F238E27FC236}">
                  <a16:creationId xmlns:a16="http://schemas.microsoft.com/office/drawing/2014/main" id="{F62C7DA3-908A-4DEC-A8CE-DDE4A0EE6F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661"/>
              <a:ext cx="5701" cy="1320"/>
            </a:xfrm>
            <a:prstGeom prst="rect">
              <a:avLst/>
            </a:prstGeom>
            <a:solidFill>
              <a:srgbClr val="CCCCFF"/>
            </a:solidFill>
            <a:ln w="381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0" dirty="0">
                  <a:latin typeface="+mn-lt"/>
                  <a:ea typeface="+mn-ea"/>
                  <a:cs typeface="+mn-ea"/>
                  <a:sym typeface="+mn-lt"/>
                </a:rPr>
                <a:t>long Fact ( long n ) {</a:t>
              </a:r>
            </a:p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0" dirty="0">
                  <a:latin typeface="+mn-lt"/>
                  <a:ea typeface="+mn-ea"/>
                  <a:cs typeface="+mn-ea"/>
                  <a:sym typeface="+mn-lt"/>
                </a:rPr>
                <a:t>      t=1;</a:t>
              </a:r>
            </a:p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0" dirty="0">
                  <a:latin typeface="+mn-lt"/>
                  <a:ea typeface="+mn-ea"/>
                  <a:cs typeface="+mn-ea"/>
                  <a:sym typeface="+mn-lt"/>
                </a:rPr>
                <a:t>      </a:t>
              </a:r>
              <a:r>
                <a:rPr lang="en-US" altLang="zh-CN" sz="2800" b="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for(</a:t>
              </a:r>
              <a:r>
                <a:rPr lang="en-US" altLang="zh-CN" sz="2800" b="0" dirty="0" err="1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i</a:t>
              </a:r>
              <a:r>
                <a:rPr lang="en-US" altLang="zh-CN" sz="2800" b="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=1; </a:t>
              </a:r>
              <a:r>
                <a:rPr lang="en-US" altLang="zh-CN" sz="2800" b="0" dirty="0" err="1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i</a:t>
              </a:r>
              <a:r>
                <a:rPr lang="en-US" altLang="zh-CN" sz="2800" b="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&lt;=n; </a:t>
              </a:r>
              <a:r>
                <a:rPr lang="en-US" altLang="zh-CN" sz="2800" b="0" dirty="0" err="1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i</a:t>
              </a:r>
              <a:r>
                <a:rPr lang="en-US" altLang="zh-CN" sz="2800" b="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++)      t=t*</a:t>
              </a:r>
              <a:r>
                <a:rPr lang="en-US" altLang="zh-CN" sz="2800" b="0" dirty="0" err="1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i</a:t>
              </a:r>
              <a:r>
                <a:rPr lang="en-US" altLang="zh-CN" sz="2800" b="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;</a:t>
              </a:r>
              <a:r>
                <a:rPr lang="en-US" altLang="zh-CN" sz="2800" b="0" dirty="0">
                  <a:latin typeface="+mn-lt"/>
                  <a:ea typeface="+mn-ea"/>
                  <a:cs typeface="+mn-ea"/>
                  <a:sym typeface="+mn-lt"/>
                </a:rPr>
                <a:t>                        </a:t>
              </a:r>
            </a:p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0" dirty="0">
                  <a:latin typeface="+mn-lt"/>
                  <a:ea typeface="+mn-ea"/>
                  <a:cs typeface="+mn-ea"/>
                  <a:sym typeface="+mn-lt"/>
                </a:rPr>
                <a:t>    return t; }</a:t>
              </a:r>
            </a:p>
          </p:txBody>
        </p:sp>
        <p:sp>
          <p:nvSpPr>
            <p:cNvPr id="86023" name="AutoShape 7">
              <a:extLst>
                <a:ext uri="{FF2B5EF4-FFF2-40B4-BE49-F238E27FC236}">
                  <a16:creationId xmlns:a16="http://schemas.microsoft.com/office/drawing/2014/main" id="{92C08E4D-9B30-4BA1-8D03-F44F3E17E5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0" y="844"/>
              <a:ext cx="680" cy="1633"/>
            </a:xfrm>
            <a:prstGeom prst="curvedLeftArrow">
              <a:avLst>
                <a:gd name="adj1" fmla="val 30811"/>
                <a:gd name="adj2" fmla="val 61623"/>
                <a:gd name="adj3" fmla="val 33324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矩形 1">
            <a:extLst>
              <a:ext uri="{FF2B5EF4-FFF2-40B4-BE49-F238E27FC236}">
                <a16:creationId xmlns:a16="http://schemas.microsoft.com/office/drawing/2014/main" id="{36976D8F-1661-C645-8004-AE8E78B94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28713"/>
            <a:ext cx="9144000" cy="4100512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87043" name="Rectangle 4">
            <a:extLst>
              <a:ext uri="{FF2B5EF4-FFF2-40B4-BE49-F238E27FC236}">
                <a16:creationId xmlns:a16="http://schemas.microsoft.com/office/drawing/2014/main" id="{753FF20F-6BDB-456B-97B6-A9F22B94B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75" y="2997200"/>
            <a:ext cx="7820025" cy="19748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indent="26987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600" b="0" dirty="0">
                <a:latin typeface="+mn-lt"/>
                <a:ea typeface="+mn-ea"/>
                <a:cs typeface="+mn-ea"/>
                <a:sym typeface="+mn-lt"/>
              </a:rPr>
              <a:t>long Fib ( long n ) {// </a:t>
            </a:r>
            <a:r>
              <a:rPr lang="en-US" altLang="zh-CN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Fibonacci</a:t>
            </a:r>
            <a:r>
              <a:rPr lang="zh-CN" altLang="en-US" b="0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数列</a:t>
            </a:r>
            <a:endParaRPr lang="zh-CN" altLang="en-US" sz="3600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3600" b="0" dirty="0"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lang="en-US" altLang="zh-CN" sz="3600" b="0" dirty="0">
                <a:latin typeface="+mn-lt"/>
                <a:ea typeface="+mn-ea"/>
                <a:cs typeface="+mn-ea"/>
                <a:sym typeface="+mn-lt"/>
              </a:rPr>
              <a:t>if(n==1 || n==2) return 1;              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600" b="0" dirty="0">
                <a:latin typeface="+mn-lt"/>
                <a:ea typeface="+mn-ea"/>
                <a:cs typeface="+mn-ea"/>
                <a:sym typeface="+mn-lt"/>
              </a:rPr>
              <a:t>      else return </a:t>
            </a:r>
            <a:r>
              <a:rPr lang="en-US" altLang="zh-CN" sz="36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Fib (n-1)+ Fib (n-2)</a:t>
            </a:r>
            <a:r>
              <a:rPr lang="en-US" altLang="zh-CN" sz="3600" b="0" dirty="0">
                <a:latin typeface="+mn-lt"/>
                <a:ea typeface="+mn-ea"/>
                <a:cs typeface="+mn-ea"/>
                <a:sym typeface="+mn-lt"/>
              </a:rPr>
              <a:t>;}</a:t>
            </a:r>
          </a:p>
        </p:txBody>
      </p:sp>
      <p:sp>
        <p:nvSpPr>
          <p:cNvPr id="87044" name="Rectangle 5">
            <a:extLst>
              <a:ext uri="{FF2B5EF4-FFF2-40B4-BE49-F238E27FC236}">
                <a16:creationId xmlns:a16="http://schemas.microsoft.com/office/drawing/2014/main" id="{2441D02F-840C-4F0E-9D68-991299387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88913"/>
            <a:ext cx="59753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单向递归循环结构</a:t>
            </a:r>
          </a:p>
        </p:txBody>
      </p:sp>
      <p:sp>
        <p:nvSpPr>
          <p:cNvPr id="87045" name="Rectangle 6">
            <a:extLst>
              <a:ext uri="{FF2B5EF4-FFF2-40B4-BE49-F238E27FC236}">
                <a16:creationId xmlns:a16="http://schemas.microsoft.com/office/drawing/2014/main" id="{DF3ADD17-8CEC-4BC1-A69E-DE656FC62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988" y="1128713"/>
            <a:ext cx="7874000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虽然有一处以上的递归调用语句，但各次递归调用语句的参数</a:t>
            </a:r>
            <a:r>
              <a:rPr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只和主调函数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有关，相互之间参数无关，并且这些</a:t>
            </a:r>
            <a:r>
              <a:rPr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递归调用语句处于算法的最后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。 </a:t>
            </a:r>
          </a:p>
        </p:txBody>
      </p:sp>
      <p:graphicFrame>
        <p:nvGraphicFramePr>
          <p:cNvPr id="97286" name="Object 7">
            <a:extLst>
              <a:ext uri="{FF2B5EF4-FFF2-40B4-BE49-F238E27FC236}">
                <a16:creationId xmlns:a16="http://schemas.microsoft.com/office/drawing/2014/main" id="{FD5D2C92-9634-3E40-B6F7-FA9C860107D2}"/>
              </a:ext>
            </a:extLst>
          </p:cNvPr>
          <p:cNvGraphicFramePr>
            <a:graphicFrameLocks/>
          </p:cNvGraphicFramePr>
          <p:nvPr/>
        </p:nvGraphicFramePr>
        <p:xfrm>
          <a:off x="439738" y="5516563"/>
          <a:ext cx="8318500" cy="1023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05" name="公式" r:id="rId3" imgW="73139300" imgH="10528300" progId="Equation.3">
                  <p:embed/>
                </p:oleObj>
              </mc:Choice>
              <mc:Fallback>
                <p:oleObj name="公式" r:id="rId3" imgW="73139300" imgH="10528300" progId="Equation.3">
                  <p:embed/>
                  <p:pic>
                    <p:nvPicPr>
                      <p:cNvPr id="0" name="Object 7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738" y="5516563"/>
                        <a:ext cx="8318500" cy="1023937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6">
            <a:extLst>
              <a:ext uri="{FF2B5EF4-FFF2-40B4-BE49-F238E27FC236}">
                <a16:creationId xmlns:a16="http://schemas.microsoft.com/office/drawing/2014/main" id="{7C820710-D462-46AC-976A-F844059EC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" y="211138"/>
            <a:ext cx="5975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尾递归、单向递归</a:t>
            </a:r>
            <a:r>
              <a:rPr lang="zh-CN" altLang="en-US" sz="2800">
                <a:solidFill>
                  <a:schemeClr val="bg1"/>
                </a:solidFill>
                <a:sym typeface="Wingdings" pitchFamily="2" charset="2"/>
              </a:rPr>
              <a:t></a:t>
            </a: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循环结构</a:t>
            </a:r>
          </a:p>
        </p:txBody>
      </p:sp>
      <p:sp>
        <p:nvSpPr>
          <p:cNvPr id="88068" name="Rectangle 7">
            <a:extLst>
              <a:ext uri="{FF2B5EF4-FFF2-40B4-BE49-F238E27FC236}">
                <a16:creationId xmlns:a16="http://schemas.microsoft.com/office/drawing/2014/main" id="{7D541868-16DC-4DF6-839E-89951A0D0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100" y="936625"/>
            <a:ext cx="8448675" cy="1390650"/>
          </a:xfrm>
          <a:prstGeom prst="rect">
            <a:avLst/>
          </a:prstGeom>
          <a:noFill/>
          <a:ln w="38100">
            <a:solidFill>
              <a:srgbClr val="6C4C8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indent="26987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long Fib ( long n ) {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if(n==1 || n==2) return 1;              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else return </a:t>
            </a:r>
            <a:r>
              <a:rPr lang="en-US" altLang="zh-CN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Fib (n-1)+ Fib (n-2)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;}</a:t>
            </a:r>
          </a:p>
        </p:txBody>
      </p:sp>
      <p:grpSp>
        <p:nvGrpSpPr>
          <p:cNvPr id="2" name="Group 13">
            <a:extLst>
              <a:ext uri="{FF2B5EF4-FFF2-40B4-BE49-F238E27FC236}">
                <a16:creationId xmlns:a16="http://schemas.microsoft.com/office/drawing/2014/main" id="{9009CD92-7D79-ED45-8213-ECF5EF956F0A}"/>
              </a:ext>
            </a:extLst>
          </p:cNvPr>
          <p:cNvGrpSpPr>
            <a:grpSpLocks/>
          </p:cNvGrpSpPr>
          <p:nvPr/>
        </p:nvGrpSpPr>
        <p:grpSpPr bwMode="auto">
          <a:xfrm>
            <a:off x="300038" y="1916113"/>
            <a:ext cx="8448675" cy="4775200"/>
            <a:chOff x="168" y="678"/>
            <a:chExt cx="5322" cy="3008"/>
          </a:xfrm>
        </p:grpSpPr>
        <p:sp>
          <p:nvSpPr>
            <p:cNvPr id="88070" name="Text Box 5">
              <a:extLst>
                <a:ext uri="{FF2B5EF4-FFF2-40B4-BE49-F238E27FC236}">
                  <a16:creationId xmlns:a16="http://schemas.microsoft.com/office/drawing/2014/main" id="{3B6B0756-BDD2-4E23-9378-FCF4F7CB59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" y="1026"/>
              <a:ext cx="5322" cy="2660"/>
            </a:xfrm>
            <a:prstGeom prst="roundRect">
              <a:avLst>
                <a:gd name="adj" fmla="val 3668"/>
              </a:avLst>
            </a:prstGeom>
            <a:solidFill>
              <a:srgbClr val="D4E6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0" dirty="0">
                  <a:latin typeface="+mn-lt"/>
                  <a:ea typeface="+mn-ea"/>
                  <a:cs typeface="+mn-ea"/>
                  <a:sym typeface="+mn-lt"/>
                </a:rPr>
                <a:t>long Fib ( long n ) {</a:t>
              </a:r>
            </a:p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0" dirty="0">
                  <a:latin typeface="+mn-lt"/>
                  <a:ea typeface="+mn-ea"/>
                  <a:cs typeface="+mn-ea"/>
                  <a:sym typeface="+mn-lt"/>
                </a:rPr>
                <a:t>      if(n==1 || n==2) return 1;</a:t>
              </a:r>
            </a:p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0" dirty="0">
                  <a:latin typeface="+mn-lt"/>
                  <a:ea typeface="+mn-ea"/>
                  <a:cs typeface="+mn-ea"/>
                  <a:sym typeface="+mn-lt"/>
                </a:rPr>
                <a:t>      else{</a:t>
              </a:r>
            </a:p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0" dirty="0">
                  <a:latin typeface="+mn-lt"/>
                  <a:ea typeface="+mn-ea"/>
                  <a:cs typeface="+mn-ea"/>
                  <a:sym typeface="+mn-lt"/>
                </a:rPr>
                <a:t>           t1=1; t2=1;</a:t>
              </a:r>
            </a:p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0" dirty="0">
                  <a:latin typeface="+mn-lt"/>
                  <a:ea typeface="+mn-ea"/>
                  <a:cs typeface="+mn-ea"/>
                  <a:sym typeface="+mn-lt"/>
                </a:rPr>
                <a:t>           </a:t>
              </a:r>
              <a:r>
                <a:rPr lang="en-US" altLang="zh-CN" sz="2800" b="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for(</a:t>
              </a:r>
              <a:r>
                <a:rPr lang="en-US" altLang="zh-CN" sz="2800" b="0" dirty="0" err="1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i</a:t>
              </a:r>
              <a:r>
                <a:rPr lang="en-US" altLang="zh-CN" sz="2800" b="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=3; </a:t>
              </a:r>
              <a:r>
                <a:rPr lang="en-US" altLang="zh-CN" sz="2800" b="0" dirty="0" err="1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i</a:t>
              </a:r>
              <a:r>
                <a:rPr lang="en-US" altLang="zh-CN" sz="2800" b="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&lt;=n; </a:t>
              </a:r>
              <a:r>
                <a:rPr lang="en-US" altLang="zh-CN" sz="2800" b="0" dirty="0" err="1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i</a:t>
              </a:r>
              <a:r>
                <a:rPr lang="en-US" altLang="zh-CN" sz="2800" b="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++){</a:t>
              </a:r>
            </a:p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                </a:t>
              </a:r>
              <a:r>
                <a:rPr lang="de-DE" altLang="zh-CN" sz="2800" b="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t3=t1+t2;   </a:t>
              </a:r>
              <a:endPara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800" b="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                </a:t>
              </a:r>
              <a:r>
                <a:rPr lang="de-DE" altLang="zh-CN" sz="2800" b="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t1=t2; t2=t3;</a:t>
              </a:r>
              <a:r>
                <a:rPr lang="en-US" altLang="zh-CN" sz="2800" b="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    </a:t>
              </a:r>
              <a:r>
                <a:rPr lang="de-DE" altLang="zh-CN" sz="2800" b="0" dirty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}                     </a:t>
              </a:r>
            </a:p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de-DE" altLang="zh-CN" sz="2800" b="0" dirty="0">
                  <a:latin typeface="+mn-lt"/>
                  <a:ea typeface="+mn-ea"/>
                  <a:cs typeface="+mn-ea"/>
                  <a:sym typeface="+mn-lt"/>
                </a:rPr>
                <a:t>      return t3;  </a:t>
              </a:r>
              <a:r>
                <a:rPr lang="en-US" altLang="zh-CN" sz="2800" b="0" dirty="0"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de-DE" altLang="zh-CN" sz="2800" b="0" dirty="0">
                  <a:latin typeface="+mn-lt"/>
                  <a:ea typeface="+mn-ea"/>
                  <a:cs typeface="+mn-ea"/>
                  <a:sym typeface="+mn-lt"/>
                </a:rPr>
                <a:t>}}</a:t>
              </a:r>
              <a:endParaRPr lang="en-US" altLang="zh-CN" sz="2800" b="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071" name="AutoShape 12">
              <a:extLst>
                <a:ext uri="{FF2B5EF4-FFF2-40B4-BE49-F238E27FC236}">
                  <a16:creationId xmlns:a16="http://schemas.microsoft.com/office/drawing/2014/main" id="{773F315B-7798-4432-854E-BA73E564A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0" y="678"/>
              <a:ext cx="590" cy="1834"/>
            </a:xfrm>
            <a:prstGeom prst="curvedLeftArrow">
              <a:avLst>
                <a:gd name="adj1" fmla="val 41783"/>
                <a:gd name="adj2" fmla="val 83566"/>
                <a:gd name="adj3" fmla="val 33324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4">
            <a:extLst>
              <a:ext uri="{FF2B5EF4-FFF2-40B4-BE49-F238E27FC236}">
                <a16:creationId xmlns:a16="http://schemas.microsoft.com/office/drawing/2014/main" id="{4B584C45-B6C0-42B5-8389-E42137DF1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" y="193675"/>
            <a:ext cx="5975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借助栈改写递归（了解）</a:t>
            </a:r>
          </a:p>
        </p:txBody>
      </p:sp>
      <p:sp>
        <p:nvSpPr>
          <p:cNvPr id="89092" name="Rectangle 5">
            <a:extLst>
              <a:ext uri="{FF2B5EF4-FFF2-40B4-BE49-F238E27FC236}">
                <a16:creationId xmlns:a16="http://schemas.microsoft.com/office/drawing/2014/main" id="{DE1DA698-DA1D-4B82-B8C2-530ACAC0A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688" y="879475"/>
            <a:ext cx="8210550" cy="582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设置一个工作栈存放递归工作记录（包括实参、返回地址及局部变量等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)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进入非递归调用入口（即被调用程序开始处）将调用程序传来的实在参数和返回地址入栈（递归程序不可以作为主程序，因而可认为初始是被某个调用程序调用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)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进入递归调用入口：当不满足递归结束条件时，逐层递归，将实参、返回地址及局部变量入栈，这一过程可用循环语句来实现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—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模拟递归分解的过程。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递归结束条件满足，将到达递归出口的给定常数作为当前的函数值。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返回处理：在栈不空的情况下，反复退出栈顶记录，根据记录中的返回地址进行题意规定的操作，即逐层计算当前函数值，直至栈空为止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—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模拟递归求值过程。</a:t>
            </a:r>
          </a:p>
        </p:txBody>
      </p:sp>
      <p:grpSp>
        <p:nvGrpSpPr>
          <p:cNvPr id="99332" name="组合 1">
            <a:extLst>
              <a:ext uri="{FF2B5EF4-FFF2-40B4-BE49-F238E27FC236}">
                <a16:creationId xmlns:a16="http://schemas.microsoft.com/office/drawing/2014/main" id="{8AEBF9F6-C252-704F-925B-6C4A9D2A8A2F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981075"/>
            <a:ext cx="488950" cy="5040313"/>
            <a:chOff x="250825" y="981075"/>
            <a:chExt cx="488950" cy="5040313"/>
          </a:xfrm>
        </p:grpSpPr>
        <p:grpSp>
          <p:nvGrpSpPr>
            <p:cNvPr id="99338" name="组合 5">
              <a:extLst>
                <a:ext uri="{FF2B5EF4-FFF2-40B4-BE49-F238E27FC236}">
                  <a16:creationId xmlns:a16="http://schemas.microsoft.com/office/drawing/2014/main" id="{D0FEAC17-C130-B546-8952-7BC9EF011A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25" y="981075"/>
              <a:ext cx="487363" cy="584200"/>
              <a:chOff x="685009" y="1514252"/>
              <a:chExt cx="365522" cy="438150"/>
            </a:xfrm>
          </p:grpSpPr>
          <p:sp>
            <p:nvSpPr>
              <p:cNvPr id="7" name="Flowchart: Off-page Connector 108">
                <a:extLst>
                  <a:ext uri="{FF2B5EF4-FFF2-40B4-BE49-F238E27FC236}">
                    <a16:creationId xmlns:a16="http://schemas.microsoft.com/office/drawing/2014/main" id="{E199CAC7-1271-45ED-9733-F8AFB1AEFE72}"/>
                  </a:ext>
                </a:extLst>
              </p:cNvPr>
              <p:cNvSpPr/>
              <p:nvPr/>
            </p:nvSpPr>
            <p:spPr bwMode="auto">
              <a:xfrm>
                <a:off x="704059" y="1529731"/>
                <a:ext cx="317897" cy="422672"/>
              </a:xfrm>
              <a:prstGeom prst="flowChartOffpageConnector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zh-CN" sz="130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" name="Oval 111">
                <a:extLst>
                  <a:ext uri="{FF2B5EF4-FFF2-40B4-BE49-F238E27FC236}">
                    <a16:creationId xmlns:a16="http://schemas.microsoft.com/office/drawing/2014/main" id="{19057524-FB26-4922-9DEB-DB7E1474491D}"/>
                  </a:ext>
                </a:extLst>
              </p:cNvPr>
              <p:cNvSpPr/>
              <p:nvPr/>
            </p:nvSpPr>
            <p:spPr bwMode="auto">
              <a:xfrm>
                <a:off x="685009" y="1514252"/>
                <a:ext cx="365522" cy="419100"/>
              </a:xfrm>
              <a:prstGeom prst="ellipse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rgbClr val="FFFFFF"/>
                    </a:solidFill>
                    <a:cs typeface="+mn-ea"/>
                    <a:sym typeface="+mn-lt"/>
                  </a:rPr>
                  <a:t>1</a:t>
                </a:r>
                <a:endParaRPr lang="en-US" altLang="zh-CN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9339" name="组合 8">
              <a:extLst>
                <a:ext uri="{FF2B5EF4-FFF2-40B4-BE49-F238E27FC236}">
                  <a16:creationId xmlns:a16="http://schemas.microsoft.com/office/drawing/2014/main" id="{7F2928F7-3DE0-D64B-992C-99491097DE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25" y="1881188"/>
              <a:ext cx="487363" cy="601662"/>
              <a:chOff x="685009" y="2261965"/>
              <a:chExt cx="365522" cy="451246"/>
            </a:xfrm>
          </p:grpSpPr>
          <p:sp>
            <p:nvSpPr>
              <p:cNvPr id="10" name="Flowchart: Off-page Connector 109">
                <a:extLst>
                  <a:ext uri="{FF2B5EF4-FFF2-40B4-BE49-F238E27FC236}">
                    <a16:creationId xmlns:a16="http://schemas.microsoft.com/office/drawing/2014/main" id="{09EF4544-96A3-4B99-BA11-3304B18F147E}"/>
                  </a:ext>
                </a:extLst>
              </p:cNvPr>
              <p:cNvSpPr/>
              <p:nvPr/>
            </p:nvSpPr>
            <p:spPr bwMode="auto">
              <a:xfrm>
                <a:off x="704059" y="2290540"/>
                <a:ext cx="317897" cy="422671"/>
              </a:xfrm>
              <a:prstGeom prst="flowChartOffpageConnector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zh-CN" sz="130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Oval 112">
                <a:extLst>
                  <a:ext uri="{FF2B5EF4-FFF2-40B4-BE49-F238E27FC236}">
                    <a16:creationId xmlns:a16="http://schemas.microsoft.com/office/drawing/2014/main" id="{88EB2ECF-366C-418E-AC3F-5CBF00073DD9}"/>
                  </a:ext>
                </a:extLst>
              </p:cNvPr>
              <p:cNvSpPr/>
              <p:nvPr/>
            </p:nvSpPr>
            <p:spPr bwMode="auto">
              <a:xfrm>
                <a:off x="685009" y="2261965"/>
                <a:ext cx="365522" cy="419100"/>
              </a:xfrm>
              <a:prstGeom prst="ellipse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rgbClr val="FFFFFF"/>
                    </a:solidFill>
                    <a:cs typeface="+mn-ea"/>
                    <a:sym typeface="+mn-lt"/>
                  </a:rPr>
                  <a:t>2</a:t>
                </a:r>
                <a:endParaRPr lang="en-US" altLang="zh-CN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9340" name="组合 11">
              <a:extLst>
                <a:ext uri="{FF2B5EF4-FFF2-40B4-BE49-F238E27FC236}">
                  <a16:creationId xmlns:a16="http://schemas.microsoft.com/office/drawing/2014/main" id="{D9D4679D-9DBE-DE43-9B4D-F6ED371FF8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25" y="3181350"/>
              <a:ext cx="488950" cy="577850"/>
              <a:chOff x="704059" y="3810967"/>
              <a:chExt cx="366713" cy="432198"/>
            </a:xfrm>
          </p:grpSpPr>
          <p:sp>
            <p:nvSpPr>
              <p:cNvPr id="13" name="Flowchart: Off-page Connector 104">
                <a:extLst>
                  <a:ext uri="{FF2B5EF4-FFF2-40B4-BE49-F238E27FC236}">
                    <a16:creationId xmlns:a16="http://schemas.microsoft.com/office/drawing/2014/main" id="{F94C5FE8-CE66-4D55-B405-8B0AC418E102}"/>
                  </a:ext>
                </a:extLst>
              </p:cNvPr>
              <p:cNvSpPr/>
              <p:nvPr/>
            </p:nvSpPr>
            <p:spPr bwMode="auto">
              <a:xfrm>
                <a:off x="727872" y="3862024"/>
                <a:ext cx="317898" cy="381141"/>
              </a:xfrm>
              <a:prstGeom prst="flowChartOffpageConnector">
                <a:avLst/>
              </a:prstGeom>
              <a:solidFill>
                <a:srgbClr val="CC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zh-CN" sz="130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Oval 107">
                <a:extLst>
                  <a:ext uri="{FF2B5EF4-FFF2-40B4-BE49-F238E27FC236}">
                    <a16:creationId xmlns:a16="http://schemas.microsoft.com/office/drawing/2014/main" id="{19F86EB9-ED18-4F7D-AB06-0937403AD51F}"/>
                  </a:ext>
                </a:extLst>
              </p:cNvPr>
              <p:cNvSpPr/>
              <p:nvPr/>
            </p:nvSpPr>
            <p:spPr bwMode="auto">
              <a:xfrm>
                <a:off x="704059" y="3810967"/>
                <a:ext cx="366713" cy="419137"/>
              </a:xfrm>
              <a:prstGeom prst="ellipse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rgbClr val="FFFFFF"/>
                    </a:solidFill>
                    <a:cs typeface="+mn-ea"/>
                    <a:sym typeface="+mn-lt"/>
                  </a:rPr>
                  <a:t>3</a:t>
                </a:r>
                <a:endParaRPr lang="en-US" altLang="zh-CN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9341" name="组合 14">
              <a:extLst>
                <a:ext uri="{FF2B5EF4-FFF2-40B4-BE49-F238E27FC236}">
                  <a16:creationId xmlns:a16="http://schemas.microsoft.com/office/drawing/2014/main" id="{7F388C60-F8C1-8541-8531-CAE77A8620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25" y="4565650"/>
              <a:ext cx="487363" cy="584200"/>
              <a:chOff x="685009" y="1514252"/>
              <a:chExt cx="365522" cy="438150"/>
            </a:xfrm>
          </p:grpSpPr>
          <p:sp>
            <p:nvSpPr>
              <p:cNvPr id="16" name="Flowchart: Off-page Connector 108">
                <a:extLst>
                  <a:ext uri="{FF2B5EF4-FFF2-40B4-BE49-F238E27FC236}">
                    <a16:creationId xmlns:a16="http://schemas.microsoft.com/office/drawing/2014/main" id="{277E72D4-89AE-4FD6-8E39-9F3C746917EA}"/>
                  </a:ext>
                </a:extLst>
              </p:cNvPr>
              <p:cNvSpPr/>
              <p:nvPr/>
            </p:nvSpPr>
            <p:spPr bwMode="auto">
              <a:xfrm>
                <a:off x="704059" y="1529730"/>
                <a:ext cx="317897" cy="422672"/>
              </a:xfrm>
              <a:prstGeom prst="flowChartOffpageConnector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zh-CN" sz="130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Oval 111">
                <a:extLst>
                  <a:ext uri="{FF2B5EF4-FFF2-40B4-BE49-F238E27FC236}">
                    <a16:creationId xmlns:a16="http://schemas.microsoft.com/office/drawing/2014/main" id="{514A4DF8-D595-41BA-8B08-9C949AC40F2C}"/>
                  </a:ext>
                </a:extLst>
              </p:cNvPr>
              <p:cNvSpPr/>
              <p:nvPr/>
            </p:nvSpPr>
            <p:spPr bwMode="auto">
              <a:xfrm>
                <a:off x="685009" y="1514252"/>
                <a:ext cx="365522" cy="419100"/>
              </a:xfrm>
              <a:prstGeom prst="ellipse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rgbClr val="FFFFFF"/>
                    </a:solidFill>
                    <a:cs typeface="+mn-ea"/>
                    <a:sym typeface="+mn-lt"/>
                  </a:rPr>
                  <a:t>4</a:t>
                </a:r>
                <a:endParaRPr lang="en-US" altLang="zh-CN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9342" name="组合 17">
              <a:extLst>
                <a:ext uri="{FF2B5EF4-FFF2-40B4-BE49-F238E27FC236}">
                  <a16:creationId xmlns:a16="http://schemas.microsoft.com/office/drawing/2014/main" id="{4804533B-D86E-4349-93B3-7EF576105E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25" y="5419725"/>
              <a:ext cx="487363" cy="601663"/>
              <a:chOff x="685009" y="2261965"/>
              <a:chExt cx="365522" cy="451246"/>
            </a:xfrm>
          </p:grpSpPr>
          <p:sp>
            <p:nvSpPr>
              <p:cNvPr id="19" name="Flowchart: Off-page Connector 109">
                <a:extLst>
                  <a:ext uri="{FF2B5EF4-FFF2-40B4-BE49-F238E27FC236}">
                    <a16:creationId xmlns:a16="http://schemas.microsoft.com/office/drawing/2014/main" id="{2BB8B2F7-58DE-4697-A503-3453457680A7}"/>
                  </a:ext>
                </a:extLst>
              </p:cNvPr>
              <p:cNvSpPr/>
              <p:nvPr/>
            </p:nvSpPr>
            <p:spPr bwMode="auto">
              <a:xfrm>
                <a:off x="704059" y="2290540"/>
                <a:ext cx="317897" cy="422671"/>
              </a:xfrm>
              <a:prstGeom prst="flowChartOffpageConnector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zh-CN" sz="130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Oval 112">
                <a:extLst>
                  <a:ext uri="{FF2B5EF4-FFF2-40B4-BE49-F238E27FC236}">
                    <a16:creationId xmlns:a16="http://schemas.microsoft.com/office/drawing/2014/main" id="{29A2737A-AAEB-4002-A320-6E420C4E3DB6}"/>
                  </a:ext>
                </a:extLst>
              </p:cNvPr>
              <p:cNvSpPr/>
              <p:nvPr/>
            </p:nvSpPr>
            <p:spPr bwMode="auto">
              <a:xfrm>
                <a:off x="685009" y="2261965"/>
                <a:ext cx="365522" cy="419099"/>
              </a:xfrm>
              <a:prstGeom prst="ellipse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rgbClr val="FFFFFF"/>
                    </a:solidFill>
                    <a:cs typeface="+mn-ea"/>
                    <a:sym typeface="+mn-lt"/>
                  </a:rPr>
                  <a:t>5</a:t>
                </a:r>
                <a:endParaRPr lang="en-US" altLang="zh-CN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898A462-D1BE-4AC5-B264-11774304834D}"/>
              </a:ext>
            </a:extLst>
          </p:cNvPr>
          <p:cNvCxnSpPr>
            <a:cxnSpLocks/>
          </p:cNvCxnSpPr>
          <p:nvPr/>
        </p:nvCxnSpPr>
        <p:spPr bwMode="auto">
          <a:xfrm>
            <a:off x="900113" y="1773238"/>
            <a:ext cx="7848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4C2792F8-C683-4A73-9CCD-0CA39BE5C842}"/>
              </a:ext>
            </a:extLst>
          </p:cNvPr>
          <p:cNvCxnSpPr>
            <a:cxnSpLocks/>
          </p:cNvCxnSpPr>
          <p:nvPr/>
        </p:nvCxnSpPr>
        <p:spPr bwMode="auto">
          <a:xfrm>
            <a:off x="900113" y="3141663"/>
            <a:ext cx="7848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A75A312F-177C-4005-A481-CEF56859FA34}"/>
              </a:ext>
            </a:extLst>
          </p:cNvPr>
          <p:cNvCxnSpPr>
            <a:cxnSpLocks/>
          </p:cNvCxnSpPr>
          <p:nvPr/>
        </p:nvCxnSpPr>
        <p:spPr bwMode="auto">
          <a:xfrm>
            <a:off x="900113" y="4437063"/>
            <a:ext cx="7848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D31CF1F7-8428-4C84-A07D-444D1F37C44A}"/>
              </a:ext>
            </a:extLst>
          </p:cNvPr>
          <p:cNvCxnSpPr>
            <a:cxnSpLocks/>
          </p:cNvCxnSpPr>
          <p:nvPr/>
        </p:nvCxnSpPr>
        <p:spPr bwMode="auto">
          <a:xfrm>
            <a:off x="900113" y="5373688"/>
            <a:ext cx="7848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90943C5F-E9C5-422D-B812-80BE0EBA9B60}"/>
              </a:ext>
            </a:extLst>
          </p:cNvPr>
          <p:cNvCxnSpPr>
            <a:cxnSpLocks/>
          </p:cNvCxnSpPr>
          <p:nvPr/>
        </p:nvCxnSpPr>
        <p:spPr bwMode="auto">
          <a:xfrm>
            <a:off x="801688" y="6705600"/>
            <a:ext cx="7848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矩形 1">
            <a:extLst>
              <a:ext uri="{FF2B5EF4-FFF2-40B4-BE49-F238E27FC236}">
                <a16:creationId xmlns:a16="http://schemas.microsoft.com/office/drawing/2014/main" id="{DC35A357-0C46-A84D-9A0D-5F900DE57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652963"/>
            <a:ext cx="9144000" cy="2205037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90115" name="Text Box 4">
            <a:extLst>
              <a:ext uri="{FF2B5EF4-FFF2-40B4-BE49-F238E27FC236}">
                <a16:creationId xmlns:a16="http://schemas.microsoft.com/office/drawing/2014/main" id="{FF789AA5-F6B7-4B43-A11E-9B7A42CC5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44563"/>
            <a:ext cx="8534400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0">
                <a:ea typeface="微软雅黑" panose="020B0503020204020204" pitchFamily="34" charset="-122"/>
                <a:sym typeface="+mn-lt"/>
              </a:rPr>
              <a:t>输入一个整数，输出对应的</a:t>
            </a:r>
            <a:r>
              <a:rPr lang="en-US" altLang="zh-CN" sz="3200" b="0"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3200" b="0">
                <a:ea typeface="微软雅黑" panose="020B0503020204020204" pitchFamily="34" charset="-122"/>
                <a:sym typeface="+mn-lt"/>
              </a:rPr>
              <a:t>进制形式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void conversion(int n)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{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	</a:t>
            </a:r>
            <a:r>
              <a:rPr lang="en-US" altLang="zh-CN" sz="32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if(n==0)	return ;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	else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	{	                             }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}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fr-FR" altLang="zh-CN" sz="3200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fr-FR" altLang="zh-CN" sz="3200" b="0">
                <a:ea typeface="微软雅黑" panose="020B0503020204020204" pitchFamily="34" charset="-122"/>
                <a:sym typeface="+mn-lt"/>
              </a:rPr>
              <a:t>void main()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fr-FR" altLang="zh-CN" sz="3200" b="0">
                <a:ea typeface="微软雅黑" panose="020B0503020204020204" pitchFamily="34" charset="-122"/>
                <a:sym typeface="+mn-lt"/>
              </a:rPr>
              <a:t>{	int n;	cin&gt;&gt;n;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fr-FR" altLang="zh-CN" sz="3200" b="0">
                <a:ea typeface="微软雅黑" panose="020B0503020204020204" pitchFamily="34" charset="-122"/>
                <a:sym typeface="+mn-lt"/>
              </a:rPr>
              <a:t>	conversion(n);	cout&lt;&lt;endl;}</a:t>
            </a:r>
            <a:endParaRPr lang="en-US" altLang="zh-CN" sz="3200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90116" name="Rectangle 5">
            <a:extLst>
              <a:ext uri="{FF2B5EF4-FFF2-40B4-BE49-F238E27FC236}">
                <a16:creationId xmlns:a16="http://schemas.microsoft.com/office/drawing/2014/main" id="{D629628D-69C7-4A18-8258-3FC7C9A05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12725"/>
            <a:ext cx="40671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递归巩固练习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1</a:t>
            </a:r>
          </a:p>
        </p:txBody>
      </p:sp>
      <p:sp>
        <p:nvSpPr>
          <p:cNvPr id="798726" name="Text Box 6">
            <a:extLst>
              <a:ext uri="{FF2B5EF4-FFF2-40B4-BE49-F238E27FC236}">
                <a16:creationId xmlns:a16="http://schemas.microsoft.com/office/drawing/2014/main" id="{8FD5381D-D4B7-4EF9-B3CD-9B8CE1170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3246438"/>
            <a:ext cx="2808287" cy="1001712"/>
          </a:xfrm>
          <a:prstGeom prst="roundRect">
            <a:avLst>
              <a:gd name="adj" fmla="val 15735"/>
            </a:avLst>
          </a:prstGeom>
          <a:solidFill>
            <a:srgbClr val="D4E6F4"/>
          </a:solidFill>
          <a:ln>
            <a:noFill/>
          </a:ln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conversion(n/2);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cout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&lt;&lt;n%2;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073A2D6-A2A4-4C81-BCDB-23747D20E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7338" y="1751013"/>
            <a:ext cx="3548062" cy="1327150"/>
          </a:xfrm>
          <a:prstGeom prst="roundRect">
            <a:avLst>
              <a:gd name="adj" fmla="val 9641"/>
            </a:avLst>
          </a:prstGeom>
          <a:solidFill>
            <a:srgbClr val="D4E6F4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kumimoji="1" lang="en-US" altLang="zh-CN" b="0" dirty="0">
                <a:latin typeface="+mn-lt"/>
                <a:ea typeface="+mn-ea"/>
                <a:cs typeface="+mn-ea"/>
                <a:sym typeface="+mn-lt"/>
              </a:rPr>
              <a:t>if(n&gt;0)</a:t>
            </a:r>
          </a:p>
          <a:p>
            <a:pPr eaLnBrk="1" hangingPunct="1">
              <a:defRPr/>
            </a:pPr>
            <a:r>
              <a:rPr kumimoji="1" lang="en-US" altLang="zh-CN" b="0" dirty="0">
                <a:latin typeface="+mn-lt"/>
                <a:ea typeface="+mn-ea"/>
                <a:cs typeface="+mn-ea"/>
                <a:sym typeface="+mn-lt"/>
              </a:rPr>
              <a:t>  {conversion(n/2);</a:t>
            </a:r>
          </a:p>
          <a:p>
            <a:pPr eaLnBrk="1" hangingPunct="1">
              <a:defRPr/>
            </a:pPr>
            <a:r>
              <a:rPr kumimoji="1" lang="en-US" altLang="zh-CN" b="0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kumimoji="1" lang="en-US" altLang="zh-CN" b="0" dirty="0" err="1">
                <a:latin typeface="+mn-lt"/>
                <a:ea typeface="+mn-ea"/>
                <a:cs typeface="+mn-ea"/>
                <a:sym typeface="+mn-lt"/>
              </a:rPr>
              <a:t>cout</a:t>
            </a:r>
            <a:r>
              <a:rPr kumimoji="1" lang="en-US" altLang="zh-CN" b="0" dirty="0">
                <a:latin typeface="+mn-lt"/>
                <a:ea typeface="+mn-ea"/>
                <a:cs typeface="+mn-ea"/>
                <a:sym typeface="+mn-lt"/>
              </a:rPr>
              <a:t>&lt;&lt;n%2;}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98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26" grpId="0" animBg="1"/>
      <p:bldP spid="7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Text Box 4">
            <a:extLst>
              <a:ext uri="{FF2B5EF4-FFF2-40B4-BE49-F238E27FC236}">
                <a16:creationId xmlns:a16="http://schemas.microsoft.com/office/drawing/2014/main" id="{518B4BE7-4F4A-4148-A0D9-BE8A691FE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293813"/>
            <a:ext cx="8534400" cy="2711450"/>
          </a:xfrm>
          <a:prstGeom prst="rect">
            <a:avLst/>
          </a:prstGeom>
          <a:noFill/>
          <a:ln w="5715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void conversion(int n)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{	if(n==1)	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cout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&lt;&lt;n%2; 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	else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	{	conversion(n/2);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		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cout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&lt;&lt;n%2;	}}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endParaRPr lang="en-US" altLang="zh-CN" sz="28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9749" name="Rectangle 5">
            <a:extLst>
              <a:ext uri="{FF2B5EF4-FFF2-40B4-BE49-F238E27FC236}">
                <a16:creationId xmlns:a16="http://schemas.microsoft.com/office/drawing/2014/main" id="{4D787CE2-B06C-4958-90C7-F86A2C064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" y="4295775"/>
            <a:ext cx="8534400" cy="2181225"/>
          </a:xfrm>
          <a:prstGeom prst="roundRect">
            <a:avLst>
              <a:gd name="adj" fmla="val 9682"/>
            </a:avLst>
          </a:prstGeom>
          <a:solidFill>
            <a:srgbClr val="CCCCFF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if(n&gt;0)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{	conversion(n/2);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3200" b="0" dirty="0" err="1">
                <a:latin typeface="+mn-lt"/>
                <a:ea typeface="+mn-ea"/>
                <a:cs typeface="+mn-ea"/>
                <a:sym typeface="+mn-lt"/>
              </a:rPr>
              <a:t>cout</a:t>
            </a: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&lt;&lt;n%2;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0" dirty="0">
                <a:latin typeface="+mn-lt"/>
                <a:ea typeface="+mn-ea"/>
                <a:cs typeface="+mn-ea"/>
                <a:sym typeface="+mn-lt"/>
              </a:rPr>
              <a:t>}</a:t>
            </a:r>
          </a:p>
        </p:txBody>
      </p:sp>
      <p:pic>
        <p:nvPicPr>
          <p:cNvPr id="799750" name="Picture 6" descr="u=3995030486,2306157234&amp;fm=52&amp;gp=0">
            <a:extLst>
              <a:ext uri="{FF2B5EF4-FFF2-40B4-BE49-F238E27FC236}">
                <a16:creationId xmlns:a16="http://schemas.microsoft.com/office/drawing/2014/main" id="{B40B1A9F-E215-E04F-BDE8-79C637F15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38" y="2589213"/>
            <a:ext cx="1662112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432AAF9A-702B-4A8D-BE43-C329121A1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12725"/>
            <a:ext cx="40671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递归巩固练习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7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99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99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99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997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997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997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997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997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997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997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997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79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749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3" name="Text Box 5">
            <a:extLst>
              <a:ext uri="{FF2B5EF4-FFF2-40B4-BE49-F238E27FC236}">
                <a16:creationId xmlns:a16="http://schemas.microsoft.com/office/drawing/2014/main" id="{5E6A31CA-A453-4D61-8F29-C5052E536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3948113"/>
            <a:ext cx="8534400" cy="2678112"/>
          </a:xfrm>
          <a:prstGeom prst="rect">
            <a:avLst/>
          </a:prstGeom>
          <a:noFill/>
          <a:ln w="57150">
            <a:solidFill>
              <a:srgbClr val="80008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if(n==0)	return ;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else	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{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	int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=n%2;	conversion(n/2);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cout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&lt;&lt;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;	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}</a:t>
            </a:r>
          </a:p>
        </p:txBody>
      </p:sp>
      <p:pic>
        <p:nvPicPr>
          <p:cNvPr id="800774" name="Picture 6" descr="u=3995030486,2306157234&amp;fm=52&amp;gp=0">
            <a:extLst>
              <a:ext uri="{FF2B5EF4-FFF2-40B4-BE49-F238E27FC236}">
                <a16:creationId xmlns:a16="http://schemas.microsoft.com/office/drawing/2014/main" id="{2C5EB581-50AE-044D-A552-A2628A8BB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4624388"/>
            <a:ext cx="16002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3" name="Text Box 4">
            <a:extLst>
              <a:ext uri="{FF2B5EF4-FFF2-40B4-BE49-F238E27FC236}">
                <a16:creationId xmlns:a16="http://schemas.microsoft.com/office/drawing/2014/main" id="{0B02CE94-EC08-4E8E-B955-EA2D4360A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204913"/>
            <a:ext cx="8534400" cy="22463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pt-BR" altLang="zh-CN" sz="2800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if(n==0)	return ;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pt-BR" altLang="zh-CN" sz="2800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else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pt-BR" altLang="zh-CN" sz="2800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{	n=n/2;	conversion(n);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pt-BR" altLang="zh-CN" sz="2800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	cout&lt;&lt;n%2;	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pt-BR" altLang="zh-CN" sz="2800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}</a:t>
            </a:r>
            <a:endParaRPr lang="en-US" altLang="zh-CN" sz="2800" b="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800775" name="Picture 7" descr="u=3512430554,1695246851&amp;fm=51&amp;gp=0">
            <a:extLst>
              <a:ext uri="{FF2B5EF4-FFF2-40B4-BE49-F238E27FC236}">
                <a16:creationId xmlns:a16="http://schemas.microsoft.com/office/drawing/2014/main" id="{D53365C1-4FDE-3E4A-A1A1-EF2F9DEEE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9F5F4"/>
              </a:clrFrom>
              <a:clrTo>
                <a:srgbClr val="F9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475" y="1557338"/>
            <a:ext cx="1376363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F5774F60-9854-4053-A163-8318C295B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12725"/>
            <a:ext cx="40671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递归巩固练习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0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00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800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00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00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00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007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007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007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007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007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007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007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007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0773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4">
            <a:extLst>
              <a:ext uri="{FF2B5EF4-FFF2-40B4-BE49-F238E27FC236}">
                <a16:creationId xmlns:a16="http://schemas.microsoft.com/office/drawing/2014/main" id="{595E9940-37EF-414B-920C-C60178F4F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454150"/>
            <a:ext cx="4829175" cy="42291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40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组合问题</a:t>
            </a:r>
          </a:p>
          <a:p>
            <a:pPr algn="just"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找出从自然数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……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m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中任取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k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个数的所有组合。</a:t>
            </a:r>
          </a:p>
          <a:p>
            <a:pPr algn="just"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例如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m=5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k=3</a:t>
            </a:r>
          </a:p>
          <a:p>
            <a:pPr algn="just"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endParaRPr lang="en-US" altLang="zh-CN" sz="3600" b="0">
              <a:ea typeface="微软雅黑" panose="020B0503020204020204" pitchFamily="34" charset="-122"/>
              <a:sym typeface="+mn-lt"/>
            </a:endParaRPr>
          </a:p>
          <a:p>
            <a:pPr algn="just"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endParaRPr lang="en-US" altLang="zh-CN" sz="3600" b="0">
              <a:ea typeface="微软雅黑" panose="020B0503020204020204" pitchFamily="34" charset="-122"/>
              <a:sym typeface="+mn-lt"/>
            </a:endParaRPr>
          </a:p>
          <a:p>
            <a:pPr algn="just"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endParaRPr lang="en-US" altLang="zh-CN" sz="1000" b="0">
              <a:ea typeface="微软雅黑" panose="020B0503020204020204" pitchFamily="34" charset="-122"/>
              <a:sym typeface="+mn-lt"/>
            </a:endParaRPr>
          </a:p>
          <a:p>
            <a:pPr algn="just"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endParaRPr lang="en-US" altLang="zh-CN" sz="1000" b="0">
              <a:ea typeface="微软雅黑" panose="020B0503020204020204" pitchFamily="34" charset="-122"/>
              <a:sym typeface="+mn-lt"/>
            </a:endParaRPr>
          </a:p>
        </p:txBody>
      </p:sp>
      <p:pic>
        <p:nvPicPr>
          <p:cNvPr id="103427" name="Picture 5" descr="@KKC99G36K9M{5BZLJR`O86">
            <a:extLst>
              <a:ext uri="{FF2B5EF4-FFF2-40B4-BE49-F238E27FC236}">
                <a16:creationId xmlns:a16="http://schemas.microsoft.com/office/drawing/2014/main" id="{199AF1F0-AD53-2F43-A9C8-91B91B7FC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825" y="1454150"/>
            <a:ext cx="2228850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9" name="Rectangle 6">
            <a:extLst>
              <a:ext uri="{FF2B5EF4-FFF2-40B4-BE49-F238E27FC236}">
                <a16:creationId xmlns:a16="http://schemas.microsoft.com/office/drawing/2014/main" id="{23EF2D72-02F8-49BF-B931-6683EACC9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500" y="212725"/>
            <a:ext cx="40671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递归巩固练习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2</a:t>
            </a:r>
          </a:p>
        </p:txBody>
      </p:sp>
      <p:sp>
        <p:nvSpPr>
          <p:cNvPr id="103429" name="矩形 1">
            <a:extLst>
              <a:ext uri="{FF2B5EF4-FFF2-40B4-BE49-F238E27FC236}">
                <a16:creationId xmlns:a16="http://schemas.microsoft.com/office/drawing/2014/main" id="{00F14AAD-6CDA-8047-B0A5-DBB0A49ED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4735513"/>
            <a:ext cx="4829175" cy="714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03430" name="矩形 7">
            <a:extLst>
              <a:ext uri="{FF2B5EF4-FFF2-40B4-BE49-F238E27FC236}">
                <a16:creationId xmlns:a16="http://schemas.microsoft.com/office/drawing/2014/main" id="{315722FC-B983-AA46-8F77-112364A44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4951413"/>
            <a:ext cx="4829175" cy="714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03431" name="矩形 8">
            <a:extLst>
              <a:ext uri="{FF2B5EF4-FFF2-40B4-BE49-F238E27FC236}">
                <a16:creationId xmlns:a16="http://schemas.microsoft.com/office/drawing/2014/main" id="{BAC33533-7E8C-934C-85E4-2DDA3E359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5172075"/>
            <a:ext cx="4829175" cy="73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03432" name="矩形 9">
            <a:extLst>
              <a:ext uri="{FF2B5EF4-FFF2-40B4-BE49-F238E27FC236}">
                <a16:creationId xmlns:a16="http://schemas.microsoft.com/office/drawing/2014/main" id="{0578CA14-22C6-4044-A37E-6A87C6CB9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5403850"/>
            <a:ext cx="4829175" cy="714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4">
            <a:extLst>
              <a:ext uri="{FF2B5EF4-FFF2-40B4-BE49-F238E27FC236}">
                <a16:creationId xmlns:a16="http://schemas.microsoft.com/office/drawing/2014/main" id="{6365D932-3EA9-483D-B2F2-5DB61BA09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8" y="1773238"/>
            <a:ext cx="7870825" cy="519112"/>
          </a:xfrm>
          <a:prstGeom prst="roundRect">
            <a:avLst/>
          </a:prstGeom>
          <a:solidFill>
            <a:srgbClr val="6C4C8F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递归思想：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81205AA-FCB1-46C8-956C-9CE4F96DD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500" y="212725"/>
            <a:ext cx="40671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递归巩固练习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2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67245BF-F509-47AC-8E81-850615D81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638" y="2395538"/>
            <a:ext cx="7851775" cy="2874962"/>
          </a:xfrm>
          <a:prstGeom prst="roundRect">
            <a:avLst>
              <a:gd name="adj" fmla="val 4047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Clr>
                <a:srgbClr val="CC3300"/>
              </a:buClr>
              <a:buFont typeface="Wingdings" pitchFamily="2" charset="2"/>
              <a:buChar char="ü"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设函数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comb(int m,int k)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为找出从自然数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……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m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中任取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k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个数的所有组合。</a:t>
            </a:r>
          </a:p>
          <a:p>
            <a:pPr eaLnBrk="1" hangingPunct="1">
              <a:lnSpc>
                <a:spcPct val="125000"/>
              </a:lnSpc>
              <a:buClr>
                <a:srgbClr val="CC3300"/>
              </a:buClr>
              <a:buFont typeface="Wingdings" pitchFamily="2" charset="2"/>
              <a:buChar char="ü"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当组合的第一个数字选定时，其后的数字是从余下的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m-1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个数中取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k-1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数的组合。</a:t>
            </a:r>
          </a:p>
          <a:p>
            <a:pPr eaLnBrk="1" hangingPunct="1">
              <a:lnSpc>
                <a:spcPct val="125000"/>
              </a:lnSpc>
              <a:buClr>
                <a:srgbClr val="CC3300"/>
              </a:buClr>
              <a:buFont typeface="Wingdings" pitchFamily="2" charset="2"/>
              <a:buChar char="ü"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这就将求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m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个数中取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k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个数的组合问题转化成求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m-1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个数中取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k-1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个数的组合问题。	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4">
            <a:extLst>
              <a:ext uri="{FF2B5EF4-FFF2-40B4-BE49-F238E27FC236}">
                <a16:creationId xmlns:a16="http://schemas.microsoft.com/office/drawing/2014/main" id="{A7187B8D-BD70-4086-8153-D4F0F0B01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3" y="1484313"/>
            <a:ext cx="8458200" cy="4368800"/>
          </a:xfrm>
          <a:prstGeom prst="roundRect">
            <a:avLst>
              <a:gd name="adj" fmla="val 6979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Clr>
                <a:srgbClr val="CC3300"/>
              </a:buClr>
              <a:buFont typeface="Wingdings" pitchFamily="2" charset="2"/>
              <a:buChar char="ü"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设数组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a[ ]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存放求出的组合的数字，将确定的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k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个数字组合的第一个数字放在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a[k]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中</a:t>
            </a:r>
          </a:p>
          <a:p>
            <a:pPr eaLnBrk="1" hangingPunct="1">
              <a:lnSpc>
                <a:spcPct val="125000"/>
              </a:lnSpc>
              <a:buClr>
                <a:srgbClr val="CC3300"/>
              </a:buClr>
              <a:buFont typeface="Wingdings" pitchFamily="2" charset="2"/>
              <a:buChar char="ü"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当一个组合求出后，才将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a[ ]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中的一个组合输出</a:t>
            </a:r>
          </a:p>
          <a:p>
            <a:pPr eaLnBrk="1" hangingPunct="1">
              <a:lnSpc>
                <a:spcPct val="125000"/>
              </a:lnSpc>
              <a:buClr>
                <a:srgbClr val="CC3300"/>
              </a:buClr>
              <a:buFont typeface="Wingdings" pitchFamily="2" charset="2"/>
              <a:buChar char="ü"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第一个数可以是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m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m-1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……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k</a:t>
            </a:r>
          </a:p>
          <a:p>
            <a:pPr eaLnBrk="1" hangingPunct="1">
              <a:lnSpc>
                <a:spcPct val="125000"/>
              </a:lnSpc>
              <a:buClr>
                <a:srgbClr val="CC3300"/>
              </a:buClr>
              <a:buFont typeface="Wingdings" pitchFamily="2" charset="2"/>
              <a:buChar char="ü"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函数将确定组合的第一个数字放入数组后，有两种可能的选择</a:t>
            </a:r>
            <a:endParaRPr lang="en-US" altLang="zh-CN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  <a:buClr>
                <a:srgbClr val="CC3300"/>
              </a:buClr>
            </a:pPr>
            <a:endParaRPr lang="zh-CN" altLang="en-US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  <a:buClr>
                <a:schemeClr val="hlink"/>
              </a:buClr>
              <a:buFont typeface="Wingdings" pitchFamily="2" charset="2"/>
              <a:buChar char="p"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还未确定组合的其余元素，继续递归</a:t>
            </a:r>
          </a:p>
          <a:p>
            <a:pPr eaLnBrk="1" hangingPunct="1">
              <a:lnSpc>
                <a:spcPct val="125000"/>
              </a:lnSpc>
              <a:buClr>
                <a:schemeClr val="hlink"/>
              </a:buClr>
              <a:buFont typeface="Wingdings" pitchFamily="2" charset="2"/>
              <a:buChar char="p"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已确定组合的全部元素，输出这个组合 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447C1DF-FD2B-4F71-9FB2-F5AD0FACB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500" y="212725"/>
            <a:ext cx="40671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递归巩固练习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2</a:t>
            </a:r>
          </a:p>
        </p:txBody>
      </p:sp>
      <p:sp>
        <p:nvSpPr>
          <p:cNvPr id="105476" name="矩形 1">
            <a:extLst>
              <a:ext uri="{FF2B5EF4-FFF2-40B4-BE49-F238E27FC236}">
                <a16:creationId xmlns:a16="http://schemas.microsoft.com/office/drawing/2014/main" id="{9EAA6003-BF8D-484A-8190-93B7A7273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438" y="4581525"/>
            <a:ext cx="8208962" cy="460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4">
            <a:extLst>
              <a:ext uri="{FF2B5EF4-FFF2-40B4-BE49-F238E27FC236}">
                <a16:creationId xmlns:a16="http://schemas.microsoft.com/office/drawing/2014/main" id="{7E283C68-210E-4E9C-A7C4-6F3CC93A9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5" y="908050"/>
            <a:ext cx="8696325" cy="5854700"/>
          </a:xfrm>
          <a:prstGeom prst="roundRect">
            <a:avLst>
              <a:gd name="adj" fmla="val 3451"/>
            </a:avLst>
          </a:prstGeom>
          <a:solidFill>
            <a:srgbClr val="CCCCFF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一般的递归算法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#include &lt;stdio.h&gt;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# define	MAXN	100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int	a[MAXN];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void	comb(int m,int k)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{	int i,j;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	for (i=m;i&gt;=k;i--)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	{	a[k]=i;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		if (k&gt;1)   comb(i-1,k-1);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		else  	{	for (j=a[0];j&gt;0;j--)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				    	printf("%4d",a[j]);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				printf("\n");		}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	}               }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CN" b="0">
              <a:solidFill>
                <a:srgbClr val="CC3300"/>
              </a:solidFill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void main( )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{	a[0]=3;    //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用来表示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k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	comb(5,a[0]);    }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68B51C7-8A7F-4F93-84B9-F70ED34BC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500" y="212725"/>
            <a:ext cx="40671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递归巩固练习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2</a:t>
            </a:r>
          </a:p>
        </p:txBody>
      </p:sp>
      <p:sp>
        <p:nvSpPr>
          <p:cNvPr id="106500" name="矩形 1">
            <a:extLst>
              <a:ext uri="{FF2B5EF4-FFF2-40B4-BE49-F238E27FC236}">
                <a16:creationId xmlns:a16="http://schemas.microsoft.com/office/drawing/2014/main" id="{0961754D-F6DA-DB42-A7FC-53082547E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5589588"/>
            <a:ext cx="2147887" cy="7143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06501" name="矩形 6">
            <a:extLst>
              <a:ext uri="{FF2B5EF4-FFF2-40B4-BE49-F238E27FC236}">
                <a16:creationId xmlns:a16="http://schemas.microsoft.com/office/drawing/2014/main" id="{FAF7E220-97AD-4345-AFDC-4EE9AFE5C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5834063"/>
            <a:ext cx="2147887" cy="730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06502" name="矩形 7">
            <a:extLst>
              <a:ext uri="{FF2B5EF4-FFF2-40B4-BE49-F238E27FC236}">
                <a16:creationId xmlns:a16="http://schemas.microsoft.com/office/drawing/2014/main" id="{58498DCC-2DF4-584B-B0B8-8E8469CD1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6096000"/>
            <a:ext cx="2147887" cy="714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06503" name="矩形 8">
            <a:extLst>
              <a:ext uri="{FF2B5EF4-FFF2-40B4-BE49-F238E27FC236}">
                <a16:creationId xmlns:a16="http://schemas.microsoft.com/office/drawing/2014/main" id="{55491029-C255-5B40-8BAC-9A69B849C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6324600"/>
            <a:ext cx="2147887" cy="714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Line 4">
            <a:extLst>
              <a:ext uri="{FF2B5EF4-FFF2-40B4-BE49-F238E27FC236}">
                <a16:creationId xmlns:a16="http://schemas.microsoft.com/office/drawing/2014/main" id="{F7C16BFE-1117-45B3-BF37-1D22CC5D2A6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0238" y="2655888"/>
            <a:ext cx="16383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7284" name="Line 5">
            <a:extLst>
              <a:ext uri="{FF2B5EF4-FFF2-40B4-BE49-F238E27FC236}">
                <a16:creationId xmlns:a16="http://schemas.microsoft.com/office/drawing/2014/main" id="{A6F7A622-9EC1-4BE8-9768-F0205E6D66D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88" y="1844675"/>
            <a:ext cx="155575" cy="3492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7285" name="Line 6">
            <a:extLst>
              <a:ext uri="{FF2B5EF4-FFF2-40B4-BE49-F238E27FC236}">
                <a16:creationId xmlns:a16="http://schemas.microsoft.com/office/drawing/2014/main" id="{83919207-84BA-4C90-BF04-B8025A0C1E7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09688" y="2705100"/>
            <a:ext cx="746125" cy="76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7286" name="Line 7">
            <a:extLst>
              <a:ext uri="{FF2B5EF4-FFF2-40B4-BE49-F238E27FC236}">
                <a16:creationId xmlns:a16="http://schemas.microsoft.com/office/drawing/2014/main" id="{26B484B3-36E6-4856-AD67-F3D5F554FE1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05075" y="1595438"/>
            <a:ext cx="1593850" cy="5984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7287" name="Line 8">
            <a:extLst>
              <a:ext uri="{FF2B5EF4-FFF2-40B4-BE49-F238E27FC236}">
                <a16:creationId xmlns:a16="http://schemas.microsoft.com/office/drawing/2014/main" id="{85891D11-1E7C-4086-879B-FA3D19A500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8138" y="1638300"/>
            <a:ext cx="17653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7288" name="Oval 9">
            <a:extLst>
              <a:ext uri="{FF2B5EF4-FFF2-40B4-BE49-F238E27FC236}">
                <a16:creationId xmlns:a16="http://schemas.microsoft.com/office/drawing/2014/main" id="{EE02FD34-F4D8-49A4-B159-D970F8E0B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9063" y="1181100"/>
            <a:ext cx="1504950" cy="663575"/>
          </a:xfrm>
          <a:prstGeom prst="ellipse">
            <a:avLst/>
          </a:prstGeom>
          <a:solidFill>
            <a:srgbClr val="7030A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c(5,3)</a:t>
            </a:r>
          </a:p>
        </p:txBody>
      </p:sp>
      <p:sp>
        <p:nvSpPr>
          <p:cNvPr id="97289" name="Oval 10">
            <a:extLst>
              <a:ext uri="{FF2B5EF4-FFF2-40B4-BE49-F238E27FC236}">
                <a16:creationId xmlns:a16="http://schemas.microsoft.com/office/drawing/2014/main" id="{F8E50EF6-D4E1-4441-A86A-BA5571EF4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8488" y="2171700"/>
            <a:ext cx="1447800" cy="663575"/>
          </a:xfrm>
          <a:prstGeom prst="ellipse">
            <a:avLst/>
          </a:prstGeom>
          <a:solidFill>
            <a:srgbClr val="7030A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c(4,2)</a:t>
            </a:r>
          </a:p>
        </p:txBody>
      </p:sp>
      <p:sp>
        <p:nvSpPr>
          <p:cNvPr id="97290" name="Oval 11">
            <a:extLst>
              <a:ext uri="{FF2B5EF4-FFF2-40B4-BE49-F238E27FC236}">
                <a16:creationId xmlns:a16="http://schemas.microsoft.com/office/drawing/2014/main" id="{660981CA-028D-4985-BCA1-ED98E4005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4988" y="2171700"/>
            <a:ext cx="1612900" cy="663575"/>
          </a:xfrm>
          <a:prstGeom prst="ellipse">
            <a:avLst/>
          </a:prstGeom>
          <a:solidFill>
            <a:srgbClr val="7030A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c(2,2)</a:t>
            </a:r>
          </a:p>
        </p:txBody>
      </p:sp>
      <p:sp>
        <p:nvSpPr>
          <p:cNvPr id="97291" name="Oval 12">
            <a:extLst>
              <a:ext uri="{FF2B5EF4-FFF2-40B4-BE49-F238E27FC236}">
                <a16:creationId xmlns:a16="http://schemas.microsoft.com/office/drawing/2014/main" id="{9EE1F5AD-DFB3-4700-8C5B-9DBF56F16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488" y="3238500"/>
            <a:ext cx="1447800" cy="663575"/>
          </a:xfrm>
          <a:prstGeom prst="ellipse">
            <a:avLst/>
          </a:prstGeom>
          <a:solidFill>
            <a:srgbClr val="7030A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c(3,1)</a:t>
            </a:r>
          </a:p>
        </p:txBody>
      </p:sp>
      <p:sp>
        <p:nvSpPr>
          <p:cNvPr id="97292" name="Oval 13">
            <a:extLst>
              <a:ext uri="{FF2B5EF4-FFF2-40B4-BE49-F238E27FC236}">
                <a16:creationId xmlns:a16="http://schemas.microsoft.com/office/drawing/2014/main" id="{B02E3FE2-C1DA-41C9-B97A-4E664303BC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3488" y="2171700"/>
            <a:ext cx="1390650" cy="663575"/>
          </a:xfrm>
          <a:prstGeom prst="ellipse">
            <a:avLst/>
          </a:prstGeom>
          <a:solidFill>
            <a:srgbClr val="7030A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c(3,2)</a:t>
            </a:r>
          </a:p>
        </p:txBody>
      </p:sp>
      <p:sp>
        <p:nvSpPr>
          <p:cNvPr id="97293" name="Oval 14">
            <a:extLst>
              <a:ext uri="{FF2B5EF4-FFF2-40B4-BE49-F238E27FC236}">
                <a16:creationId xmlns:a16="http://schemas.microsoft.com/office/drawing/2014/main" id="{62FAAC40-D0F2-41CB-8D02-7066969F4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9938" y="3162300"/>
            <a:ext cx="1479550" cy="663575"/>
          </a:xfrm>
          <a:prstGeom prst="ellipse">
            <a:avLst/>
          </a:prstGeom>
          <a:solidFill>
            <a:srgbClr val="7030A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c(1,1)</a:t>
            </a:r>
          </a:p>
        </p:txBody>
      </p:sp>
      <p:sp>
        <p:nvSpPr>
          <p:cNvPr id="97294" name="Rectangle 15">
            <a:extLst>
              <a:ext uri="{FF2B5EF4-FFF2-40B4-BE49-F238E27FC236}">
                <a16:creationId xmlns:a16="http://schemas.microsoft.com/office/drawing/2014/main" id="{8B4FD432-0647-4C40-82D4-C0ACE1894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1514475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</a:p>
        </p:txBody>
      </p:sp>
      <p:sp>
        <p:nvSpPr>
          <p:cNvPr id="97295" name="Rectangle 16">
            <a:extLst>
              <a:ext uri="{FF2B5EF4-FFF2-40B4-BE49-F238E27FC236}">
                <a16:creationId xmlns:a16="http://schemas.microsoft.com/office/drawing/2014/main" id="{D8B61714-DE5C-471E-8036-C251B40CE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1824038"/>
            <a:ext cx="3381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97296" name="Rectangle 17">
            <a:extLst>
              <a:ext uri="{FF2B5EF4-FFF2-40B4-BE49-F238E27FC236}">
                <a16:creationId xmlns:a16="http://schemas.microsoft.com/office/drawing/2014/main" id="{0F23569B-B320-4C2A-A7CE-4CCD2E983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1588" y="1552575"/>
            <a:ext cx="339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97297" name="Rectangle 18">
            <a:extLst>
              <a:ext uri="{FF2B5EF4-FFF2-40B4-BE49-F238E27FC236}">
                <a16:creationId xmlns:a16="http://schemas.microsoft.com/office/drawing/2014/main" id="{7749FFC2-8BF4-49DA-A7B3-C939D81C95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563" y="2781300"/>
            <a:ext cx="336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97298" name="Rectangle 19">
            <a:extLst>
              <a:ext uri="{FF2B5EF4-FFF2-40B4-BE49-F238E27FC236}">
                <a16:creationId xmlns:a16="http://schemas.microsoft.com/office/drawing/2014/main" id="{0DAF8394-65DA-44D0-AA40-6C7D75F194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1488" y="2781300"/>
            <a:ext cx="339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97299" name="Rectangle 20">
            <a:extLst>
              <a:ext uri="{FF2B5EF4-FFF2-40B4-BE49-F238E27FC236}">
                <a16:creationId xmlns:a16="http://schemas.microsoft.com/office/drawing/2014/main" id="{DAEB8D80-4C92-4FEF-8A86-C333BA4A9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2263" y="1506538"/>
            <a:ext cx="1017587" cy="4572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a[3]=5</a:t>
            </a:r>
          </a:p>
        </p:txBody>
      </p:sp>
      <p:sp>
        <p:nvSpPr>
          <p:cNvPr id="97300" name="Rectangle 21">
            <a:extLst>
              <a:ext uri="{FF2B5EF4-FFF2-40B4-BE49-F238E27FC236}">
                <a16:creationId xmlns:a16="http://schemas.microsoft.com/office/drawing/2014/main" id="{6657B935-C1E2-4B9F-8DB6-C4CB810D7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488" y="2565400"/>
            <a:ext cx="1017587" cy="4572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a[2]=4</a:t>
            </a:r>
          </a:p>
        </p:txBody>
      </p:sp>
      <p:sp>
        <p:nvSpPr>
          <p:cNvPr id="97301" name="Rectangle 22">
            <a:extLst>
              <a:ext uri="{FF2B5EF4-FFF2-40B4-BE49-F238E27FC236}">
                <a16:creationId xmlns:a16="http://schemas.microsoft.com/office/drawing/2014/main" id="{2DB0C27A-8297-49C9-9476-E3D4A4FC5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488" y="5295900"/>
            <a:ext cx="1143000" cy="4572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a[1]=3</a:t>
            </a:r>
          </a:p>
        </p:txBody>
      </p:sp>
      <p:sp>
        <p:nvSpPr>
          <p:cNvPr id="97302" name="Rectangle 23">
            <a:extLst>
              <a:ext uri="{FF2B5EF4-FFF2-40B4-BE49-F238E27FC236}">
                <a16:creationId xmlns:a16="http://schemas.microsoft.com/office/drawing/2014/main" id="{EAF000A2-3872-45E4-8E0D-678642C2F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4288" y="4076700"/>
            <a:ext cx="1019175" cy="4572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a[1]=1</a:t>
            </a:r>
          </a:p>
        </p:txBody>
      </p:sp>
      <p:pic>
        <p:nvPicPr>
          <p:cNvPr id="107542" name="Picture 24" descr="9SVK)X~[S25{XB8PY%O2NVI">
            <a:extLst>
              <a:ext uri="{FF2B5EF4-FFF2-40B4-BE49-F238E27FC236}">
                <a16:creationId xmlns:a16="http://schemas.microsoft.com/office/drawing/2014/main" id="{15DED1F1-2BA6-DF41-8AAB-F3007CAF5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88" y="5753100"/>
            <a:ext cx="167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304" name="Line 25">
            <a:extLst>
              <a:ext uri="{FF2B5EF4-FFF2-40B4-BE49-F238E27FC236}">
                <a16:creationId xmlns:a16="http://schemas.microsoft.com/office/drawing/2014/main" id="{AD551FB1-1980-48EE-B2DA-A9B8FABB129D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8425" y="2835275"/>
            <a:ext cx="373063" cy="407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7305" name="Oval 26">
            <a:extLst>
              <a:ext uri="{FF2B5EF4-FFF2-40B4-BE49-F238E27FC236}">
                <a16:creationId xmlns:a16="http://schemas.microsoft.com/office/drawing/2014/main" id="{AEEE169B-4ED4-4307-8415-5571DEBB6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1138" y="3162300"/>
            <a:ext cx="1479550" cy="663575"/>
          </a:xfrm>
          <a:prstGeom prst="ellipse">
            <a:avLst/>
          </a:prstGeom>
          <a:solidFill>
            <a:srgbClr val="7030A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c(2,1)</a:t>
            </a:r>
          </a:p>
        </p:txBody>
      </p:sp>
      <p:sp>
        <p:nvSpPr>
          <p:cNvPr id="97306" name="Rectangle 27">
            <a:extLst>
              <a:ext uri="{FF2B5EF4-FFF2-40B4-BE49-F238E27FC236}">
                <a16:creationId xmlns:a16="http://schemas.microsoft.com/office/drawing/2014/main" id="{05505640-63DE-4995-A3E0-8430BD1F2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3688" y="4667250"/>
            <a:ext cx="1019175" cy="4572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a[1]=2</a:t>
            </a:r>
          </a:p>
        </p:txBody>
      </p:sp>
      <p:pic>
        <p:nvPicPr>
          <p:cNvPr id="107546" name="Picture 28" descr="]F}C`]})O(7AU_][B~E(ERV">
            <a:extLst>
              <a:ext uri="{FF2B5EF4-FFF2-40B4-BE49-F238E27FC236}">
                <a16:creationId xmlns:a16="http://schemas.microsoft.com/office/drawing/2014/main" id="{1761D7B2-633E-7643-B97A-67EA5370D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5" y="5119688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308" name="Rectangle 29">
            <a:extLst>
              <a:ext uri="{FF2B5EF4-FFF2-40B4-BE49-F238E27FC236}">
                <a16:creationId xmlns:a16="http://schemas.microsoft.com/office/drawing/2014/main" id="{94AE7A88-A12E-491A-8908-3EB9EEBC4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6288" y="2324100"/>
            <a:ext cx="339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pic>
        <p:nvPicPr>
          <p:cNvPr id="107548" name="Picture 30" descr="WAG~(D`0A[``O))EA$U69%4">
            <a:extLst>
              <a:ext uri="{FF2B5EF4-FFF2-40B4-BE49-F238E27FC236}">
                <a16:creationId xmlns:a16="http://schemas.microsoft.com/office/drawing/2014/main" id="{8D8241A7-53DC-D94F-8957-B9E47A333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063" y="4076700"/>
            <a:ext cx="1619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310" name="Line 31">
            <a:extLst>
              <a:ext uri="{FF2B5EF4-FFF2-40B4-BE49-F238E27FC236}">
                <a16:creationId xmlns:a16="http://schemas.microsoft.com/office/drawing/2014/main" id="{57824763-B82F-46E9-AA24-F0C2BF07B0E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68388" y="3902075"/>
            <a:ext cx="225425" cy="1393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7311" name="Line 32">
            <a:extLst>
              <a:ext uri="{FF2B5EF4-FFF2-40B4-BE49-F238E27FC236}">
                <a16:creationId xmlns:a16="http://schemas.microsoft.com/office/drawing/2014/main" id="{2896E941-54C3-4EDA-B8B7-537D73983BA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43075" y="3870325"/>
            <a:ext cx="312738" cy="79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7312" name="Line 33">
            <a:extLst>
              <a:ext uri="{FF2B5EF4-FFF2-40B4-BE49-F238E27FC236}">
                <a16:creationId xmlns:a16="http://schemas.microsoft.com/office/drawing/2014/main" id="{B71D5944-FA65-489F-9F56-2C8A49D0CA0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73288" y="3597275"/>
            <a:ext cx="519112" cy="479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Rectangle 6">
            <a:extLst>
              <a:ext uri="{FF2B5EF4-FFF2-40B4-BE49-F238E27FC236}">
                <a16:creationId xmlns:a16="http://schemas.microsoft.com/office/drawing/2014/main" id="{5B1EED8C-FF2E-41AB-AFE3-DD194FBD2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500" y="212725"/>
            <a:ext cx="40671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递归巩固练习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2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Rectangle 4">
            <a:extLst>
              <a:ext uri="{FF2B5EF4-FFF2-40B4-BE49-F238E27FC236}">
                <a16:creationId xmlns:a16="http://schemas.microsoft.com/office/drawing/2014/main" id="{00E0AE51-148C-4431-8816-910ECD4ED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25538"/>
            <a:ext cx="9144000" cy="5311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marL="719138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简单的枚举算法：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#include &lt;stdio.h&gt;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void main( )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{  int n,x,y,z,s=0;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 scanf("%d",&amp;n);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 for (x=1;x&lt;=n; x++)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     for (y=1; y&lt;=n; y++)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	 for (z=1; z&lt;=n; z++)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	     if (  x&lt;y &amp;&amp; y&lt;z )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	     {    s++;  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		printf("%5d%5d%5d\n",x,y,z);  }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	  printf("s=%d\n",s);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}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311F8FD-F488-4A27-B866-185758F76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500" y="212725"/>
            <a:ext cx="40671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递归巩固练习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2</a:t>
            </a:r>
          </a:p>
        </p:txBody>
      </p:sp>
      <p:sp>
        <p:nvSpPr>
          <p:cNvPr id="108548" name="矩形 1">
            <a:extLst>
              <a:ext uri="{FF2B5EF4-FFF2-40B4-BE49-F238E27FC236}">
                <a16:creationId xmlns:a16="http://schemas.microsoft.com/office/drawing/2014/main" id="{4AA68CD4-BB31-FA4E-9BC7-3766CF642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6550" y="5370513"/>
            <a:ext cx="1187450" cy="46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08549" name="矩形 6">
            <a:extLst>
              <a:ext uri="{FF2B5EF4-FFF2-40B4-BE49-F238E27FC236}">
                <a16:creationId xmlns:a16="http://schemas.microsoft.com/office/drawing/2014/main" id="{1FF0DF43-49C0-F94B-97D8-2C832E00D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5" y="5586413"/>
            <a:ext cx="1476375" cy="46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08550" name="矩形 7">
            <a:extLst>
              <a:ext uri="{FF2B5EF4-FFF2-40B4-BE49-F238E27FC236}">
                <a16:creationId xmlns:a16="http://schemas.microsoft.com/office/drawing/2014/main" id="{249297B9-9086-4E46-91EB-2529F15E5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5963" y="5873750"/>
            <a:ext cx="2078037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08551" name="矩形 8">
            <a:extLst>
              <a:ext uri="{FF2B5EF4-FFF2-40B4-BE49-F238E27FC236}">
                <a16:creationId xmlns:a16="http://schemas.microsoft.com/office/drawing/2014/main" id="{7C435E0D-5443-8341-8981-CB88A2892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025" y="6180138"/>
            <a:ext cx="2339975" cy="46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4">
            <a:extLst>
              <a:ext uri="{FF2B5EF4-FFF2-40B4-BE49-F238E27FC236}">
                <a16:creationId xmlns:a16="http://schemas.microsoft.com/office/drawing/2014/main" id="{DCD2F823-32BA-4613-8802-D7076CEF3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68413"/>
            <a:ext cx="9144000" cy="5140325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>
            <a:spAutoFit/>
          </a:bodyPr>
          <a:lstStyle>
            <a:lvl1pPr marL="719138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15000"/>
              </a:lnSpc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>
                <a:solidFill>
                  <a:schemeClr val="tx2"/>
                </a:solidFill>
                <a:ea typeface="微软雅黑" panose="020B0503020204020204" pitchFamily="34" charset="-122"/>
                <a:sym typeface="+mn-lt"/>
              </a:rPr>
              <a:t>加速的枚举算法：</a:t>
            </a:r>
          </a:p>
          <a:p>
            <a:pPr eaLnBrk="1" hangingPunct="1">
              <a:lnSpc>
                <a:spcPct val="115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#include &lt;stdio.h&gt;</a:t>
            </a:r>
          </a:p>
          <a:p>
            <a:pPr eaLnBrk="1" hangingPunct="1">
              <a:lnSpc>
                <a:spcPct val="115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void main( )</a:t>
            </a:r>
          </a:p>
          <a:p>
            <a:pPr eaLnBrk="1" hangingPunct="1">
              <a:lnSpc>
                <a:spcPct val="115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{    int n,x,y,z,s=0;</a:t>
            </a:r>
          </a:p>
          <a:p>
            <a:pPr eaLnBrk="1" hangingPunct="1">
              <a:lnSpc>
                <a:spcPct val="115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   scanf("%d",&amp;n);</a:t>
            </a:r>
          </a:p>
          <a:p>
            <a:pPr eaLnBrk="1" hangingPunct="1">
              <a:lnSpc>
                <a:spcPct val="115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   for (x=1;x&lt;=n-2; x++)</a:t>
            </a:r>
          </a:p>
          <a:p>
            <a:pPr eaLnBrk="1" hangingPunct="1">
              <a:lnSpc>
                <a:spcPct val="115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       for (y=x+1; y&lt;=n-1; y++)</a:t>
            </a:r>
          </a:p>
          <a:p>
            <a:pPr eaLnBrk="1" hangingPunct="1">
              <a:lnSpc>
                <a:spcPct val="115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	    for (z=y+1; z&lt;=n; z++)</a:t>
            </a:r>
          </a:p>
          <a:p>
            <a:pPr eaLnBrk="1" hangingPunct="1">
              <a:lnSpc>
                <a:spcPct val="115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	    {    s++;  </a:t>
            </a:r>
          </a:p>
          <a:p>
            <a:pPr eaLnBrk="1" hangingPunct="1">
              <a:lnSpc>
                <a:spcPct val="115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	         printf("%5d%5d%5d\n",x,y,z);  }</a:t>
            </a:r>
          </a:p>
          <a:p>
            <a:pPr eaLnBrk="1" hangingPunct="1">
              <a:lnSpc>
                <a:spcPct val="115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	  printf("s=%d\n",s);</a:t>
            </a:r>
          </a:p>
          <a:p>
            <a:pPr eaLnBrk="1" hangingPunct="1">
              <a:lnSpc>
                <a:spcPct val="115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}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FAC907B-2EF3-46A3-BC10-325020269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500" y="212725"/>
            <a:ext cx="40671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递归巩固练习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2</a:t>
            </a:r>
          </a:p>
        </p:txBody>
      </p:sp>
      <p:sp>
        <p:nvSpPr>
          <p:cNvPr id="109572" name="矩形 1">
            <a:extLst>
              <a:ext uri="{FF2B5EF4-FFF2-40B4-BE49-F238E27FC236}">
                <a16:creationId xmlns:a16="http://schemas.microsoft.com/office/drawing/2014/main" id="{407A39CD-710C-0E41-B976-A02CCF4AC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8350" y="5030788"/>
            <a:ext cx="755650" cy="46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09573" name="矩形 6">
            <a:extLst>
              <a:ext uri="{FF2B5EF4-FFF2-40B4-BE49-F238E27FC236}">
                <a16:creationId xmlns:a16="http://schemas.microsoft.com/office/drawing/2014/main" id="{606F367A-AD0F-254D-93E3-E6FAA217A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2450" y="5318125"/>
            <a:ext cx="971550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09574" name="矩形 7">
            <a:extLst>
              <a:ext uri="{FF2B5EF4-FFF2-40B4-BE49-F238E27FC236}">
                <a16:creationId xmlns:a16="http://schemas.microsoft.com/office/drawing/2014/main" id="{214F6861-C29A-0F45-A4DC-25F4E90A4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4625" y="5583238"/>
            <a:ext cx="1349375" cy="46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09575" name="矩形 8">
            <a:extLst>
              <a:ext uri="{FF2B5EF4-FFF2-40B4-BE49-F238E27FC236}">
                <a16:creationId xmlns:a16="http://schemas.microsoft.com/office/drawing/2014/main" id="{A819D28F-A517-2C4E-9833-4B45DC405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3775" y="5897563"/>
            <a:ext cx="1800225" cy="46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09576" name="矩形 9">
            <a:extLst>
              <a:ext uri="{FF2B5EF4-FFF2-40B4-BE49-F238E27FC236}">
                <a16:creationId xmlns:a16="http://schemas.microsoft.com/office/drawing/2014/main" id="{280615CD-601E-2D4B-8749-8AFC15F73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6165850"/>
            <a:ext cx="2286000" cy="444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Text Box 4">
            <a:extLst>
              <a:ext uri="{FF2B5EF4-FFF2-40B4-BE49-F238E27FC236}">
                <a16:creationId xmlns:a16="http://schemas.microsoft.com/office/drawing/2014/main" id="{88145957-3685-4239-84B5-89A9BB064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322388"/>
            <a:ext cx="8207375" cy="577850"/>
          </a:xfrm>
          <a:prstGeom prst="roundRect">
            <a:avLst/>
          </a:prstGeom>
          <a:solidFill>
            <a:srgbClr val="6C4C8F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输出一个正整数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的所有整数和形式。如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n=4	</a:t>
            </a:r>
          </a:p>
        </p:txBody>
      </p:sp>
      <p:pic>
        <p:nvPicPr>
          <p:cNvPr id="107525" name="Picture 5" descr="OMO]_7W4[9EP%)K7SS{(~8X">
            <a:extLst>
              <a:ext uri="{FF2B5EF4-FFF2-40B4-BE49-F238E27FC236}">
                <a16:creationId xmlns:a16="http://schemas.microsoft.com/office/drawing/2014/main" id="{DB939B2E-0742-42EC-AAE4-0C9B41539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8208912" cy="4332699"/>
          </a:xfrm>
          <a:prstGeom prst="roundRect">
            <a:avLst>
              <a:gd name="adj" fmla="val 342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7" name="Rectangle 6">
            <a:extLst>
              <a:ext uri="{FF2B5EF4-FFF2-40B4-BE49-F238E27FC236}">
                <a16:creationId xmlns:a16="http://schemas.microsoft.com/office/drawing/2014/main" id="{276C2891-DD7F-4A1D-B500-BB5913554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22250"/>
            <a:ext cx="4067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递归巩固练习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3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4">
            <a:extLst>
              <a:ext uri="{FF2B5EF4-FFF2-40B4-BE49-F238E27FC236}">
                <a16:creationId xmlns:a16="http://schemas.microsoft.com/office/drawing/2014/main" id="{AF5051E3-0BFB-4AE2-ABD6-2E2477B06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1075"/>
            <a:ext cx="9144000" cy="563245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marL="720000" eaLnBrk="1" hangingPunct="1"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//</a:t>
            </a:r>
            <a:r>
              <a:rPr lang="zh-CN" altLang="en-US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源程序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：</a:t>
            </a:r>
          </a:p>
          <a:p>
            <a:pPr marL="720000" eaLnBrk="1" hangingPunct="1"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#include &lt;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stdio.h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&gt;</a:t>
            </a:r>
          </a:p>
          <a:p>
            <a:pPr marL="720000" eaLnBrk="1" hangingPunct="1"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int s=0,  a[10]={0};</a:t>
            </a:r>
          </a:p>
          <a:p>
            <a:pPr marL="720000" eaLnBrk="1" hangingPunct="1"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void f(int n ,int k)</a:t>
            </a:r>
          </a:p>
          <a:p>
            <a:pPr marL="720000" eaLnBrk="1" hangingPunct="1"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{	int 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;</a:t>
            </a:r>
          </a:p>
          <a:p>
            <a:pPr marL="720000" eaLnBrk="1" hangingPunct="1"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	if (n&gt;0)   for(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=n; 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&gt;=1;  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--)</a:t>
            </a:r>
          </a:p>
          <a:p>
            <a:pPr marL="720000" eaLnBrk="1" hangingPunct="1"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		  {   a[k]=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;   f(n-i,k+1) ;}</a:t>
            </a:r>
          </a:p>
          <a:p>
            <a:pPr marL="720000" eaLnBrk="1" hangingPunct="1"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	else  	  {  for (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=0; 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&lt;k; 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++)  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printf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("%5d",a[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]);</a:t>
            </a:r>
          </a:p>
          <a:p>
            <a:pPr marL="720000" eaLnBrk="1" hangingPunct="1"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		     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printf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("\n");	s++;	}		</a:t>
            </a:r>
          </a:p>
          <a:p>
            <a:pPr marL="720000" eaLnBrk="1" hangingPunct="1"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}</a:t>
            </a:r>
          </a:p>
          <a:p>
            <a:pPr marL="720000" eaLnBrk="1" hangingPunct="1">
              <a:buFont typeface="Arial" panose="020B0604020202020204" pitchFamily="34" charset="0"/>
              <a:buNone/>
              <a:defRPr/>
            </a:pPr>
            <a:endParaRPr lang="en-US" altLang="zh-CN" b="0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720000" eaLnBrk="1" hangingPunct="1"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void main( )</a:t>
            </a:r>
          </a:p>
          <a:p>
            <a:pPr marL="720000" eaLnBrk="1" hangingPunct="1"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{	int n;</a:t>
            </a:r>
          </a:p>
          <a:p>
            <a:pPr marL="720000" eaLnBrk="1" hangingPunct="1"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scanf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("%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d",&amp;n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);   	f(n, 0);</a:t>
            </a:r>
          </a:p>
          <a:p>
            <a:pPr marL="720000" eaLnBrk="1" hangingPunct="1"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printf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("s=%d\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n",s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);    }</a:t>
            </a:r>
          </a:p>
        </p:txBody>
      </p:sp>
      <p:pic>
        <p:nvPicPr>
          <p:cNvPr id="108549" name="Picture 5" descr="OMO]_7W4[9EP%)K7SS{(~8X">
            <a:extLst>
              <a:ext uri="{FF2B5EF4-FFF2-40B4-BE49-F238E27FC236}">
                <a16:creationId xmlns:a16="http://schemas.microsoft.com/office/drawing/2014/main" id="{9FE68341-9D82-4F0C-BC40-981176CDD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365104"/>
            <a:ext cx="3352800" cy="192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EF1DCCB0-4242-4521-A903-89588C262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22250"/>
            <a:ext cx="4067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递归巩固练习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3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矩形 1">
            <a:extLst>
              <a:ext uri="{FF2B5EF4-FFF2-40B4-BE49-F238E27FC236}">
                <a16:creationId xmlns:a16="http://schemas.microsoft.com/office/drawing/2014/main" id="{CC2C006D-D6D3-9343-8880-2B5C4B268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1075"/>
            <a:ext cx="9144000" cy="5616575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02403" name="Rectangle 4">
            <a:extLst>
              <a:ext uri="{FF2B5EF4-FFF2-40B4-BE49-F238E27FC236}">
                <a16:creationId xmlns:a16="http://schemas.microsoft.com/office/drawing/2014/main" id="{12485636-8398-4480-B125-45DFD8C7C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525" y="198438"/>
            <a:ext cx="1981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递归调用树</a:t>
            </a:r>
          </a:p>
        </p:txBody>
      </p:sp>
      <p:sp>
        <p:nvSpPr>
          <p:cNvPr id="102404" name="Oval 5">
            <a:extLst>
              <a:ext uri="{FF2B5EF4-FFF2-40B4-BE49-F238E27FC236}">
                <a16:creationId xmlns:a16="http://schemas.microsoft.com/office/drawing/2014/main" id="{95C7D48C-0958-4DE2-A19E-BA58BC6E0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065338"/>
            <a:ext cx="1231900" cy="663575"/>
          </a:xfrm>
          <a:prstGeom prst="ellipse">
            <a:avLst/>
          </a:prstGeom>
          <a:solidFill>
            <a:srgbClr val="CC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f(0,1)</a:t>
            </a:r>
          </a:p>
        </p:txBody>
      </p:sp>
      <p:grpSp>
        <p:nvGrpSpPr>
          <p:cNvPr id="112645" name="Group 6">
            <a:extLst>
              <a:ext uri="{FF2B5EF4-FFF2-40B4-BE49-F238E27FC236}">
                <a16:creationId xmlns:a16="http://schemas.microsoft.com/office/drawing/2014/main" id="{E34D1C0D-6939-6841-9EF9-76DF9F55EC1D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1074738"/>
            <a:ext cx="8429625" cy="4972050"/>
            <a:chOff x="331" y="768"/>
            <a:chExt cx="5310" cy="3132"/>
          </a:xfrm>
        </p:grpSpPr>
        <p:sp>
          <p:nvSpPr>
            <p:cNvPr id="102406" name="Line 7">
              <a:extLst>
                <a:ext uri="{FF2B5EF4-FFF2-40B4-BE49-F238E27FC236}">
                  <a16:creationId xmlns:a16="http://schemas.microsoft.com/office/drawing/2014/main" id="{B1EA283C-CCE0-4B7A-A895-4BAA9C362E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340"/>
              <a:ext cx="0" cy="4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407" name="Line 8">
              <a:extLst>
                <a:ext uri="{FF2B5EF4-FFF2-40B4-BE49-F238E27FC236}">
                  <a16:creationId xmlns:a16="http://schemas.microsoft.com/office/drawing/2014/main" id="{F04D3E8C-6058-4786-8E30-E92ADD47AC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32" y="3120"/>
              <a:ext cx="0" cy="4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408" name="Line 9">
              <a:extLst>
                <a:ext uri="{FF2B5EF4-FFF2-40B4-BE49-F238E27FC236}">
                  <a16:creationId xmlns:a16="http://schemas.microsoft.com/office/drawing/2014/main" id="{C58BAA4A-0873-4A7E-8A98-5334DEB344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1728"/>
              <a:ext cx="0" cy="4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409" name="Line 10">
              <a:extLst>
                <a:ext uri="{FF2B5EF4-FFF2-40B4-BE49-F238E27FC236}">
                  <a16:creationId xmlns:a16="http://schemas.microsoft.com/office/drawing/2014/main" id="{91F010B6-30F8-4958-9A96-4BA8F9F423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2" y="1680"/>
              <a:ext cx="576" cy="4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410" name="Line 11">
              <a:extLst>
                <a:ext uri="{FF2B5EF4-FFF2-40B4-BE49-F238E27FC236}">
                  <a16:creationId xmlns:a16="http://schemas.microsoft.com/office/drawing/2014/main" id="{0BCE9074-6D32-4E46-9DF3-51BE03E74C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28" y="1680"/>
              <a:ext cx="456" cy="4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411" name="Line 12">
              <a:extLst>
                <a:ext uri="{FF2B5EF4-FFF2-40B4-BE49-F238E27FC236}">
                  <a16:creationId xmlns:a16="http://schemas.microsoft.com/office/drawing/2014/main" id="{315FB13F-005A-4B34-BE60-63B5CB016B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1680"/>
              <a:ext cx="192" cy="4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412" name="Line 13">
              <a:extLst>
                <a:ext uri="{FF2B5EF4-FFF2-40B4-BE49-F238E27FC236}">
                  <a16:creationId xmlns:a16="http://schemas.microsoft.com/office/drawing/2014/main" id="{6F4DCE68-4F49-40E0-9AA7-3CD21A6DFB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99" y="1056"/>
              <a:ext cx="634" cy="4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413" name="Line 14">
              <a:extLst>
                <a:ext uri="{FF2B5EF4-FFF2-40B4-BE49-F238E27FC236}">
                  <a16:creationId xmlns:a16="http://schemas.microsoft.com/office/drawing/2014/main" id="{57227AF8-7FEF-4F76-BDCA-F1FE4F0683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4" y="1200"/>
              <a:ext cx="47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414" name="Line 15">
              <a:extLst>
                <a:ext uri="{FF2B5EF4-FFF2-40B4-BE49-F238E27FC236}">
                  <a16:creationId xmlns:a16="http://schemas.microsoft.com/office/drawing/2014/main" id="{8239582B-DB1A-4E26-BC9E-CFB4586E97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32" y="2388"/>
              <a:ext cx="0" cy="4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415" name="Line 16">
              <a:extLst>
                <a:ext uri="{FF2B5EF4-FFF2-40B4-BE49-F238E27FC236}">
                  <a16:creationId xmlns:a16="http://schemas.microsoft.com/office/drawing/2014/main" id="{7FCB6717-FC02-446F-BADA-7C0FC44199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31" y="1728"/>
              <a:ext cx="470" cy="4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416" name="Line 17">
              <a:extLst>
                <a:ext uri="{FF2B5EF4-FFF2-40B4-BE49-F238E27FC236}">
                  <a16:creationId xmlns:a16="http://schemas.microsoft.com/office/drawing/2014/main" id="{51480EFF-1582-4211-85AE-300914B1BE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66" y="2352"/>
              <a:ext cx="462" cy="4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417" name="Line 18">
              <a:extLst>
                <a:ext uri="{FF2B5EF4-FFF2-40B4-BE49-F238E27FC236}">
                  <a16:creationId xmlns:a16="http://schemas.microsoft.com/office/drawing/2014/main" id="{4B3DB221-81B3-461E-A15D-D02F61ABA4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9" y="2400"/>
              <a:ext cx="733" cy="4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418" name="Line 19">
              <a:extLst>
                <a:ext uri="{FF2B5EF4-FFF2-40B4-BE49-F238E27FC236}">
                  <a16:creationId xmlns:a16="http://schemas.microsoft.com/office/drawing/2014/main" id="{3CA676DE-73BC-40C6-919B-394045DC58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7" y="1029"/>
              <a:ext cx="1299" cy="4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419" name="Line 20">
              <a:extLst>
                <a:ext uri="{FF2B5EF4-FFF2-40B4-BE49-F238E27FC236}">
                  <a16:creationId xmlns:a16="http://schemas.microsoft.com/office/drawing/2014/main" id="{9903A89A-EEBA-4D7E-945A-CB0C0C760A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1" y="1776"/>
              <a:ext cx="278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420" name="Line 21">
              <a:extLst>
                <a:ext uri="{FF2B5EF4-FFF2-40B4-BE49-F238E27FC236}">
                  <a16:creationId xmlns:a16="http://schemas.microsoft.com/office/drawing/2014/main" id="{868D959F-184C-4011-8DD7-A74E9F740F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2" y="1010"/>
              <a:ext cx="1306" cy="4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421" name="Oval 22">
              <a:extLst>
                <a:ext uri="{FF2B5EF4-FFF2-40B4-BE49-F238E27FC236}">
                  <a16:creationId xmlns:a16="http://schemas.microsoft.com/office/drawing/2014/main" id="{BC9B3170-C788-4229-BB3C-FCB7B555B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8" y="768"/>
              <a:ext cx="779" cy="418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just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f(4,0)</a:t>
              </a:r>
            </a:p>
          </p:txBody>
        </p:sp>
        <p:sp>
          <p:nvSpPr>
            <p:cNvPr id="102422" name="Oval 23">
              <a:extLst>
                <a:ext uri="{FF2B5EF4-FFF2-40B4-BE49-F238E27FC236}">
                  <a16:creationId xmlns:a16="http://schemas.microsoft.com/office/drawing/2014/main" id="{6B194A04-45C1-4369-9783-470C54430C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" y="1392"/>
              <a:ext cx="776" cy="418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just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f(1,1)</a:t>
              </a:r>
            </a:p>
          </p:txBody>
        </p:sp>
        <p:sp>
          <p:nvSpPr>
            <p:cNvPr id="102423" name="Oval 24">
              <a:extLst>
                <a:ext uri="{FF2B5EF4-FFF2-40B4-BE49-F238E27FC236}">
                  <a16:creationId xmlns:a16="http://schemas.microsoft.com/office/drawing/2014/main" id="{994B42AA-3C1B-4DDD-8AB3-D53A38607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0" y="1392"/>
              <a:ext cx="776" cy="418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just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f(3,1)</a:t>
              </a:r>
            </a:p>
          </p:txBody>
        </p:sp>
        <p:sp>
          <p:nvSpPr>
            <p:cNvPr id="102424" name="Oval 25">
              <a:extLst>
                <a:ext uri="{FF2B5EF4-FFF2-40B4-BE49-F238E27FC236}">
                  <a16:creationId xmlns:a16="http://schemas.microsoft.com/office/drawing/2014/main" id="{EB21E5AE-8E28-4B1F-B06F-84DAA4F8F7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5" y="2744"/>
              <a:ext cx="778" cy="418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just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f(0,3)</a:t>
              </a:r>
            </a:p>
          </p:txBody>
        </p:sp>
        <p:sp>
          <p:nvSpPr>
            <p:cNvPr id="102425" name="Oval 26">
              <a:extLst>
                <a:ext uri="{FF2B5EF4-FFF2-40B4-BE49-F238E27FC236}">
                  <a16:creationId xmlns:a16="http://schemas.microsoft.com/office/drawing/2014/main" id="{E36165E4-B813-4C85-9D5F-15ED60FF79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4" y="2016"/>
              <a:ext cx="776" cy="418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just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f(0,2)</a:t>
              </a:r>
            </a:p>
          </p:txBody>
        </p:sp>
        <p:sp>
          <p:nvSpPr>
            <p:cNvPr id="102426" name="Oval 27">
              <a:extLst>
                <a:ext uri="{FF2B5EF4-FFF2-40B4-BE49-F238E27FC236}">
                  <a16:creationId xmlns:a16="http://schemas.microsoft.com/office/drawing/2014/main" id="{1A1CA5F2-9D41-4FB3-9E13-B3CE3877E6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2" y="2736"/>
              <a:ext cx="776" cy="418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just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f(0,3)</a:t>
              </a:r>
            </a:p>
          </p:txBody>
        </p:sp>
        <p:sp>
          <p:nvSpPr>
            <p:cNvPr id="102427" name="Oval 28">
              <a:extLst>
                <a:ext uri="{FF2B5EF4-FFF2-40B4-BE49-F238E27FC236}">
                  <a16:creationId xmlns:a16="http://schemas.microsoft.com/office/drawing/2014/main" id="{4585E5DF-E354-4244-BE96-4E07379706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0" y="2750"/>
              <a:ext cx="776" cy="418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just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f(1,3)</a:t>
              </a:r>
            </a:p>
          </p:txBody>
        </p:sp>
        <p:sp>
          <p:nvSpPr>
            <p:cNvPr id="102428" name="Oval 29">
              <a:extLst>
                <a:ext uri="{FF2B5EF4-FFF2-40B4-BE49-F238E27FC236}">
                  <a16:creationId xmlns:a16="http://schemas.microsoft.com/office/drawing/2014/main" id="{CF0D4096-D3B6-459D-B405-E9B726518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" y="2016"/>
              <a:ext cx="779" cy="418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just">
                <a:buFont typeface="Arial" panose="020B0604020202020204" pitchFamily="34" charset="0"/>
                <a:buNone/>
                <a:defRPr/>
              </a:pPr>
              <a:r>
                <a:rPr lang="en-US" altLang="zh-CN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f(0,2)</a:t>
              </a:r>
            </a:p>
          </p:txBody>
        </p:sp>
        <p:sp>
          <p:nvSpPr>
            <p:cNvPr id="102429" name="Oval 30">
              <a:extLst>
                <a:ext uri="{FF2B5EF4-FFF2-40B4-BE49-F238E27FC236}">
                  <a16:creationId xmlns:a16="http://schemas.microsoft.com/office/drawing/2014/main" id="{CDCDB648-72CB-4DF6-8F82-E83C95F825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1" y="1392"/>
              <a:ext cx="774" cy="418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just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f(2,1)</a:t>
              </a:r>
            </a:p>
          </p:txBody>
        </p:sp>
        <p:sp>
          <p:nvSpPr>
            <p:cNvPr id="102430" name="Oval 31">
              <a:extLst>
                <a:ext uri="{FF2B5EF4-FFF2-40B4-BE49-F238E27FC236}">
                  <a16:creationId xmlns:a16="http://schemas.microsoft.com/office/drawing/2014/main" id="{8733B1A9-195D-40E9-AE55-724D0292E3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016"/>
              <a:ext cx="796" cy="418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just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f(0,2)</a:t>
              </a:r>
            </a:p>
          </p:txBody>
        </p:sp>
        <p:sp>
          <p:nvSpPr>
            <p:cNvPr id="102431" name="Oval 32">
              <a:extLst>
                <a:ext uri="{FF2B5EF4-FFF2-40B4-BE49-F238E27FC236}">
                  <a16:creationId xmlns:a16="http://schemas.microsoft.com/office/drawing/2014/main" id="{215E46A7-8139-4197-8DBC-7FD8EF52C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016"/>
              <a:ext cx="796" cy="418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just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f(1,2)</a:t>
              </a:r>
            </a:p>
          </p:txBody>
        </p:sp>
        <p:sp>
          <p:nvSpPr>
            <p:cNvPr id="102432" name="Oval 33">
              <a:extLst>
                <a:ext uri="{FF2B5EF4-FFF2-40B4-BE49-F238E27FC236}">
                  <a16:creationId xmlns:a16="http://schemas.microsoft.com/office/drawing/2014/main" id="{41F15502-A29E-4695-BCF4-4AFC614E3F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016"/>
              <a:ext cx="796" cy="418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just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f(1,2)</a:t>
              </a:r>
            </a:p>
          </p:txBody>
        </p:sp>
        <p:sp>
          <p:nvSpPr>
            <p:cNvPr id="102433" name="Oval 34">
              <a:extLst>
                <a:ext uri="{FF2B5EF4-FFF2-40B4-BE49-F238E27FC236}">
                  <a16:creationId xmlns:a16="http://schemas.microsoft.com/office/drawing/2014/main" id="{76C50977-45F7-4456-914A-4FC0A17937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0" y="2016"/>
              <a:ext cx="796" cy="418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just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f(2,2)</a:t>
              </a:r>
            </a:p>
          </p:txBody>
        </p:sp>
        <p:sp>
          <p:nvSpPr>
            <p:cNvPr id="102434" name="Oval 35">
              <a:extLst>
                <a:ext uri="{FF2B5EF4-FFF2-40B4-BE49-F238E27FC236}">
                  <a16:creationId xmlns:a16="http://schemas.microsoft.com/office/drawing/2014/main" id="{EB3853F7-A4C0-4B55-91C9-3A5065AD4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8" y="3482"/>
              <a:ext cx="793" cy="418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just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f(0,4)</a:t>
              </a:r>
            </a:p>
          </p:txBody>
        </p:sp>
        <p:sp>
          <p:nvSpPr>
            <p:cNvPr id="102435" name="Rectangle 36">
              <a:extLst>
                <a:ext uri="{FF2B5EF4-FFF2-40B4-BE49-F238E27FC236}">
                  <a16:creationId xmlns:a16="http://schemas.microsoft.com/office/drawing/2014/main" id="{C9996F69-0BF5-4743-8BDE-48C65EB8C5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7" y="1776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102436" name="Rectangle 37">
              <a:extLst>
                <a:ext uri="{FF2B5EF4-FFF2-40B4-BE49-F238E27FC236}">
                  <a16:creationId xmlns:a16="http://schemas.microsoft.com/office/drawing/2014/main" id="{51445E85-9E16-4C83-9D51-6B26CB7B9C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1056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102437" name="Rectangle 38">
              <a:extLst>
                <a:ext uri="{FF2B5EF4-FFF2-40B4-BE49-F238E27FC236}">
                  <a16:creationId xmlns:a16="http://schemas.microsoft.com/office/drawing/2014/main" id="{51F1D222-274B-4831-9B4F-E842DFD065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1104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102438" name="Rectangle 39">
              <a:extLst>
                <a:ext uri="{FF2B5EF4-FFF2-40B4-BE49-F238E27FC236}">
                  <a16:creationId xmlns:a16="http://schemas.microsoft.com/office/drawing/2014/main" id="{273F1F73-EB4D-4060-B9CA-8FA67AD13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1200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102439" name="Rectangle 40">
              <a:extLst>
                <a:ext uri="{FF2B5EF4-FFF2-40B4-BE49-F238E27FC236}">
                  <a16:creationId xmlns:a16="http://schemas.microsoft.com/office/drawing/2014/main" id="{05ABFA49-813D-4106-A64B-0B2CF175C6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" y="1056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102440" name="Rectangle 41">
              <a:extLst>
                <a:ext uri="{FF2B5EF4-FFF2-40B4-BE49-F238E27FC236}">
                  <a16:creationId xmlns:a16="http://schemas.microsoft.com/office/drawing/2014/main" id="{E8C2690E-4C5F-44CD-A84E-275767504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776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102441" name="Oval 42">
              <a:extLst>
                <a:ext uri="{FF2B5EF4-FFF2-40B4-BE49-F238E27FC236}">
                  <a16:creationId xmlns:a16="http://schemas.microsoft.com/office/drawing/2014/main" id="{5E77CC33-7E19-4AD3-BF17-3CCF06DAE2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702"/>
              <a:ext cx="793" cy="418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just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f(0,3)</a:t>
              </a:r>
            </a:p>
          </p:txBody>
        </p:sp>
        <p:sp>
          <p:nvSpPr>
            <p:cNvPr id="102442" name="Rectangle 43">
              <a:extLst>
                <a:ext uri="{FF2B5EF4-FFF2-40B4-BE49-F238E27FC236}">
                  <a16:creationId xmlns:a16="http://schemas.microsoft.com/office/drawing/2014/main" id="{B8ED621E-0F20-4F12-8E30-6ADD9E9FB5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1" y="1776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102443" name="Rectangle 44">
              <a:extLst>
                <a:ext uri="{FF2B5EF4-FFF2-40B4-BE49-F238E27FC236}">
                  <a16:creationId xmlns:a16="http://schemas.microsoft.com/office/drawing/2014/main" id="{B4E3D042-A1F0-4BB9-B21F-48EA645B07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1776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102444" name="Rectangle 45">
              <a:extLst>
                <a:ext uri="{FF2B5EF4-FFF2-40B4-BE49-F238E27FC236}">
                  <a16:creationId xmlns:a16="http://schemas.microsoft.com/office/drawing/2014/main" id="{D9BDBD01-453B-4EE7-BEA2-600A407D6F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" y="1776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102445" name="Rectangle 46">
              <a:extLst>
                <a:ext uri="{FF2B5EF4-FFF2-40B4-BE49-F238E27FC236}">
                  <a16:creationId xmlns:a16="http://schemas.microsoft.com/office/drawing/2014/main" id="{6908DF58-E6B0-45AA-8B62-2F9FB0ACB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3" y="1776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102446" name="Rectangle 47">
              <a:extLst>
                <a:ext uri="{FF2B5EF4-FFF2-40B4-BE49-F238E27FC236}">
                  <a16:creationId xmlns:a16="http://schemas.microsoft.com/office/drawing/2014/main" id="{947FB1A0-088C-48BD-86F3-84A674D336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448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102447" name="Rectangle 48">
              <a:extLst>
                <a:ext uri="{FF2B5EF4-FFF2-40B4-BE49-F238E27FC236}">
                  <a16:creationId xmlns:a16="http://schemas.microsoft.com/office/drawing/2014/main" id="{FDC8263D-CDF8-4CF1-8702-2A80689869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3" y="2496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102448" name="Rectangle 49">
              <a:extLst>
                <a:ext uri="{FF2B5EF4-FFF2-40B4-BE49-F238E27FC236}">
                  <a16:creationId xmlns:a16="http://schemas.microsoft.com/office/drawing/2014/main" id="{C84D8083-89A7-4539-A790-952426466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9" y="2448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102449" name="Rectangle 50">
              <a:extLst>
                <a:ext uri="{FF2B5EF4-FFF2-40B4-BE49-F238E27FC236}">
                  <a16:creationId xmlns:a16="http://schemas.microsoft.com/office/drawing/2014/main" id="{10127012-0BE7-4AD9-9573-C57CACC7FC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1" y="3168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102450" name="Rectangle 51">
              <a:extLst>
                <a:ext uri="{FF2B5EF4-FFF2-40B4-BE49-F238E27FC236}">
                  <a16:creationId xmlns:a16="http://schemas.microsoft.com/office/drawing/2014/main" id="{B68C6116-1D22-4775-BC12-6B98D36916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2448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</p:grpSp>
      <p:pic>
        <p:nvPicPr>
          <p:cNvPr id="109575" name="Picture 52" descr="OMO]_7W4[9EP%)K7SS{(~8X">
            <a:extLst>
              <a:ext uri="{FF2B5EF4-FFF2-40B4-BE49-F238E27FC236}">
                <a16:creationId xmlns:a16="http://schemas.microsoft.com/office/drawing/2014/main" id="{C8EB985D-FE2F-43C6-A546-0F8FB1249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328052"/>
            <a:ext cx="3321052" cy="2130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Rectangle 4">
            <a:extLst>
              <a:ext uri="{FF2B5EF4-FFF2-40B4-BE49-F238E27FC236}">
                <a16:creationId xmlns:a16="http://schemas.microsoft.com/office/drawing/2014/main" id="{1EFBD19F-6655-429C-AD66-9077DF2B0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6788"/>
            <a:ext cx="9145588" cy="5692775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marL="720000" eaLnBrk="1" hangingPunct="1">
              <a:lnSpc>
                <a:spcPct val="85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//</a:t>
            </a:r>
            <a:r>
              <a:rPr lang="zh-CN" altLang="en-US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源程序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</a:p>
          <a:p>
            <a:pPr marL="720000" eaLnBrk="1" hangingPunct="1">
              <a:lnSpc>
                <a:spcPct val="85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#include &lt;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stdio.h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&gt;</a:t>
            </a:r>
          </a:p>
          <a:p>
            <a:pPr marL="720000" eaLnBrk="1" hangingPunct="1">
              <a:lnSpc>
                <a:spcPct val="85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int s=0,  a[10]={0};</a:t>
            </a:r>
          </a:p>
          <a:p>
            <a:pPr marL="720000" eaLnBrk="1" hangingPunct="1">
              <a:lnSpc>
                <a:spcPct val="85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void f(int n ,int k)</a:t>
            </a:r>
          </a:p>
          <a:p>
            <a:pPr marL="720000" eaLnBrk="1" hangingPunct="1">
              <a:lnSpc>
                <a:spcPct val="85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{  	for(int 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=1; 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&lt;=n;  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++)</a:t>
            </a:r>
          </a:p>
          <a:p>
            <a:pPr marL="720000" eaLnBrk="1" hangingPunct="1">
              <a:lnSpc>
                <a:spcPct val="85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   	{   	a[k]=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;</a:t>
            </a:r>
          </a:p>
          <a:p>
            <a:pPr marL="720000" eaLnBrk="1" hangingPunct="1">
              <a:lnSpc>
                <a:spcPct val="85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        		if     (n-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&gt;0) 	   f(n-i,k+1);</a:t>
            </a:r>
          </a:p>
          <a:p>
            <a:pPr marL="720000" eaLnBrk="1" hangingPunct="1">
              <a:lnSpc>
                <a:spcPct val="85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	   	else    if (n-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==0) </a:t>
            </a:r>
          </a:p>
          <a:p>
            <a:pPr marL="720000" eaLnBrk="1" hangingPunct="1">
              <a:lnSpc>
                <a:spcPct val="85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	                    { 	 for (int j=0; j&lt;=k; 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j++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)  </a:t>
            </a:r>
          </a:p>
          <a:p>
            <a:pPr marL="720000" eaLnBrk="1" hangingPunct="1">
              <a:lnSpc>
                <a:spcPct val="85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				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printf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("%5d",a[j]);</a:t>
            </a:r>
          </a:p>
          <a:p>
            <a:pPr marL="720000" eaLnBrk="1" hangingPunct="1">
              <a:lnSpc>
                <a:spcPct val="85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		       		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printf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("\n");	s++;	}</a:t>
            </a:r>
          </a:p>
          <a:p>
            <a:pPr marL="720000" eaLnBrk="1" hangingPunct="1">
              <a:lnSpc>
                <a:spcPct val="85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	}</a:t>
            </a:r>
          </a:p>
          <a:p>
            <a:pPr marL="720000" eaLnBrk="1" hangingPunct="1">
              <a:lnSpc>
                <a:spcPct val="85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}</a:t>
            </a:r>
          </a:p>
          <a:p>
            <a:pPr marL="720000" eaLnBrk="1" hangingPunct="1">
              <a:lnSpc>
                <a:spcPct val="85000"/>
              </a:lnSpc>
              <a:buFont typeface="Arial" panose="020B0604020202020204" pitchFamily="34" charset="0"/>
              <a:buNone/>
              <a:defRPr/>
            </a:pPr>
            <a:endParaRPr lang="en-US" altLang="zh-CN" b="0" dirty="0">
              <a:solidFill>
                <a:srgbClr val="CC330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720000" eaLnBrk="1" hangingPunct="1">
              <a:lnSpc>
                <a:spcPct val="85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void main( )</a:t>
            </a:r>
          </a:p>
          <a:p>
            <a:pPr marL="720000" eaLnBrk="1" hangingPunct="1">
              <a:lnSpc>
                <a:spcPct val="85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{	int n;</a:t>
            </a:r>
          </a:p>
          <a:p>
            <a:pPr marL="720000" eaLnBrk="1" hangingPunct="1">
              <a:lnSpc>
                <a:spcPct val="85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scanf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("%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d",&amp;n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);   f(n, 0);</a:t>
            </a:r>
          </a:p>
          <a:p>
            <a:pPr marL="720000" eaLnBrk="1" hangingPunct="1">
              <a:lnSpc>
                <a:spcPct val="85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printf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("s=%d\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n",s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);    }</a:t>
            </a:r>
          </a:p>
        </p:txBody>
      </p:sp>
      <p:pic>
        <p:nvPicPr>
          <p:cNvPr id="110597" name="Picture 5" descr="5VX0D_]8X8NMKVVT305B1FH">
            <a:extLst>
              <a:ext uri="{FF2B5EF4-FFF2-40B4-BE49-F238E27FC236}">
                <a16:creationId xmlns:a16="http://schemas.microsoft.com/office/drawing/2014/main" id="{42B1A2F0-9565-4FFA-B53F-BEB028BA5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792" y="4581128"/>
            <a:ext cx="3059832" cy="1946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6278B19E-68FE-4AD1-AA3A-F62D98A84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525" y="198438"/>
            <a:ext cx="1981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递归调用树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矩形 1">
            <a:extLst>
              <a:ext uri="{FF2B5EF4-FFF2-40B4-BE49-F238E27FC236}">
                <a16:creationId xmlns:a16="http://schemas.microsoft.com/office/drawing/2014/main" id="{BB1157F4-A4C4-D049-A985-84F330671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513"/>
            <a:ext cx="9144000" cy="4537075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04451" name="Text Box 4">
            <a:extLst>
              <a:ext uri="{FF2B5EF4-FFF2-40B4-BE49-F238E27FC236}">
                <a16:creationId xmlns:a16="http://schemas.microsoft.com/office/drawing/2014/main" id="{07C4C5BC-A896-46AA-B77E-92187142D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052513"/>
            <a:ext cx="8305800" cy="554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输出一个正整数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的分解形式。例如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,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当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n=4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时：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	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4=4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	4=3+1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	4=2+2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	4=2+1+1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	4=1+1+1+1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共计 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5 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种形式。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当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n=7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时，共有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15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种形式。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当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n=10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时，共有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42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种形式。</a:t>
            </a: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endParaRPr lang="zh-CN" altLang="en-US" sz="2600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6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	注意：与练习</a:t>
            </a:r>
            <a:r>
              <a:rPr lang="en-US" altLang="zh-CN" sz="26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sz="26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的区别</a:t>
            </a:r>
            <a:r>
              <a:rPr lang="zh-CN" altLang="en-US" sz="2600" b="0">
                <a:solidFill>
                  <a:srgbClr val="CC3300"/>
                </a:solidFill>
                <a:ea typeface="微软雅黑" panose="020B0503020204020204" pitchFamily="34" charset="-122"/>
                <a:sym typeface="+mn-lt"/>
              </a:rPr>
              <a:t> 	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   </a:t>
            </a:r>
          </a:p>
        </p:txBody>
      </p:sp>
      <p:sp>
        <p:nvSpPr>
          <p:cNvPr id="104452" name="Rectangle 5">
            <a:extLst>
              <a:ext uri="{FF2B5EF4-FFF2-40B4-BE49-F238E27FC236}">
                <a16:creationId xmlns:a16="http://schemas.microsoft.com/office/drawing/2014/main" id="{0C1ED39A-F57B-429A-986D-AE29E9790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96850"/>
            <a:ext cx="4067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递归巩固练习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4</a:t>
            </a:r>
          </a:p>
        </p:txBody>
      </p:sp>
      <p:sp>
        <p:nvSpPr>
          <p:cNvPr id="114693" name="矩形 2">
            <a:extLst>
              <a:ext uri="{FF2B5EF4-FFF2-40B4-BE49-F238E27FC236}">
                <a16:creationId xmlns:a16="http://schemas.microsoft.com/office/drawing/2014/main" id="{7A7C868D-178E-C642-A488-D05457FE2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05488"/>
            <a:ext cx="9144000" cy="11588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4">
            <a:extLst>
              <a:ext uri="{FF2B5EF4-FFF2-40B4-BE49-F238E27FC236}">
                <a16:creationId xmlns:a16="http://schemas.microsoft.com/office/drawing/2014/main" id="{F7537682-2F1D-4EEE-BA93-371CE6FDD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25513"/>
            <a:ext cx="9144000" cy="574357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marL="72000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#include &lt;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stdio.h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&gt;</a:t>
            </a:r>
          </a:p>
          <a:p>
            <a:pPr marL="72000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int s=0,  a[10]={0};</a:t>
            </a:r>
          </a:p>
          <a:p>
            <a:pPr marL="72000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void f(int n ,int k)</a:t>
            </a:r>
          </a:p>
          <a:p>
            <a:pPr marL="72000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{  for(int 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=1; 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&lt;=n;  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++)</a:t>
            </a:r>
          </a:p>
          <a:p>
            <a:pPr marL="72000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{   a[k]=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;</a:t>
            </a:r>
          </a:p>
          <a:p>
            <a:pPr marL="72000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   if ( n-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&gt;0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 &amp;&amp; a[k-1]&lt;=</a:t>
            </a:r>
            <a:r>
              <a:rPr lang="en-US" altLang="zh-CN" b="0" dirty="0" err="1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) f(n-i,k+1);</a:t>
            </a:r>
          </a:p>
          <a:p>
            <a:pPr marL="72000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	   else  if (n-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i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==0 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&amp;&amp; a[k-1]&lt;=a[k]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) </a:t>
            </a:r>
          </a:p>
          <a:p>
            <a:pPr marL="72000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	            {  for (int j=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; j&lt;=k; 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j++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)  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printf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("%5d",a[j]);</a:t>
            </a:r>
          </a:p>
          <a:p>
            <a:pPr marL="72000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		       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printf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("\n");	s++;	}</a:t>
            </a:r>
          </a:p>
          <a:p>
            <a:pPr marL="72000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    }</a:t>
            </a:r>
          </a:p>
          <a:p>
            <a:pPr marL="72000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}</a:t>
            </a:r>
          </a:p>
          <a:p>
            <a:pPr marL="72000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  <a:p>
            <a:pPr marL="72000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void main( )</a:t>
            </a:r>
          </a:p>
          <a:p>
            <a:pPr marL="72000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{	int n;</a:t>
            </a:r>
          </a:p>
          <a:p>
            <a:pPr marL="72000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scanf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("%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d",&amp;n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);   f(n, </a:t>
            </a:r>
            <a:r>
              <a:rPr lang="en-US" altLang="zh-CN" b="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);</a:t>
            </a:r>
          </a:p>
          <a:p>
            <a:pPr marL="72000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printf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("s=%d\</a:t>
            </a:r>
            <a:r>
              <a:rPr lang="en-US" altLang="zh-CN" b="0" dirty="0" err="1">
                <a:latin typeface="+mn-lt"/>
                <a:ea typeface="+mn-ea"/>
                <a:cs typeface="+mn-ea"/>
                <a:sym typeface="+mn-lt"/>
              </a:rPr>
              <a:t>n",s</a:t>
            </a: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);    }</a:t>
            </a:r>
          </a:p>
          <a:p>
            <a:pPr marL="720000" eaLnBrk="1" hangingPunct="1">
              <a:lnSpc>
                <a:spcPct val="90000"/>
              </a:lnSpc>
              <a:buFont typeface="Arial" panose="020B0604020202020204" pitchFamily="34" charset="0"/>
              <a:buNone/>
              <a:defRPr/>
            </a:pPr>
            <a:endParaRPr lang="en-US" altLang="zh-CN" b="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12645" name="Picture 5" descr="9}PEWFWRZPG(T$I3IU0QQRA">
            <a:extLst>
              <a:ext uri="{FF2B5EF4-FFF2-40B4-BE49-F238E27FC236}">
                <a16:creationId xmlns:a16="http://schemas.microsoft.com/office/drawing/2014/main" id="{06475B11-9126-4FFE-A2CC-C71C35128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404" y="4293096"/>
            <a:ext cx="4239596" cy="2241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249C563-19A5-4AF7-8986-2796A00BF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96850"/>
            <a:ext cx="4067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递归巩固练习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4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图片 9">
            <a:extLst>
              <a:ext uri="{FF2B5EF4-FFF2-40B4-BE49-F238E27FC236}">
                <a16:creationId xmlns:a16="http://schemas.microsoft.com/office/drawing/2014/main" id="{0CCB1E2A-1E31-8B4E-BF76-092DC6656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/>
          <a:stretch>
            <a:fillRect/>
          </a:stretch>
        </p:blipFill>
        <p:spPr bwMode="auto">
          <a:xfrm>
            <a:off x="0" y="1588"/>
            <a:ext cx="912495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矩形: 圆角 16">
            <a:extLst>
              <a:ext uri="{FF2B5EF4-FFF2-40B4-BE49-F238E27FC236}">
                <a16:creationId xmlns:a16="http://schemas.microsoft.com/office/drawing/2014/main" id="{71E41018-A699-4CA1-A83B-DCA20509A6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0" y="4752975"/>
            <a:ext cx="5199063" cy="504825"/>
          </a:xfrm>
          <a:prstGeom prst="roundRect">
            <a:avLst>
              <a:gd name="adj" fmla="val 16667"/>
            </a:avLst>
          </a:prstGeom>
          <a:solidFill>
            <a:srgbClr val="9476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67" name="矩形: 圆角 15">
            <a:extLst>
              <a:ext uri="{FF2B5EF4-FFF2-40B4-BE49-F238E27FC236}">
                <a16:creationId xmlns:a16="http://schemas.microsoft.com/office/drawing/2014/main" id="{40062D27-B1A0-4BCE-B65A-3655ECB9E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188" y="4752975"/>
            <a:ext cx="839787" cy="5048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8359361-9B5C-45D9-8B47-07DAB8EE3713}"/>
              </a:ext>
            </a:extLst>
          </p:cNvPr>
          <p:cNvSpPr/>
          <p:nvPr/>
        </p:nvSpPr>
        <p:spPr bwMode="auto">
          <a:xfrm>
            <a:off x="9525" y="1588"/>
            <a:ext cx="9151938" cy="2024062"/>
          </a:xfrm>
          <a:prstGeom prst="rect">
            <a:avLst/>
          </a:prstGeom>
          <a:solidFill>
            <a:schemeClr val="tx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 kern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Shape 26">
            <a:extLst>
              <a:ext uri="{FF2B5EF4-FFF2-40B4-BE49-F238E27FC236}">
                <a16:creationId xmlns:a16="http://schemas.microsoft.com/office/drawing/2014/main" id="{FE9F5893-4626-4865-AC93-C3E40E28947D}"/>
              </a:ext>
            </a:extLst>
          </p:cNvPr>
          <p:cNvSpPr/>
          <p:nvPr/>
        </p:nvSpPr>
        <p:spPr>
          <a:xfrm flipH="1">
            <a:off x="-36513" y="774700"/>
            <a:ext cx="9207501" cy="12604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275E2F4-7139-46A2-BF2A-8FCEA0D3189D}"/>
              </a:ext>
            </a:extLst>
          </p:cNvPr>
          <p:cNvSpPr txBox="1"/>
          <p:nvPr/>
        </p:nvSpPr>
        <p:spPr>
          <a:xfrm>
            <a:off x="558800" y="331788"/>
            <a:ext cx="2573338" cy="6477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dist"/>
            <a:r>
              <a:rPr lang="zh-CN" altLang="en-US" sz="36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目录导航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89D4F62-66DA-41B2-8D3D-6E901EE39B08}"/>
              </a:ext>
            </a:extLst>
          </p:cNvPr>
          <p:cNvSpPr txBox="1"/>
          <p:nvPr/>
        </p:nvSpPr>
        <p:spPr>
          <a:xfrm>
            <a:off x="1619250" y="2471738"/>
            <a:ext cx="720725" cy="3351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3.1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3.2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3.3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3.4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3.5</a:t>
            </a:r>
            <a:endParaRPr lang="zh-CN" altLang="en-US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3.6</a:t>
            </a:r>
            <a:endParaRPr lang="zh-CN" altLang="en-US" b="0" dirty="0">
              <a:solidFill>
                <a:srgbClr val="000000">
                  <a:lumMod val="95000"/>
                  <a:lumOff val="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9FAEBCB-FDDD-4492-84CD-8BBCD0107CBD}"/>
              </a:ext>
            </a:extLst>
          </p:cNvPr>
          <p:cNvSpPr txBox="1"/>
          <p:nvPr/>
        </p:nvSpPr>
        <p:spPr>
          <a:xfrm>
            <a:off x="2457450" y="2471738"/>
            <a:ext cx="4129088" cy="335121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栈和队列的定义和特点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案例引入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栈的表示和操作的实现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栈与递归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队列的的表示和操作的实现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rgbClr val="0D0D0D"/>
                </a:solidFill>
                <a:ea typeface="微软雅黑" panose="020B0503020204020204" pitchFamily="34" charset="-122"/>
                <a:sym typeface="+mn-lt"/>
              </a:rPr>
              <a:t>案例分析与实现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4652495-EF87-4180-A7CC-AEC7D47C9135}"/>
              </a:ext>
            </a:extLst>
          </p:cNvPr>
          <p:cNvSpPr/>
          <p:nvPr/>
        </p:nvSpPr>
        <p:spPr>
          <a:xfrm>
            <a:off x="3276600" y="457200"/>
            <a:ext cx="1458913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2" name="Rectangle 4">
            <a:extLst>
              <a:ext uri="{FF2B5EF4-FFF2-40B4-BE49-F238E27FC236}">
                <a16:creationId xmlns:a16="http://schemas.microsoft.com/office/drawing/2014/main" id="{9CFC8DFD-B980-4736-BE21-C7F5E0C89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" y="1557338"/>
            <a:ext cx="8569325" cy="2519362"/>
          </a:xfrm>
          <a:prstGeom prst="roundRect">
            <a:avLst>
              <a:gd name="adj" fmla="val 7782"/>
            </a:avLst>
          </a:prstGeom>
          <a:solidFill>
            <a:srgbClr val="EAEAEA"/>
          </a:solidFill>
          <a:ln>
            <a:noFill/>
          </a:ln>
        </p:spPr>
        <p:txBody>
          <a:bodyPr anchor="ctr">
            <a:spAutoFit/>
          </a:bodyPr>
          <a:lstStyle>
            <a:lvl1pPr indent="6286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设栈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S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和队列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Q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的初始状态为空，元素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e1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e2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e3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e4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e5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和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e6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依次通过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S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，一个元素出栈后即进入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Q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，若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6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个元素出队的序列是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e2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e4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e3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e6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、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e5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和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e1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，则栈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S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的容量至少应该是（　）。 </a:t>
            </a:r>
          </a:p>
        </p:txBody>
      </p:sp>
      <p:sp>
        <p:nvSpPr>
          <p:cNvPr id="106503" name="Rectangle 5">
            <a:extLst>
              <a:ext uri="{FF2B5EF4-FFF2-40B4-BE49-F238E27FC236}">
                <a16:creationId xmlns:a16="http://schemas.microsoft.com/office/drawing/2014/main" id="{5CBC50D3-A152-4257-9998-4A0D53EF4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4437063"/>
            <a:ext cx="8337550" cy="585787"/>
          </a:xfrm>
          <a:prstGeom prst="rect">
            <a:avLst/>
          </a:prstGeom>
          <a:noFill/>
          <a:ln w="38100">
            <a:solidFill>
              <a:srgbClr val="6C4C8F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3200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lang="en-US" altLang="zh-CN" sz="3200" dirty="0">
                <a:latin typeface="+mn-lt"/>
                <a:ea typeface="+mn-ea"/>
                <a:cs typeface="+mn-ea"/>
                <a:sym typeface="+mn-lt"/>
              </a:rPr>
              <a:t>2     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3200" dirty="0">
                <a:latin typeface="+mn-lt"/>
                <a:ea typeface="+mn-ea"/>
                <a:cs typeface="+mn-ea"/>
                <a:sym typeface="+mn-lt"/>
              </a:rPr>
              <a:t>B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lang="en-US" altLang="zh-CN" sz="3200" dirty="0">
                <a:latin typeface="+mn-lt"/>
                <a:ea typeface="+mn-ea"/>
                <a:cs typeface="+mn-ea"/>
                <a:sym typeface="+mn-lt"/>
              </a:rPr>
              <a:t>3         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3200" dirty="0">
                <a:latin typeface="+mn-lt"/>
                <a:ea typeface="+mn-ea"/>
                <a:cs typeface="+mn-ea"/>
                <a:sym typeface="+mn-lt"/>
              </a:rPr>
              <a:t>C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lang="en-US" altLang="zh-CN" sz="3200" dirty="0">
                <a:latin typeface="+mn-lt"/>
                <a:ea typeface="+mn-ea"/>
                <a:cs typeface="+mn-ea"/>
                <a:sym typeface="+mn-lt"/>
              </a:rPr>
              <a:t>4    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3200" dirty="0">
                <a:latin typeface="+mn-lt"/>
                <a:ea typeface="+mn-ea"/>
                <a:cs typeface="+mn-ea"/>
                <a:sym typeface="+mn-lt"/>
              </a:rPr>
              <a:t>D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lang="en-US" altLang="zh-CN" sz="3200" dirty="0">
                <a:latin typeface="+mn-lt"/>
                <a:ea typeface="+mn-ea"/>
                <a:cs typeface="+mn-ea"/>
                <a:sym typeface="+mn-lt"/>
              </a:rPr>
              <a:t>6</a:t>
            </a:r>
          </a:p>
        </p:txBody>
      </p:sp>
      <p:sp>
        <p:nvSpPr>
          <p:cNvPr id="106504" name="Rectangle 6">
            <a:extLst>
              <a:ext uri="{FF2B5EF4-FFF2-40B4-BE49-F238E27FC236}">
                <a16:creationId xmlns:a16="http://schemas.microsoft.com/office/drawing/2014/main" id="{DE54CDCC-4868-4554-8747-E99B922C4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28588"/>
            <a:ext cx="2339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marL="342900" indent="-342900">
              <a:defRPr/>
            </a:pPr>
            <a:r>
              <a: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练习</a:t>
            </a:r>
          </a:p>
        </p:txBody>
      </p:sp>
      <p:sp>
        <p:nvSpPr>
          <p:cNvPr id="26" name="Text Box 7">
            <a:extLst>
              <a:ext uri="{FF2B5EF4-FFF2-40B4-BE49-F238E27FC236}">
                <a16:creationId xmlns:a16="http://schemas.microsoft.com/office/drawing/2014/main" id="{5E67F912-933E-4A8E-8B47-6EC53851E0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3432175"/>
            <a:ext cx="576263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B</a:t>
            </a:r>
          </a:p>
        </p:txBody>
      </p:sp>
    </p:spTree>
  </p:cSld>
  <p:clrMapOvr>
    <a:masterClrMapping/>
  </p:clrMapOvr>
  <p:transition>
    <p:sndAc>
      <p:stSnd>
        <p:snd r:embed="rId2" name="queu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786" name="Object 2">
            <a:extLst>
              <a:ext uri="{FF2B5EF4-FFF2-40B4-BE49-F238E27FC236}">
                <a16:creationId xmlns:a16="http://schemas.microsoft.com/office/drawing/2014/main" id="{9B23DC55-93C3-B044-91EC-A6539C53021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67000" y="1906588"/>
          <a:ext cx="5943600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30" r:id="rId3" imgW="58508900" imgH="5270500" progId="Equation.3">
                  <p:embed/>
                </p:oleObj>
              </mc:Choice>
              <mc:Fallback>
                <p:oleObj r:id="rId3" imgW="58508900" imgH="5270500" progId="Equation.3">
                  <p:embed/>
                  <p:pic>
                    <p:nvPicPr>
                      <p:cNvPr id="0" name="Object 2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906588"/>
                        <a:ext cx="5943600" cy="534987"/>
                      </a:xfrm>
                      <a:prstGeom prst="rect">
                        <a:avLst/>
                      </a:prstGeom>
                      <a:solidFill>
                        <a:srgbClr val="D5D5D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24" name="Text Box 4">
            <a:extLst>
              <a:ext uri="{FF2B5EF4-FFF2-40B4-BE49-F238E27FC236}">
                <a16:creationId xmlns:a16="http://schemas.microsoft.com/office/drawing/2014/main" id="{27070B8C-05BD-4944-8908-F7CD5402E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841500"/>
            <a:ext cx="19510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0">
                <a:ea typeface="微软雅黑" panose="020B0503020204020204" pitchFamily="34" charset="-122"/>
                <a:sym typeface="+mn-lt"/>
              </a:rPr>
              <a:t>数据对象</a:t>
            </a:r>
            <a:r>
              <a:rPr lang="en-US" altLang="zh-CN" sz="3200" b="0">
                <a:ea typeface="微软雅黑" panose="020B0503020204020204" pitchFamily="34" charset="-122"/>
                <a:sym typeface="+mn-lt"/>
              </a:rPr>
              <a:t>:</a:t>
            </a:r>
            <a:endParaRPr lang="en-US" altLang="zh-CN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07525" name="Text Box 5">
            <a:extLst>
              <a:ext uri="{FF2B5EF4-FFF2-40B4-BE49-F238E27FC236}">
                <a16:creationId xmlns:a16="http://schemas.microsoft.com/office/drawing/2014/main" id="{E1BC66E1-3BE6-4F4A-A18D-DAB935A80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527300"/>
            <a:ext cx="19510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0">
                <a:ea typeface="微软雅黑" panose="020B0503020204020204" pitchFamily="34" charset="-122"/>
                <a:sym typeface="+mn-lt"/>
              </a:rPr>
              <a:t>数据关系</a:t>
            </a:r>
            <a:r>
              <a:rPr lang="en-US" altLang="zh-CN" sz="3200" b="0">
                <a:ea typeface="微软雅黑" panose="020B0503020204020204" pitchFamily="34" charset="-122"/>
                <a:sym typeface="+mn-lt"/>
              </a:rPr>
              <a:t>:</a:t>
            </a:r>
            <a:endParaRPr lang="en-US" altLang="zh-CN" b="0">
              <a:ea typeface="微软雅黑" panose="020B0503020204020204" pitchFamily="34" charset="-122"/>
              <a:sym typeface="+mn-lt"/>
            </a:endParaRPr>
          </a:p>
        </p:txBody>
      </p:sp>
      <p:graphicFrame>
        <p:nvGraphicFramePr>
          <p:cNvPr id="118789" name="Object 6">
            <a:extLst>
              <a:ext uri="{FF2B5EF4-FFF2-40B4-BE49-F238E27FC236}">
                <a16:creationId xmlns:a16="http://schemas.microsoft.com/office/drawing/2014/main" id="{C953B115-8C61-6B40-9E7A-35D4CCD97B85}"/>
              </a:ext>
            </a:extLst>
          </p:cNvPr>
          <p:cNvGraphicFramePr>
            <a:graphicFrameLocks/>
          </p:cNvGraphicFramePr>
          <p:nvPr/>
        </p:nvGraphicFramePr>
        <p:xfrm>
          <a:off x="2667000" y="2576513"/>
          <a:ext cx="594360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31" r:id="rId5" imgW="57340500" imgH="10528300" progId="Equation.3">
                  <p:embed/>
                </p:oleObj>
              </mc:Choice>
              <mc:Fallback>
                <p:oleObj r:id="rId5" imgW="57340500" imgH="10528300" progId="Equation.3">
                  <p:embed/>
                  <p:pic>
                    <p:nvPicPr>
                      <p:cNvPr id="0" name="Object 6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576513"/>
                        <a:ext cx="5943600" cy="1063625"/>
                      </a:xfrm>
                      <a:prstGeom prst="rect">
                        <a:avLst/>
                      </a:prstGeom>
                      <a:solidFill>
                        <a:srgbClr val="D5D5D5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27" name="Text Box 7">
            <a:extLst>
              <a:ext uri="{FF2B5EF4-FFF2-40B4-BE49-F238E27FC236}">
                <a16:creationId xmlns:a16="http://schemas.microsoft.com/office/drawing/2014/main" id="{6B497DF6-5AB3-4019-95CA-FF68D4062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213100"/>
            <a:ext cx="19510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0">
                <a:latin typeface="+mn-lt"/>
                <a:ea typeface="+mn-ea"/>
                <a:cs typeface="+mn-ea"/>
                <a:sym typeface="+mn-lt"/>
              </a:rPr>
              <a:t>基本操作</a:t>
            </a:r>
            <a:r>
              <a:rPr lang="en-US" altLang="zh-CN" sz="3200" b="0">
                <a:latin typeface="+mn-lt"/>
                <a:ea typeface="+mn-ea"/>
                <a:cs typeface="+mn-ea"/>
                <a:sym typeface="+mn-lt"/>
              </a:rPr>
              <a:t>:</a:t>
            </a:r>
          </a:p>
        </p:txBody>
      </p:sp>
      <p:sp>
        <p:nvSpPr>
          <p:cNvPr id="107528" name="Rectangle 8">
            <a:extLst>
              <a:ext uri="{FF2B5EF4-FFF2-40B4-BE49-F238E27FC236}">
                <a16:creationId xmlns:a16="http://schemas.microsoft.com/office/drawing/2014/main" id="{0A0BE730-5361-423D-A711-437D1BBE3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3948113"/>
            <a:ext cx="7926387" cy="23145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     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(1)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InitQueue (&amp;Q)         //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构造空队列</a:t>
            </a:r>
          </a:p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      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(2) DestroyQueue (&amp;Q)   //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销毁队列</a:t>
            </a:r>
          </a:p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      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(3) ClearQueue (&amp;S)       //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清空队列</a:t>
            </a:r>
          </a:p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      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(4) QueueEmpty(S)          //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判空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. 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空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--TRUE,</a:t>
            </a:r>
          </a:p>
        </p:txBody>
      </p:sp>
      <p:sp>
        <p:nvSpPr>
          <p:cNvPr id="107529" name="Text Box 9">
            <a:extLst>
              <a:ext uri="{FF2B5EF4-FFF2-40B4-BE49-F238E27FC236}">
                <a16:creationId xmlns:a16="http://schemas.microsoft.com/office/drawing/2014/main" id="{0E4A461A-B06D-435F-94C8-168515482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052513"/>
            <a:ext cx="25352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0">
                <a:latin typeface="+mn-lt"/>
                <a:ea typeface="+mn-ea"/>
                <a:cs typeface="+mn-ea"/>
                <a:sym typeface="+mn-lt"/>
              </a:rPr>
              <a:t>ADT Queue {</a:t>
            </a:r>
          </a:p>
        </p:txBody>
      </p:sp>
      <p:sp>
        <p:nvSpPr>
          <p:cNvPr id="686092" name="Comment 12">
            <a:extLst>
              <a:ext uri="{FF2B5EF4-FFF2-40B4-BE49-F238E27FC236}">
                <a16:creationId xmlns:a16="http://schemas.microsoft.com/office/drawing/2014/main" id="{4880F81D-4C55-4132-94F0-689A32756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88913"/>
            <a:ext cx="49069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队列的抽象数据类型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3">
            <a:extLst>
              <a:ext uri="{FF2B5EF4-FFF2-40B4-BE49-F238E27FC236}">
                <a16:creationId xmlns:a16="http://schemas.microsoft.com/office/drawing/2014/main" id="{92EF9B27-5D5A-42C7-A3F8-AA736B2DFE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81163"/>
            <a:ext cx="8229600" cy="4556125"/>
          </a:xfrm>
          <a:prstGeom prst="roundRect">
            <a:avLst>
              <a:gd name="adj" fmla="val 6039"/>
            </a:avLst>
          </a:prstGeo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just"/>
            <a:r>
              <a:rPr lang="en-US" altLang="zh-CN" sz="2800">
                <a:sym typeface="+mn-lt"/>
              </a:rPr>
              <a:t>      (5) QueueLength(Q)         //</a:t>
            </a:r>
            <a:r>
              <a:rPr lang="zh-CN" altLang="en-US" sz="2800">
                <a:sym typeface="+mn-lt"/>
              </a:rPr>
              <a:t>取队列长度</a:t>
            </a:r>
          </a:p>
          <a:p>
            <a:pPr algn="just"/>
            <a:r>
              <a:rPr lang="zh-CN" altLang="en-US" sz="2800">
                <a:sym typeface="+mn-lt"/>
              </a:rPr>
              <a:t>      </a:t>
            </a:r>
            <a:r>
              <a:rPr lang="en-US" altLang="zh-CN" sz="2800">
                <a:sym typeface="+mn-lt"/>
              </a:rPr>
              <a:t>(6) GetHead (Q,&amp;e)         //</a:t>
            </a:r>
            <a:r>
              <a:rPr lang="zh-CN" altLang="en-US" sz="2800">
                <a:sym typeface="+mn-lt"/>
              </a:rPr>
              <a:t>取队头元素</a:t>
            </a:r>
            <a:r>
              <a:rPr lang="en-US" altLang="zh-CN" sz="2800">
                <a:sym typeface="+mn-lt"/>
              </a:rPr>
              <a:t>,</a:t>
            </a:r>
          </a:p>
          <a:p>
            <a:pPr algn="just"/>
            <a:r>
              <a:rPr lang="en-US" altLang="zh-CN" sz="2800">
                <a:sym typeface="+mn-lt"/>
              </a:rPr>
              <a:t>      (7) </a:t>
            </a:r>
            <a:r>
              <a:rPr lang="en-US" altLang="zh-CN" sz="2800">
                <a:solidFill>
                  <a:srgbClr val="FF0000"/>
                </a:solidFill>
                <a:sym typeface="+mn-lt"/>
              </a:rPr>
              <a:t>EnQueue (&amp;Q,e)        //</a:t>
            </a:r>
            <a:r>
              <a:rPr lang="zh-CN" altLang="en-US" sz="2800">
                <a:solidFill>
                  <a:srgbClr val="FF0000"/>
                </a:solidFill>
                <a:sym typeface="+mn-lt"/>
              </a:rPr>
              <a:t>入队列</a:t>
            </a:r>
          </a:p>
          <a:p>
            <a:pPr algn="just"/>
            <a:r>
              <a:rPr lang="zh-CN" altLang="en-US" sz="2800">
                <a:sym typeface="+mn-lt"/>
              </a:rPr>
              <a:t>      </a:t>
            </a:r>
            <a:r>
              <a:rPr lang="en-US" altLang="zh-CN" sz="2800">
                <a:sym typeface="+mn-lt"/>
              </a:rPr>
              <a:t>(8) </a:t>
            </a:r>
            <a:r>
              <a:rPr lang="en-US" altLang="zh-CN" sz="2800">
                <a:solidFill>
                  <a:srgbClr val="FF0000"/>
                </a:solidFill>
                <a:sym typeface="+mn-lt"/>
              </a:rPr>
              <a:t>DeQueue (&amp;Q,&amp;e)     //</a:t>
            </a:r>
            <a:r>
              <a:rPr lang="zh-CN" altLang="en-US" sz="2800">
                <a:solidFill>
                  <a:srgbClr val="FF0000"/>
                </a:solidFill>
                <a:sym typeface="+mn-lt"/>
              </a:rPr>
              <a:t>出队列</a:t>
            </a:r>
          </a:p>
          <a:p>
            <a:pPr algn="just"/>
            <a:r>
              <a:rPr lang="zh-CN" altLang="en-US" sz="2800">
                <a:sym typeface="+mn-lt"/>
              </a:rPr>
              <a:t>      </a:t>
            </a:r>
            <a:r>
              <a:rPr lang="en-US" altLang="zh-CN" sz="2800">
                <a:sym typeface="+mn-lt"/>
              </a:rPr>
              <a:t>(9) QueueTraverse(Q,visit())       //</a:t>
            </a:r>
            <a:r>
              <a:rPr lang="zh-CN" altLang="en-US" sz="2800">
                <a:sym typeface="+mn-lt"/>
              </a:rPr>
              <a:t>遍历</a:t>
            </a:r>
          </a:p>
          <a:p>
            <a:pPr algn="just"/>
            <a:r>
              <a:rPr lang="en-US" altLang="zh-CN" sz="2800">
                <a:sym typeface="+mn-lt"/>
              </a:rPr>
              <a:t>}ADT Queue</a:t>
            </a:r>
          </a:p>
        </p:txBody>
      </p:sp>
      <p:sp>
        <p:nvSpPr>
          <p:cNvPr id="687108" name="Comment 4">
            <a:extLst>
              <a:ext uri="{FF2B5EF4-FFF2-40B4-BE49-F238E27FC236}">
                <a16:creationId xmlns:a16="http://schemas.microsoft.com/office/drawing/2014/main" id="{8F29AB9A-0B7D-42E2-8624-7609EA98E8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07963"/>
            <a:ext cx="4906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队列的抽象数据类型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6DC7C67-F3D7-4367-9874-F0FD2C98DCB1}"/>
              </a:ext>
            </a:extLst>
          </p:cNvPr>
          <p:cNvGrpSpPr/>
          <p:nvPr/>
        </p:nvGrpSpPr>
        <p:grpSpPr>
          <a:xfrm>
            <a:off x="457200" y="5445224"/>
            <a:ext cx="8229600" cy="495689"/>
            <a:chOff x="1619672" y="5445224"/>
            <a:chExt cx="7067128" cy="495689"/>
          </a:xfrm>
          <a:solidFill>
            <a:schemeClr val="bg1"/>
          </a:solidFill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48311C3A-6AD9-4C04-80B2-575A06371D78}"/>
                </a:ext>
              </a:extLst>
            </p:cNvPr>
            <p:cNvSpPr/>
            <p:nvPr/>
          </p:nvSpPr>
          <p:spPr bwMode="auto">
            <a:xfrm>
              <a:off x="1619672" y="5445224"/>
              <a:ext cx="7067128" cy="4571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sz="2800" b="0">
                <a:ea typeface="仿宋_GB2312" panose="02010609030101010101" pitchFamily="49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8A8B3D3-DF01-488C-A33B-08A3CA66F461}"/>
                </a:ext>
              </a:extLst>
            </p:cNvPr>
            <p:cNvSpPr/>
            <p:nvPr/>
          </p:nvSpPr>
          <p:spPr bwMode="auto">
            <a:xfrm>
              <a:off x="1619672" y="5589240"/>
              <a:ext cx="7067128" cy="4571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sz="2800" b="0">
                <a:ea typeface="仿宋_GB2312" panose="02010609030101010101" pitchFamily="49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F776E4A-C4A3-43A4-9364-BFFBDE1481EF}"/>
                </a:ext>
              </a:extLst>
            </p:cNvPr>
            <p:cNvSpPr/>
            <p:nvPr/>
          </p:nvSpPr>
          <p:spPr bwMode="auto">
            <a:xfrm>
              <a:off x="1619672" y="5769260"/>
              <a:ext cx="7067128" cy="4571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sz="2800" b="0">
                <a:ea typeface="仿宋_GB2312" panose="02010609030101010101" pitchFamily="49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C8F562B-8C11-44C7-8DD7-723B1640A1A3}"/>
                </a:ext>
              </a:extLst>
            </p:cNvPr>
            <p:cNvSpPr/>
            <p:nvPr/>
          </p:nvSpPr>
          <p:spPr bwMode="auto">
            <a:xfrm>
              <a:off x="1619672" y="5895194"/>
              <a:ext cx="7067128" cy="4571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sz="2800" b="0">
                <a:ea typeface="仿宋_GB2312" panose="0201060903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CAF94-2A88-4243-9127-A64D81084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b="1" kern="1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队列的抽象数据类型定义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文本框 3">
            <a:extLst>
              <a:ext uri="{FF2B5EF4-FFF2-40B4-BE49-F238E27FC236}">
                <a16:creationId xmlns:a16="http://schemas.microsoft.com/office/drawing/2014/main" id="{37050D6B-D5CC-E447-988D-A200E4B2C511}"/>
              </a:ext>
            </a:extLst>
          </p:cNvPr>
          <p:cNvSpPr txBox="1"/>
          <p:nvPr/>
        </p:nvSpPr>
        <p:spPr>
          <a:xfrm>
            <a:off x="844171" y="958954"/>
            <a:ext cx="6856267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None/>
            </a:pPr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ADT Queue {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S" altLang="zh-CN" sz="1800" kern="100" dirty="0">
                <a:effectLst/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  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数据对象：</a:t>
            </a:r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{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a</a:t>
            </a:r>
            <a:r>
              <a:rPr lang="en-US" altLang="zh-CN" sz="1800" kern="100" baseline="-250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| 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800" kern="100" baseline="-250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Symbol" panose="05050102010706020507" pitchFamily="18" charset="2"/>
              </a:rPr>
              <a:t>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ElemSet,i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=1,2,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Courier New" panose="02070309020205020404" pitchFamily="49" charset="0"/>
              </a:rPr>
              <a:t>…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,n, 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n≥0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}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S" altLang="zh-CN" sz="1800" kern="100" dirty="0">
                <a:effectLst/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  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数据关系：</a:t>
            </a:r>
            <a:r>
              <a:rPr lang="en-US" altLang="zh-CN" sz="1800" b="1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R1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{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&lt;a</a:t>
            </a:r>
            <a:r>
              <a:rPr lang="en-US" altLang="zh-CN" sz="1800" kern="100" baseline="-250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i-</a:t>
            </a:r>
            <a:r>
              <a:rPr lang="en-US" altLang="zh-CN" sz="1800" kern="100" baseline="-250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,a</a:t>
            </a:r>
            <a:r>
              <a:rPr lang="en-US" altLang="zh-CN" sz="1800" kern="100" baseline="-250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&gt; | 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800" kern="100" baseline="-250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i-1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,a</a:t>
            </a:r>
            <a:r>
              <a:rPr lang="en-US" altLang="zh-CN" sz="1800" kern="100" baseline="-250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  <a:sym typeface="Symbol" panose="05050102010706020507" pitchFamily="18" charset="2"/>
              </a:rPr>
              <a:t></a:t>
            </a:r>
            <a:r>
              <a:rPr lang="en-US" altLang="zh-CN" sz="1800" b="1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=2,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Courier New" panose="02070309020205020404" pitchFamily="49" charset="0"/>
              </a:rPr>
              <a:t>…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,n </a:t>
            </a:r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}</a:t>
            </a:r>
          </a:p>
          <a:p>
            <a:pPr algn="just">
              <a:buNone/>
            </a:pP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约定其中</a:t>
            </a:r>
            <a:r>
              <a:rPr lang="en-US" altLang="zh-CN" sz="1800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800" kern="100" baseline="-250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端为队列头，</a:t>
            </a: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800" kern="100" baseline="-250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端为队列尾。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S" altLang="zh-CN" sz="1800" kern="100" dirty="0">
                <a:effectLst/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  </a:t>
            </a:r>
            <a:r>
              <a:rPr lang="zh-CN" altLang="zh-CN" sz="1800" kern="100" dirty="0">
                <a:effectLst/>
                <a:latin typeface="Courier New" panose="02070309020205020404" pitchFamily="49" charset="0"/>
                <a:ea typeface="黑体" panose="02010609060101010101" pitchFamily="49" charset="-122"/>
                <a:cs typeface="Courier New" panose="02070309020205020404" pitchFamily="49" charset="0"/>
              </a:rPr>
              <a:t>基本操作：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800" b="1" kern="100" dirty="0" err="1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InitQueue</a:t>
            </a:r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(Q)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  <a:endParaRPr lang="zh-CN" altLang="zh-CN" sz="1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</a:t>
            </a:r>
            <a:r>
              <a:rPr lang="zh-CN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操作结果：构造一个空队列</a:t>
            </a:r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。</a:t>
            </a:r>
            <a:endParaRPr lang="zh-CN" altLang="zh-CN" sz="1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800" b="1" kern="100" dirty="0" err="1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FreeQueue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(Q);</a:t>
            </a:r>
            <a:endParaRPr lang="zh-CN" altLang="zh-CN" sz="1800" b="1" kern="100" dirty="0"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初始条件：队列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Q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已存在。</a:t>
            </a:r>
          </a:p>
          <a:p>
            <a:pPr algn="just"/>
            <a:r>
              <a:rPr lang="en-US" altLang="zh-CN" sz="1800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操作结果：队列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Q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被回收，不再存在，返回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NULL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。</a:t>
            </a:r>
          </a:p>
          <a:p>
            <a:pPr algn="just">
              <a:spcBef>
                <a:spcPts val="600"/>
              </a:spcBef>
            </a:pP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800" b="1" kern="100" dirty="0" err="1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ClearQueue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(Q);</a:t>
            </a:r>
            <a:endParaRPr lang="zh-CN" altLang="zh-CN" sz="1800" b="1" kern="100" dirty="0"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初始条件：队列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Q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已存在。</a:t>
            </a:r>
          </a:p>
          <a:p>
            <a:pPr algn="just"/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操作结果：将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Q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清为空队列。</a:t>
            </a:r>
          </a:p>
          <a:p>
            <a:pPr algn="just">
              <a:spcBef>
                <a:spcPts val="600"/>
              </a:spcBef>
            </a:pP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800" b="1" kern="100" dirty="0" err="1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QueueEmpty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(Q);</a:t>
            </a:r>
            <a:endParaRPr lang="zh-CN" altLang="zh-CN" sz="1800" b="1" kern="100" dirty="0"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初始条件：队列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Q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已存在。</a:t>
            </a:r>
          </a:p>
          <a:p>
            <a:pPr algn="just"/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操作结果：若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Q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为空队列，则返回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TRUE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，否则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FALSE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。</a:t>
            </a:r>
          </a:p>
          <a:p>
            <a:pPr algn="just">
              <a:spcBef>
                <a:spcPts val="600"/>
              </a:spcBef>
            </a:pP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800" b="1" kern="100" dirty="0" err="1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QueueLen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(Q);</a:t>
            </a:r>
            <a:endParaRPr lang="zh-CN" altLang="zh-CN" sz="1800" b="1" kern="100" dirty="0">
              <a:latin typeface="Courier New" panose="02070309020205020404" pitchFamily="49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初始条件：队列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Q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已存在。</a:t>
            </a:r>
          </a:p>
          <a:p>
            <a:pPr algn="just">
              <a:buNone/>
            </a:pPr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操作结果：返回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Q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的元素个数，即队列的长度。</a:t>
            </a:r>
          </a:p>
        </p:txBody>
      </p:sp>
    </p:spTree>
    <p:extLst>
      <p:ext uri="{BB962C8B-B14F-4D97-AF65-F5344CB8AC3E}">
        <p14:creationId xmlns:p14="http://schemas.microsoft.com/office/powerpoint/2010/main" val="114316720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CAF94-2A88-4243-9127-A64D81084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b="1" kern="1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队列的抽象数据类型定义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文本框 5">
            <a:extLst>
              <a:ext uri="{FF2B5EF4-FFF2-40B4-BE49-F238E27FC236}">
                <a16:creationId xmlns:a16="http://schemas.microsoft.com/office/drawing/2014/main" id="{8C48871D-8683-844C-BD52-F8F4C3422661}"/>
              </a:ext>
            </a:extLst>
          </p:cNvPr>
          <p:cNvSpPr txBox="1"/>
          <p:nvPr/>
        </p:nvSpPr>
        <p:spPr>
          <a:xfrm>
            <a:off x="1257071" y="1988840"/>
            <a:ext cx="6017636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800" b="1" kern="100" dirty="0" err="1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GetHead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(Q);</a:t>
            </a:r>
          </a:p>
          <a:p>
            <a:pPr algn="just"/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初始条件：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Q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为非空队列。</a:t>
            </a:r>
            <a:endParaRPr lang="en-US" altLang="zh-CN" sz="1800" b="1" kern="100" dirty="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/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操作结果：返回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Q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的队头元素。</a:t>
            </a:r>
          </a:p>
          <a:p>
            <a:pPr algn="just">
              <a:spcBef>
                <a:spcPts val="600"/>
              </a:spcBef>
            </a:pP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800" b="1" kern="100" dirty="0" err="1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EnQueue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(Q, e);</a:t>
            </a:r>
          </a:p>
          <a:p>
            <a:pPr algn="just"/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初始条件：队列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Q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已存在。</a:t>
            </a:r>
            <a:endParaRPr lang="en-US" altLang="zh-CN" sz="1800" b="1" kern="100" dirty="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/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操作结果：插入元素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e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为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Q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的新的队尾元素。</a:t>
            </a:r>
          </a:p>
          <a:p>
            <a:pPr algn="just">
              <a:spcBef>
                <a:spcPts val="600"/>
              </a:spcBef>
            </a:pP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800" b="1" kern="100" dirty="0" err="1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DeQueue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(Q);</a:t>
            </a:r>
          </a:p>
          <a:p>
            <a:pPr algn="just"/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初始条件：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Q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为非空队列。</a:t>
            </a:r>
            <a:endParaRPr lang="en-US" altLang="zh-CN" sz="1800" b="1" kern="100" dirty="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/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操作结果：删除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Q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的队头元素，并返回其值。</a:t>
            </a:r>
          </a:p>
          <a:p>
            <a:pPr algn="just">
              <a:spcBef>
                <a:spcPts val="600"/>
              </a:spcBef>
            </a:pP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1800" b="1" kern="100" dirty="0" err="1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QueueTrav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(Q, visit()); </a:t>
            </a:r>
          </a:p>
          <a:p>
            <a:pPr algn="just"/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初始条件：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Q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已存在且非空。</a:t>
            </a:r>
            <a:endParaRPr lang="en-US" altLang="zh-CN" sz="1800" b="1" kern="100" dirty="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/>
            <a:r>
              <a:rPr lang="en-US" altLang="zh-CN" sz="1800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操作结果：从队头起依次对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Q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每个数据元素调用函数</a:t>
            </a:r>
            <a:endParaRPr lang="en-US" altLang="zh-CN" sz="1800" b="1" kern="100" dirty="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/>
            <a:r>
              <a:rPr lang="en-US" altLang="zh-CN" sz="1800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          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visit()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。一旦</a:t>
            </a:r>
            <a:r>
              <a:rPr lang="en-US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visit()</a:t>
            </a:r>
            <a:r>
              <a:rPr lang="zh-CN" altLang="zh-CN" sz="1800" b="1" kern="1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失败、则操作失败。</a:t>
            </a:r>
            <a:endParaRPr lang="en-US" altLang="zh-CN" sz="1800" b="1" kern="100" dirty="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/>
            <a:r>
              <a:rPr lang="en-US" altLang="zh-CN" sz="1800" b="1" kern="100" dirty="0">
                <a:effectLst/>
                <a:latin typeface="Courier New" panose="02070309020205020404" pitchFamily="49" charset="0"/>
                <a:ea typeface="宋体" panose="02010600030101010101" pitchFamily="2" charset="-122"/>
                <a:cs typeface="Times New Roman" panose="02020603050405020304" pitchFamily="18" charset="0"/>
              </a:rPr>
              <a:t>}ADT Queue</a:t>
            </a:r>
            <a:endParaRPr lang="zh-CN" altLang="en-US" sz="1800" dirty="0"/>
          </a:p>
        </p:txBody>
      </p:sp>
      <p:sp>
        <p:nvSpPr>
          <p:cNvPr id="6" name="文本框 11">
            <a:extLst>
              <a:ext uri="{FF2B5EF4-FFF2-40B4-BE49-F238E27FC236}">
                <a16:creationId xmlns:a16="http://schemas.microsoft.com/office/drawing/2014/main" id="{2DBD6C44-72FF-8F46-B509-ED631292642D}"/>
              </a:ext>
            </a:extLst>
          </p:cNvPr>
          <p:cNvSpPr txBox="1"/>
          <p:nvPr/>
        </p:nvSpPr>
        <p:spPr>
          <a:xfrm>
            <a:off x="839195" y="942934"/>
            <a:ext cx="7909269" cy="79566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队列</a:t>
            </a:r>
            <a:r>
              <a:rPr lang="zh-CN" altLang="zh-CN" sz="20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的操作与栈的操作类似，也有</a:t>
            </a:r>
            <a:r>
              <a:rPr lang="en-US" altLang="zh-C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9</a:t>
            </a:r>
            <a:r>
              <a:rPr lang="zh-CN" altLang="zh-CN" sz="20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个，不同的是删除是在表的头部（即队头）进行。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026722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54E41F34-992B-411C-A16E-8F1D60863AD1}"/>
              </a:ext>
            </a:extLst>
          </p:cNvPr>
          <p:cNvSpPr/>
          <p:nvPr/>
        </p:nvSpPr>
        <p:spPr bwMode="auto">
          <a:xfrm>
            <a:off x="-9525" y="1571625"/>
            <a:ext cx="9144000" cy="37433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  <p:sp>
        <p:nvSpPr>
          <p:cNvPr id="5" name="Comment 3">
            <a:extLst>
              <a:ext uri="{FF2B5EF4-FFF2-40B4-BE49-F238E27FC236}">
                <a16:creationId xmlns:a16="http://schemas.microsoft.com/office/drawing/2014/main" id="{90618F0D-4B1D-40EF-9519-BC5502BF9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74625"/>
            <a:ext cx="74168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队列的顺序表示－－用一维数组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base[M]</a:t>
            </a:r>
          </a:p>
        </p:txBody>
      </p:sp>
      <p:grpSp>
        <p:nvGrpSpPr>
          <p:cNvPr id="120836" name="组合 1">
            <a:extLst>
              <a:ext uri="{FF2B5EF4-FFF2-40B4-BE49-F238E27FC236}">
                <a16:creationId xmlns:a16="http://schemas.microsoft.com/office/drawing/2014/main" id="{C44A0DDE-0934-0841-88F8-0229044962FE}"/>
              </a:ext>
            </a:extLst>
          </p:cNvPr>
          <p:cNvGrpSpPr>
            <a:grpSpLocks/>
          </p:cNvGrpSpPr>
          <p:nvPr/>
        </p:nvGrpSpPr>
        <p:grpSpPr bwMode="auto">
          <a:xfrm>
            <a:off x="0" y="1571625"/>
            <a:ext cx="9144000" cy="4160838"/>
            <a:chOff x="0" y="1571625"/>
            <a:chExt cx="9144000" cy="4160838"/>
          </a:xfrm>
        </p:grpSpPr>
        <p:sp>
          <p:nvSpPr>
            <p:cNvPr id="4" name="Rectangle 2">
              <a:extLst>
                <a:ext uri="{FF2B5EF4-FFF2-40B4-BE49-F238E27FC236}">
                  <a16:creationId xmlns:a16="http://schemas.microsoft.com/office/drawing/2014/main" id="{EF6CC5AF-347A-4839-AED8-E3B579A52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075" y="1571625"/>
              <a:ext cx="8915400" cy="374332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/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2800" b="0">
                  <a:ea typeface="微软雅黑" panose="020B0503020204020204" pitchFamily="34" charset="-122"/>
                  <a:sym typeface="+mn-lt"/>
                </a:rPr>
                <a:t>#define M  100   //</a:t>
              </a:r>
              <a:r>
                <a:rPr lang="zh-CN" altLang="zh-CN" sz="2800" b="0">
                  <a:ea typeface="微软雅黑" panose="020B0503020204020204" pitchFamily="34" charset="-122"/>
                  <a:sym typeface="+mn-lt"/>
                </a:rPr>
                <a:t>最大队列长度</a:t>
              </a:r>
              <a:endParaRPr lang="zh-CN" altLang="en-US" sz="2800" b="0">
                <a:ea typeface="微软雅黑" panose="020B0503020204020204" pitchFamily="34" charset="-122"/>
                <a:sym typeface="+mn-lt"/>
              </a:endParaRPr>
            </a:p>
            <a:p>
              <a:pPr algn="just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2800" b="0">
                  <a:ea typeface="微软雅黑" panose="020B0503020204020204" pitchFamily="34" charset="-122"/>
                  <a:sym typeface="+mn-lt"/>
                </a:rPr>
                <a:t>Typedef struct {</a:t>
              </a:r>
            </a:p>
            <a:p>
              <a:pPr algn="just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2800" b="0">
                  <a:ea typeface="微软雅黑" panose="020B0503020204020204" pitchFamily="34" charset="-122"/>
                  <a:sym typeface="+mn-lt"/>
                </a:rPr>
                <a:t>   QElemType *base;  //</a:t>
              </a:r>
              <a:r>
                <a:rPr lang="zh-CN" altLang="zh-CN" sz="2800" b="0">
                  <a:ea typeface="微软雅黑" panose="020B0503020204020204" pitchFamily="34" charset="-122"/>
                  <a:sym typeface="+mn-lt"/>
                </a:rPr>
                <a:t>初始化的动态分配存储空间</a:t>
              </a:r>
            </a:p>
            <a:p>
              <a:pPr algn="just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zh-CN" sz="2800" b="0">
                  <a:ea typeface="微软雅黑" panose="020B0503020204020204" pitchFamily="34" charset="-122"/>
                  <a:sym typeface="+mn-lt"/>
                </a:rPr>
                <a:t>   </a:t>
              </a:r>
              <a:r>
                <a:rPr lang="en-US" altLang="zh-CN" sz="2800" b="0">
                  <a:ea typeface="微软雅黑" panose="020B0503020204020204" pitchFamily="34" charset="-122"/>
                  <a:sym typeface="+mn-lt"/>
                </a:rPr>
                <a:t>int  front;            //</a:t>
              </a:r>
              <a:r>
                <a:rPr lang="zh-CN" altLang="zh-CN" sz="2800" b="0">
                  <a:ea typeface="微软雅黑" panose="020B0503020204020204" pitchFamily="34" charset="-122"/>
                  <a:sym typeface="+mn-lt"/>
                </a:rPr>
                <a:t>头指针</a:t>
              </a:r>
              <a:r>
                <a:rPr lang="zh-CN" altLang="en-US" sz="2800" b="0">
                  <a:ea typeface="微软雅黑" panose="020B0503020204020204" pitchFamily="34" charset="-122"/>
                  <a:sym typeface="+mn-lt"/>
                </a:rPr>
                <a:t>   </a:t>
              </a:r>
            </a:p>
            <a:p>
              <a:pPr algn="just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2800" b="0">
                  <a:ea typeface="微软雅黑" panose="020B0503020204020204" pitchFamily="34" charset="-122"/>
                  <a:sym typeface="+mn-lt"/>
                </a:rPr>
                <a:t>   </a:t>
              </a:r>
              <a:r>
                <a:rPr lang="en-US" altLang="zh-CN" sz="2800" b="0">
                  <a:ea typeface="微软雅黑" panose="020B0503020204020204" pitchFamily="34" charset="-122"/>
                  <a:sym typeface="+mn-lt"/>
                </a:rPr>
                <a:t>int  rear;             //</a:t>
              </a:r>
              <a:r>
                <a:rPr lang="zh-CN" altLang="en-US" sz="2800" b="0">
                  <a:ea typeface="微软雅黑" panose="020B0503020204020204" pitchFamily="34" charset="-122"/>
                  <a:sym typeface="+mn-lt"/>
                </a:rPr>
                <a:t>尾指针</a:t>
              </a:r>
            </a:p>
            <a:p>
              <a:pPr algn="just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2800" b="0">
                  <a:ea typeface="微软雅黑" panose="020B0503020204020204" pitchFamily="34" charset="-122"/>
                  <a:sym typeface="+mn-lt"/>
                </a:rPr>
                <a:t>}SqQueue;  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13104874-7882-4320-BD41-17BF298A861C}"/>
                </a:ext>
              </a:extLst>
            </p:cNvPr>
            <p:cNvSpPr/>
            <p:nvPr/>
          </p:nvSpPr>
          <p:spPr bwMode="auto">
            <a:xfrm>
              <a:off x="0" y="5516563"/>
              <a:ext cx="9144000" cy="2159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sz="2800" b="0">
                <a:ea typeface="仿宋_GB2312" panose="0201060903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2" name="Comment 2">
            <a:extLst>
              <a:ext uri="{FF2B5EF4-FFF2-40B4-BE49-F238E27FC236}">
                <a16:creationId xmlns:a16="http://schemas.microsoft.com/office/drawing/2014/main" id="{8D1BE1DB-63EA-42A5-B800-161D6995C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788" y="195263"/>
            <a:ext cx="8626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队列的顺序表示－－用一维数组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base[M]</a:t>
            </a:r>
          </a:p>
        </p:txBody>
      </p:sp>
      <p:grpSp>
        <p:nvGrpSpPr>
          <p:cNvPr id="121859" name="Group 3">
            <a:extLst>
              <a:ext uri="{FF2B5EF4-FFF2-40B4-BE49-F238E27FC236}">
                <a16:creationId xmlns:a16="http://schemas.microsoft.com/office/drawing/2014/main" id="{9BB0BEFC-FB97-F545-8259-48999B56D0B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9063" y="1455738"/>
            <a:ext cx="1879600" cy="3336925"/>
            <a:chOff x="144" y="602"/>
            <a:chExt cx="1183" cy="2102"/>
          </a:xfrm>
        </p:grpSpPr>
        <p:sp>
          <p:nvSpPr>
            <p:cNvPr id="110597" name="AutoShape 4">
              <a:extLst>
                <a:ext uri="{FF2B5EF4-FFF2-40B4-BE49-F238E27FC236}">
                  <a16:creationId xmlns:a16="http://schemas.microsoft.com/office/drawing/2014/main" id="{80FB4890-5A11-4B84-8CB2-8C2B2ADEE08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44" y="602"/>
              <a:ext cx="1183" cy="210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598" name="Rectangle 5">
              <a:extLst>
                <a:ext uri="{FF2B5EF4-FFF2-40B4-BE49-F238E27FC236}">
                  <a16:creationId xmlns:a16="http://schemas.microsoft.com/office/drawing/2014/main" id="{3F42AC55-2BF9-4F16-AD56-7488F142C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" y="627"/>
              <a:ext cx="483" cy="200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599" name="Line 6">
              <a:extLst>
                <a:ext uri="{FF2B5EF4-FFF2-40B4-BE49-F238E27FC236}">
                  <a16:creationId xmlns:a16="http://schemas.microsoft.com/office/drawing/2014/main" id="{4697B77D-E132-4379-880B-0ADC51DE4D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8" y="1235"/>
              <a:ext cx="483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00" name="Line 7">
              <a:extLst>
                <a:ext uri="{FF2B5EF4-FFF2-40B4-BE49-F238E27FC236}">
                  <a16:creationId xmlns:a16="http://schemas.microsoft.com/office/drawing/2014/main" id="{5852FD21-C49B-496A-8285-5F28BE2C01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8" y="1602"/>
              <a:ext cx="483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01" name="Line 8">
              <a:extLst>
                <a:ext uri="{FF2B5EF4-FFF2-40B4-BE49-F238E27FC236}">
                  <a16:creationId xmlns:a16="http://schemas.microsoft.com/office/drawing/2014/main" id="{601A2889-6442-45B9-9A31-438772E300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8" y="1944"/>
              <a:ext cx="483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02" name="Line 9">
              <a:extLst>
                <a:ext uri="{FF2B5EF4-FFF2-40B4-BE49-F238E27FC236}">
                  <a16:creationId xmlns:a16="http://schemas.microsoft.com/office/drawing/2014/main" id="{F6A3A131-274D-466B-A2D9-5535BDC856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8" y="2286"/>
              <a:ext cx="483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03" name="Line 10">
              <a:extLst>
                <a:ext uri="{FF2B5EF4-FFF2-40B4-BE49-F238E27FC236}">
                  <a16:creationId xmlns:a16="http://schemas.microsoft.com/office/drawing/2014/main" id="{AF995A29-FA9B-4BE7-BA8A-C22FD6880D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7" y="2584"/>
              <a:ext cx="334" cy="1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04" name="Freeform 11">
              <a:extLst>
                <a:ext uri="{FF2B5EF4-FFF2-40B4-BE49-F238E27FC236}">
                  <a16:creationId xmlns:a16="http://schemas.microsoft.com/office/drawing/2014/main" id="{4551FD54-A8DB-4CE5-99F7-774B1272E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1" y="2527"/>
              <a:ext cx="76" cy="107"/>
            </a:xfrm>
            <a:custGeom>
              <a:avLst/>
              <a:gdLst>
                <a:gd name="T0" fmla="*/ 76 w 76"/>
                <a:gd name="T1" fmla="*/ 57 h 107"/>
                <a:gd name="T2" fmla="*/ 0 w 76"/>
                <a:gd name="T3" fmla="*/ 107 h 107"/>
                <a:gd name="T4" fmla="*/ 8 w 76"/>
                <a:gd name="T5" fmla="*/ 76 h 107"/>
                <a:gd name="T6" fmla="*/ 8 w 76"/>
                <a:gd name="T7" fmla="*/ 38 h 107"/>
                <a:gd name="T8" fmla="*/ 0 w 76"/>
                <a:gd name="T9" fmla="*/ 0 h 107"/>
                <a:gd name="T10" fmla="*/ 76 w 76"/>
                <a:gd name="T11" fmla="*/ 5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107">
                  <a:moveTo>
                    <a:pt x="76" y="57"/>
                  </a:moveTo>
                  <a:lnTo>
                    <a:pt x="0" y="107"/>
                  </a:lnTo>
                  <a:lnTo>
                    <a:pt x="8" y="76"/>
                  </a:lnTo>
                  <a:lnTo>
                    <a:pt x="8" y="38"/>
                  </a:lnTo>
                  <a:lnTo>
                    <a:pt x="0" y="0"/>
                  </a:lnTo>
                  <a:lnTo>
                    <a:pt x="76" y="5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05" name="Rectangle 12">
              <a:extLst>
                <a:ext uri="{FF2B5EF4-FFF2-40B4-BE49-F238E27FC236}">
                  <a16:creationId xmlns:a16="http://schemas.microsoft.com/office/drawing/2014/main" id="{367FB66B-BD06-41EC-B16F-F78595024D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" y="2404"/>
              <a:ext cx="43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700" dirty="0" err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Q.front</a:t>
              </a:r>
              <a:endParaRPr lang="en-US" altLang="zh-CN" sz="3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06" name="Line 13">
              <a:extLst>
                <a:ext uri="{FF2B5EF4-FFF2-40B4-BE49-F238E27FC236}">
                  <a16:creationId xmlns:a16="http://schemas.microsoft.com/office/drawing/2014/main" id="{B705583E-F6C6-4EF4-9C03-C98366AB5E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7" y="2337"/>
              <a:ext cx="334" cy="1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07" name="Freeform 14">
              <a:extLst>
                <a:ext uri="{FF2B5EF4-FFF2-40B4-BE49-F238E27FC236}">
                  <a16:creationId xmlns:a16="http://schemas.microsoft.com/office/drawing/2014/main" id="{AB686355-0208-43C4-93A9-8AF4EF4D07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1" y="2280"/>
              <a:ext cx="76" cy="114"/>
            </a:xfrm>
            <a:custGeom>
              <a:avLst/>
              <a:gdLst>
                <a:gd name="T0" fmla="*/ 76 w 76"/>
                <a:gd name="T1" fmla="*/ 57 h 114"/>
                <a:gd name="T2" fmla="*/ 0 w 76"/>
                <a:gd name="T3" fmla="*/ 114 h 114"/>
                <a:gd name="T4" fmla="*/ 8 w 76"/>
                <a:gd name="T5" fmla="*/ 76 h 114"/>
                <a:gd name="T6" fmla="*/ 8 w 76"/>
                <a:gd name="T7" fmla="*/ 38 h 114"/>
                <a:gd name="T8" fmla="*/ 0 w 76"/>
                <a:gd name="T9" fmla="*/ 0 h 114"/>
                <a:gd name="T10" fmla="*/ 76 w 76"/>
                <a:gd name="T11" fmla="*/ 5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114">
                  <a:moveTo>
                    <a:pt x="76" y="57"/>
                  </a:moveTo>
                  <a:lnTo>
                    <a:pt x="0" y="114"/>
                  </a:lnTo>
                  <a:lnTo>
                    <a:pt x="8" y="76"/>
                  </a:lnTo>
                  <a:lnTo>
                    <a:pt x="8" y="38"/>
                  </a:lnTo>
                  <a:lnTo>
                    <a:pt x="0" y="0"/>
                  </a:lnTo>
                  <a:lnTo>
                    <a:pt x="76" y="5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08" name="Rectangle 15">
              <a:extLst>
                <a:ext uri="{FF2B5EF4-FFF2-40B4-BE49-F238E27FC236}">
                  <a16:creationId xmlns:a16="http://schemas.microsoft.com/office/drawing/2014/main" id="{8CEE9CDA-165E-41CE-9344-0CF2408EAD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" y="2362"/>
              <a:ext cx="87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1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</a:t>
              </a:r>
              <a:endParaRPr lang="en-US" altLang="zh-CN" sz="32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09" name="Rectangle 16">
              <a:extLst>
                <a:ext uri="{FF2B5EF4-FFF2-40B4-BE49-F238E27FC236}">
                  <a16:creationId xmlns:a16="http://schemas.microsoft.com/office/drawing/2014/main" id="{B2F828A7-537B-4A65-B6D2-D9C1F155E9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" y="2020"/>
              <a:ext cx="87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1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en-US" altLang="zh-CN" sz="32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10" name="Rectangle 17">
              <a:extLst>
                <a:ext uri="{FF2B5EF4-FFF2-40B4-BE49-F238E27FC236}">
                  <a16:creationId xmlns:a16="http://schemas.microsoft.com/office/drawing/2014/main" id="{EDFBD255-90D4-4352-94FE-3AE5A363FA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" y="1703"/>
              <a:ext cx="87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1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sz="32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11" name="Rectangle 18">
              <a:extLst>
                <a:ext uri="{FF2B5EF4-FFF2-40B4-BE49-F238E27FC236}">
                  <a16:creationId xmlns:a16="http://schemas.microsoft.com/office/drawing/2014/main" id="{2C3E8246-F390-4A2C-B793-A30E5C5DC0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" y="1317"/>
              <a:ext cx="87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1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en-US" altLang="zh-CN" sz="32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12" name="Rectangle 19">
              <a:extLst>
                <a:ext uri="{FF2B5EF4-FFF2-40B4-BE49-F238E27FC236}">
                  <a16:creationId xmlns:a16="http://schemas.microsoft.com/office/drawing/2014/main" id="{7777B125-AFC4-46D1-AD80-A79CFE382F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" y="1019"/>
              <a:ext cx="87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1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en-US" altLang="zh-CN" sz="32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13" name="Line 20">
              <a:extLst>
                <a:ext uri="{FF2B5EF4-FFF2-40B4-BE49-F238E27FC236}">
                  <a16:creationId xmlns:a16="http://schemas.microsoft.com/office/drawing/2014/main" id="{2B9E906B-280C-460C-8F60-AC8CB112A8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8" y="919"/>
              <a:ext cx="483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14" name="Rectangle 21">
              <a:extLst>
                <a:ext uri="{FF2B5EF4-FFF2-40B4-BE49-F238E27FC236}">
                  <a16:creationId xmlns:a16="http://schemas.microsoft.com/office/drawing/2014/main" id="{C9B62442-4410-4E3F-9DB4-ECBFAF6E6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" y="703"/>
              <a:ext cx="87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1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en-US" altLang="zh-CN" sz="3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15" name="Rectangle 22">
              <a:extLst>
                <a:ext uri="{FF2B5EF4-FFF2-40B4-BE49-F238E27FC236}">
                  <a16:creationId xmlns:a16="http://schemas.microsoft.com/office/drawing/2014/main" id="{8ABB843F-9395-45BA-B99B-8F09F84916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" y="2172"/>
              <a:ext cx="38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700" dirty="0" err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Q.rear</a:t>
              </a:r>
              <a:endParaRPr lang="en-US" altLang="zh-CN" sz="3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Group 23">
            <a:extLst>
              <a:ext uri="{FF2B5EF4-FFF2-40B4-BE49-F238E27FC236}">
                <a16:creationId xmlns:a16="http://schemas.microsoft.com/office/drawing/2014/main" id="{0990A624-CCE5-9D49-888C-33CC78875B2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41563" y="1493838"/>
            <a:ext cx="1905000" cy="3298825"/>
            <a:chOff x="1655" y="626"/>
            <a:chExt cx="1200" cy="2078"/>
          </a:xfrm>
        </p:grpSpPr>
        <p:sp>
          <p:nvSpPr>
            <p:cNvPr id="110617" name="AutoShape 24">
              <a:extLst>
                <a:ext uri="{FF2B5EF4-FFF2-40B4-BE49-F238E27FC236}">
                  <a16:creationId xmlns:a16="http://schemas.microsoft.com/office/drawing/2014/main" id="{7D2399B5-6F00-499C-BF1F-C9CFCC0509C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55" y="626"/>
              <a:ext cx="1200" cy="20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18" name="Rectangle 25">
              <a:extLst>
                <a:ext uri="{FF2B5EF4-FFF2-40B4-BE49-F238E27FC236}">
                  <a16:creationId xmlns:a16="http://schemas.microsoft.com/office/drawing/2014/main" id="{6D7E05D0-6CAC-4379-9B37-5BA4F814EE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3" y="652"/>
              <a:ext cx="584" cy="2020"/>
            </a:xfrm>
            <a:prstGeom prst="rect">
              <a:avLst/>
            </a:prstGeom>
            <a:solidFill>
              <a:schemeClr val="bg1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19" name="Line 26">
              <a:extLst>
                <a:ext uri="{FF2B5EF4-FFF2-40B4-BE49-F238E27FC236}">
                  <a16:creationId xmlns:a16="http://schemas.microsoft.com/office/drawing/2014/main" id="{0A8AE092-0605-43A7-AEB5-40C5DF81D7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53" y="1265"/>
              <a:ext cx="584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20" name="Line 27">
              <a:extLst>
                <a:ext uri="{FF2B5EF4-FFF2-40B4-BE49-F238E27FC236}">
                  <a16:creationId xmlns:a16="http://schemas.microsoft.com/office/drawing/2014/main" id="{F0C4577C-AAEF-4F1A-9060-0AE53228B0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0" y="1636"/>
              <a:ext cx="55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21" name="Line 28">
              <a:extLst>
                <a:ext uri="{FF2B5EF4-FFF2-40B4-BE49-F238E27FC236}">
                  <a16:creationId xmlns:a16="http://schemas.microsoft.com/office/drawing/2014/main" id="{227A231D-C463-42E3-9D34-B05AF90EA8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0" y="1981"/>
              <a:ext cx="55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22" name="Line 29">
              <a:extLst>
                <a:ext uri="{FF2B5EF4-FFF2-40B4-BE49-F238E27FC236}">
                  <a16:creationId xmlns:a16="http://schemas.microsoft.com/office/drawing/2014/main" id="{0EC92F5D-483D-45BB-A97D-F8FC9E068C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0" y="2327"/>
              <a:ext cx="55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23" name="Line 30">
              <a:extLst>
                <a:ext uri="{FF2B5EF4-FFF2-40B4-BE49-F238E27FC236}">
                  <a16:creationId xmlns:a16="http://schemas.microsoft.com/office/drawing/2014/main" id="{D5FC8BCF-C71A-4782-9E1A-21B6C0257C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7" y="2627"/>
              <a:ext cx="381" cy="1"/>
            </a:xfrm>
            <a:prstGeom prst="line">
              <a:avLst/>
            </a:prstGeom>
            <a:noFill/>
            <a:ln w="14288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24" name="Freeform 31">
              <a:extLst>
                <a:ext uri="{FF2B5EF4-FFF2-40B4-BE49-F238E27FC236}">
                  <a16:creationId xmlns:a16="http://schemas.microsoft.com/office/drawing/2014/main" id="{43C781B1-68CB-4AAC-90D5-B39937F2D6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70"/>
              <a:ext cx="88" cy="115"/>
            </a:xfrm>
            <a:custGeom>
              <a:avLst/>
              <a:gdLst>
                <a:gd name="T0" fmla="*/ 88 w 88"/>
                <a:gd name="T1" fmla="*/ 57 h 115"/>
                <a:gd name="T2" fmla="*/ 0 w 88"/>
                <a:gd name="T3" fmla="*/ 115 h 115"/>
                <a:gd name="T4" fmla="*/ 10 w 88"/>
                <a:gd name="T5" fmla="*/ 76 h 115"/>
                <a:gd name="T6" fmla="*/ 10 w 88"/>
                <a:gd name="T7" fmla="*/ 38 h 115"/>
                <a:gd name="T8" fmla="*/ 0 w 88"/>
                <a:gd name="T9" fmla="*/ 0 h 115"/>
                <a:gd name="T10" fmla="*/ 88 w 88"/>
                <a:gd name="T11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15">
                  <a:moveTo>
                    <a:pt x="88" y="57"/>
                  </a:moveTo>
                  <a:lnTo>
                    <a:pt x="0" y="115"/>
                  </a:lnTo>
                  <a:lnTo>
                    <a:pt x="10" y="76"/>
                  </a:lnTo>
                  <a:lnTo>
                    <a:pt x="10" y="38"/>
                  </a:lnTo>
                  <a:lnTo>
                    <a:pt x="0" y="0"/>
                  </a:lnTo>
                  <a:lnTo>
                    <a:pt x="88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25" name="Rectangle 32">
              <a:extLst>
                <a:ext uri="{FF2B5EF4-FFF2-40B4-BE49-F238E27FC236}">
                  <a16:creationId xmlns:a16="http://schemas.microsoft.com/office/drawing/2014/main" id="{683CF343-7868-427F-A5D7-04C7183750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2423"/>
              <a:ext cx="46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 dirty="0" err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Q.front</a:t>
              </a:r>
              <a:endParaRPr lang="en-US" altLang="zh-CN" sz="3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26" name="Line 33">
              <a:extLst>
                <a:ext uri="{FF2B5EF4-FFF2-40B4-BE49-F238E27FC236}">
                  <a16:creationId xmlns:a16="http://schemas.microsoft.com/office/drawing/2014/main" id="{7DF66127-4D3D-41E6-A7F7-E7D38A2DD5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7" y="1489"/>
              <a:ext cx="381" cy="1"/>
            </a:xfrm>
            <a:prstGeom prst="line">
              <a:avLst/>
            </a:prstGeom>
            <a:noFill/>
            <a:ln w="14288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27" name="Freeform 34">
              <a:extLst>
                <a:ext uri="{FF2B5EF4-FFF2-40B4-BE49-F238E27FC236}">
                  <a16:creationId xmlns:a16="http://schemas.microsoft.com/office/drawing/2014/main" id="{69448416-25E5-4465-BB8B-393C40CB27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1432"/>
              <a:ext cx="88" cy="115"/>
            </a:xfrm>
            <a:custGeom>
              <a:avLst/>
              <a:gdLst>
                <a:gd name="T0" fmla="*/ 88 w 88"/>
                <a:gd name="T1" fmla="*/ 57 h 115"/>
                <a:gd name="T2" fmla="*/ 0 w 88"/>
                <a:gd name="T3" fmla="*/ 115 h 115"/>
                <a:gd name="T4" fmla="*/ 10 w 88"/>
                <a:gd name="T5" fmla="*/ 76 h 115"/>
                <a:gd name="T6" fmla="*/ 10 w 88"/>
                <a:gd name="T7" fmla="*/ 38 h 115"/>
                <a:gd name="T8" fmla="*/ 0 w 88"/>
                <a:gd name="T9" fmla="*/ 0 h 115"/>
                <a:gd name="T10" fmla="*/ 88 w 88"/>
                <a:gd name="T11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15">
                  <a:moveTo>
                    <a:pt x="88" y="57"/>
                  </a:moveTo>
                  <a:lnTo>
                    <a:pt x="0" y="115"/>
                  </a:lnTo>
                  <a:lnTo>
                    <a:pt x="10" y="76"/>
                  </a:lnTo>
                  <a:lnTo>
                    <a:pt x="10" y="38"/>
                  </a:lnTo>
                  <a:lnTo>
                    <a:pt x="0" y="0"/>
                  </a:lnTo>
                  <a:lnTo>
                    <a:pt x="88" y="5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28" name="Line 35">
              <a:extLst>
                <a:ext uri="{FF2B5EF4-FFF2-40B4-BE49-F238E27FC236}">
                  <a16:creationId xmlns:a16="http://schemas.microsoft.com/office/drawing/2014/main" id="{AD4E929E-A0B2-4762-BF6E-67BDFEA446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3" y="946"/>
              <a:ext cx="58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29" name="Rectangle 36">
              <a:extLst>
                <a:ext uri="{FF2B5EF4-FFF2-40B4-BE49-F238E27FC236}">
                  <a16:creationId xmlns:a16="http://schemas.microsoft.com/office/drawing/2014/main" id="{283BBC05-44CC-4EB9-ABE1-8CDBFAEA0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4" y="1303"/>
              <a:ext cx="41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 dirty="0" err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Q.rear</a:t>
              </a:r>
              <a:endParaRPr lang="en-US" altLang="zh-CN" sz="3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30" name="Line 37">
              <a:extLst>
                <a:ext uri="{FF2B5EF4-FFF2-40B4-BE49-F238E27FC236}">
                  <a16:creationId xmlns:a16="http://schemas.microsoft.com/office/drawing/2014/main" id="{FA1CF93E-204D-425C-A6C8-613171FF8E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1" y="1636"/>
              <a:ext cx="552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31" name="Line 38">
              <a:extLst>
                <a:ext uri="{FF2B5EF4-FFF2-40B4-BE49-F238E27FC236}">
                  <a16:creationId xmlns:a16="http://schemas.microsoft.com/office/drawing/2014/main" id="{DF3887AE-38D9-4AA3-9697-04957CA8F5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1" y="1981"/>
              <a:ext cx="552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32" name="Line 39">
              <a:extLst>
                <a:ext uri="{FF2B5EF4-FFF2-40B4-BE49-F238E27FC236}">
                  <a16:creationId xmlns:a16="http://schemas.microsoft.com/office/drawing/2014/main" id="{A6120338-59BC-46CF-B8CC-1B9AAE4076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1" y="2327"/>
              <a:ext cx="552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33" name="Rectangle 40">
              <a:extLst>
                <a:ext uri="{FF2B5EF4-FFF2-40B4-BE49-F238E27FC236}">
                  <a16:creationId xmlns:a16="http://schemas.microsoft.com/office/drawing/2014/main" id="{10D7F299-8406-4082-93BA-559F1FC646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" y="2404"/>
              <a:ext cx="8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2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J</a:t>
              </a:r>
              <a:endParaRPr lang="en-US" altLang="zh-CN" sz="32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34" name="Rectangle 41">
              <a:extLst>
                <a:ext uri="{FF2B5EF4-FFF2-40B4-BE49-F238E27FC236}">
                  <a16:creationId xmlns:a16="http://schemas.microsoft.com/office/drawing/2014/main" id="{EBF971EB-C6E0-4F07-B551-C738E06C57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9" y="2430"/>
              <a:ext cx="7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en-US" altLang="zh-CN" sz="32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35" name="Rectangle 42">
              <a:extLst>
                <a:ext uri="{FF2B5EF4-FFF2-40B4-BE49-F238E27FC236}">
                  <a16:creationId xmlns:a16="http://schemas.microsoft.com/office/drawing/2014/main" id="{A7253BD2-47F6-4E49-AE58-FC36C87BB3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" y="2090"/>
              <a:ext cx="8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2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J</a:t>
              </a:r>
              <a:endParaRPr lang="en-US" altLang="zh-CN" sz="32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36" name="Rectangle 43">
              <a:extLst>
                <a:ext uri="{FF2B5EF4-FFF2-40B4-BE49-F238E27FC236}">
                  <a16:creationId xmlns:a16="http://schemas.microsoft.com/office/drawing/2014/main" id="{1EE10E8A-E54F-4C8F-AFBA-7B12D39AB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9" y="2116"/>
              <a:ext cx="7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sz="32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37" name="Rectangle 44">
              <a:extLst>
                <a:ext uri="{FF2B5EF4-FFF2-40B4-BE49-F238E27FC236}">
                  <a16:creationId xmlns:a16="http://schemas.microsoft.com/office/drawing/2014/main" id="{A9A3DB69-13EF-4E9D-BD31-FF8B0BFC9B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" y="1713"/>
              <a:ext cx="8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2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J</a:t>
              </a:r>
              <a:endParaRPr lang="en-US" altLang="zh-CN" sz="32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38" name="Rectangle 45">
              <a:extLst>
                <a:ext uri="{FF2B5EF4-FFF2-40B4-BE49-F238E27FC236}">
                  <a16:creationId xmlns:a16="http://schemas.microsoft.com/office/drawing/2014/main" id="{2412D7C1-C9BA-4CE8-B3C2-7E94176B2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9" y="1739"/>
              <a:ext cx="7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en-US" altLang="zh-CN" sz="320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Group 46">
            <a:extLst>
              <a:ext uri="{FF2B5EF4-FFF2-40B4-BE49-F238E27FC236}">
                <a16:creationId xmlns:a16="http://schemas.microsoft.com/office/drawing/2014/main" id="{18107D7A-CB97-2E49-85AF-BB8D994BA72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741863" y="1452563"/>
            <a:ext cx="1905000" cy="3340100"/>
            <a:chOff x="3168" y="581"/>
            <a:chExt cx="1200" cy="2104"/>
          </a:xfrm>
        </p:grpSpPr>
        <p:sp>
          <p:nvSpPr>
            <p:cNvPr id="110640" name="AutoShape 47">
              <a:extLst>
                <a:ext uri="{FF2B5EF4-FFF2-40B4-BE49-F238E27FC236}">
                  <a16:creationId xmlns:a16="http://schemas.microsoft.com/office/drawing/2014/main" id="{15531011-CF32-4A35-83C5-C8A89B6CBC7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168" y="581"/>
              <a:ext cx="1200" cy="21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41" name="Rectangle 48">
              <a:extLst>
                <a:ext uri="{FF2B5EF4-FFF2-40B4-BE49-F238E27FC236}">
                  <a16:creationId xmlns:a16="http://schemas.microsoft.com/office/drawing/2014/main" id="{AAC4642A-BCF0-4C7A-916C-B5BB817C8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3" y="607"/>
              <a:ext cx="587" cy="2052"/>
            </a:xfrm>
            <a:prstGeom prst="rect">
              <a:avLst/>
            </a:prstGeom>
            <a:solidFill>
              <a:schemeClr val="bg1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42" name="Line 49">
              <a:extLst>
                <a:ext uri="{FF2B5EF4-FFF2-40B4-BE49-F238E27FC236}">
                  <a16:creationId xmlns:a16="http://schemas.microsoft.com/office/drawing/2014/main" id="{915C6A31-1DF4-43C3-8238-7799C5F774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63" y="1230"/>
              <a:ext cx="587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43" name="Line 50">
              <a:extLst>
                <a:ext uri="{FF2B5EF4-FFF2-40B4-BE49-F238E27FC236}">
                  <a16:creationId xmlns:a16="http://schemas.microsoft.com/office/drawing/2014/main" id="{3B8FE7EA-B623-4A9E-99C1-D4F874848E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5" y="1607"/>
              <a:ext cx="555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44" name="Line 51">
              <a:extLst>
                <a:ext uri="{FF2B5EF4-FFF2-40B4-BE49-F238E27FC236}">
                  <a16:creationId xmlns:a16="http://schemas.microsoft.com/office/drawing/2014/main" id="{EEF47B92-8FF8-478A-B1A7-E50F659BDC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5" y="1958"/>
              <a:ext cx="555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45" name="Line 52">
              <a:extLst>
                <a:ext uri="{FF2B5EF4-FFF2-40B4-BE49-F238E27FC236}">
                  <a16:creationId xmlns:a16="http://schemas.microsoft.com/office/drawing/2014/main" id="{AD2392ED-26C7-4B0E-BB4A-34ED9F782D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5" y="2308"/>
              <a:ext cx="555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46" name="Line 53">
              <a:extLst>
                <a:ext uri="{FF2B5EF4-FFF2-40B4-BE49-F238E27FC236}">
                  <a16:creationId xmlns:a16="http://schemas.microsoft.com/office/drawing/2014/main" id="{EC33188B-EE36-44CB-9DF4-A2E2113017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9" y="1860"/>
              <a:ext cx="380" cy="1"/>
            </a:xfrm>
            <a:prstGeom prst="line">
              <a:avLst/>
            </a:prstGeom>
            <a:noFill/>
            <a:ln w="14288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47" name="Freeform 54">
              <a:extLst>
                <a:ext uri="{FF2B5EF4-FFF2-40B4-BE49-F238E27FC236}">
                  <a16:creationId xmlns:a16="http://schemas.microsoft.com/office/drawing/2014/main" id="{2CA79A8F-605E-469E-9D90-2204F5A7CB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6" y="1802"/>
              <a:ext cx="87" cy="117"/>
            </a:xfrm>
            <a:custGeom>
              <a:avLst/>
              <a:gdLst>
                <a:gd name="T0" fmla="*/ 87 w 87"/>
                <a:gd name="T1" fmla="*/ 58 h 117"/>
                <a:gd name="T2" fmla="*/ 0 w 87"/>
                <a:gd name="T3" fmla="*/ 117 h 117"/>
                <a:gd name="T4" fmla="*/ 10 w 87"/>
                <a:gd name="T5" fmla="*/ 78 h 117"/>
                <a:gd name="T6" fmla="*/ 10 w 87"/>
                <a:gd name="T7" fmla="*/ 39 h 117"/>
                <a:gd name="T8" fmla="*/ 0 w 87"/>
                <a:gd name="T9" fmla="*/ 0 h 117"/>
                <a:gd name="T10" fmla="*/ 87 w 87"/>
                <a:gd name="T11" fmla="*/ 5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117">
                  <a:moveTo>
                    <a:pt x="87" y="58"/>
                  </a:moveTo>
                  <a:lnTo>
                    <a:pt x="0" y="117"/>
                  </a:lnTo>
                  <a:lnTo>
                    <a:pt x="10" y="78"/>
                  </a:lnTo>
                  <a:lnTo>
                    <a:pt x="10" y="39"/>
                  </a:lnTo>
                  <a:lnTo>
                    <a:pt x="0" y="0"/>
                  </a:lnTo>
                  <a:lnTo>
                    <a:pt x="87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48" name="Rectangle 55">
              <a:extLst>
                <a:ext uri="{FF2B5EF4-FFF2-40B4-BE49-F238E27FC236}">
                  <a16:creationId xmlns:a16="http://schemas.microsoft.com/office/drawing/2014/main" id="{2FA4FB55-346E-45D4-9FCA-36AE23281C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6" y="1657"/>
              <a:ext cx="46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 dirty="0" err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Q.front</a:t>
              </a:r>
              <a:endParaRPr lang="en-US" altLang="zh-CN" sz="3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49" name="Line 56">
              <a:extLst>
                <a:ext uri="{FF2B5EF4-FFF2-40B4-BE49-F238E27FC236}">
                  <a16:creationId xmlns:a16="http://schemas.microsoft.com/office/drawing/2014/main" id="{DE3F0002-3EFF-4645-93A8-1819632CE0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4" y="1458"/>
              <a:ext cx="380" cy="1"/>
            </a:xfrm>
            <a:prstGeom prst="line">
              <a:avLst/>
            </a:prstGeom>
            <a:noFill/>
            <a:ln w="14288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50" name="Freeform 57">
              <a:extLst>
                <a:ext uri="{FF2B5EF4-FFF2-40B4-BE49-F238E27FC236}">
                  <a16:creationId xmlns:a16="http://schemas.microsoft.com/office/drawing/2014/main" id="{8A23776C-E11E-4B6C-8FBF-AFC8F69935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1" y="1399"/>
              <a:ext cx="82" cy="117"/>
            </a:xfrm>
            <a:custGeom>
              <a:avLst/>
              <a:gdLst>
                <a:gd name="T0" fmla="*/ 82 w 82"/>
                <a:gd name="T1" fmla="*/ 59 h 117"/>
                <a:gd name="T2" fmla="*/ 0 w 82"/>
                <a:gd name="T3" fmla="*/ 117 h 117"/>
                <a:gd name="T4" fmla="*/ 9 w 82"/>
                <a:gd name="T5" fmla="*/ 78 h 117"/>
                <a:gd name="T6" fmla="*/ 9 w 82"/>
                <a:gd name="T7" fmla="*/ 39 h 117"/>
                <a:gd name="T8" fmla="*/ 0 w 82"/>
                <a:gd name="T9" fmla="*/ 0 h 117"/>
                <a:gd name="T10" fmla="*/ 82 w 82"/>
                <a:gd name="T11" fmla="*/ 5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17">
                  <a:moveTo>
                    <a:pt x="82" y="59"/>
                  </a:moveTo>
                  <a:lnTo>
                    <a:pt x="0" y="117"/>
                  </a:lnTo>
                  <a:lnTo>
                    <a:pt x="9" y="78"/>
                  </a:lnTo>
                  <a:lnTo>
                    <a:pt x="9" y="39"/>
                  </a:lnTo>
                  <a:lnTo>
                    <a:pt x="0" y="0"/>
                  </a:lnTo>
                  <a:lnTo>
                    <a:pt x="82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51" name="Line 58">
              <a:extLst>
                <a:ext uri="{FF2B5EF4-FFF2-40B4-BE49-F238E27FC236}">
                  <a16:creationId xmlns:a16="http://schemas.microsoft.com/office/drawing/2014/main" id="{342100F3-B77B-4858-AEB4-90318C9815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63" y="906"/>
              <a:ext cx="58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52" name="Rectangle 59">
              <a:extLst>
                <a:ext uri="{FF2B5EF4-FFF2-40B4-BE49-F238E27FC236}">
                  <a16:creationId xmlns:a16="http://schemas.microsoft.com/office/drawing/2014/main" id="{835B717B-1E7C-45F7-99FA-2ED3031DCC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274"/>
              <a:ext cx="41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 dirty="0" err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Q.rear</a:t>
              </a:r>
              <a:endParaRPr lang="en-US" altLang="zh-CN" sz="3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53" name="Line 60">
              <a:extLst>
                <a:ext uri="{FF2B5EF4-FFF2-40B4-BE49-F238E27FC236}">
                  <a16:creationId xmlns:a16="http://schemas.microsoft.com/office/drawing/2014/main" id="{7C169687-8752-46A6-912C-A5DA1CDFE2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2" y="1607"/>
              <a:ext cx="55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54" name="Line 61">
              <a:extLst>
                <a:ext uri="{FF2B5EF4-FFF2-40B4-BE49-F238E27FC236}">
                  <a16:creationId xmlns:a16="http://schemas.microsoft.com/office/drawing/2014/main" id="{15C0786F-9AE1-4AED-9F96-C9894F7CB9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2" y="1958"/>
              <a:ext cx="55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55" name="Line 62">
              <a:extLst>
                <a:ext uri="{FF2B5EF4-FFF2-40B4-BE49-F238E27FC236}">
                  <a16:creationId xmlns:a16="http://schemas.microsoft.com/office/drawing/2014/main" id="{E17FC7FF-95F0-4EA6-A883-243DB11EF4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2" y="2308"/>
              <a:ext cx="55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56" name="Rectangle 63">
              <a:extLst>
                <a:ext uri="{FF2B5EF4-FFF2-40B4-BE49-F238E27FC236}">
                  <a16:creationId xmlns:a16="http://schemas.microsoft.com/office/drawing/2014/main" id="{9DF3DD98-BF38-4D98-9592-91AD80A4B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4" y="1685"/>
              <a:ext cx="8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2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J</a:t>
              </a:r>
              <a:endParaRPr lang="en-US" altLang="zh-CN" sz="32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57" name="Rectangle 64">
              <a:extLst>
                <a:ext uri="{FF2B5EF4-FFF2-40B4-BE49-F238E27FC236}">
                  <a16:creationId xmlns:a16="http://schemas.microsoft.com/office/drawing/2014/main" id="{4AB4F9FA-9BEA-4C25-900F-2BED7EF9FC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8" y="1711"/>
              <a:ext cx="7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en-US" altLang="zh-CN" sz="320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Group 65">
            <a:extLst>
              <a:ext uri="{FF2B5EF4-FFF2-40B4-BE49-F238E27FC236}">
                <a16:creationId xmlns:a16="http://schemas.microsoft.com/office/drawing/2014/main" id="{55B5C9FB-9AB9-1940-9736-C9B595940E8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027863" y="1222375"/>
            <a:ext cx="1828800" cy="3570288"/>
            <a:chOff x="4608" y="410"/>
            <a:chExt cx="1152" cy="2249"/>
          </a:xfrm>
        </p:grpSpPr>
        <p:sp>
          <p:nvSpPr>
            <p:cNvPr id="110659" name="AutoShape 66">
              <a:extLst>
                <a:ext uri="{FF2B5EF4-FFF2-40B4-BE49-F238E27FC236}">
                  <a16:creationId xmlns:a16="http://schemas.microsoft.com/office/drawing/2014/main" id="{2C637E23-735C-492A-8B29-7A78192BA9A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608" y="410"/>
              <a:ext cx="1152" cy="224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60" name="Rectangle 67">
              <a:extLst>
                <a:ext uri="{FF2B5EF4-FFF2-40B4-BE49-F238E27FC236}">
                  <a16:creationId xmlns:a16="http://schemas.microsoft.com/office/drawing/2014/main" id="{6FABF42C-C080-4B94-BFE0-21591B5C7D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4" y="775"/>
              <a:ext cx="558" cy="1860"/>
            </a:xfrm>
            <a:prstGeom prst="rect">
              <a:avLst/>
            </a:prstGeom>
            <a:solidFill>
              <a:schemeClr val="bg1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61" name="Line 68">
              <a:extLst>
                <a:ext uri="{FF2B5EF4-FFF2-40B4-BE49-F238E27FC236}">
                  <a16:creationId xmlns:a16="http://schemas.microsoft.com/office/drawing/2014/main" id="{BAC6192C-CA0C-4F3B-9DEE-40853DA63A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4" y="1340"/>
              <a:ext cx="558" cy="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62" name="Line 69">
              <a:extLst>
                <a:ext uri="{FF2B5EF4-FFF2-40B4-BE49-F238E27FC236}">
                  <a16:creationId xmlns:a16="http://schemas.microsoft.com/office/drawing/2014/main" id="{F343EAC4-B586-489C-929E-8192A8395F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0" y="1688"/>
              <a:ext cx="532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63" name="Line 70">
              <a:extLst>
                <a:ext uri="{FF2B5EF4-FFF2-40B4-BE49-F238E27FC236}">
                  <a16:creationId xmlns:a16="http://schemas.microsoft.com/office/drawing/2014/main" id="{28F56437-FEBE-430F-BEEA-80393D555A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0" y="2005"/>
              <a:ext cx="532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64" name="Line 71">
              <a:extLst>
                <a:ext uri="{FF2B5EF4-FFF2-40B4-BE49-F238E27FC236}">
                  <a16:creationId xmlns:a16="http://schemas.microsoft.com/office/drawing/2014/main" id="{BF6BDBFF-8070-48B8-A868-B13E9E5D33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0" y="2323"/>
              <a:ext cx="532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65" name="Line 72">
              <a:extLst>
                <a:ext uri="{FF2B5EF4-FFF2-40B4-BE49-F238E27FC236}">
                  <a16:creationId xmlns:a16="http://schemas.microsoft.com/office/drawing/2014/main" id="{3B3F7096-C9BC-47DF-94CD-FD430CA9BF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3" y="1228"/>
              <a:ext cx="365" cy="1"/>
            </a:xfrm>
            <a:prstGeom prst="line">
              <a:avLst/>
            </a:prstGeom>
            <a:noFill/>
            <a:ln w="14288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66" name="Freeform 73">
              <a:extLst>
                <a:ext uri="{FF2B5EF4-FFF2-40B4-BE49-F238E27FC236}">
                  <a16:creationId xmlns:a16="http://schemas.microsoft.com/office/drawing/2014/main" id="{72AFB6E6-A04E-4750-83C9-FA16367DF1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6" y="1175"/>
              <a:ext cx="84" cy="106"/>
            </a:xfrm>
            <a:custGeom>
              <a:avLst/>
              <a:gdLst>
                <a:gd name="T0" fmla="*/ 84 w 84"/>
                <a:gd name="T1" fmla="*/ 53 h 106"/>
                <a:gd name="T2" fmla="*/ 0 w 84"/>
                <a:gd name="T3" fmla="*/ 106 h 106"/>
                <a:gd name="T4" fmla="*/ 9 w 84"/>
                <a:gd name="T5" fmla="*/ 71 h 106"/>
                <a:gd name="T6" fmla="*/ 9 w 84"/>
                <a:gd name="T7" fmla="*/ 36 h 106"/>
                <a:gd name="T8" fmla="*/ 0 w 84"/>
                <a:gd name="T9" fmla="*/ 0 h 106"/>
                <a:gd name="T10" fmla="*/ 84 w 84"/>
                <a:gd name="T11" fmla="*/ 5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106">
                  <a:moveTo>
                    <a:pt x="84" y="53"/>
                  </a:moveTo>
                  <a:lnTo>
                    <a:pt x="0" y="106"/>
                  </a:lnTo>
                  <a:lnTo>
                    <a:pt x="9" y="71"/>
                  </a:lnTo>
                  <a:lnTo>
                    <a:pt x="9" y="36"/>
                  </a:lnTo>
                  <a:lnTo>
                    <a:pt x="0" y="0"/>
                  </a:lnTo>
                  <a:lnTo>
                    <a:pt x="84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67" name="Rectangle 74">
              <a:extLst>
                <a:ext uri="{FF2B5EF4-FFF2-40B4-BE49-F238E27FC236}">
                  <a16:creationId xmlns:a16="http://schemas.microsoft.com/office/drawing/2014/main" id="{2AF9E389-F3AF-4DB9-BFB4-1324C55920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6" y="1055"/>
              <a:ext cx="41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600" dirty="0" err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Q.front</a:t>
              </a:r>
              <a:endParaRPr lang="en-US" altLang="zh-CN" sz="3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68" name="Line 75">
              <a:extLst>
                <a:ext uri="{FF2B5EF4-FFF2-40B4-BE49-F238E27FC236}">
                  <a16:creationId xmlns:a16="http://schemas.microsoft.com/office/drawing/2014/main" id="{EF2940F9-8B6C-4497-96BA-1694A97C38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36" y="687"/>
              <a:ext cx="360" cy="1"/>
            </a:xfrm>
            <a:prstGeom prst="line">
              <a:avLst/>
            </a:prstGeom>
            <a:noFill/>
            <a:ln w="14288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69" name="Freeform 76">
              <a:extLst>
                <a:ext uri="{FF2B5EF4-FFF2-40B4-BE49-F238E27FC236}">
                  <a16:creationId xmlns:a16="http://schemas.microsoft.com/office/drawing/2014/main" id="{22BE81AE-2E1C-4771-AEE6-853AB034B5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8" y="634"/>
              <a:ext cx="80" cy="106"/>
            </a:xfrm>
            <a:custGeom>
              <a:avLst/>
              <a:gdLst>
                <a:gd name="T0" fmla="*/ 80 w 80"/>
                <a:gd name="T1" fmla="*/ 53 h 106"/>
                <a:gd name="T2" fmla="*/ 0 w 80"/>
                <a:gd name="T3" fmla="*/ 106 h 106"/>
                <a:gd name="T4" fmla="*/ 9 w 80"/>
                <a:gd name="T5" fmla="*/ 70 h 106"/>
                <a:gd name="T6" fmla="*/ 9 w 80"/>
                <a:gd name="T7" fmla="*/ 35 h 106"/>
                <a:gd name="T8" fmla="*/ 0 w 80"/>
                <a:gd name="T9" fmla="*/ 0 h 106"/>
                <a:gd name="T10" fmla="*/ 80 w 80"/>
                <a:gd name="T11" fmla="*/ 5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106">
                  <a:moveTo>
                    <a:pt x="80" y="53"/>
                  </a:moveTo>
                  <a:lnTo>
                    <a:pt x="0" y="106"/>
                  </a:lnTo>
                  <a:lnTo>
                    <a:pt x="9" y="70"/>
                  </a:lnTo>
                  <a:lnTo>
                    <a:pt x="9" y="35"/>
                  </a:lnTo>
                  <a:lnTo>
                    <a:pt x="0" y="0"/>
                  </a:lnTo>
                  <a:lnTo>
                    <a:pt x="80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70" name="Line 77">
              <a:extLst>
                <a:ext uri="{FF2B5EF4-FFF2-40B4-BE49-F238E27FC236}">
                  <a16:creationId xmlns:a16="http://schemas.microsoft.com/office/drawing/2014/main" id="{0312D7D4-92FC-4C4B-858D-A1575A9339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4" y="1046"/>
              <a:ext cx="558" cy="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71" name="Rectangle 78">
              <a:extLst>
                <a:ext uri="{FF2B5EF4-FFF2-40B4-BE49-F238E27FC236}">
                  <a16:creationId xmlns:a16="http://schemas.microsoft.com/office/drawing/2014/main" id="{76453CFC-0298-4197-BB6E-95145496AA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1" y="522"/>
              <a:ext cx="36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600" dirty="0" err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Q.rear</a:t>
              </a:r>
              <a:endParaRPr lang="en-US" altLang="zh-CN" sz="3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72" name="Line 79">
              <a:extLst>
                <a:ext uri="{FF2B5EF4-FFF2-40B4-BE49-F238E27FC236}">
                  <a16:creationId xmlns:a16="http://schemas.microsoft.com/office/drawing/2014/main" id="{2A83BF32-9E4C-4FCC-BE4B-BF31DAA2C7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02" y="1688"/>
              <a:ext cx="52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73" name="Line 80">
              <a:extLst>
                <a:ext uri="{FF2B5EF4-FFF2-40B4-BE49-F238E27FC236}">
                  <a16:creationId xmlns:a16="http://schemas.microsoft.com/office/drawing/2014/main" id="{4FD37038-31DA-4F57-8B7B-4C1CA29C80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02" y="2005"/>
              <a:ext cx="52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74" name="Line 81">
              <a:extLst>
                <a:ext uri="{FF2B5EF4-FFF2-40B4-BE49-F238E27FC236}">
                  <a16:creationId xmlns:a16="http://schemas.microsoft.com/office/drawing/2014/main" id="{D6F23D13-72D4-4C22-A022-4472DF2D73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02" y="2323"/>
              <a:ext cx="52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75" name="Rectangle 82">
              <a:extLst>
                <a:ext uri="{FF2B5EF4-FFF2-40B4-BE49-F238E27FC236}">
                  <a16:creationId xmlns:a16="http://schemas.microsoft.com/office/drawing/2014/main" id="{D888315C-2589-4328-9BF1-43DAA9C9A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4" y="1123"/>
              <a:ext cx="8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J</a:t>
              </a:r>
              <a:endParaRPr lang="en-US" altLang="zh-CN" sz="32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76" name="Rectangle 83">
              <a:extLst>
                <a:ext uri="{FF2B5EF4-FFF2-40B4-BE49-F238E27FC236}">
                  <a16:creationId xmlns:a16="http://schemas.microsoft.com/office/drawing/2014/main" id="{4767D2C8-4562-432F-852C-886E0F468E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5" y="1146"/>
              <a:ext cx="6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en-US" altLang="zh-CN" sz="32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77" name="Rectangle 84">
              <a:extLst>
                <a:ext uri="{FF2B5EF4-FFF2-40B4-BE49-F238E27FC236}">
                  <a16:creationId xmlns:a16="http://schemas.microsoft.com/office/drawing/2014/main" id="{F8CF1221-BC2F-4D24-8298-AA945B52AE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4" y="846"/>
              <a:ext cx="8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J</a:t>
              </a:r>
              <a:endParaRPr lang="en-US" altLang="zh-CN" sz="32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78" name="Rectangle 85">
              <a:extLst>
                <a:ext uri="{FF2B5EF4-FFF2-40B4-BE49-F238E27FC236}">
                  <a16:creationId xmlns:a16="http://schemas.microsoft.com/office/drawing/2014/main" id="{6022A58F-F29C-47D2-8AD4-CDC0597594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5" y="869"/>
              <a:ext cx="6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6</a:t>
              </a:r>
              <a:endParaRPr lang="en-US" altLang="zh-CN" sz="320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0679" name="Text Box 86">
            <a:extLst>
              <a:ext uri="{FF2B5EF4-FFF2-40B4-BE49-F238E27FC236}">
                <a16:creationId xmlns:a16="http://schemas.microsoft.com/office/drawing/2014/main" id="{42F5A760-EFDD-49E8-8002-0DCE4D29A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75" y="5003800"/>
            <a:ext cx="2103438" cy="523875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front=rear=0</a:t>
            </a:r>
          </a:p>
        </p:txBody>
      </p:sp>
      <p:sp>
        <p:nvSpPr>
          <p:cNvPr id="762967" name="Text Box 87">
            <a:extLst>
              <a:ext uri="{FF2B5EF4-FFF2-40B4-BE49-F238E27FC236}">
                <a16:creationId xmlns:a16="http://schemas.microsoft.com/office/drawing/2014/main" id="{995F4DF6-9869-45B3-9847-227C106E79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4995863"/>
            <a:ext cx="6534150" cy="1557337"/>
          </a:xfrm>
          <a:prstGeom prst="rect">
            <a:avLst/>
          </a:prstGeom>
          <a:solidFill>
            <a:srgbClr val="6C4C8F"/>
          </a:solidFill>
          <a:ln>
            <a:noFill/>
          </a:ln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空队标志：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front= =rear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入队：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base[rear++]=x;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出队：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x=base[front++];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62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2967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906" name="Group 2">
            <a:extLst>
              <a:ext uri="{FF2B5EF4-FFF2-40B4-BE49-F238E27FC236}">
                <a16:creationId xmlns:a16="http://schemas.microsoft.com/office/drawing/2014/main" id="{D569AA7C-E528-5C4E-9AED-E3E0729081F5}"/>
              </a:ext>
            </a:extLst>
          </p:cNvPr>
          <p:cNvGrpSpPr>
            <a:grpSpLocks/>
          </p:cNvGrpSpPr>
          <p:nvPr/>
        </p:nvGrpSpPr>
        <p:grpSpPr bwMode="auto">
          <a:xfrm>
            <a:off x="4089400" y="2033588"/>
            <a:ext cx="1263650" cy="2789237"/>
            <a:chOff x="4608" y="410"/>
            <a:chExt cx="1152" cy="2249"/>
          </a:xfrm>
        </p:grpSpPr>
        <p:sp>
          <p:nvSpPr>
            <p:cNvPr id="111620" name="AutoShape 3">
              <a:extLst>
                <a:ext uri="{FF2B5EF4-FFF2-40B4-BE49-F238E27FC236}">
                  <a16:creationId xmlns:a16="http://schemas.microsoft.com/office/drawing/2014/main" id="{BD72EC9A-0E0B-494B-BB8F-626E1F400BC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608" y="410"/>
              <a:ext cx="1152" cy="224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21" name="Rectangle 4">
              <a:extLst>
                <a:ext uri="{FF2B5EF4-FFF2-40B4-BE49-F238E27FC236}">
                  <a16:creationId xmlns:a16="http://schemas.microsoft.com/office/drawing/2014/main" id="{3F124D14-21A7-4A12-8A2F-9712D3022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4" y="775"/>
              <a:ext cx="559" cy="1860"/>
            </a:xfrm>
            <a:prstGeom prst="rect">
              <a:avLst/>
            </a:prstGeom>
            <a:solidFill>
              <a:schemeClr val="bg1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22" name="Line 5">
              <a:extLst>
                <a:ext uri="{FF2B5EF4-FFF2-40B4-BE49-F238E27FC236}">
                  <a16:creationId xmlns:a16="http://schemas.microsoft.com/office/drawing/2014/main" id="{03599175-7983-4B0A-9694-619E6C995A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4" y="1341"/>
              <a:ext cx="559" cy="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23" name="Line 6">
              <a:extLst>
                <a:ext uri="{FF2B5EF4-FFF2-40B4-BE49-F238E27FC236}">
                  <a16:creationId xmlns:a16="http://schemas.microsoft.com/office/drawing/2014/main" id="{4D7E0F15-AF96-434C-8488-F8053C1147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0" y="1687"/>
              <a:ext cx="533" cy="0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24" name="Line 7">
              <a:extLst>
                <a:ext uri="{FF2B5EF4-FFF2-40B4-BE49-F238E27FC236}">
                  <a16:creationId xmlns:a16="http://schemas.microsoft.com/office/drawing/2014/main" id="{F7A38592-85E5-4619-B37E-187C23EFE6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0" y="2005"/>
              <a:ext cx="53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25" name="Line 8">
              <a:extLst>
                <a:ext uri="{FF2B5EF4-FFF2-40B4-BE49-F238E27FC236}">
                  <a16:creationId xmlns:a16="http://schemas.microsoft.com/office/drawing/2014/main" id="{A7658979-6FCC-4F65-9839-F7397686DF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10" y="2324"/>
              <a:ext cx="533" cy="0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26" name="Line 9">
              <a:extLst>
                <a:ext uri="{FF2B5EF4-FFF2-40B4-BE49-F238E27FC236}">
                  <a16:creationId xmlns:a16="http://schemas.microsoft.com/office/drawing/2014/main" id="{66E136D2-9E28-49FA-9599-317E284CE5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3" y="1245"/>
              <a:ext cx="365" cy="0"/>
            </a:xfrm>
            <a:prstGeom prst="line">
              <a:avLst/>
            </a:prstGeom>
            <a:noFill/>
            <a:ln w="14288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27" name="Freeform 10">
              <a:extLst>
                <a:ext uri="{FF2B5EF4-FFF2-40B4-BE49-F238E27FC236}">
                  <a16:creationId xmlns:a16="http://schemas.microsoft.com/office/drawing/2014/main" id="{4117445D-570F-4024-A30F-CBF03C4D6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6" y="1198"/>
              <a:ext cx="84" cy="105"/>
            </a:xfrm>
            <a:custGeom>
              <a:avLst/>
              <a:gdLst>
                <a:gd name="T0" fmla="*/ 84 w 84"/>
                <a:gd name="T1" fmla="*/ 53 h 106"/>
                <a:gd name="T2" fmla="*/ 0 w 84"/>
                <a:gd name="T3" fmla="*/ 106 h 106"/>
                <a:gd name="T4" fmla="*/ 9 w 84"/>
                <a:gd name="T5" fmla="*/ 71 h 106"/>
                <a:gd name="T6" fmla="*/ 9 w 84"/>
                <a:gd name="T7" fmla="*/ 36 h 106"/>
                <a:gd name="T8" fmla="*/ 0 w 84"/>
                <a:gd name="T9" fmla="*/ 0 h 106"/>
                <a:gd name="T10" fmla="*/ 84 w 84"/>
                <a:gd name="T11" fmla="*/ 5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106">
                  <a:moveTo>
                    <a:pt x="84" y="53"/>
                  </a:moveTo>
                  <a:lnTo>
                    <a:pt x="0" y="106"/>
                  </a:lnTo>
                  <a:lnTo>
                    <a:pt x="9" y="71"/>
                  </a:lnTo>
                  <a:lnTo>
                    <a:pt x="9" y="36"/>
                  </a:lnTo>
                  <a:lnTo>
                    <a:pt x="0" y="0"/>
                  </a:lnTo>
                  <a:lnTo>
                    <a:pt x="84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28" name="Rectangle 11">
              <a:extLst>
                <a:ext uri="{FF2B5EF4-FFF2-40B4-BE49-F238E27FC236}">
                  <a16:creationId xmlns:a16="http://schemas.microsoft.com/office/drawing/2014/main" id="{CC6CA021-C5D0-4D42-86FE-15310572C9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4" y="1030"/>
              <a:ext cx="52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400" dirty="0" err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Q.front</a:t>
              </a:r>
              <a:endParaRPr lang="en-US" altLang="zh-CN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29" name="Line 12">
              <a:extLst>
                <a:ext uri="{FF2B5EF4-FFF2-40B4-BE49-F238E27FC236}">
                  <a16:creationId xmlns:a16="http://schemas.microsoft.com/office/drawing/2014/main" id="{C9C9F608-3CA0-486E-AB7A-BF7146E2A8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5" y="722"/>
              <a:ext cx="360" cy="0"/>
            </a:xfrm>
            <a:prstGeom prst="line">
              <a:avLst/>
            </a:prstGeom>
            <a:noFill/>
            <a:ln w="14288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30" name="Freeform 13">
              <a:extLst>
                <a:ext uri="{FF2B5EF4-FFF2-40B4-BE49-F238E27FC236}">
                  <a16:creationId xmlns:a16="http://schemas.microsoft.com/office/drawing/2014/main" id="{078FE402-830B-45B1-A800-64A88143D3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8" y="663"/>
              <a:ext cx="80" cy="105"/>
            </a:xfrm>
            <a:custGeom>
              <a:avLst/>
              <a:gdLst>
                <a:gd name="T0" fmla="*/ 80 w 80"/>
                <a:gd name="T1" fmla="*/ 53 h 106"/>
                <a:gd name="T2" fmla="*/ 0 w 80"/>
                <a:gd name="T3" fmla="*/ 106 h 106"/>
                <a:gd name="T4" fmla="*/ 9 w 80"/>
                <a:gd name="T5" fmla="*/ 70 h 106"/>
                <a:gd name="T6" fmla="*/ 9 w 80"/>
                <a:gd name="T7" fmla="*/ 35 h 106"/>
                <a:gd name="T8" fmla="*/ 0 w 80"/>
                <a:gd name="T9" fmla="*/ 0 h 106"/>
                <a:gd name="T10" fmla="*/ 80 w 80"/>
                <a:gd name="T11" fmla="*/ 5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106">
                  <a:moveTo>
                    <a:pt x="80" y="53"/>
                  </a:moveTo>
                  <a:lnTo>
                    <a:pt x="0" y="106"/>
                  </a:lnTo>
                  <a:lnTo>
                    <a:pt x="9" y="70"/>
                  </a:lnTo>
                  <a:lnTo>
                    <a:pt x="9" y="35"/>
                  </a:lnTo>
                  <a:lnTo>
                    <a:pt x="0" y="0"/>
                  </a:lnTo>
                  <a:lnTo>
                    <a:pt x="80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31" name="Line 14">
              <a:extLst>
                <a:ext uri="{FF2B5EF4-FFF2-40B4-BE49-F238E27FC236}">
                  <a16:creationId xmlns:a16="http://schemas.microsoft.com/office/drawing/2014/main" id="{7547ED70-864D-425C-A8FE-2453E02CDD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4" y="1046"/>
              <a:ext cx="559" cy="6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32" name="Rectangle 15">
              <a:extLst>
                <a:ext uri="{FF2B5EF4-FFF2-40B4-BE49-F238E27FC236}">
                  <a16:creationId xmlns:a16="http://schemas.microsoft.com/office/drawing/2014/main" id="{3EE6399F-D095-4934-B835-1B26D2CF0C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526"/>
              <a:ext cx="534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600" dirty="0" err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Q.rear</a:t>
              </a:r>
              <a:endParaRPr lang="en-US" altLang="zh-CN" sz="3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33" name="Line 16">
              <a:extLst>
                <a:ext uri="{FF2B5EF4-FFF2-40B4-BE49-F238E27FC236}">
                  <a16:creationId xmlns:a16="http://schemas.microsoft.com/office/drawing/2014/main" id="{6850901B-08E5-45E9-B1D8-D0A199D333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01" y="1687"/>
              <a:ext cx="528" cy="0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34" name="Line 17">
              <a:extLst>
                <a:ext uri="{FF2B5EF4-FFF2-40B4-BE49-F238E27FC236}">
                  <a16:creationId xmlns:a16="http://schemas.microsoft.com/office/drawing/2014/main" id="{584DCF6B-8CB4-438A-80E6-A34C068988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01" y="2005"/>
              <a:ext cx="528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35" name="Line 18">
              <a:extLst>
                <a:ext uri="{FF2B5EF4-FFF2-40B4-BE49-F238E27FC236}">
                  <a16:creationId xmlns:a16="http://schemas.microsoft.com/office/drawing/2014/main" id="{F266A892-D9CD-4E42-819D-23926C9A21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01" y="2324"/>
              <a:ext cx="528" cy="0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36" name="Rectangle 19">
              <a:extLst>
                <a:ext uri="{FF2B5EF4-FFF2-40B4-BE49-F238E27FC236}">
                  <a16:creationId xmlns:a16="http://schemas.microsoft.com/office/drawing/2014/main" id="{486C3AC0-B0B5-4C8F-A3C9-7CF2E46A37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4" y="1085"/>
              <a:ext cx="234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J5</a:t>
              </a:r>
              <a:endParaRPr lang="en-US" altLang="zh-CN" sz="32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37" name="Rectangle 20">
              <a:extLst>
                <a:ext uri="{FF2B5EF4-FFF2-40B4-BE49-F238E27FC236}">
                  <a16:creationId xmlns:a16="http://schemas.microsoft.com/office/drawing/2014/main" id="{50841173-B82D-49BF-A618-FD416FE03A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4" y="795"/>
              <a:ext cx="234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J6</a:t>
              </a:r>
              <a:endParaRPr lang="en-US" altLang="zh-CN" sz="32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3907" name="Group 21">
            <a:extLst>
              <a:ext uri="{FF2B5EF4-FFF2-40B4-BE49-F238E27FC236}">
                <a16:creationId xmlns:a16="http://schemas.microsoft.com/office/drawing/2014/main" id="{3731880B-05F1-F046-927C-03FA8EF9C9E8}"/>
              </a:ext>
            </a:extLst>
          </p:cNvPr>
          <p:cNvGrpSpPr>
            <a:grpSpLocks/>
          </p:cNvGrpSpPr>
          <p:nvPr/>
        </p:nvGrpSpPr>
        <p:grpSpPr bwMode="auto">
          <a:xfrm>
            <a:off x="2066925" y="1968500"/>
            <a:ext cx="1614488" cy="2847975"/>
            <a:chOff x="3175" y="1464"/>
            <a:chExt cx="1183" cy="2379"/>
          </a:xfrm>
        </p:grpSpPr>
        <p:sp>
          <p:nvSpPr>
            <p:cNvPr id="111639" name="AutoShape 22">
              <a:extLst>
                <a:ext uri="{FF2B5EF4-FFF2-40B4-BE49-F238E27FC236}">
                  <a16:creationId xmlns:a16="http://schemas.microsoft.com/office/drawing/2014/main" id="{E5C3E6BB-9133-469B-A583-43A11B9708B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175" y="1464"/>
              <a:ext cx="1183" cy="237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40" name="Rectangle 23">
              <a:extLst>
                <a:ext uri="{FF2B5EF4-FFF2-40B4-BE49-F238E27FC236}">
                  <a16:creationId xmlns:a16="http://schemas.microsoft.com/office/drawing/2014/main" id="{5B0DA71A-544D-4A6B-A7DA-C946817063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9" y="1766"/>
              <a:ext cx="483" cy="200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41" name="Line 24">
              <a:extLst>
                <a:ext uri="{FF2B5EF4-FFF2-40B4-BE49-F238E27FC236}">
                  <a16:creationId xmlns:a16="http://schemas.microsoft.com/office/drawing/2014/main" id="{4D132D8B-80B7-4535-8461-1D778AB1F3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9" y="2374"/>
              <a:ext cx="483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42" name="Line 25">
              <a:extLst>
                <a:ext uri="{FF2B5EF4-FFF2-40B4-BE49-F238E27FC236}">
                  <a16:creationId xmlns:a16="http://schemas.microsoft.com/office/drawing/2014/main" id="{D3B1A7DD-871A-4C86-85C7-B35B1D6A7B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9" y="2741"/>
              <a:ext cx="483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43" name="Line 26">
              <a:extLst>
                <a:ext uri="{FF2B5EF4-FFF2-40B4-BE49-F238E27FC236}">
                  <a16:creationId xmlns:a16="http://schemas.microsoft.com/office/drawing/2014/main" id="{D97E9CE1-AC3B-450C-85BD-51D02225B3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9" y="3083"/>
              <a:ext cx="483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44" name="Line 27">
              <a:extLst>
                <a:ext uri="{FF2B5EF4-FFF2-40B4-BE49-F238E27FC236}">
                  <a16:creationId xmlns:a16="http://schemas.microsoft.com/office/drawing/2014/main" id="{C3337E2B-AD5C-41F1-81C4-B027D8287E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9" y="3425"/>
              <a:ext cx="483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45" name="Line 28">
              <a:extLst>
                <a:ext uri="{FF2B5EF4-FFF2-40B4-BE49-F238E27FC236}">
                  <a16:creationId xmlns:a16="http://schemas.microsoft.com/office/drawing/2014/main" id="{A8B39FB7-CD92-454C-8F12-EFA5363259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8" y="3724"/>
              <a:ext cx="334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46" name="Freeform 29">
              <a:extLst>
                <a:ext uri="{FF2B5EF4-FFF2-40B4-BE49-F238E27FC236}">
                  <a16:creationId xmlns:a16="http://schemas.microsoft.com/office/drawing/2014/main" id="{477407F8-9A5A-48F5-A5DE-EFCAF7B11E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3667"/>
              <a:ext cx="77" cy="106"/>
            </a:xfrm>
            <a:custGeom>
              <a:avLst/>
              <a:gdLst>
                <a:gd name="T0" fmla="*/ 76 w 76"/>
                <a:gd name="T1" fmla="*/ 57 h 107"/>
                <a:gd name="T2" fmla="*/ 0 w 76"/>
                <a:gd name="T3" fmla="*/ 107 h 107"/>
                <a:gd name="T4" fmla="*/ 8 w 76"/>
                <a:gd name="T5" fmla="*/ 76 h 107"/>
                <a:gd name="T6" fmla="*/ 8 w 76"/>
                <a:gd name="T7" fmla="*/ 38 h 107"/>
                <a:gd name="T8" fmla="*/ 0 w 76"/>
                <a:gd name="T9" fmla="*/ 0 h 107"/>
                <a:gd name="T10" fmla="*/ 76 w 76"/>
                <a:gd name="T11" fmla="*/ 5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107">
                  <a:moveTo>
                    <a:pt x="76" y="57"/>
                  </a:moveTo>
                  <a:lnTo>
                    <a:pt x="0" y="107"/>
                  </a:lnTo>
                  <a:lnTo>
                    <a:pt x="8" y="76"/>
                  </a:lnTo>
                  <a:lnTo>
                    <a:pt x="8" y="38"/>
                  </a:lnTo>
                  <a:lnTo>
                    <a:pt x="0" y="0"/>
                  </a:lnTo>
                  <a:lnTo>
                    <a:pt x="7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47" name="Rectangle 30">
              <a:extLst>
                <a:ext uri="{FF2B5EF4-FFF2-40B4-BE49-F238E27FC236}">
                  <a16:creationId xmlns:a16="http://schemas.microsoft.com/office/drawing/2014/main" id="{A469F2EA-9504-4292-9754-01FF3913A7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5" y="3485"/>
              <a:ext cx="506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700" dirty="0" err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Q.front</a:t>
              </a:r>
              <a:endParaRPr lang="en-US" altLang="zh-CN" sz="3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48" name="Line 31">
              <a:extLst>
                <a:ext uri="{FF2B5EF4-FFF2-40B4-BE49-F238E27FC236}">
                  <a16:creationId xmlns:a16="http://schemas.microsoft.com/office/drawing/2014/main" id="{A383CC6C-E81D-4533-AB0A-86AF0E00CC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3" y="1803"/>
              <a:ext cx="466" cy="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49" name="Rectangle 32">
              <a:extLst>
                <a:ext uri="{FF2B5EF4-FFF2-40B4-BE49-F238E27FC236}">
                  <a16:creationId xmlns:a16="http://schemas.microsoft.com/office/drawing/2014/main" id="{72ADC6A5-EB70-4CA1-B455-C0905F2D4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0" y="3501"/>
              <a:ext cx="99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1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</a:t>
              </a:r>
              <a:endParaRPr lang="en-US" altLang="zh-CN" sz="32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50" name="Rectangle 33">
              <a:extLst>
                <a:ext uri="{FF2B5EF4-FFF2-40B4-BE49-F238E27FC236}">
                  <a16:creationId xmlns:a16="http://schemas.microsoft.com/office/drawing/2014/main" id="{7916AEFE-863F-4EDA-8A39-1C49ADD54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0" y="3159"/>
              <a:ext cx="99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1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en-US" altLang="zh-CN" sz="32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51" name="Rectangle 34">
              <a:extLst>
                <a:ext uri="{FF2B5EF4-FFF2-40B4-BE49-F238E27FC236}">
                  <a16:creationId xmlns:a16="http://schemas.microsoft.com/office/drawing/2014/main" id="{0A4E58FE-4D4F-47FF-975C-81451C4D90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0" y="2840"/>
              <a:ext cx="99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1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sz="32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52" name="Rectangle 35">
              <a:extLst>
                <a:ext uri="{FF2B5EF4-FFF2-40B4-BE49-F238E27FC236}">
                  <a16:creationId xmlns:a16="http://schemas.microsoft.com/office/drawing/2014/main" id="{3FAF8D54-36CC-467A-9F78-CD04432E6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0" y="2456"/>
              <a:ext cx="99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1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en-US" altLang="zh-CN" sz="32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53" name="Rectangle 36">
              <a:extLst>
                <a:ext uri="{FF2B5EF4-FFF2-40B4-BE49-F238E27FC236}">
                  <a16:creationId xmlns:a16="http://schemas.microsoft.com/office/drawing/2014/main" id="{78807365-C6C4-441C-81CD-85371A53B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0" y="2158"/>
              <a:ext cx="99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1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en-US" altLang="zh-CN" sz="32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54" name="Line 37">
              <a:extLst>
                <a:ext uri="{FF2B5EF4-FFF2-40B4-BE49-F238E27FC236}">
                  <a16:creationId xmlns:a16="http://schemas.microsoft.com/office/drawing/2014/main" id="{BC024942-6658-4399-B078-8E0661F185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9" y="2058"/>
              <a:ext cx="483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55" name="Rectangle 38">
              <a:extLst>
                <a:ext uri="{FF2B5EF4-FFF2-40B4-BE49-F238E27FC236}">
                  <a16:creationId xmlns:a16="http://schemas.microsoft.com/office/drawing/2014/main" id="{6E9CC482-AAA9-4EF3-B38B-79D66794DD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0" y="1842"/>
              <a:ext cx="99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1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en-US" altLang="zh-CN" sz="32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56" name="Rectangle 39">
              <a:extLst>
                <a:ext uri="{FF2B5EF4-FFF2-40B4-BE49-F238E27FC236}">
                  <a16:creationId xmlns:a16="http://schemas.microsoft.com/office/drawing/2014/main" id="{9CEDC9EC-1865-4941-9909-D5E5B8BC6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3" y="1469"/>
              <a:ext cx="637" cy="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dirty="0" err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Q.rear</a:t>
              </a:r>
              <a:endParaRPr lang="en-US" altLang="zh-CN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57" name="Rectangle 40">
              <a:extLst>
                <a:ext uri="{FF2B5EF4-FFF2-40B4-BE49-F238E27FC236}">
                  <a16:creationId xmlns:a16="http://schemas.microsoft.com/office/drawing/2014/main" id="{DF75F476-81EB-4DF8-8F67-F1026721B7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4" y="2119"/>
              <a:ext cx="188" cy="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J5</a:t>
              </a:r>
              <a:endParaRPr lang="en-US" altLang="zh-CN" sz="32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58" name="Rectangle 41">
              <a:extLst>
                <a:ext uri="{FF2B5EF4-FFF2-40B4-BE49-F238E27FC236}">
                  <a16:creationId xmlns:a16="http://schemas.microsoft.com/office/drawing/2014/main" id="{403D994A-6B24-4CFA-8703-9B46B21737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4" y="1819"/>
              <a:ext cx="188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J6</a:t>
              </a:r>
              <a:endParaRPr lang="en-US" altLang="zh-CN" sz="32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59" name="Rectangle 42">
              <a:extLst>
                <a:ext uri="{FF2B5EF4-FFF2-40B4-BE49-F238E27FC236}">
                  <a16:creationId xmlns:a16="http://schemas.microsoft.com/office/drawing/2014/main" id="{82B7BB58-4A0A-46FC-9346-F84171A3C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0" y="3405"/>
              <a:ext cx="188" cy="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J1</a:t>
              </a:r>
              <a:endParaRPr lang="en-US" altLang="zh-CN" sz="32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60" name="Rectangle 43">
              <a:extLst>
                <a:ext uri="{FF2B5EF4-FFF2-40B4-BE49-F238E27FC236}">
                  <a16:creationId xmlns:a16="http://schemas.microsoft.com/office/drawing/2014/main" id="{36A98F09-AB3E-4869-BFE4-93030510F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0" y="3130"/>
              <a:ext cx="188" cy="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J2</a:t>
              </a:r>
              <a:endParaRPr lang="en-US" altLang="zh-CN" sz="32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61" name="Rectangle 44">
              <a:extLst>
                <a:ext uri="{FF2B5EF4-FFF2-40B4-BE49-F238E27FC236}">
                  <a16:creationId xmlns:a16="http://schemas.microsoft.com/office/drawing/2014/main" id="{A9997AF6-34D7-4EB9-A31D-593EEFBAE6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0" y="2772"/>
              <a:ext cx="188" cy="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J3</a:t>
              </a:r>
              <a:endParaRPr lang="en-US" altLang="zh-CN" sz="32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62" name="Rectangle 45">
              <a:extLst>
                <a:ext uri="{FF2B5EF4-FFF2-40B4-BE49-F238E27FC236}">
                  <a16:creationId xmlns:a16="http://schemas.microsoft.com/office/drawing/2014/main" id="{23D439E9-6987-4C70-A34B-79AAAB5709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0" y="2464"/>
              <a:ext cx="188" cy="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0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J4</a:t>
              </a:r>
              <a:endParaRPr lang="en-US" altLang="zh-CN" sz="32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8" name="Comment 46">
            <a:extLst>
              <a:ext uri="{FF2B5EF4-FFF2-40B4-BE49-F238E27FC236}">
                <a16:creationId xmlns:a16="http://schemas.microsoft.com/office/drawing/2014/main" id="{742F5F28-7056-4458-A256-D52AFA98D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900" y="207963"/>
            <a:ext cx="2763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存在的问题</a:t>
            </a:r>
          </a:p>
        </p:txBody>
      </p:sp>
      <p:sp>
        <p:nvSpPr>
          <p:cNvPr id="111664" name="Text Box 47">
            <a:extLst>
              <a:ext uri="{FF2B5EF4-FFF2-40B4-BE49-F238E27FC236}">
                <a16:creationId xmlns:a16="http://schemas.microsoft.com/office/drawing/2014/main" id="{28EF6FE4-D1A4-4CD8-8178-CAF45EF6B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2663" y="1287463"/>
            <a:ext cx="19478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设大小为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M</a:t>
            </a:r>
          </a:p>
        </p:txBody>
      </p:sp>
      <p:sp>
        <p:nvSpPr>
          <p:cNvPr id="111665" name="Text Box 48">
            <a:extLst>
              <a:ext uri="{FF2B5EF4-FFF2-40B4-BE49-F238E27FC236}">
                <a16:creationId xmlns:a16="http://schemas.microsoft.com/office/drawing/2014/main" id="{F718EB5E-99E9-404E-AE0B-22505ED25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" y="5022850"/>
            <a:ext cx="2470150" cy="139065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front=0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rear=M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时</a:t>
            </a:r>
            <a:endParaRPr lang="zh-CN" altLang="en-US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zh-CN" b="0">
                <a:ea typeface="微软雅黑" panose="020B0503020204020204" pitchFamily="34" charset="-122"/>
                <a:sym typeface="+mn-lt"/>
              </a:rPr>
              <a:t>再入队—</a:t>
            </a:r>
            <a:r>
              <a:rPr lang="zh-CN" altLang="zh-CN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真溢出</a:t>
            </a:r>
            <a:endParaRPr lang="zh-CN" altLang="en-US" b="0">
              <a:solidFill>
                <a:schemeClr val="hlink"/>
              </a:solidFill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11666" name="Text Box 49">
            <a:extLst>
              <a:ext uri="{FF2B5EF4-FFF2-40B4-BE49-F238E27FC236}">
                <a16:creationId xmlns:a16="http://schemas.microsoft.com/office/drawing/2014/main" id="{DF2C4445-4A52-4C48-9FAC-BFE1641A6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3538" y="5030788"/>
            <a:ext cx="2478087" cy="139065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front0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rear=M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时</a:t>
            </a:r>
            <a:endParaRPr lang="zh-CN" altLang="en-US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zh-CN" b="0">
                <a:ea typeface="微软雅黑" panose="020B0503020204020204" pitchFamily="34" charset="-122"/>
                <a:sym typeface="+mn-lt"/>
              </a:rPr>
              <a:t>再入队—</a:t>
            </a:r>
            <a:r>
              <a:rPr lang="zh-CN" altLang="zh-CN" b="0">
                <a:solidFill>
                  <a:schemeClr val="hlink"/>
                </a:solidFill>
                <a:ea typeface="微软雅黑" panose="020B0503020204020204" pitchFamily="34" charset="-122"/>
                <a:sym typeface="+mn-lt"/>
              </a:rPr>
              <a:t>假溢出</a:t>
            </a:r>
          </a:p>
        </p:txBody>
      </p:sp>
      <p:pic>
        <p:nvPicPr>
          <p:cNvPr id="52" name="Picture 59" descr="u=146904796,407546596&amp;fm=52&amp;gp=0">
            <a:extLst>
              <a:ext uri="{FF2B5EF4-FFF2-40B4-BE49-F238E27FC236}">
                <a16:creationId xmlns:a16="http://schemas.microsoft.com/office/drawing/2014/main" id="{56666D10-65F5-7E48-B887-CC7C8277D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0" y="4217988"/>
            <a:ext cx="3524250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AutoShape 60">
            <a:extLst>
              <a:ext uri="{FF2B5EF4-FFF2-40B4-BE49-F238E27FC236}">
                <a16:creationId xmlns:a16="http://schemas.microsoft.com/office/drawing/2014/main" id="{F68BEDD0-1743-4A5A-A6F7-9949C720F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4438" y="3340100"/>
            <a:ext cx="196850" cy="796925"/>
          </a:xfrm>
          <a:prstGeom prst="downArrow">
            <a:avLst>
              <a:gd name="adj1" fmla="val 50000"/>
              <a:gd name="adj2" fmla="val 100792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4" name="Picture 61" descr="u=1184928351,156208397&amp;fm=52&amp;gp=0">
            <a:extLst>
              <a:ext uri="{FF2B5EF4-FFF2-40B4-BE49-F238E27FC236}">
                <a16:creationId xmlns:a16="http://schemas.microsoft.com/office/drawing/2014/main" id="{CD3BE0D1-053F-0643-ABAF-2D6DE783E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0" y="1033463"/>
            <a:ext cx="3524250" cy="225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>
            <a:extLst>
              <a:ext uri="{FF2B5EF4-FFF2-40B4-BE49-F238E27FC236}">
                <a16:creationId xmlns:a16="http://schemas.microsoft.com/office/drawing/2014/main" id="{D592954F-AA8F-6546-8F61-2E2FA6CAE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236663"/>
            <a:ext cx="8858250" cy="507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mment 46">
            <a:extLst>
              <a:ext uri="{FF2B5EF4-FFF2-40B4-BE49-F238E27FC236}">
                <a16:creationId xmlns:a16="http://schemas.microsoft.com/office/drawing/2014/main" id="{AEDF2F68-C105-4C73-A41E-9F725B063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900" y="207963"/>
            <a:ext cx="2763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存在的问题</a:t>
            </a:r>
          </a:p>
        </p:txBody>
      </p:sp>
      <p:sp>
        <p:nvSpPr>
          <p:cNvPr id="125956" name="矩形 2">
            <a:extLst>
              <a:ext uri="{FF2B5EF4-FFF2-40B4-BE49-F238E27FC236}">
                <a16:creationId xmlns:a16="http://schemas.microsoft.com/office/drawing/2014/main" id="{69013534-059B-3148-8519-8C33353AB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36663"/>
            <a:ext cx="250825" cy="5072062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25957" name="矩形 6">
            <a:extLst>
              <a:ext uri="{FF2B5EF4-FFF2-40B4-BE49-F238E27FC236}">
                <a16:creationId xmlns:a16="http://schemas.microsoft.com/office/drawing/2014/main" id="{C4B16AE7-7096-3B49-B571-8FBF83A53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1236663"/>
            <a:ext cx="250825" cy="5072062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930" name="Comment 2">
            <a:extLst>
              <a:ext uri="{FF2B5EF4-FFF2-40B4-BE49-F238E27FC236}">
                <a16:creationId xmlns:a16="http://schemas.microsoft.com/office/drawing/2014/main" id="{E776368E-BBEB-41D5-9F7E-5F8A48CF7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288" y="196850"/>
            <a:ext cx="5556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解决的方法－－循环队列</a:t>
            </a:r>
          </a:p>
        </p:txBody>
      </p:sp>
      <p:grpSp>
        <p:nvGrpSpPr>
          <p:cNvPr id="126979" name="Group 3">
            <a:extLst>
              <a:ext uri="{FF2B5EF4-FFF2-40B4-BE49-F238E27FC236}">
                <a16:creationId xmlns:a16="http://schemas.microsoft.com/office/drawing/2014/main" id="{551263BE-D028-0240-B3BF-774ED3AF813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4763" y="2771775"/>
            <a:ext cx="4424363" cy="3179763"/>
            <a:chOff x="113" y="572"/>
            <a:chExt cx="3402" cy="1996"/>
          </a:xfrm>
        </p:grpSpPr>
        <p:sp>
          <p:nvSpPr>
            <p:cNvPr id="113669" name="AutoShape 4">
              <a:extLst>
                <a:ext uri="{FF2B5EF4-FFF2-40B4-BE49-F238E27FC236}">
                  <a16:creationId xmlns:a16="http://schemas.microsoft.com/office/drawing/2014/main" id="{8F95D56D-8344-4664-807C-9E06769CF48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13" y="572"/>
              <a:ext cx="3402" cy="19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70" name="Freeform 5">
              <a:extLst>
                <a:ext uri="{FF2B5EF4-FFF2-40B4-BE49-F238E27FC236}">
                  <a16:creationId xmlns:a16="http://schemas.microsoft.com/office/drawing/2014/main" id="{D9C6E858-5021-44A2-84CB-000980862F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" y="583"/>
              <a:ext cx="2190" cy="1971"/>
            </a:xfrm>
            <a:custGeom>
              <a:avLst/>
              <a:gdLst>
                <a:gd name="T0" fmla="*/ 0 w 2190"/>
                <a:gd name="T1" fmla="*/ 987 h 1971"/>
                <a:gd name="T2" fmla="*/ 4 w 2190"/>
                <a:gd name="T3" fmla="*/ 871 h 1971"/>
                <a:gd name="T4" fmla="*/ 27 w 2190"/>
                <a:gd name="T5" fmla="*/ 759 h 1971"/>
                <a:gd name="T6" fmla="*/ 66 w 2190"/>
                <a:gd name="T7" fmla="*/ 647 h 1971"/>
                <a:gd name="T8" fmla="*/ 116 w 2190"/>
                <a:gd name="T9" fmla="*/ 542 h 1971"/>
                <a:gd name="T10" fmla="*/ 179 w 2190"/>
                <a:gd name="T11" fmla="*/ 444 h 1971"/>
                <a:gd name="T12" fmla="*/ 256 w 2190"/>
                <a:gd name="T13" fmla="*/ 353 h 1971"/>
                <a:gd name="T14" fmla="*/ 342 w 2190"/>
                <a:gd name="T15" fmla="*/ 269 h 1971"/>
                <a:gd name="T16" fmla="*/ 439 w 2190"/>
                <a:gd name="T17" fmla="*/ 196 h 1971"/>
                <a:gd name="T18" fmla="*/ 548 w 2190"/>
                <a:gd name="T19" fmla="*/ 133 h 1971"/>
                <a:gd name="T20" fmla="*/ 660 w 2190"/>
                <a:gd name="T21" fmla="*/ 80 h 1971"/>
                <a:gd name="T22" fmla="*/ 781 w 2190"/>
                <a:gd name="T23" fmla="*/ 42 h 1971"/>
                <a:gd name="T24" fmla="*/ 905 w 2190"/>
                <a:gd name="T25" fmla="*/ 14 h 1971"/>
                <a:gd name="T26" fmla="*/ 1029 w 2190"/>
                <a:gd name="T27" fmla="*/ 0 h 1971"/>
                <a:gd name="T28" fmla="*/ 1157 w 2190"/>
                <a:gd name="T29" fmla="*/ 0 h 1971"/>
                <a:gd name="T30" fmla="*/ 1285 w 2190"/>
                <a:gd name="T31" fmla="*/ 14 h 1971"/>
                <a:gd name="T32" fmla="*/ 1406 w 2190"/>
                <a:gd name="T33" fmla="*/ 42 h 1971"/>
                <a:gd name="T34" fmla="*/ 1526 w 2190"/>
                <a:gd name="T35" fmla="*/ 80 h 1971"/>
                <a:gd name="T36" fmla="*/ 1643 w 2190"/>
                <a:gd name="T37" fmla="*/ 133 h 1971"/>
                <a:gd name="T38" fmla="*/ 1748 w 2190"/>
                <a:gd name="T39" fmla="*/ 196 h 1971"/>
                <a:gd name="T40" fmla="*/ 1845 w 2190"/>
                <a:gd name="T41" fmla="*/ 269 h 1971"/>
                <a:gd name="T42" fmla="*/ 1934 w 2190"/>
                <a:gd name="T43" fmla="*/ 353 h 1971"/>
                <a:gd name="T44" fmla="*/ 2008 w 2190"/>
                <a:gd name="T45" fmla="*/ 444 h 1971"/>
                <a:gd name="T46" fmla="*/ 2074 w 2190"/>
                <a:gd name="T47" fmla="*/ 542 h 1971"/>
                <a:gd name="T48" fmla="*/ 2124 w 2190"/>
                <a:gd name="T49" fmla="*/ 647 h 1971"/>
                <a:gd name="T50" fmla="*/ 2159 w 2190"/>
                <a:gd name="T51" fmla="*/ 759 h 1971"/>
                <a:gd name="T52" fmla="*/ 2183 w 2190"/>
                <a:gd name="T53" fmla="*/ 871 h 1971"/>
                <a:gd name="T54" fmla="*/ 2190 w 2190"/>
                <a:gd name="T55" fmla="*/ 987 h 1971"/>
                <a:gd name="T56" fmla="*/ 2183 w 2190"/>
                <a:gd name="T57" fmla="*/ 1103 h 1971"/>
                <a:gd name="T58" fmla="*/ 2159 w 2190"/>
                <a:gd name="T59" fmla="*/ 1215 h 1971"/>
                <a:gd name="T60" fmla="*/ 2124 w 2190"/>
                <a:gd name="T61" fmla="*/ 1323 h 1971"/>
                <a:gd name="T62" fmla="*/ 2074 w 2190"/>
                <a:gd name="T63" fmla="*/ 1432 h 1971"/>
                <a:gd name="T64" fmla="*/ 2008 w 2190"/>
                <a:gd name="T65" fmla="*/ 1530 h 1971"/>
                <a:gd name="T66" fmla="*/ 1934 w 2190"/>
                <a:gd name="T67" fmla="*/ 1621 h 1971"/>
                <a:gd name="T68" fmla="*/ 1845 w 2190"/>
                <a:gd name="T69" fmla="*/ 1705 h 1971"/>
                <a:gd name="T70" fmla="*/ 1748 w 2190"/>
                <a:gd name="T71" fmla="*/ 1778 h 1971"/>
                <a:gd name="T72" fmla="*/ 1643 w 2190"/>
                <a:gd name="T73" fmla="*/ 1841 h 1971"/>
                <a:gd name="T74" fmla="*/ 1526 w 2190"/>
                <a:gd name="T75" fmla="*/ 1894 h 1971"/>
                <a:gd name="T76" fmla="*/ 1406 w 2190"/>
                <a:gd name="T77" fmla="*/ 1932 h 1971"/>
                <a:gd name="T78" fmla="*/ 1285 w 2190"/>
                <a:gd name="T79" fmla="*/ 1960 h 1971"/>
                <a:gd name="T80" fmla="*/ 1157 w 2190"/>
                <a:gd name="T81" fmla="*/ 1971 h 1971"/>
                <a:gd name="T82" fmla="*/ 1029 w 2190"/>
                <a:gd name="T83" fmla="*/ 1971 h 1971"/>
                <a:gd name="T84" fmla="*/ 905 w 2190"/>
                <a:gd name="T85" fmla="*/ 1960 h 1971"/>
                <a:gd name="T86" fmla="*/ 781 w 2190"/>
                <a:gd name="T87" fmla="*/ 1932 h 1971"/>
                <a:gd name="T88" fmla="*/ 660 w 2190"/>
                <a:gd name="T89" fmla="*/ 1894 h 1971"/>
                <a:gd name="T90" fmla="*/ 548 w 2190"/>
                <a:gd name="T91" fmla="*/ 1841 h 1971"/>
                <a:gd name="T92" fmla="*/ 439 w 2190"/>
                <a:gd name="T93" fmla="*/ 1778 h 1971"/>
                <a:gd name="T94" fmla="*/ 342 w 2190"/>
                <a:gd name="T95" fmla="*/ 1705 h 1971"/>
                <a:gd name="T96" fmla="*/ 256 w 2190"/>
                <a:gd name="T97" fmla="*/ 1621 h 1971"/>
                <a:gd name="T98" fmla="*/ 179 w 2190"/>
                <a:gd name="T99" fmla="*/ 1530 h 1971"/>
                <a:gd name="T100" fmla="*/ 116 w 2190"/>
                <a:gd name="T101" fmla="*/ 1432 h 1971"/>
                <a:gd name="T102" fmla="*/ 66 w 2190"/>
                <a:gd name="T103" fmla="*/ 1323 h 1971"/>
                <a:gd name="T104" fmla="*/ 27 w 2190"/>
                <a:gd name="T105" fmla="*/ 1215 h 1971"/>
                <a:gd name="T106" fmla="*/ 4 w 2190"/>
                <a:gd name="T107" fmla="*/ 1103 h 1971"/>
                <a:gd name="T108" fmla="*/ 0 w 2190"/>
                <a:gd name="T109" fmla="*/ 987 h 1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90" h="1971">
                  <a:moveTo>
                    <a:pt x="0" y="987"/>
                  </a:moveTo>
                  <a:lnTo>
                    <a:pt x="4" y="871"/>
                  </a:lnTo>
                  <a:lnTo>
                    <a:pt x="27" y="759"/>
                  </a:lnTo>
                  <a:lnTo>
                    <a:pt x="66" y="647"/>
                  </a:lnTo>
                  <a:lnTo>
                    <a:pt x="116" y="542"/>
                  </a:lnTo>
                  <a:lnTo>
                    <a:pt x="179" y="444"/>
                  </a:lnTo>
                  <a:lnTo>
                    <a:pt x="256" y="353"/>
                  </a:lnTo>
                  <a:lnTo>
                    <a:pt x="342" y="269"/>
                  </a:lnTo>
                  <a:lnTo>
                    <a:pt x="439" y="196"/>
                  </a:lnTo>
                  <a:lnTo>
                    <a:pt x="548" y="133"/>
                  </a:lnTo>
                  <a:lnTo>
                    <a:pt x="660" y="80"/>
                  </a:lnTo>
                  <a:lnTo>
                    <a:pt x="781" y="42"/>
                  </a:lnTo>
                  <a:lnTo>
                    <a:pt x="905" y="14"/>
                  </a:lnTo>
                  <a:lnTo>
                    <a:pt x="1029" y="0"/>
                  </a:lnTo>
                  <a:lnTo>
                    <a:pt x="1157" y="0"/>
                  </a:lnTo>
                  <a:lnTo>
                    <a:pt x="1285" y="14"/>
                  </a:lnTo>
                  <a:lnTo>
                    <a:pt x="1406" y="42"/>
                  </a:lnTo>
                  <a:lnTo>
                    <a:pt x="1526" y="80"/>
                  </a:lnTo>
                  <a:lnTo>
                    <a:pt x="1643" y="133"/>
                  </a:lnTo>
                  <a:lnTo>
                    <a:pt x="1748" y="196"/>
                  </a:lnTo>
                  <a:lnTo>
                    <a:pt x="1845" y="269"/>
                  </a:lnTo>
                  <a:lnTo>
                    <a:pt x="1934" y="353"/>
                  </a:lnTo>
                  <a:lnTo>
                    <a:pt x="2008" y="444"/>
                  </a:lnTo>
                  <a:lnTo>
                    <a:pt x="2074" y="542"/>
                  </a:lnTo>
                  <a:lnTo>
                    <a:pt x="2124" y="647"/>
                  </a:lnTo>
                  <a:lnTo>
                    <a:pt x="2159" y="759"/>
                  </a:lnTo>
                  <a:lnTo>
                    <a:pt x="2183" y="871"/>
                  </a:lnTo>
                  <a:lnTo>
                    <a:pt x="2190" y="987"/>
                  </a:lnTo>
                  <a:lnTo>
                    <a:pt x="2183" y="1103"/>
                  </a:lnTo>
                  <a:lnTo>
                    <a:pt x="2159" y="1215"/>
                  </a:lnTo>
                  <a:lnTo>
                    <a:pt x="2124" y="1323"/>
                  </a:lnTo>
                  <a:lnTo>
                    <a:pt x="2074" y="1432"/>
                  </a:lnTo>
                  <a:lnTo>
                    <a:pt x="2008" y="1530"/>
                  </a:lnTo>
                  <a:lnTo>
                    <a:pt x="1934" y="1621"/>
                  </a:lnTo>
                  <a:lnTo>
                    <a:pt x="1845" y="1705"/>
                  </a:lnTo>
                  <a:lnTo>
                    <a:pt x="1748" y="1778"/>
                  </a:lnTo>
                  <a:lnTo>
                    <a:pt x="1643" y="1841"/>
                  </a:lnTo>
                  <a:lnTo>
                    <a:pt x="1526" y="1894"/>
                  </a:lnTo>
                  <a:lnTo>
                    <a:pt x="1406" y="1932"/>
                  </a:lnTo>
                  <a:lnTo>
                    <a:pt x="1285" y="1960"/>
                  </a:lnTo>
                  <a:lnTo>
                    <a:pt x="1157" y="1971"/>
                  </a:lnTo>
                  <a:lnTo>
                    <a:pt x="1029" y="1971"/>
                  </a:lnTo>
                  <a:lnTo>
                    <a:pt x="905" y="1960"/>
                  </a:lnTo>
                  <a:lnTo>
                    <a:pt x="781" y="1932"/>
                  </a:lnTo>
                  <a:lnTo>
                    <a:pt x="660" y="1894"/>
                  </a:lnTo>
                  <a:lnTo>
                    <a:pt x="548" y="1841"/>
                  </a:lnTo>
                  <a:lnTo>
                    <a:pt x="439" y="1778"/>
                  </a:lnTo>
                  <a:lnTo>
                    <a:pt x="342" y="1705"/>
                  </a:lnTo>
                  <a:lnTo>
                    <a:pt x="256" y="1621"/>
                  </a:lnTo>
                  <a:lnTo>
                    <a:pt x="179" y="1530"/>
                  </a:lnTo>
                  <a:lnTo>
                    <a:pt x="116" y="1432"/>
                  </a:lnTo>
                  <a:lnTo>
                    <a:pt x="66" y="1323"/>
                  </a:lnTo>
                  <a:lnTo>
                    <a:pt x="27" y="1215"/>
                  </a:lnTo>
                  <a:lnTo>
                    <a:pt x="4" y="1103"/>
                  </a:lnTo>
                  <a:lnTo>
                    <a:pt x="0" y="987"/>
                  </a:lnTo>
                  <a:close/>
                </a:path>
              </a:pathLst>
            </a:custGeom>
            <a:solidFill>
              <a:srgbClr val="FFFFFF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71" name="Freeform 6">
              <a:extLst>
                <a:ext uri="{FF2B5EF4-FFF2-40B4-BE49-F238E27FC236}">
                  <a16:creationId xmlns:a16="http://schemas.microsoft.com/office/drawing/2014/main" id="{2F991EFA-16F1-4435-A20E-0DA421CC57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1" y="1118"/>
              <a:ext cx="835" cy="802"/>
            </a:xfrm>
            <a:custGeom>
              <a:avLst/>
              <a:gdLst>
                <a:gd name="T0" fmla="*/ 0 w 835"/>
                <a:gd name="T1" fmla="*/ 399 h 802"/>
                <a:gd name="T2" fmla="*/ 4 w 835"/>
                <a:gd name="T3" fmla="*/ 326 h 802"/>
                <a:gd name="T4" fmla="*/ 27 w 835"/>
                <a:gd name="T5" fmla="*/ 256 h 802"/>
                <a:gd name="T6" fmla="*/ 62 w 835"/>
                <a:gd name="T7" fmla="*/ 189 h 802"/>
                <a:gd name="T8" fmla="*/ 109 w 835"/>
                <a:gd name="T9" fmla="*/ 130 h 802"/>
                <a:gd name="T10" fmla="*/ 163 w 835"/>
                <a:gd name="T11" fmla="*/ 81 h 802"/>
                <a:gd name="T12" fmla="*/ 229 w 835"/>
                <a:gd name="T13" fmla="*/ 42 h 802"/>
                <a:gd name="T14" fmla="*/ 303 w 835"/>
                <a:gd name="T15" fmla="*/ 14 h 802"/>
                <a:gd name="T16" fmla="*/ 377 w 835"/>
                <a:gd name="T17" fmla="*/ 0 h 802"/>
                <a:gd name="T18" fmla="*/ 454 w 835"/>
                <a:gd name="T19" fmla="*/ 0 h 802"/>
                <a:gd name="T20" fmla="*/ 532 w 835"/>
                <a:gd name="T21" fmla="*/ 14 h 802"/>
                <a:gd name="T22" fmla="*/ 602 w 835"/>
                <a:gd name="T23" fmla="*/ 42 h 802"/>
                <a:gd name="T24" fmla="*/ 668 w 835"/>
                <a:gd name="T25" fmla="*/ 81 h 802"/>
                <a:gd name="T26" fmla="*/ 726 w 835"/>
                <a:gd name="T27" fmla="*/ 130 h 802"/>
                <a:gd name="T28" fmla="*/ 773 w 835"/>
                <a:gd name="T29" fmla="*/ 189 h 802"/>
                <a:gd name="T30" fmla="*/ 808 w 835"/>
                <a:gd name="T31" fmla="*/ 256 h 802"/>
                <a:gd name="T32" fmla="*/ 827 w 835"/>
                <a:gd name="T33" fmla="*/ 326 h 802"/>
                <a:gd name="T34" fmla="*/ 835 w 835"/>
                <a:gd name="T35" fmla="*/ 399 h 802"/>
                <a:gd name="T36" fmla="*/ 827 w 835"/>
                <a:gd name="T37" fmla="*/ 473 h 802"/>
                <a:gd name="T38" fmla="*/ 808 w 835"/>
                <a:gd name="T39" fmla="*/ 547 h 802"/>
                <a:gd name="T40" fmla="*/ 773 w 835"/>
                <a:gd name="T41" fmla="*/ 613 h 802"/>
                <a:gd name="T42" fmla="*/ 726 w 835"/>
                <a:gd name="T43" fmla="*/ 673 h 802"/>
                <a:gd name="T44" fmla="*/ 668 w 835"/>
                <a:gd name="T45" fmla="*/ 722 h 802"/>
                <a:gd name="T46" fmla="*/ 602 w 835"/>
                <a:gd name="T47" fmla="*/ 760 h 802"/>
                <a:gd name="T48" fmla="*/ 532 w 835"/>
                <a:gd name="T49" fmla="*/ 788 h 802"/>
                <a:gd name="T50" fmla="*/ 454 w 835"/>
                <a:gd name="T51" fmla="*/ 802 h 802"/>
                <a:gd name="T52" fmla="*/ 377 w 835"/>
                <a:gd name="T53" fmla="*/ 802 h 802"/>
                <a:gd name="T54" fmla="*/ 303 w 835"/>
                <a:gd name="T55" fmla="*/ 788 h 802"/>
                <a:gd name="T56" fmla="*/ 229 w 835"/>
                <a:gd name="T57" fmla="*/ 760 h 802"/>
                <a:gd name="T58" fmla="*/ 163 w 835"/>
                <a:gd name="T59" fmla="*/ 722 h 802"/>
                <a:gd name="T60" fmla="*/ 109 w 835"/>
                <a:gd name="T61" fmla="*/ 673 h 802"/>
                <a:gd name="T62" fmla="*/ 62 w 835"/>
                <a:gd name="T63" fmla="*/ 613 h 802"/>
                <a:gd name="T64" fmla="*/ 27 w 835"/>
                <a:gd name="T65" fmla="*/ 547 h 802"/>
                <a:gd name="T66" fmla="*/ 4 w 835"/>
                <a:gd name="T67" fmla="*/ 473 h 802"/>
                <a:gd name="T68" fmla="*/ 0 w 835"/>
                <a:gd name="T69" fmla="*/ 399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5" h="802">
                  <a:moveTo>
                    <a:pt x="0" y="399"/>
                  </a:moveTo>
                  <a:lnTo>
                    <a:pt x="4" y="326"/>
                  </a:lnTo>
                  <a:lnTo>
                    <a:pt x="27" y="256"/>
                  </a:lnTo>
                  <a:lnTo>
                    <a:pt x="62" y="189"/>
                  </a:lnTo>
                  <a:lnTo>
                    <a:pt x="109" y="130"/>
                  </a:lnTo>
                  <a:lnTo>
                    <a:pt x="163" y="81"/>
                  </a:lnTo>
                  <a:lnTo>
                    <a:pt x="229" y="42"/>
                  </a:lnTo>
                  <a:lnTo>
                    <a:pt x="303" y="14"/>
                  </a:lnTo>
                  <a:lnTo>
                    <a:pt x="377" y="0"/>
                  </a:lnTo>
                  <a:lnTo>
                    <a:pt x="454" y="0"/>
                  </a:lnTo>
                  <a:lnTo>
                    <a:pt x="532" y="14"/>
                  </a:lnTo>
                  <a:lnTo>
                    <a:pt x="602" y="42"/>
                  </a:lnTo>
                  <a:lnTo>
                    <a:pt x="668" y="81"/>
                  </a:lnTo>
                  <a:lnTo>
                    <a:pt x="726" y="130"/>
                  </a:lnTo>
                  <a:lnTo>
                    <a:pt x="773" y="189"/>
                  </a:lnTo>
                  <a:lnTo>
                    <a:pt x="808" y="256"/>
                  </a:lnTo>
                  <a:lnTo>
                    <a:pt x="827" y="326"/>
                  </a:lnTo>
                  <a:lnTo>
                    <a:pt x="835" y="399"/>
                  </a:lnTo>
                  <a:lnTo>
                    <a:pt x="827" y="473"/>
                  </a:lnTo>
                  <a:lnTo>
                    <a:pt x="808" y="547"/>
                  </a:lnTo>
                  <a:lnTo>
                    <a:pt x="773" y="613"/>
                  </a:lnTo>
                  <a:lnTo>
                    <a:pt x="726" y="673"/>
                  </a:lnTo>
                  <a:lnTo>
                    <a:pt x="668" y="722"/>
                  </a:lnTo>
                  <a:lnTo>
                    <a:pt x="602" y="760"/>
                  </a:lnTo>
                  <a:lnTo>
                    <a:pt x="532" y="788"/>
                  </a:lnTo>
                  <a:lnTo>
                    <a:pt x="454" y="802"/>
                  </a:lnTo>
                  <a:lnTo>
                    <a:pt x="377" y="802"/>
                  </a:lnTo>
                  <a:lnTo>
                    <a:pt x="303" y="788"/>
                  </a:lnTo>
                  <a:lnTo>
                    <a:pt x="229" y="760"/>
                  </a:lnTo>
                  <a:lnTo>
                    <a:pt x="163" y="722"/>
                  </a:lnTo>
                  <a:lnTo>
                    <a:pt x="109" y="673"/>
                  </a:lnTo>
                  <a:lnTo>
                    <a:pt x="62" y="613"/>
                  </a:lnTo>
                  <a:lnTo>
                    <a:pt x="27" y="547"/>
                  </a:lnTo>
                  <a:lnTo>
                    <a:pt x="4" y="473"/>
                  </a:lnTo>
                  <a:lnTo>
                    <a:pt x="0" y="399"/>
                  </a:lnTo>
                  <a:close/>
                </a:path>
              </a:pathLst>
            </a:custGeom>
            <a:solidFill>
              <a:srgbClr val="FFFFFF"/>
            </a:solidFill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72" name="Line 7">
              <a:extLst>
                <a:ext uri="{FF2B5EF4-FFF2-40B4-BE49-F238E27FC236}">
                  <a16:creationId xmlns:a16="http://schemas.microsoft.com/office/drawing/2014/main" id="{8AFFD68B-808D-4133-8942-82000EB205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267" y="754"/>
              <a:ext cx="343" cy="4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73" name="Line 8">
              <a:extLst>
                <a:ext uri="{FF2B5EF4-FFF2-40B4-BE49-F238E27FC236}">
                  <a16:creationId xmlns:a16="http://schemas.microsoft.com/office/drawing/2014/main" id="{DFED8559-EFDB-4CBF-830C-75E48D0243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28" y="670"/>
              <a:ext cx="337" cy="50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74" name="Line 9">
              <a:extLst>
                <a:ext uri="{FF2B5EF4-FFF2-40B4-BE49-F238E27FC236}">
                  <a16:creationId xmlns:a16="http://schemas.microsoft.com/office/drawing/2014/main" id="{E3D42BB5-9881-4CC9-BC14-2AF03182CB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7" y="1524"/>
              <a:ext cx="634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75" name="Line 10">
              <a:extLst>
                <a:ext uri="{FF2B5EF4-FFF2-40B4-BE49-F238E27FC236}">
                  <a16:creationId xmlns:a16="http://schemas.microsoft.com/office/drawing/2014/main" id="{7C50F0DB-9391-4107-BBEF-1C0D06E30E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12" y="1868"/>
              <a:ext cx="487" cy="40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76" name="Line 11">
              <a:extLst>
                <a:ext uri="{FF2B5EF4-FFF2-40B4-BE49-F238E27FC236}">
                  <a16:creationId xmlns:a16="http://schemas.microsoft.com/office/drawing/2014/main" id="{ED2749D1-8E47-416D-8401-DD342B86E2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36" y="1864"/>
              <a:ext cx="354" cy="5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77" name="Line 12">
              <a:extLst>
                <a:ext uri="{FF2B5EF4-FFF2-40B4-BE49-F238E27FC236}">
                  <a16:creationId xmlns:a16="http://schemas.microsoft.com/office/drawing/2014/main" id="{B3106897-D376-483B-A1B4-1758BD8245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9" y="1524"/>
              <a:ext cx="664" cy="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78" name="Rectangle 13">
              <a:extLst>
                <a:ext uri="{FF2B5EF4-FFF2-40B4-BE49-F238E27FC236}">
                  <a16:creationId xmlns:a16="http://schemas.microsoft.com/office/drawing/2014/main" id="{49F0A223-52F6-40E5-B370-EF5B0DF9C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4" y="1181"/>
              <a:ext cx="104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1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en-US" altLang="zh-CN" sz="3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79" name="Rectangle 14">
              <a:extLst>
                <a:ext uri="{FF2B5EF4-FFF2-40B4-BE49-F238E27FC236}">
                  <a16:creationId xmlns:a16="http://schemas.microsoft.com/office/drawing/2014/main" id="{33F619D5-F203-4C30-8AA5-3CAF9B3AD0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" y="705"/>
              <a:ext cx="104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1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</a:t>
              </a:r>
              <a:endParaRPr lang="en-US" altLang="zh-CN" sz="3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80" name="Rectangle 15">
              <a:extLst>
                <a:ext uri="{FF2B5EF4-FFF2-40B4-BE49-F238E27FC236}">
                  <a16:creationId xmlns:a16="http://schemas.microsoft.com/office/drawing/2014/main" id="{A60BC882-5D1F-434C-B604-9F9E59C455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" y="2050"/>
              <a:ext cx="336" cy="14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81" name="Rectangle 16">
              <a:extLst>
                <a:ext uri="{FF2B5EF4-FFF2-40B4-BE49-F238E27FC236}">
                  <a16:creationId xmlns:a16="http://schemas.microsoft.com/office/drawing/2014/main" id="{D59222FF-F0BB-44DC-B624-500D2DA26B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" y="1871"/>
              <a:ext cx="449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600" dirty="0" err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Q.rear</a:t>
              </a:r>
              <a:endParaRPr lang="en-US" altLang="zh-CN" sz="3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82" name="Rectangle 17">
              <a:extLst>
                <a:ext uri="{FF2B5EF4-FFF2-40B4-BE49-F238E27FC236}">
                  <a16:creationId xmlns:a16="http://schemas.microsoft.com/office/drawing/2014/main" id="{48D48152-63BA-4B66-B861-5A25BAC9A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8" y="2314"/>
              <a:ext cx="336" cy="144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83" name="Rectangle 18">
              <a:extLst>
                <a:ext uri="{FF2B5EF4-FFF2-40B4-BE49-F238E27FC236}">
                  <a16:creationId xmlns:a16="http://schemas.microsoft.com/office/drawing/2014/main" id="{79AEAAEF-55B5-412E-81B4-13B79F387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4" y="2137"/>
              <a:ext cx="50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600" dirty="0" err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Q.front</a:t>
              </a:r>
              <a:endParaRPr lang="en-US" altLang="zh-CN" sz="3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84" name="Line 19">
              <a:extLst>
                <a:ext uri="{FF2B5EF4-FFF2-40B4-BE49-F238E27FC236}">
                  <a16:creationId xmlns:a16="http://schemas.microsoft.com/office/drawing/2014/main" id="{80C3187F-FDD9-4C8C-91E9-0CA0F62D0F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7" y="1724"/>
              <a:ext cx="575" cy="39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85" name="Line 20">
              <a:extLst>
                <a:ext uri="{FF2B5EF4-FFF2-40B4-BE49-F238E27FC236}">
                  <a16:creationId xmlns:a16="http://schemas.microsoft.com/office/drawing/2014/main" id="{E802B300-7EA3-45BA-88D3-B3EB24943A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16" y="2141"/>
              <a:ext cx="54" cy="20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86" name="Line 21">
              <a:extLst>
                <a:ext uri="{FF2B5EF4-FFF2-40B4-BE49-F238E27FC236}">
                  <a16:creationId xmlns:a16="http://schemas.microsoft.com/office/drawing/2014/main" id="{592117B6-DE81-4BEB-949E-7990C8C29A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48" y="2015"/>
              <a:ext cx="82" cy="42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87" name="Line 22">
              <a:extLst>
                <a:ext uri="{FF2B5EF4-FFF2-40B4-BE49-F238E27FC236}">
                  <a16:creationId xmlns:a16="http://schemas.microsoft.com/office/drawing/2014/main" id="{4FD6C317-5423-4BBF-B301-3FBBE5DAAA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1" y="1962"/>
              <a:ext cx="96" cy="4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88" name="Line 23">
              <a:extLst>
                <a:ext uri="{FF2B5EF4-FFF2-40B4-BE49-F238E27FC236}">
                  <a16:creationId xmlns:a16="http://schemas.microsoft.com/office/drawing/2014/main" id="{F4D6B9F0-F195-4545-875E-1C79985FE9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48" y="1920"/>
              <a:ext cx="100" cy="54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89" name="Line 24">
              <a:extLst>
                <a:ext uri="{FF2B5EF4-FFF2-40B4-BE49-F238E27FC236}">
                  <a16:creationId xmlns:a16="http://schemas.microsoft.com/office/drawing/2014/main" id="{9E6272BF-BD82-4A91-8803-AE7311C003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03" y="1896"/>
              <a:ext cx="105" cy="59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90" name="Line 25">
              <a:extLst>
                <a:ext uri="{FF2B5EF4-FFF2-40B4-BE49-F238E27FC236}">
                  <a16:creationId xmlns:a16="http://schemas.microsoft.com/office/drawing/2014/main" id="{55A42984-1FDB-44AB-89FB-7685CC7312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58" y="1896"/>
              <a:ext cx="101" cy="60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91" name="Line 26">
              <a:extLst>
                <a:ext uri="{FF2B5EF4-FFF2-40B4-BE49-F238E27FC236}">
                  <a16:creationId xmlns:a16="http://schemas.microsoft.com/office/drawing/2014/main" id="{F24EEC3E-D782-45EB-93C4-436B4F5C01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17" y="1808"/>
              <a:ext cx="82" cy="70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92" name="Line 27">
              <a:extLst>
                <a:ext uri="{FF2B5EF4-FFF2-40B4-BE49-F238E27FC236}">
                  <a16:creationId xmlns:a16="http://schemas.microsoft.com/office/drawing/2014/main" id="{FA8C02BF-AC06-4A6B-94FE-7347DE489F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71" y="1794"/>
              <a:ext cx="95" cy="7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93" name="Line 28">
              <a:extLst>
                <a:ext uri="{FF2B5EF4-FFF2-40B4-BE49-F238E27FC236}">
                  <a16:creationId xmlns:a16="http://schemas.microsoft.com/office/drawing/2014/main" id="{4C930CB6-3B40-498C-89D5-1BB530E976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33" y="1920"/>
              <a:ext cx="79" cy="62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94" name="Line 29">
              <a:extLst>
                <a:ext uri="{FF2B5EF4-FFF2-40B4-BE49-F238E27FC236}">
                  <a16:creationId xmlns:a16="http://schemas.microsoft.com/office/drawing/2014/main" id="{9C2309C1-CD99-4DE1-90CA-1E2ADB9BF5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78" y="1931"/>
              <a:ext cx="78" cy="60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95" name="Line 30">
              <a:extLst>
                <a:ext uri="{FF2B5EF4-FFF2-40B4-BE49-F238E27FC236}">
                  <a16:creationId xmlns:a16="http://schemas.microsoft.com/office/drawing/2014/main" id="{9A09E6B7-A2E7-40CE-B7A7-EBF5B8AB5D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30" y="1766"/>
              <a:ext cx="105" cy="75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96" name="Line 31">
              <a:extLst>
                <a:ext uri="{FF2B5EF4-FFF2-40B4-BE49-F238E27FC236}">
                  <a16:creationId xmlns:a16="http://schemas.microsoft.com/office/drawing/2014/main" id="{77A992BA-F3D4-4257-A19D-B83F79F783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89" y="1749"/>
              <a:ext cx="101" cy="77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97" name="Line 32">
              <a:extLst>
                <a:ext uri="{FF2B5EF4-FFF2-40B4-BE49-F238E27FC236}">
                  <a16:creationId xmlns:a16="http://schemas.microsoft.com/office/drawing/2014/main" id="{01BCE80B-1413-44C9-8F46-9BF541542A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43" y="1805"/>
              <a:ext cx="93" cy="73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98" name="Line 33">
              <a:extLst>
                <a:ext uri="{FF2B5EF4-FFF2-40B4-BE49-F238E27FC236}">
                  <a16:creationId xmlns:a16="http://schemas.microsoft.com/office/drawing/2014/main" id="{DEDADD46-C3AE-4E51-AB98-2B995B751E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93" y="1847"/>
              <a:ext cx="93" cy="70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99" name="Line 34">
              <a:extLst>
                <a:ext uri="{FF2B5EF4-FFF2-40B4-BE49-F238E27FC236}">
                  <a16:creationId xmlns:a16="http://schemas.microsoft.com/office/drawing/2014/main" id="{9BC07414-A221-4E3E-A385-ECE18C15FF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50" y="1882"/>
              <a:ext cx="89" cy="66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00" name="Line 35">
              <a:extLst>
                <a:ext uri="{FF2B5EF4-FFF2-40B4-BE49-F238E27FC236}">
                  <a16:creationId xmlns:a16="http://schemas.microsoft.com/office/drawing/2014/main" id="{E6D41C04-EF70-49B2-B3D4-2427588BAE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95" y="1910"/>
              <a:ext cx="82" cy="64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01" name="Line 36">
              <a:extLst>
                <a:ext uri="{FF2B5EF4-FFF2-40B4-BE49-F238E27FC236}">
                  <a16:creationId xmlns:a16="http://schemas.microsoft.com/office/drawing/2014/main" id="{5DA0D894-9821-4776-9CAB-8BFB81154C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41" y="1920"/>
              <a:ext cx="82" cy="6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02" name="Line 37">
              <a:extLst>
                <a:ext uri="{FF2B5EF4-FFF2-40B4-BE49-F238E27FC236}">
                  <a16:creationId xmlns:a16="http://schemas.microsoft.com/office/drawing/2014/main" id="{4DC925EA-70F0-46F2-A584-E1FC64A3DF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84" y="1927"/>
              <a:ext cx="84" cy="62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03" name="Line 38">
              <a:extLst>
                <a:ext uri="{FF2B5EF4-FFF2-40B4-BE49-F238E27FC236}">
                  <a16:creationId xmlns:a16="http://schemas.microsoft.com/office/drawing/2014/main" id="{F00C3D70-1869-43E4-98A2-EF1739A574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82" y="2029"/>
              <a:ext cx="39" cy="28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04" name="Line 39">
              <a:extLst>
                <a:ext uri="{FF2B5EF4-FFF2-40B4-BE49-F238E27FC236}">
                  <a16:creationId xmlns:a16="http://schemas.microsoft.com/office/drawing/2014/main" id="{C95851CE-2383-45B6-A57E-DFB882BAA2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30" y="1994"/>
              <a:ext cx="45" cy="35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05" name="Line 40">
              <a:extLst>
                <a:ext uri="{FF2B5EF4-FFF2-40B4-BE49-F238E27FC236}">
                  <a16:creationId xmlns:a16="http://schemas.microsoft.com/office/drawing/2014/main" id="{7CF80404-EC75-490A-A594-28B1FDC510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90" y="1976"/>
              <a:ext cx="49" cy="39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06" name="Line 41">
              <a:extLst>
                <a:ext uri="{FF2B5EF4-FFF2-40B4-BE49-F238E27FC236}">
                  <a16:creationId xmlns:a16="http://schemas.microsoft.com/office/drawing/2014/main" id="{267F7843-5BBB-46A5-B3EC-C0DAD5C088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31" y="1941"/>
              <a:ext cx="63" cy="46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07" name="Line 42">
              <a:extLst>
                <a:ext uri="{FF2B5EF4-FFF2-40B4-BE49-F238E27FC236}">
                  <a16:creationId xmlns:a16="http://schemas.microsoft.com/office/drawing/2014/main" id="{CEFC9085-02D0-4098-B674-139CEC6DF6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61" y="1903"/>
              <a:ext cx="72" cy="54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08" name="Line 43">
              <a:extLst>
                <a:ext uri="{FF2B5EF4-FFF2-40B4-BE49-F238E27FC236}">
                  <a16:creationId xmlns:a16="http://schemas.microsoft.com/office/drawing/2014/main" id="{505E434C-77F2-4BF9-A1E7-51A69DAC8C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7" y="1868"/>
              <a:ext cx="74" cy="59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09" name="Line 44">
              <a:extLst>
                <a:ext uri="{FF2B5EF4-FFF2-40B4-BE49-F238E27FC236}">
                  <a16:creationId xmlns:a16="http://schemas.microsoft.com/office/drawing/2014/main" id="{56A3FA3E-49BA-44E1-BC70-38B14EBB6B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56" y="1840"/>
              <a:ext cx="77" cy="64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10" name="Line 45">
              <a:extLst>
                <a:ext uri="{FF2B5EF4-FFF2-40B4-BE49-F238E27FC236}">
                  <a16:creationId xmlns:a16="http://schemas.microsoft.com/office/drawing/2014/main" id="{7F734B8F-A7DC-47FA-A9CE-6509275258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41" y="2053"/>
              <a:ext cx="27" cy="21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11" name="Line 46">
              <a:extLst>
                <a:ext uri="{FF2B5EF4-FFF2-40B4-BE49-F238E27FC236}">
                  <a16:creationId xmlns:a16="http://schemas.microsoft.com/office/drawing/2014/main" id="{6680D64F-BF23-40B1-BE15-CF85DF535E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19" y="1917"/>
              <a:ext cx="89" cy="60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12" name="Line 47">
              <a:extLst>
                <a:ext uri="{FF2B5EF4-FFF2-40B4-BE49-F238E27FC236}">
                  <a16:creationId xmlns:a16="http://schemas.microsoft.com/office/drawing/2014/main" id="{F174F14C-8C27-477F-9947-70BE54C7AB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06" y="2053"/>
              <a:ext cx="73" cy="35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13" name="Line 48">
              <a:extLst>
                <a:ext uri="{FF2B5EF4-FFF2-40B4-BE49-F238E27FC236}">
                  <a16:creationId xmlns:a16="http://schemas.microsoft.com/office/drawing/2014/main" id="{14775FA3-3122-47FD-A400-BE8CDC7E9D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63" y="2088"/>
              <a:ext cx="68" cy="29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14" name="Line 49">
              <a:extLst>
                <a:ext uri="{FF2B5EF4-FFF2-40B4-BE49-F238E27FC236}">
                  <a16:creationId xmlns:a16="http://schemas.microsoft.com/office/drawing/2014/main" id="{62C62F9B-4425-4FD1-B6D6-006ABDF5E7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5" y="2190"/>
              <a:ext cx="32" cy="13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15" name="Line 50">
              <a:extLst>
                <a:ext uri="{FF2B5EF4-FFF2-40B4-BE49-F238E27FC236}">
                  <a16:creationId xmlns:a16="http://schemas.microsoft.com/office/drawing/2014/main" id="{AFE00BE3-1748-45BE-82D1-1E8CCCF3B9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54" y="2228"/>
              <a:ext cx="17" cy="7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16" name="Line 51">
              <a:extLst>
                <a:ext uri="{FF2B5EF4-FFF2-40B4-BE49-F238E27FC236}">
                  <a16:creationId xmlns:a16="http://schemas.microsoft.com/office/drawing/2014/main" id="{4A8D75E2-27BB-42FE-B6DF-2C958BE60A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32" y="1010"/>
              <a:ext cx="510" cy="30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17" name="Line 52">
              <a:extLst>
                <a:ext uri="{FF2B5EF4-FFF2-40B4-BE49-F238E27FC236}">
                  <a16:creationId xmlns:a16="http://schemas.microsoft.com/office/drawing/2014/main" id="{21F55E94-B6CA-4FA9-8052-3E7E3F571C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14" y="2369"/>
              <a:ext cx="464" cy="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18" name="Freeform 53">
              <a:extLst>
                <a:ext uri="{FF2B5EF4-FFF2-40B4-BE49-F238E27FC236}">
                  <a16:creationId xmlns:a16="http://schemas.microsoft.com/office/drawing/2014/main" id="{E0195EE8-77C8-4E6F-8F35-F1A1B2119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5" y="2347"/>
              <a:ext cx="51" cy="46"/>
            </a:xfrm>
            <a:custGeom>
              <a:avLst/>
              <a:gdLst>
                <a:gd name="T0" fmla="*/ 0 w 51"/>
                <a:gd name="T1" fmla="*/ 25 h 46"/>
                <a:gd name="T2" fmla="*/ 51 w 51"/>
                <a:gd name="T3" fmla="*/ 0 h 46"/>
                <a:gd name="T4" fmla="*/ 43 w 51"/>
                <a:gd name="T5" fmla="*/ 25 h 46"/>
                <a:gd name="T6" fmla="*/ 51 w 51"/>
                <a:gd name="T7" fmla="*/ 46 h 46"/>
                <a:gd name="T8" fmla="*/ 0 w 51"/>
                <a:gd name="T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6">
                  <a:moveTo>
                    <a:pt x="0" y="25"/>
                  </a:moveTo>
                  <a:lnTo>
                    <a:pt x="51" y="0"/>
                  </a:lnTo>
                  <a:lnTo>
                    <a:pt x="43" y="25"/>
                  </a:lnTo>
                  <a:lnTo>
                    <a:pt x="51" y="46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19" name="Line 54">
              <a:extLst>
                <a:ext uri="{FF2B5EF4-FFF2-40B4-BE49-F238E27FC236}">
                  <a16:creationId xmlns:a16="http://schemas.microsoft.com/office/drawing/2014/main" id="{7AA815EC-EE05-4683-B99D-26028912C6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3" y="2103"/>
              <a:ext cx="342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20" name="Freeform 55">
              <a:extLst>
                <a:ext uri="{FF2B5EF4-FFF2-40B4-BE49-F238E27FC236}">
                  <a16:creationId xmlns:a16="http://schemas.microsoft.com/office/drawing/2014/main" id="{C470289B-5A16-4FE2-AF24-454CAE483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5" y="2081"/>
              <a:ext cx="51" cy="45"/>
            </a:xfrm>
            <a:custGeom>
              <a:avLst/>
              <a:gdLst>
                <a:gd name="T0" fmla="*/ 51 w 51"/>
                <a:gd name="T1" fmla="*/ 21 h 46"/>
                <a:gd name="T2" fmla="*/ 0 w 51"/>
                <a:gd name="T3" fmla="*/ 46 h 46"/>
                <a:gd name="T4" fmla="*/ 4 w 51"/>
                <a:gd name="T5" fmla="*/ 21 h 46"/>
                <a:gd name="T6" fmla="*/ 0 w 51"/>
                <a:gd name="T7" fmla="*/ 0 h 46"/>
                <a:gd name="T8" fmla="*/ 51 w 51"/>
                <a:gd name="T9" fmla="*/ 2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6">
                  <a:moveTo>
                    <a:pt x="51" y="21"/>
                  </a:moveTo>
                  <a:lnTo>
                    <a:pt x="0" y="46"/>
                  </a:lnTo>
                  <a:lnTo>
                    <a:pt x="4" y="21"/>
                  </a:lnTo>
                  <a:lnTo>
                    <a:pt x="0" y="0"/>
                  </a:lnTo>
                  <a:lnTo>
                    <a:pt x="51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21" name="Rectangle 56">
              <a:extLst>
                <a:ext uri="{FF2B5EF4-FFF2-40B4-BE49-F238E27FC236}">
                  <a16:creationId xmlns:a16="http://schemas.microsoft.com/office/drawing/2014/main" id="{A357E80E-AE1E-4745-BACE-DBEF092E6E5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400000">
              <a:off x="2578" y="1701"/>
              <a:ext cx="83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...</a:t>
              </a:r>
              <a:endParaRPr lang="en-US" altLang="zh-CN" sz="32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22" name="Rectangle 57">
              <a:extLst>
                <a:ext uri="{FF2B5EF4-FFF2-40B4-BE49-F238E27FC236}">
                  <a16:creationId xmlns:a16="http://schemas.microsoft.com/office/drawing/2014/main" id="{6A852633-4D7E-4DCD-9BBF-909A0E483AA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400000">
              <a:off x="1732" y="779"/>
              <a:ext cx="107" cy="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6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...</a:t>
              </a:r>
              <a:endParaRPr lang="en-US" altLang="zh-CN" sz="320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64986" name="Text Box 58">
            <a:extLst>
              <a:ext uri="{FF2B5EF4-FFF2-40B4-BE49-F238E27FC236}">
                <a16:creationId xmlns:a16="http://schemas.microsoft.com/office/drawing/2014/main" id="{BFD3ECDC-E68A-4EB4-8D90-A0CD7E178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763" y="1312863"/>
            <a:ext cx="7456488" cy="1347787"/>
          </a:xfrm>
          <a:prstGeom prst="rect">
            <a:avLst/>
          </a:prstGeom>
          <a:solidFill>
            <a:srgbClr val="D4E6F4"/>
          </a:solidFill>
          <a:ln w="571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719138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base[0]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接在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base[M-1]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之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后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zh-CN" b="0">
                <a:ea typeface="微软雅黑" panose="020B0503020204020204" pitchFamily="34" charset="-122"/>
                <a:sym typeface="+mn-lt"/>
              </a:rPr>
              <a:t>若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rear+1==M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zh-CN" b="0">
                <a:ea typeface="微软雅黑" panose="020B0503020204020204" pitchFamily="34" charset="-122"/>
                <a:sym typeface="+mn-lt"/>
              </a:rPr>
              <a:t>则令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rear=0;</a:t>
            </a:r>
          </a:p>
        </p:txBody>
      </p:sp>
      <p:sp>
        <p:nvSpPr>
          <p:cNvPr id="764987" name="Text Box 59">
            <a:extLst>
              <a:ext uri="{FF2B5EF4-FFF2-40B4-BE49-F238E27FC236}">
                <a16:creationId xmlns:a16="http://schemas.microsoft.com/office/drawing/2014/main" id="{4A41E338-A44F-4D20-8131-7D66E4D15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798763"/>
            <a:ext cx="4497387" cy="3143250"/>
          </a:xfrm>
          <a:prstGeom prst="rect">
            <a:avLst/>
          </a:prstGeom>
          <a:solidFill>
            <a:srgbClr val="D4E6F4"/>
          </a:solidFill>
          <a:ln w="5715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zh-CN" b="0">
                <a:ea typeface="微软雅黑" panose="020B0503020204020204" pitchFamily="34" charset="-122"/>
                <a:sym typeface="+mn-lt"/>
              </a:rPr>
              <a:t>实现：利用“模”运算</a:t>
            </a:r>
            <a:endParaRPr lang="zh-CN" altLang="en-US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zh-CN" b="0">
                <a:ea typeface="微软雅黑" panose="020B0503020204020204" pitchFamily="34" charset="-122"/>
                <a:sym typeface="+mn-lt"/>
              </a:rPr>
              <a:t>入队：</a:t>
            </a:r>
            <a:endParaRPr lang="zh-CN" altLang="en-US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base[rear]=x;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 rear=(rear+1)%M;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出队：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x=base[front];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 front=(front+1)%M;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 </a:t>
            </a:r>
          </a:p>
        </p:txBody>
      </p:sp>
      <p:pic>
        <p:nvPicPr>
          <p:cNvPr id="764988" name="Picture 60" descr="u=146904796,407546596&amp;fm=52&amp;gp=0">
            <a:extLst>
              <a:ext uri="{FF2B5EF4-FFF2-40B4-BE49-F238E27FC236}">
                <a16:creationId xmlns:a16="http://schemas.microsoft.com/office/drawing/2014/main" id="{E7AABF05-FA95-E842-B618-84305106E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988" y="1312863"/>
            <a:ext cx="1620837" cy="13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64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64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64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64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64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649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649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649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649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649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649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649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649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4986" grpId="0" animBg="1"/>
      <p:bldP spid="764987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E38C50FC-2941-F14E-8908-E552DBD1FE04}"/>
              </a:ext>
            </a:extLst>
          </p:cNvPr>
          <p:cNvGrpSpPr>
            <a:grpSpLocks/>
          </p:cNvGrpSpPr>
          <p:nvPr/>
        </p:nvGrpSpPr>
        <p:grpSpPr bwMode="auto">
          <a:xfrm>
            <a:off x="3552825" y="3303588"/>
            <a:ext cx="4351338" cy="2314575"/>
            <a:chOff x="2235" y="1738"/>
            <a:chExt cx="2741" cy="1458"/>
          </a:xfrm>
        </p:grpSpPr>
        <p:sp>
          <p:nvSpPr>
            <p:cNvPr id="114695" name="AutoShape 6">
              <a:extLst>
                <a:ext uri="{FF2B5EF4-FFF2-40B4-BE49-F238E27FC236}">
                  <a16:creationId xmlns:a16="http://schemas.microsoft.com/office/drawing/2014/main" id="{53A4BFD4-BCAF-4C89-9A9F-E1DFCD1C2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2" y="1941"/>
              <a:ext cx="1434" cy="1255"/>
            </a:xfrm>
            <a:custGeom>
              <a:avLst/>
              <a:gdLst>
                <a:gd name="T0" fmla="*/ 0 w 21600"/>
                <a:gd name="T1" fmla="*/ 10800 h 21600"/>
                <a:gd name="T2" fmla="*/ 10800 w 21600"/>
                <a:gd name="T3" fmla="*/ 0 h 21600"/>
                <a:gd name="T4" fmla="*/ 21600 w 21600"/>
                <a:gd name="T5" fmla="*/ 10800 h 21600"/>
                <a:gd name="T6" fmla="*/ 10800 w 21600"/>
                <a:gd name="T7" fmla="*/ 21600 h 21600"/>
                <a:gd name="T8" fmla="*/ 0 w 21600"/>
                <a:gd name="T9" fmla="*/ 10800 h 21600"/>
                <a:gd name="T10" fmla="*/ 6582 w 21600"/>
                <a:gd name="T11" fmla="*/ 10800 h 21600"/>
                <a:gd name="T12" fmla="*/ 10800 w 21600"/>
                <a:gd name="T13" fmla="*/ 15018 h 21600"/>
                <a:gd name="T14" fmla="*/ 15018 w 21600"/>
                <a:gd name="T15" fmla="*/ 10800 h 21600"/>
                <a:gd name="T16" fmla="*/ 10800 w 21600"/>
                <a:gd name="T17" fmla="*/ 6582 h 21600"/>
                <a:gd name="T18" fmla="*/ 6582 w 21600"/>
                <a:gd name="T19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6582" y="10800"/>
                  </a:moveTo>
                  <a:cubicBezTo>
                    <a:pt x="6582" y="13130"/>
                    <a:pt x="8470" y="15018"/>
                    <a:pt x="10800" y="15018"/>
                  </a:cubicBezTo>
                  <a:cubicBezTo>
                    <a:pt x="13130" y="15018"/>
                    <a:pt x="15018" y="13130"/>
                    <a:pt x="15018" y="10800"/>
                  </a:cubicBezTo>
                  <a:cubicBezTo>
                    <a:pt x="15018" y="8470"/>
                    <a:pt x="13130" y="6582"/>
                    <a:pt x="10800" y="6582"/>
                  </a:cubicBezTo>
                  <a:cubicBezTo>
                    <a:pt x="8470" y="6582"/>
                    <a:pt x="6582" y="8470"/>
                    <a:pt x="6582" y="10800"/>
                  </a:cubicBezTo>
                  <a:close/>
                </a:path>
              </a:pathLst>
            </a:cu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696" name="Line 7">
              <a:extLst>
                <a:ext uri="{FF2B5EF4-FFF2-40B4-BE49-F238E27FC236}">
                  <a16:creationId xmlns:a16="http://schemas.microsoft.com/office/drawing/2014/main" id="{8A176BD9-6F57-45B6-96D8-35F7BC68E1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31" y="2552"/>
              <a:ext cx="434" cy="0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697" name="Line 8">
              <a:extLst>
                <a:ext uri="{FF2B5EF4-FFF2-40B4-BE49-F238E27FC236}">
                  <a16:creationId xmlns:a16="http://schemas.microsoft.com/office/drawing/2014/main" id="{8572BB1F-1B58-43F3-BE93-602064B8CF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28" y="2581"/>
              <a:ext cx="434" cy="0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698" name="Line 9">
              <a:extLst>
                <a:ext uri="{FF2B5EF4-FFF2-40B4-BE49-F238E27FC236}">
                  <a16:creationId xmlns:a16="http://schemas.microsoft.com/office/drawing/2014/main" id="{8982F7E5-D947-41E6-BE5D-C7A2389200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8" y="2030"/>
              <a:ext cx="222" cy="322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699" name="Line 10">
              <a:extLst>
                <a:ext uri="{FF2B5EF4-FFF2-40B4-BE49-F238E27FC236}">
                  <a16:creationId xmlns:a16="http://schemas.microsoft.com/office/drawing/2014/main" id="{19746A1C-EE37-47CF-9D08-B7495411D1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50" y="2770"/>
              <a:ext cx="222" cy="322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00" name="Line 11">
              <a:extLst>
                <a:ext uri="{FF2B5EF4-FFF2-40B4-BE49-F238E27FC236}">
                  <a16:creationId xmlns:a16="http://schemas.microsoft.com/office/drawing/2014/main" id="{1890013F-9DBA-4CA0-96D3-EB2725E721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20" y="2041"/>
              <a:ext cx="233" cy="311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01" name="Line 12">
              <a:extLst>
                <a:ext uri="{FF2B5EF4-FFF2-40B4-BE49-F238E27FC236}">
                  <a16:creationId xmlns:a16="http://schemas.microsoft.com/office/drawing/2014/main" id="{B9AC15B5-3476-4D65-ADA9-7EB437D89B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71" y="2782"/>
              <a:ext cx="233" cy="311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02" name="Text Box 13">
              <a:extLst>
                <a:ext uri="{FF2B5EF4-FFF2-40B4-BE49-F238E27FC236}">
                  <a16:creationId xmlns:a16="http://schemas.microsoft.com/office/drawing/2014/main" id="{F2D82EE7-036F-4A5C-8BEF-8EC537C026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8" y="2272"/>
              <a:ext cx="25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J4</a:t>
              </a:r>
            </a:p>
          </p:txBody>
        </p:sp>
        <p:sp>
          <p:nvSpPr>
            <p:cNvPr id="114703" name="Text Box 14">
              <a:extLst>
                <a:ext uri="{FF2B5EF4-FFF2-40B4-BE49-F238E27FC236}">
                  <a16:creationId xmlns:a16="http://schemas.microsoft.com/office/drawing/2014/main" id="{BC241492-E63B-46A1-91E5-8D9E61B5F6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8" y="2027"/>
              <a:ext cx="25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J5</a:t>
              </a:r>
            </a:p>
          </p:txBody>
        </p:sp>
        <p:sp>
          <p:nvSpPr>
            <p:cNvPr id="114704" name="Text Box 15">
              <a:extLst>
                <a:ext uri="{FF2B5EF4-FFF2-40B4-BE49-F238E27FC236}">
                  <a16:creationId xmlns:a16="http://schemas.microsoft.com/office/drawing/2014/main" id="{5D3CDE00-4E5D-4761-B641-7D1F042BD9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47" y="2238"/>
              <a:ext cx="25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J6</a:t>
              </a:r>
            </a:p>
          </p:txBody>
        </p:sp>
        <p:sp>
          <p:nvSpPr>
            <p:cNvPr id="114705" name="Text Box 16">
              <a:extLst>
                <a:ext uri="{FF2B5EF4-FFF2-40B4-BE49-F238E27FC236}">
                  <a16:creationId xmlns:a16="http://schemas.microsoft.com/office/drawing/2014/main" id="{10727706-D252-409D-BB22-4B7ACCD3E5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9" y="2389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0</a:t>
              </a:r>
              <a:endParaRPr lang="en-US" altLang="zh-CN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06" name="Text Box 17">
              <a:extLst>
                <a:ext uri="{FF2B5EF4-FFF2-40B4-BE49-F238E27FC236}">
                  <a16:creationId xmlns:a16="http://schemas.microsoft.com/office/drawing/2014/main" id="{DDF8ADBD-7414-4679-BE54-F36084D27A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6" y="2562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en-US" altLang="zh-CN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07" name="Text Box 18">
              <a:extLst>
                <a:ext uri="{FF2B5EF4-FFF2-40B4-BE49-F238E27FC236}">
                  <a16:creationId xmlns:a16="http://schemas.microsoft.com/office/drawing/2014/main" id="{F881D79C-3898-4D7C-8EB1-7F9DF23C70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7" y="2651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08" name="Text Box 19">
              <a:extLst>
                <a:ext uri="{FF2B5EF4-FFF2-40B4-BE49-F238E27FC236}">
                  <a16:creationId xmlns:a16="http://schemas.microsoft.com/office/drawing/2014/main" id="{932DE3C5-D33F-4EC6-AC5C-A95977A65D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6" y="2552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en-US" altLang="zh-CN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09" name="Text Box 20">
              <a:extLst>
                <a:ext uri="{FF2B5EF4-FFF2-40B4-BE49-F238E27FC236}">
                  <a16:creationId xmlns:a16="http://schemas.microsoft.com/office/drawing/2014/main" id="{7B201A0A-88FA-4F1B-94E4-B418033C23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7" y="2385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en-US" altLang="zh-CN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10" name="Text Box 21">
              <a:extLst>
                <a:ext uri="{FF2B5EF4-FFF2-40B4-BE49-F238E27FC236}">
                  <a16:creationId xmlns:a16="http://schemas.microsoft.com/office/drawing/2014/main" id="{6BAED679-0138-420F-8A63-D561E7D4A9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6" y="2296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en-US" altLang="zh-CN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11" name="Text Box 22">
              <a:extLst>
                <a:ext uri="{FF2B5EF4-FFF2-40B4-BE49-F238E27FC236}">
                  <a16:creationId xmlns:a16="http://schemas.microsoft.com/office/drawing/2014/main" id="{B63FE916-7EA1-440E-993D-B3EFEF709B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07" y="2504"/>
              <a:ext cx="36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rear</a:t>
              </a:r>
            </a:p>
          </p:txBody>
        </p:sp>
        <p:sp>
          <p:nvSpPr>
            <p:cNvPr id="114712" name="Line 23">
              <a:extLst>
                <a:ext uri="{FF2B5EF4-FFF2-40B4-BE49-F238E27FC236}">
                  <a16:creationId xmlns:a16="http://schemas.microsoft.com/office/drawing/2014/main" id="{FDC0A6C9-86F1-44AF-B0C5-FEA257D301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87" y="2358"/>
              <a:ext cx="244" cy="1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13" name="Text Box 24">
              <a:extLst>
                <a:ext uri="{FF2B5EF4-FFF2-40B4-BE49-F238E27FC236}">
                  <a16:creationId xmlns:a16="http://schemas.microsoft.com/office/drawing/2014/main" id="{ECE11687-246B-4296-BAC4-32DDAEC41A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54" y="2327"/>
              <a:ext cx="42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front</a:t>
              </a:r>
            </a:p>
          </p:txBody>
        </p:sp>
        <p:sp>
          <p:nvSpPr>
            <p:cNvPr id="114714" name="Text Box 25">
              <a:extLst>
                <a:ext uri="{FF2B5EF4-FFF2-40B4-BE49-F238E27FC236}">
                  <a16:creationId xmlns:a16="http://schemas.microsoft.com/office/drawing/2014/main" id="{C8EAA81B-1546-4725-A75A-5F8B583341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7" y="2645"/>
              <a:ext cx="25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J9</a:t>
              </a:r>
            </a:p>
          </p:txBody>
        </p:sp>
        <p:sp>
          <p:nvSpPr>
            <p:cNvPr id="114715" name="Text Box 26">
              <a:extLst>
                <a:ext uri="{FF2B5EF4-FFF2-40B4-BE49-F238E27FC236}">
                  <a16:creationId xmlns:a16="http://schemas.microsoft.com/office/drawing/2014/main" id="{9B906796-95A2-407D-9D0A-68161AE0E1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1" y="2857"/>
              <a:ext cx="25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J8</a:t>
              </a:r>
            </a:p>
          </p:txBody>
        </p:sp>
        <p:sp>
          <p:nvSpPr>
            <p:cNvPr id="114716" name="Text Box 27">
              <a:extLst>
                <a:ext uri="{FF2B5EF4-FFF2-40B4-BE49-F238E27FC236}">
                  <a16:creationId xmlns:a16="http://schemas.microsoft.com/office/drawing/2014/main" id="{FBAFCC4D-90D3-4F54-B1A9-D39E3124DC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4" y="2634"/>
              <a:ext cx="25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J7</a:t>
              </a:r>
            </a:p>
          </p:txBody>
        </p:sp>
        <p:sp>
          <p:nvSpPr>
            <p:cNvPr id="114717" name="Line 28">
              <a:extLst>
                <a:ext uri="{FF2B5EF4-FFF2-40B4-BE49-F238E27FC236}">
                  <a16:creationId xmlns:a16="http://schemas.microsoft.com/office/drawing/2014/main" id="{7A03B219-2B2D-432F-B3B8-17FB1410BC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2" y="2488"/>
              <a:ext cx="213" cy="13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20" name="Text Box 31">
              <a:extLst>
                <a:ext uri="{FF2B5EF4-FFF2-40B4-BE49-F238E27FC236}">
                  <a16:creationId xmlns:a16="http://schemas.microsoft.com/office/drawing/2014/main" id="{AEDF5F32-8C25-4704-A275-7240CA5AA3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464906">
              <a:off x="2235" y="1738"/>
              <a:ext cx="1047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ea typeface="微软雅黑" panose="020B0503020204020204" pitchFamily="34" charset="-122"/>
                  <a:sym typeface="+mn-lt"/>
                </a:rPr>
                <a:t>J7,J8,J9</a:t>
              </a:r>
              <a:r>
                <a:rPr lang="zh-CN" altLang="zh-CN" sz="2000">
                  <a:ea typeface="微软雅黑" panose="020B0503020204020204" pitchFamily="34" charset="-122"/>
                  <a:sym typeface="+mn-lt"/>
                </a:rPr>
                <a:t>入队</a:t>
              </a:r>
              <a:endParaRPr lang="zh-CN" altLang="en-US" sz="2000">
                <a:ea typeface="微软雅黑" panose="020B0503020204020204" pitchFamily="34" charset="-122"/>
                <a:sym typeface="+mn-lt"/>
              </a:endParaRPr>
            </a:p>
          </p:txBody>
        </p:sp>
      </p:grpSp>
      <p:sp>
        <p:nvSpPr>
          <p:cNvPr id="765984" name="AutoShape 32">
            <a:extLst>
              <a:ext uri="{FF2B5EF4-FFF2-40B4-BE49-F238E27FC236}">
                <a16:creationId xmlns:a16="http://schemas.microsoft.com/office/drawing/2014/main" id="{5BBA1C65-0E3E-447A-B478-AF006B4B9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525" y="1039813"/>
            <a:ext cx="3059113" cy="919162"/>
          </a:xfrm>
          <a:prstGeom prst="wedgeRoundRectCallout">
            <a:avLst>
              <a:gd name="adj1" fmla="val 96901"/>
              <a:gd name="adj2" fmla="val 105124"/>
              <a:gd name="adj3" fmla="val 16667"/>
            </a:avLst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000FF"/>
                </a:solidFill>
                <a:ea typeface="微软雅黑" panose="020B0503020204020204" pitchFamily="34" charset="-122"/>
                <a:sym typeface="+mn-lt"/>
              </a:rPr>
              <a:t>队空：</a:t>
            </a:r>
            <a:r>
              <a:rPr lang="en-US" altLang="zh-CN">
                <a:solidFill>
                  <a:srgbClr val="0000FF"/>
                </a:solidFill>
                <a:ea typeface="微软雅黑" panose="020B0503020204020204" pitchFamily="34" charset="-122"/>
                <a:sym typeface="+mn-lt"/>
              </a:rPr>
              <a:t>front==rear</a:t>
            </a:r>
            <a:endParaRPr lang="en-US" altLang="zh-CN">
              <a:ea typeface="微软雅黑" panose="020B0503020204020204" pitchFamily="34" charset="-122"/>
              <a:sym typeface="+mn-lt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zh-CN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队满：</a:t>
            </a:r>
            <a:r>
              <a:rPr lang="en-US" altLang="zh-CN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front==rear</a:t>
            </a:r>
            <a:endParaRPr lang="en-US" altLang="zh-CN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765985" name="Text Box 33">
            <a:extLst>
              <a:ext uri="{FF2B5EF4-FFF2-40B4-BE49-F238E27FC236}">
                <a16:creationId xmlns:a16="http://schemas.microsoft.com/office/drawing/2014/main" id="{C954122D-9997-4E0E-8F60-EFD042080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" y="4919663"/>
            <a:ext cx="4627563" cy="1814512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解决方案：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1.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另外</a:t>
            </a:r>
            <a:r>
              <a:rPr lang="zh-CN" altLang="en-US" sz="2200" b="0">
                <a:solidFill>
                  <a:srgbClr val="0066FF"/>
                </a:solidFill>
                <a:ea typeface="微软雅黑" panose="020B0503020204020204" pitchFamily="34" charset="-122"/>
                <a:sym typeface="+mn-lt"/>
              </a:rPr>
              <a:t>设一个标志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以区别队空、队满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2</a:t>
            </a:r>
            <a:r>
              <a:rPr lang="en-US" altLang="zh-CN" sz="2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.</a:t>
            </a:r>
            <a:r>
              <a:rPr lang="zh-CN" altLang="en-US" sz="2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少用一个元素空间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：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    队空：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front==rear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zh-CN" altLang="zh-CN" sz="2200" b="0">
                <a:ea typeface="微软雅黑" panose="020B0503020204020204" pitchFamily="34" charset="-122"/>
                <a:sym typeface="+mn-lt"/>
              </a:rPr>
              <a:t>队满：(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rear+1)%M==front</a:t>
            </a:r>
          </a:p>
        </p:txBody>
      </p:sp>
      <p:grpSp>
        <p:nvGrpSpPr>
          <p:cNvPr id="128005" name="Group 34">
            <a:extLst>
              <a:ext uri="{FF2B5EF4-FFF2-40B4-BE49-F238E27FC236}">
                <a16:creationId xmlns:a16="http://schemas.microsoft.com/office/drawing/2014/main" id="{1512CCF5-76A5-644F-82C3-E25C92C170DA}"/>
              </a:ext>
            </a:extLst>
          </p:cNvPr>
          <p:cNvGrpSpPr>
            <a:grpSpLocks/>
          </p:cNvGrpSpPr>
          <p:nvPr/>
        </p:nvGrpSpPr>
        <p:grpSpPr bwMode="auto">
          <a:xfrm>
            <a:off x="1139825" y="2347913"/>
            <a:ext cx="2293938" cy="1992312"/>
            <a:chOff x="1389" y="1311"/>
            <a:chExt cx="1445" cy="1255"/>
          </a:xfrm>
        </p:grpSpPr>
        <p:sp>
          <p:nvSpPr>
            <p:cNvPr id="114724" name="AutoShape 35">
              <a:extLst>
                <a:ext uri="{FF2B5EF4-FFF2-40B4-BE49-F238E27FC236}">
                  <a16:creationId xmlns:a16="http://schemas.microsoft.com/office/drawing/2014/main" id="{064D9857-123F-49B8-A8C5-5FF35426D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0" y="1311"/>
              <a:ext cx="1434" cy="1255"/>
            </a:xfrm>
            <a:custGeom>
              <a:avLst/>
              <a:gdLst>
                <a:gd name="T0" fmla="*/ 0 w 21600"/>
                <a:gd name="T1" fmla="*/ 10800 h 21600"/>
                <a:gd name="T2" fmla="*/ 10800 w 21600"/>
                <a:gd name="T3" fmla="*/ 0 h 21600"/>
                <a:gd name="T4" fmla="*/ 21600 w 21600"/>
                <a:gd name="T5" fmla="*/ 10800 h 21600"/>
                <a:gd name="T6" fmla="*/ 10800 w 21600"/>
                <a:gd name="T7" fmla="*/ 21600 h 21600"/>
                <a:gd name="T8" fmla="*/ 0 w 21600"/>
                <a:gd name="T9" fmla="*/ 10800 h 21600"/>
                <a:gd name="T10" fmla="*/ 6582 w 21600"/>
                <a:gd name="T11" fmla="*/ 10800 h 21600"/>
                <a:gd name="T12" fmla="*/ 10800 w 21600"/>
                <a:gd name="T13" fmla="*/ 15018 h 21600"/>
                <a:gd name="T14" fmla="*/ 15018 w 21600"/>
                <a:gd name="T15" fmla="*/ 10800 h 21600"/>
                <a:gd name="T16" fmla="*/ 10800 w 21600"/>
                <a:gd name="T17" fmla="*/ 6582 h 21600"/>
                <a:gd name="T18" fmla="*/ 6582 w 21600"/>
                <a:gd name="T19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6582" y="10800"/>
                  </a:moveTo>
                  <a:cubicBezTo>
                    <a:pt x="6582" y="13130"/>
                    <a:pt x="8470" y="15018"/>
                    <a:pt x="10800" y="15018"/>
                  </a:cubicBezTo>
                  <a:cubicBezTo>
                    <a:pt x="13130" y="15018"/>
                    <a:pt x="15018" y="13130"/>
                    <a:pt x="15018" y="10800"/>
                  </a:cubicBezTo>
                  <a:cubicBezTo>
                    <a:pt x="15018" y="8470"/>
                    <a:pt x="13130" y="6582"/>
                    <a:pt x="10800" y="6582"/>
                  </a:cubicBezTo>
                  <a:cubicBezTo>
                    <a:pt x="8470" y="6582"/>
                    <a:pt x="6582" y="8470"/>
                    <a:pt x="6582" y="10800"/>
                  </a:cubicBezTo>
                  <a:close/>
                </a:path>
              </a:pathLst>
            </a:cu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25" name="Line 36">
              <a:extLst>
                <a:ext uri="{FF2B5EF4-FFF2-40B4-BE49-F238E27FC236}">
                  <a16:creationId xmlns:a16="http://schemas.microsoft.com/office/drawing/2014/main" id="{AC3613FF-14AB-4C0B-BBA2-4FCCD71F75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9" y="1922"/>
              <a:ext cx="434" cy="0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26" name="Line 37">
              <a:extLst>
                <a:ext uri="{FF2B5EF4-FFF2-40B4-BE49-F238E27FC236}">
                  <a16:creationId xmlns:a16="http://schemas.microsoft.com/office/drawing/2014/main" id="{3ED61C10-F59C-4041-9D3A-A5AD588AD4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4" y="1951"/>
              <a:ext cx="434" cy="0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27" name="Line 38">
              <a:extLst>
                <a:ext uri="{FF2B5EF4-FFF2-40B4-BE49-F238E27FC236}">
                  <a16:creationId xmlns:a16="http://schemas.microsoft.com/office/drawing/2014/main" id="{2ACC9C8D-73E6-42A4-A11E-193706BF52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6" y="1400"/>
              <a:ext cx="222" cy="322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28" name="Line 39">
              <a:extLst>
                <a:ext uri="{FF2B5EF4-FFF2-40B4-BE49-F238E27FC236}">
                  <a16:creationId xmlns:a16="http://schemas.microsoft.com/office/drawing/2014/main" id="{95CA0D40-24ED-4722-A2B2-E6C5C382F6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8" y="2140"/>
              <a:ext cx="222" cy="322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29" name="Line 40">
              <a:extLst>
                <a:ext uri="{FF2B5EF4-FFF2-40B4-BE49-F238E27FC236}">
                  <a16:creationId xmlns:a16="http://schemas.microsoft.com/office/drawing/2014/main" id="{CC020DEB-BA79-43CF-B108-93246B8C39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78" y="1411"/>
              <a:ext cx="233" cy="311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30" name="Line 41">
              <a:extLst>
                <a:ext uri="{FF2B5EF4-FFF2-40B4-BE49-F238E27FC236}">
                  <a16:creationId xmlns:a16="http://schemas.microsoft.com/office/drawing/2014/main" id="{F1F2A836-7AE7-49DE-9175-D91C1998DC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29" y="2152"/>
              <a:ext cx="233" cy="311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31" name="Text Box 42">
              <a:extLst>
                <a:ext uri="{FF2B5EF4-FFF2-40B4-BE49-F238E27FC236}">
                  <a16:creationId xmlns:a16="http://schemas.microsoft.com/office/drawing/2014/main" id="{E9B6BA07-E7C7-4EBE-90CB-1546B61E7C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6" y="1642"/>
              <a:ext cx="25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J4</a:t>
              </a:r>
            </a:p>
          </p:txBody>
        </p:sp>
        <p:sp>
          <p:nvSpPr>
            <p:cNvPr id="114732" name="Text Box 43">
              <a:extLst>
                <a:ext uri="{FF2B5EF4-FFF2-40B4-BE49-F238E27FC236}">
                  <a16:creationId xmlns:a16="http://schemas.microsoft.com/office/drawing/2014/main" id="{2DFD6561-6369-4B47-97CC-62343F451D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397"/>
              <a:ext cx="25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J5</a:t>
              </a:r>
            </a:p>
          </p:txBody>
        </p:sp>
        <p:sp>
          <p:nvSpPr>
            <p:cNvPr id="114733" name="Text Box 44">
              <a:extLst>
                <a:ext uri="{FF2B5EF4-FFF2-40B4-BE49-F238E27FC236}">
                  <a16:creationId xmlns:a16="http://schemas.microsoft.com/office/drawing/2014/main" id="{FB0279FD-0832-4600-964B-29876F4136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5" y="1608"/>
              <a:ext cx="25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J6</a:t>
              </a:r>
            </a:p>
          </p:txBody>
        </p:sp>
        <p:sp>
          <p:nvSpPr>
            <p:cNvPr id="114734" name="Text Box 45">
              <a:extLst>
                <a:ext uri="{FF2B5EF4-FFF2-40B4-BE49-F238E27FC236}">
                  <a16:creationId xmlns:a16="http://schemas.microsoft.com/office/drawing/2014/main" id="{5B87851D-EFF4-40A8-B6B0-FED36EE6A5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7" y="1759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0</a:t>
              </a:r>
              <a:endParaRPr lang="en-US" altLang="zh-CN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35" name="Text Box 46">
              <a:extLst>
                <a:ext uri="{FF2B5EF4-FFF2-40B4-BE49-F238E27FC236}">
                  <a16:creationId xmlns:a16="http://schemas.microsoft.com/office/drawing/2014/main" id="{98C7DEBA-DDDB-4F93-B057-E682215E57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4" y="1932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en-US" altLang="zh-CN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36" name="Text Box 47">
              <a:extLst>
                <a:ext uri="{FF2B5EF4-FFF2-40B4-BE49-F238E27FC236}">
                  <a16:creationId xmlns:a16="http://schemas.microsoft.com/office/drawing/2014/main" id="{481DF6FA-B13F-4AD0-84EC-123B08937F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5" y="2021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37" name="Text Box 48">
              <a:extLst>
                <a:ext uri="{FF2B5EF4-FFF2-40B4-BE49-F238E27FC236}">
                  <a16:creationId xmlns:a16="http://schemas.microsoft.com/office/drawing/2014/main" id="{0C9A8B21-EBBE-4789-A6AC-F7C12A423B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4" y="1922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en-US" altLang="zh-CN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38" name="Text Box 49">
              <a:extLst>
                <a:ext uri="{FF2B5EF4-FFF2-40B4-BE49-F238E27FC236}">
                  <a16:creationId xmlns:a16="http://schemas.microsoft.com/office/drawing/2014/main" id="{7007F282-6553-4618-BB42-EBDB025D07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5" y="1755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en-US" altLang="zh-CN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39" name="Text Box 50">
              <a:extLst>
                <a:ext uri="{FF2B5EF4-FFF2-40B4-BE49-F238E27FC236}">
                  <a16:creationId xmlns:a16="http://schemas.microsoft.com/office/drawing/2014/main" id="{AA1A0EBA-CCEB-4F1B-8656-1D034887C1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4" y="1666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en-US" altLang="zh-CN" sz="200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4740" name="Text Box 51">
            <a:extLst>
              <a:ext uri="{FF2B5EF4-FFF2-40B4-BE49-F238E27FC236}">
                <a16:creationId xmlns:a16="http://schemas.microsoft.com/office/drawing/2014/main" id="{150E8407-F41A-446D-B8AA-0B45F8156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4525" y="4176713"/>
            <a:ext cx="577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rear</a:t>
            </a:r>
          </a:p>
        </p:txBody>
      </p:sp>
      <p:sp>
        <p:nvSpPr>
          <p:cNvPr id="114741" name="Line 52">
            <a:extLst>
              <a:ext uri="{FF2B5EF4-FFF2-40B4-BE49-F238E27FC236}">
                <a16:creationId xmlns:a16="http://schemas.microsoft.com/office/drawing/2014/main" id="{6F008514-1F69-4E19-B458-1BF395279A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8038" y="3025775"/>
            <a:ext cx="387350" cy="1587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4742" name="Text Box 53">
            <a:extLst>
              <a:ext uri="{FF2B5EF4-FFF2-40B4-BE49-F238E27FC236}">
                <a16:creationId xmlns:a16="http://schemas.microsoft.com/office/drawing/2014/main" id="{63AC3566-3C68-46E7-AE5D-0E19A9359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863" y="3021013"/>
            <a:ext cx="6762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n-lt"/>
                <a:ea typeface="+mn-ea"/>
                <a:cs typeface="+mn-ea"/>
                <a:sym typeface="+mn-lt"/>
              </a:rPr>
              <a:t>front</a:t>
            </a:r>
          </a:p>
        </p:txBody>
      </p:sp>
      <p:sp>
        <p:nvSpPr>
          <p:cNvPr id="114743" name="Line 54">
            <a:extLst>
              <a:ext uri="{FF2B5EF4-FFF2-40B4-BE49-F238E27FC236}">
                <a16:creationId xmlns:a16="http://schemas.microsoft.com/office/drawing/2014/main" id="{2F548452-A72D-4BFC-9918-2157794BAD84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1188" y="4062413"/>
            <a:ext cx="0" cy="4730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" name="Group 55">
            <a:extLst>
              <a:ext uri="{FF2B5EF4-FFF2-40B4-BE49-F238E27FC236}">
                <a16:creationId xmlns:a16="http://schemas.microsoft.com/office/drawing/2014/main" id="{C55079D0-92AB-EF48-B9CE-13B67A656474}"/>
              </a:ext>
            </a:extLst>
          </p:cNvPr>
          <p:cNvGrpSpPr>
            <a:grpSpLocks/>
          </p:cNvGrpSpPr>
          <p:nvPr/>
        </p:nvGrpSpPr>
        <p:grpSpPr bwMode="auto">
          <a:xfrm>
            <a:off x="3560763" y="930275"/>
            <a:ext cx="4987925" cy="2336800"/>
            <a:chOff x="2204" y="163"/>
            <a:chExt cx="3141" cy="1472"/>
          </a:xfrm>
        </p:grpSpPr>
        <p:sp>
          <p:nvSpPr>
            <p:cNvPr id="114745" name="AutoShape 56">
              <a:extLst>
                <a:ext uri="{FF2B5EF4-FFF2-40B4-BE49-F238E27FC236}">
                  <a16:creationId xmlns:a16="http://schemas.microsoft.com/office/drawing/2014/main" id="{DF0FAC56-BC4A-49E4-B32D-BB6A83605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163"/>
              <a:ext cx="1440" cy="1255"/>
            </a:xfrm>
            <a:custGeom>
              <a:avLst/>
              <a:gdLst>
                <a:gd name="T0" fmla="*/ 0 w 21600"/>
                <a:gd name="T1" fmla="*/ 10800 h 21600"/>
                <a:gd name="T2" fmla="*/ 10800 w 21600"/>
                <a:gd name="T3" fmla="*/ 0 h 21600"/>
                <a:gd name="T4" fmla="*/ 21600 w 21600"/>
                <a:gd name="T5" fmla="*/ 10800 h 21600"/>
                <a:gd name="T6" fmla="*/ 10800 w 21600"/>
                <a:gd name="T7" fmla="*/ 21600 h 21600"/>
                <a:gd name="T8" fmla="*/ 0 w 21600"/>
                <a:gd name="T9" fmla="*/ 10800 h 21600"/>
                <a:gd name="T10" fmla="*/ 6582 w 21600"/>
                <a:gd name="T11" fmla="*/ 10800 h 21600"/>
                <a:gd name="T12" fmla="*/ 10800 w 21600"/>
                <a:gd name="T13" fmla="*/ 15018 h 21600"/>
                <a:gd name="T14" fmla="*/ 15018 w 21600"/>
                <a:gd name="T15" fmla="*/ 10800 h 21600"/>
                <a:gd name="T16" fmla="*/ 10800 w 21600"/>
                <a:gd name="T17" fmla="*/ 6582 h 21600"/>
                <a:gd name="T18" fmla="*/ 6582 w 21600"/>
                <a:gd name="T19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6582" y="10800"/>
                  </a:moveTo>
                  <a:cubicBezTo>
                    <a:pt x="6582" y="13130"/>
                    <a:pt x="8470" y="15018"/>
                    <a:pt x="10800" y="15018"/>
                  </a:cubicBezTo>
                  <a:cubicBezTo>
                    <a:pt x="13130" y="15018"/>
                    <a:pt x="15018" y="13130"/>
                    <a:pt x="15018" y="10800"/>
                  </a:cubicBezTo>
                  <a:cubicBezTo>
                    <a:pt x="15018" y="8470"/>
                    <a:pt x="13130" y="6582"/>
                    <a:pt x="10800" y="6582"/>
                  </a:cubicBezTo>
                  <a:cubicBezTo>
                    <a:pt x="8470" y="6582"/>
                    <a:pt x="6582" y="8470"/>
                    <a:pt x="6582" y="10800"/>
                  </a:cubicBezTo>
                  <a:close/>
                </a:path>
              </a:pathLst>
            </a:cu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46" name="Line 57">
              <a:extLst>
                <a:ext uri="{FF2B5EF4-FFF2-40B4-BE49-F238E27FC236}">
                  <a16:creationId xmlns:a16="http://schemas.microsoft.com/office/drawing/2014/main" id="{DF93509C-1CBB-466C-9311-4E3C398B9A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5" y="774"/>
              <a:ext cx="440" cy="0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47" name="Line 58">
              <a:extLst>
                <a:ext uri="{FF2B5EF4-FFF2-40B4-BE49-F238E27FC236}">
                  <a16:creationId xmlns:a16="http://schemas.microsoft.com/office/drawing/2014/main" id="{F082C4CA-FF7E-4801-8793-014FB9C721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0" y="803"/>
              <a:ext cx="434" cy="0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48" name="Line 59">
              <a:extLst>
                <a:ext uri="{FF2B5EF4-FFF2-40B4-BE49-F238E27FC236}">
                  <a16:creationId xmlns:a16="http://schemas.microsoft.com/office/drawing/2014/main" id="{3A783958-F36C-4CB2-9B53-605064B825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2" y="252"/>
              <a:ext cx="228" cy="322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49" name="Line 60">
              <a:extLst>
                <a:ext uri="{FF2B5EF4-FFF2-40B4-BE49-F238E27FC236}">
                  <a16:creationId xmlns:a16="http://schemas.microsoft.com/office/drawing/2014/main" id="{DE97CFB6-2F54-404E-8BD2-8403F702A5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94" y="992"/>
              <a:ext cx="222" cy="322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50" name="Line 61">
              <a:extLst>
                <a:ext uri="{FF2B5EF4-FFF2-40B4-BE49-F238E27FC236}">
                  <a16:creationId xmlns:a16="http://schemas.microsoft.com/office/drawing/2014/main" id="{D4250852-CA68-4674-8A70-EF34F27CC6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64" y="263"/>
              <a:ext cx="233" cy="311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51" name="Line 62">
              <a:extLst>
                <a:ext uri="{FF2B5EF4-FFF2-40B4-BE49-F238E27FC236}">
                  <a16:creationId xmlns:a16="http://schemas.microsoft.com/office/drawing/2014/main" id="{6FE8CAD1-DA24-4600-A4CB-EA8F4D209C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15" y="1004"/>
              <a:ext cx="239" cy="311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52" name="Text Box 63">
              <a:extLst>
                <a:ext uri="{FF2B5EF4-FFF2-40B4-BE49-F238E27FC236}">
                  <a16:creationId xmlns:a16="http://schemas.microsoft.com/office/drawing/2014/main" id="{066A3284-AFEE-4349-A20F-52B1786048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3" y="611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0</a:t>
              </a:r>
              <a:endParaRPr lang="en-US" altLang="zh-CN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53" name="Text Box 64">
              <a:extLst>
                <a:ext uri="{FF2B5EF4-FFF2-40B4-BE49-F238E27FC236}">
                  <a16:creationId xmlns:a16="http://schemas.microsoft.com/office/drawing/2014/main" id="{F14496E1-DBEA-4439-A97E-42089A2374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0" y="784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en-US" altLang="zh-CN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54" name="Text Box 65">
              <a:extLst>
                <a:ext uri="{FF2B5EF4-FFF2-40B4-BE49-F238E27FC236}">
                  <a16:creationId xmlns:a16="http://schemas.microsoft.com/office/drawing/2014/main" id="{050FE420-4079-4A14-B4AB-0DA992B386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1" y="873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55" name="Text Box 66">
              <a:extLst>
                <a:ext uri="{FF2B5EF4-FFF2-40B4-BE49-F238E27FC236}">
                  <a16:creationId xmlns:a16="http://schemas.microsoft.com/office/drawing/2014/main" id="{B0DFE660-C846-411B-8614-3979E0BA71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0" y="774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en-US" altLang="zh-CN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56" name="Text Box 67">
              <a:extLst>
                <a:ext uri="{FF2B5EF4-FFF2-40B4-BE49-F238E27FC236}">
                  <a16:creationId xmlns:a16="http://schemas.microsoft.com/office/drawing/2014/main" id="{2042BBE0-740E-4BF6-AC9E-9EEA6BA406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1" y="607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en-US" altLang="zh-CN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57" name="Text Box 68">
              <a:extLst>
                <a:ext uri="{FF2B5EF4-FFF2-40B4-BE49-F238E27FC236}">
                  <a16:creationId xmlns:a16="http://schemas.microsoft.com/office/drawing/2014/main" id="{63867A15-1A84-4B73-A169-9C5133BB42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0" y="518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1400"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en-US" altLang="zh-CN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58" name="Text Box 69">
              <a:extLst>
                <a:ext uri="{FF2B5EF4-FFF2-40B4-BE49-F238E27FC236}">
                  <a16:creationId xmlns:a16="http://schemas.microsoft.com/office/drawing/2014/main" id="{E9B9345B-D9AE-4FD1-8674-3783AE8A51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9" y="678"/>
              <a:ext cx="42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front</a:t>
              </a:r>
            </a:p>
          </p:txBody>
        </p:sp>
        <p:sp>
          <p:nvSpPr>
            <p:cNvPr id="114761" name="Text Box 72">
              <a:extLst>
                <a:ext uri="{FF2B5EF4-FFF2-40B4-BE49-F238E27FC236}">
                  <a16:creationId xmlns:a16="http://schemas.microsoft.com/office/drawing/2014/main" id="{283531F0-984D-4B3D-9E8C-A675E371BC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1080710">
              <a:off x="2204" y="1383"/>
              <a:ext cx="100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ea typeface="微软雅黑" panose="020B0503020204020204" pitchFamily="34" charset="-122"/>
                  <a:sym typeface="+mn-lt"/>
                </a:rPr>
                <a:t>J4,J5,J6</a:t>
              </a:r>
              <a:r>
                <a:rPr lang="zh-CN" altLang="zh-CN" sz="2000">
                  <a:ea typeface="微软雅黑" panose="020B0503020204020204" pitchFamily="34" charset="-122"/>
                  <a:sym typeface="+mn-lt"/>
                </a:rPr>
                <a:t>出队</a:t>
              </a:r>
              <a:endParaRPr lang="zh-CN" altLang="en-US" sz="2000"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14762" name="Text Box 73">
              <a:extLst>
                <a:ext uri="{FF2B5EF4-FFF2-40B4-BE49-F238E27FC236}">
                  <a16:creationId xmlns:a16="http://schemas.microsoft.com/office/drawing/2014/main" id="{44C8056D-D2F0-45B7-A21B-1FB9CAEC37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8" y="1189"/>
              <a:ext cx="36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rear</a:t>
              </a:r>
            </a:p>
          </p:txBody>
        </p:sp>
        <p:sp>
          <p:nvSpPr>
            <p:cNvPr id="114763" name="Line 74">
              <a:extLst>
                <a:ext uri="{FF2B5EF4-FFF2-40B4-BE49-F238E27FC236}">
                  <a16:creationId xmlns:a16="http://schemas.microsoft.com/office/drawing/2014/main" id="{8562D629-3BF5-428A-A8D5-AEA842E645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47" y="1117"/>
              <a:ext cx="0" cy="29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64" name="Line 75">
              <a:extLst>
                <a:ext uri="{FF2B5EF4-FFF2-40B4-BE49-F238E27FC236}">
                  <a16:creationId xmlns:a16="http://schemas.microsoft.com/office/drawing/2014/main" id="{4D36FAFC-018B-4EED-9170-B83850FEB7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94" y="992"/>
              <a:ext cx="338" cy="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8" name="Comment 2">
            <a:extLst>
              <a:ext uri="{FF2B5EF4-FFF2-40B4-BE49-F238E27FC236}">
                <a16:creationId xmlns:a16="http://schemas.microsoft.com/office/drawing/2014/main" id="{7D5674D2-9640-42E7-BF3A-721586C4B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288" y="196850"/>
            <a:ext cx="5556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解决的方法－－循环队列</a:t>
            </a: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158D507A-5678-4AC0-B469-C6E25A928955}"/>
              </a:ext>
            </a:extLst>
          </p:cNvPr>
          <p:cNvCxnSpPr>
            <a:cxnSpLocks/>
          </p:cNvCxnSpPr>
          <p:nvPr/>
        </p:nvCxnSpPr>
        <p:spPr bwMode="auto">
          <a:xfrm flipV="1">
            <a:off x="3406775" y="2592388"/>
            <a:ext cx="2085975" cy="37941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81" name="直接箭头连接符 80">
            <a:extLst>
              <a:ext uri="{FF2B5EF4-FFF2-40B4-BE49-F238E27FC236}">
                <a16:creationId xmlns:a16="http://schemas.microsoft.com/office/drawing/2014/main" id="{53F48F7D-D015-4AD0-8E19-EB82E1362B06}"/>
              </a:ext>
            </a:extLst>
          </p:cNvPr>
          <p:cNvCxnSpPr>
            <a:cxnSpLocks/>
          </p:cNvCxnSpPr>
          <p:nvPr/>
        </p:nvCxnSpPr>
        <p:spPr bwMode="auto">
          <a:xfrm>
            <a:off x="3390900" y="3698875"/>
            <a:ext cx="2203450" cy="39052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128014" name="矩形 9">
            <a:extLst>
              <a:ext uri="{FF2B5EF4-FFF2-40B4-BE49-F238E27FC236}">
                <a16:creationId xmlns:a16="http://schemas.microsoft.com/office/drawing/2014/main" id="{3D9FA46A-6D58-1E4A-8770-E07971318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3625" y="6661150"/>
            <a:ext cx="4270375" cy="730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28015" name="矩形 86">
            <a:extLst>
              <a:ext uri="{FF2B5EF4-FFF2-40B4-BE49-F238E27FC236}">
                <a16:creationId xmlns:a16="http://schemas.microsoft.com/office/drawing/2014/main" id="{E0E81326-844A-184B-93B0-FD294735D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2563" y="6492875"/>
            <a:ext cx="3881437" cy="730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28016" name="矩形 87">
            <a:extLst>
              <a:ext uri="{FF2B5EF4-FFF2-40B4-BE49-F238E27FC236}">
                <a16:creationId xmlns:a16="http://schemas.microsoft.com/office/drawing/2014/main" id="{A7DD837E-6552-DF42-9603-075CF7E24B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6313488"/>
            <a:ext cx="3419475" cy="666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28017" name="矩形 88">
            <a:extLst>
              <a:ext uri="{FF2B5EF4-FFF2-40B4-BE49-F238E27FC236}">
                <a16:creationId xmlns:a16="http://schemas.microsoft.com/office/drawing/2014/main" id="{47AA56C0-F4E8-3C47-980F-F0DE03B4F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9975" y="6135688"/>
            <a:ext cx="2994025" cy="666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28018" name="矩形 89">
            <a:extLst>
              <a:ext uri="{FF2B5EF4-FFF2-40B4-BE49-F238E27FC236}">
                <a16:creationId xmlns:a16="http://schemas.microsoft.com/office/drawing/2014/main" id="{09A6248A-C4CF-F647-8762-A02697BE4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5588" y="5948363"/>
            <a:ext cx="2549525" cy="666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65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65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5984" grpId="0" animBg="1"/>
      <p:bldP spid="765985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矩形 1">
            <a:extLst>
              <a:ext uri="{FF2B5EF4-FFF2-40B4-BE49-F238E27FC236}">
                <a16:creationId xmlns:a16="http://schemas.microsoft.com/office/drawing/2014/main" id="{09BA2F64-60ED-F14E-83FB-7FA9C83C8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73238"/>
            <a:ext cx="9144000" cy="3887787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766978" name="Comment 2">
            <a:extLst>
              <a:ext uri="{FF2B5EF4-FFF2-40B4-BE49-F238E27FC236}">
                <a16:creationId xmlns:a16="http://schemas.microsoft.com/office/drawing/2014/main" id="{72C3B38F-6AAD-4860-A474-CB49CECF0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01613"/>
            <a:ext cx="5556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循环队列</a:t>
            </a:r>
          </a:p>
        </p:txBody>
      </p:sp>
      <p:sp>
        <p:nvSpPr>
          <p:cNvPr id="766979" name="Rectangle 3">
            <a:extLst>
              <a:ext uri="{FF2B5EF4-FFF2-40B4-BE49-F238E27FC236}">
                <a16:creationId xmlns:a16="http://schemas.microsoft.com/office/drawing/2014/main" id="{9D34C494-BD77-4495-B958-542F3B81F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" y="1916113"/>
            <a:ext cx="8915400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#define MAXQSIZE  100 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最大长度</a:t>
            </a:r>
            <a:endParaRPr lang="zh-CN" altLang="en-US" b="0">
              <a:ea typeface="微软雅黑" panose="020B0503020204020204" pitchFamily="34" charset="-122"/>
              <a:sym typeface="+mn-lt"/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Typedef struct {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   QElemType *base;  //</a:t>
            </a:r>
            <a:r>
              <a:rPr lang="zh-CN" altLang="zh-CN" sz="2800" b="0">
                <a:ea typeface="微软雅黑" panose="020B0503020204020204" pitchFamily="34" charset="-122"/>
                <a:sym typeface="+mn-lt"/>
              </a:rPr>
              <a:t>初始化的动态分配存储空间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zh-CN" sz="2800" b="0">
                <a:ea typeface="微软雅黑" panose="020B0503020204020204" pitchFamily="34" charset="-122"/>
                <a:sym typeface="+mn-lt"/>
              </a:rPr>
              <a:t>   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int  front;            //</a:t>
            </a:r>
            <a:r>
              <a:rPr lang="zh-CN" altLang="zh-CN" sz="2800" b="0">
                <a:ea typeface="微软雅黑" panose="020B0503020204020204" pitchFamily="34" charset="-122"/>
                <a:sym typeface="+mn-lt"/>
              </a:rPr>
              <a:t>头指针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   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   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int  rear;             //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尾指针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}SqQueue;  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96FDEE7-F6B6-4AC6-A7F0-D2F00492679C}"/>
              </a:ext>
            </a:extLst>
          </p:cNvPr>
          <p:cNvSpPr/>
          <p:nvPr/>
        </p:nvSpPr>
        <p:spPr bwMode="auto">
          <a:xfrm flipV="1">
            <a:off x="-36513" y="5876925"/>
            <a:ext cx="9180513" cy="1444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6979" grpId="0" build="p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矩形 5">
            <a:extLst>
              <a:ext uri="{FF2B5EF4-FFF2-40B4-BE49-F238E27FC236}">
                <a16:creationId xmlns:a16="http://schemas.microsoft.com/office/drawing/2014/main" id="{98666437-9C0C-3A40-8DE4-9E95D61B9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73238"/>
            <a:ext cx="9144000" cy="3887787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1793447-C1B4-49B6-9C8A-25782F2E0462}"/>
              </a:ext>
            </a:extLst>
          </p:cNvPr>
          <p:cNvSpPr/>
          <p:nvPr/>
        </p:nvSpPr>
        <p:spPr bwMode="auto">
          <a:xfrm flipV="1">
            <a:off x="-36513" y="5876925"/>
            <a:ext cx="9180513" cy="1444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  <p:sp>
        <p:nvSpPr>
          <p:cNvPr id="768002" name="Rectangle 2">
            <a:extLst>
              <a:ext uri="{FF2B5EF4-FFF2-40B4-BE49-F238E27FC236}">
                <a16:creationId xmlns:a16="http://schemas.microsoft.com/office/drawing/2014/main" id="{CF971387-C40C-4590-BB22-47E857F25E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5250" y="2349500"/>
            <a:ext cx="8915400" cy="2519363"/>
          </a:xfrm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Status 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InitQueue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 (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SqQueue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 &amp;Q){</a:t>
            </a:r>
          </a:p>
          <a:p>
            <a:pPr>
              <a:lnSpc>
                <a:spcPct val="110000"/>
              </a:lnSpc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    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Q.base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 =new 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QElemType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[MAXQSIZE] </a:t>
            </a:r>
          </a:p>
          <a:p>
            <a:pPr>
              <a:lnSpc>
                <a:spcPct val="110000"/>
              </a:lnSpc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   if(!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Q.base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) exit(OVERFLOW);</a:t>
            </a:r>
          </a:p>
          <a:p>
            <a:pPr>
              <a:lnSpc>
                <a:spcPct val="110000"/>
              </a:lnSpc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    </a:t>
            </a:r>
            <a:r>
              <a:rPr lang="en-US" altLang="zh-CN" sz="2800" dirty="0" err="1">
                <a:solidFill>
                  <a:srgbClr val="FF0000"/>
                </a:solidFill>
                <a:ea typeface="+mn-ea"/>
                <a:cs typeface="+mn-ea"/>
                <a:sym typeface="+mn-lt"/>
              </a:rPr>
              <a:t>Q.front</a:t>
            </a:r>
            <a:r>
              <a:rPr lang="en-US" altLang="zh-CN" sz="2800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=</a:t>
            </a:r>
            <a:r>
              <a:rPr lang="en-US" altLang="zh-CN" sz="2800" dirty="0" err="1">
                <a:solidFill>
                  <a:srgbClr val="FF0000"/>
                </a:solidFill>
                <a:ea typeface="+mn-ea"/>
                <a:cs typeface="+mn-ea"/>
                <a:sym typeface="+mn-lt"/>
              </a:rPr>
              <a:t>Q.rear</a:t>
            </a:r>
            <a:r>
              <a:rPr lang="en-US" altLang="zh-CN" sz="2800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=0;</a:t>
            </a:r>
          </a:p>
          <a:p>
            <a:pPr>
              <a:lnSpc>
                <a:spcPct val="110000"/>
              </a:lnSpc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    return OK;</a:t>
            </a:r>
          </a:p>
          <a:p>
            <a:pPr>
              <a:lnSpc>
                <a:spcPct val="110000"/>
              </a:lnSpc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}</a:t>
            </a:r>
          </a:p>
        </p:txBody>
      </p:sp>
      <p:sp>
        <p:nvSpPr>
          <p:cNvPr id="768003" name="Comment 3">
            <a:extLst>
              <a:ext uri="{FF2B5EF4-FFF2-40B4-BE49-F238E27FC236}">
                <a16:creationId xmlns:a16="http://schemas.microsoft.com/office/drawing/2014/main" id="{1CF6A507-5F1A-4F27-B01D-A91342DFD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88913"/>
            <a:ext cx="41878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循环队列初始化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02" grpId="0" build="p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矩形 5">
            <a:extLst>
              <a:ext uri="{FF2B5EF4-FFF2-40B4-BE49-F238E27FC236}">
                <a16:creationId xmlns:a16="http://schemas.microsoft.com/office/drawing/2014/main" id="{52C5AD96-16E1-F044-A4CF-391EAC865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73238"/>
            <a:ext cx="9144000" cy="3887787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4199A3F-F878-4003-8958-A49360EAB697}"/>
              </a:ext>
            </a:extLst>
          </p:cNvPr>
          <p:cNvSpPr/>
          <p:nvPr/>
        </p:nvSpPr>
        <p:spPr bwMode="auto">
          <a:xfrm flipV="1">
            <a:off x="-36513" y="5876925"/>
            <a:ext cx="9180513" cy="1444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  <p:sp>
        <p:nvSpPr>
          <p:cNvPr id="770051" name="Rectangle 3">
            <a:extLst>
              <a:ext uri="{FF2B5EF4-FFF2-40B4-BE49-F238E27FC236}">
                <a16:creationId xmlns:a16="http://schemas.microsoft.com/office/drawing/2014/main" id="{D2DCA662-CDF4-4877-9B47-629CEEFAAF0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5250" y="2420938"/>
            <a:ext cx="8915400" cy="2160587"/>
          </a:xfrm>
        </p:spPr>
        <p:txBody>
          <a:bodyPr/>
          <a:lstStyle/>
          <a:p>
            <a:pPr>
              <a:defRPr/>
            </a:pPr>
            <a:endParaRPr lang="en-US" altLang="zh-CN" dirty="0"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int 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QueueLength</a:t>
            </a:r>
            <a:r>
              <a:rPr lang="en-US" altLang="zh-CN" dirty="0">
                <a:ea typeface="+mn-ea"/>
                <a:cs typeface="+mn-ea"/>
                <a:sym typeface="+mn-lt"/>
              </a:rPr>
              <a:t> (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SqQueue</a:t>
            </a:r>
            <a:r>
              <a:rPr lang="en-US" altLang="zh-CN" dirty="0">
                <a:ea typeface="+mn-ea"/>
                <a:cs typeface="+mn-ea"/>
                <a:sym typeface="+mn-lt"/>
              </a:rPr>
              <a:t> Q){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    </a:t>
            </a:r>
            <a:r>
              <a:rPr lang="en-US" altLang="zh-CN" sz="2800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return (</a:t>
            </a:r>
            <a:r>
              <a:rPr lang="en-US" altLang="zh-CN" sz="2800" dirty="0" err="1">
                <a:solidFill>
                  <a:srgbClr val="FF0000"/>
                </a:solidFill>
                <a:ea typeface="+mn-ea"/>
                <a:cs typeface="+mn-ea"/>
                <a:sym typeface="+mn-lt"/>
              </a:rPr>
              <a:t>Q.rear-Q.front+MAXQSIZE</a:t>
            </a:r>
            <a:r>
              <a:rPr lang="en-US" altLang="zh-CN" sz="2800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)%MAXQSIZE;</a:t>
            </a:r>
            <a:r>
              <a:rPr lang="en-US" altLang="zh-CN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                             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 }</a:t>
            </a:r>
          </a:p>
        </p:txBody>
      </p:sp>
      <p:sp>
        <p:nvSpPr>
          <p:cNvPr id="770050" name="Comment 2">
            <a:extLst>
              <a:ext uri="{FF2B5EF4-FFF2-40B4-BE49-F238E27FC236}">
                <a16:creationId xmlns:a16="http://schemas.microsoft.com/office/drawing/2014/main" id="{463CAF65-CD29-443F-8900-FCE501023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88913"/>
            <a:ext cx="51958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求循环队列的长度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051" grpId="0" build="p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矩形 5">
            <a:extLst>
              <a:ext uri="{FF2B5EF4-FFF2-40B4-BE49-F238E27FC236}">
                <a16:creationId xmlns:a16="http://schemas.microsoft.com/office/drawing/2014/main" id="{EC5CC13A-9320-614E-A612-CD45FDAC6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1628775"/>
            <a:ext cx="9144000" cy="388778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74F566C-8750-4249-A8BA-3DAD1C7AA216}"/>
              </a:ext>
            </a:extLst>
          </p:cNvPr>
          <p:cNvSpPr/>
          <p:nvPr/>
        </p:nvSpPr>
        <p:spPr bwMode="auto">
          <a:xfrm flipV="1">
            <a:off x="-33338" y="5732463"/>
            <a:ext cx="9180513" cy="1444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  <p:sp>
        <p:nvSpPr>
          <p:cNvPr id="772098" name="Rectangle 2">
            <a:extLst>
              <a:ext uri="{FF2B5EF4-FFF2-40B4-BE49-F238E27FC236}">
                <a16:creationId xmlns:a16="http://schemas.microsoft.com/office/drawing/2014/main" id="{9F022434-5EAD-472E-A12B-4E2C360C97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916113"/>
            <a:ext cx="9144000" cy="3313112"/>
          </a:xfrm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Status 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EnQueue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(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SqQueue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 &amp;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Q,QElemType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 e){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    if((Q.rear+1)%MAXQSIZE==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Q.front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)  return ERROR;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    </a:t>
            </a:r>
            <a:r>
              <a:rPr lang="en-US" altLang="zh-CN" sz="2800" dirty="0" err="1">
                <a:solidFill>
                  <a:srgbClr val="FF0000"/>
                </a:solidFill>
                <a:ea typeface="+mn-ea"/>
                <a:cs typeface="+mn-ea"/>
                <a:sym typeface="+mn-lt"/>
              </a:rPr>
              <a:t>Q.base</a:t>
            </a:r>
            <a:r>
              <a:rPr lang="en-US" altLang="zh-CN" sz="2800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[</a:t>
            </a:r>
            <a:r>
              <a:rPr lang="en-US" altLang="zh-CN" sz="2800" dirty="0" err="1">
                <a:solidFill>
                  <a:srgbClr val="FF0000"/>
                </a:solidFill>
                <a:ea typeface="+mn-ea"/>
                <a:cs typeface="+mn-ea"/>
                <a:sym typeface="+mn-lt"/>
              </a:rPr>
              <a:t>Q.rear</a:t>
            </a:r>
            <a:r>
              <a:rPr lang="en-US" altLang="zh-CN" sz="2800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]=e;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800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    </a:t>
            </a:r>
            <a:r>
              <a:rPr lang="en-US" altLang="zh-CN" sz="2800" dirty="0" err="1">
                <a:solidFill>
                  <a:srgbClr val="FF0000"/>
                </a:solidFill>
                <a:ea typeface="+mn-ea"/>
                <a:cs typeface="+mn-ea"/>
                <a:sym typeface="+mn-lt"/>
              </a:rPr>
              <a:t>Q.rear</a:t>
            </a:r>
            <a:r>
              <a:rPr lang="en-US" altLang="zh-CN" sz="2800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=(Q.rear+1)%MAXQSIZE;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     return OK;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}</a:t>
            </a:r>
          </a:p>
          <a:p>
            <a:pPr>
              <a:defRPr/>
            </a:pPr>
            <a:endParaRPr lang="en-US" altLang="zh-CN" sz="2800" dirty="0">
              <a:ea typeface="+mn-ea"/>
              <a:cs typeface="+mn-ea"/>
              <a:sym typeface="+mn-lt"/>
            </a:endParaRPr>
          </a:p>
        </p:txBody>
      </p:sp>
      <p:sp>
        <p:nvSpPr>
          <p:cNvPr id="772099" name="Comment 3">
            <a:extLst>
              <a:ext uri="{FF2B5EF4-FFF2-40B4-BE49-F238E27FC236}">
                <a16:creationId xmlns:a16="http://schemas.microsoft.com/office/drawing/2014/main" id="{13D9B176-2837-49B0-A44B-457B6576D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85738"/>
            <a:ext cx="51958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循环队列入队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2098" grpId="0" build="p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矩形 5">
            <a:extLst>
              <a:ext uri="{FF2B5EF4-FFF2-40B4-BE49-F238E27FC236}">
                <a16:creationId xmlns:a16="http://schemas.microsoft.com/office/drawing/2014/main" id="{39FC8112-D2D7-9F45-89E1-7F5F3781E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1628775"/>
            <a:ext cx="9144000" cy="388778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6459ABD-2CC7-4C6B-A8A6-5AA70E5EEF87}"/>
              </a:ext>
            </a:extLst>
          </p:cNvPr>
          <p:cNvSpPr/>
          <p:nvPr/>
        </p:nvSpPr>
        <p:spPr bwMode="auto">
          <a:xfrm flipV="1">
            <a:off x="-33338" y="5732463"/>
            <a:ext cx="9180513" cy="1444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  <p:sp>
        <p:nvSpPr>
          <p:cNvPr id="773122" name="Rectangle 2">
            <a:extLst>
              <a:ext uri="{FF2B5EF4-FFF2-40B4-BE49-F238E27FC236}">
                <a16:creationId xmlns:a16="http://schemas.microsoft.com/office/drawing/2014/main" id="{96A46B89-CC26-4286-A51D-D6CB80C654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1890713"/>
            <a:ext cx="8610600" cy="3733800"/>
          </a:xfrm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Status 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DeQueue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 (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LinkQueue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 &amp;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Q,QElemType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 &amp;e){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   if(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Q.front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==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Q.rear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) return ERROR;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   </a:t>
            </a:r>
            <a:r>
              <a:rPr lang="en-US" altLang="zh-CN" sz="2800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e=</a:t>
            </a:r>
            <a:r>
              <a:rPr lang="en-US" altLang="zh-CN" sz="2800" dirty="0" err="1">
                <a:solidFill>
                  <a:srgbClr val="FF0000"/>
                </a:solidFill>
                <a:ea typeface="+mn-ea"/>
                <a:cs typeface="+mn-ea"/>
                <a:sym typeface="+mn-lt"/>
              </a:rPr>
              <a:t>Q.base</a:t>
            </a:r>
            <a:r>
              <a:rPr lang="en-US" altLang="zh-CN" sz="2800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[</a:t>
            </a:r>
            <a:r>
              <a:rPr lang="en-US" altLang="zh-CN" sz="2800" dirty="0" err="1">
                <a:solidFill>
                  <a:srgbClr val="FF0000"/>
                </a:solidFill>
                <a:ea typeface="+mn-ea"/>
                <a:cs typeface="+mn-ea"/>
                <a:sym typeface="+mn-lt"/>
              </a:rPr>
              <a:t>Q.front</a:t>
            </a:r>
            <a:r>
              <a:rPr lang="en-US" altLang="zh-CN" sz="2800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];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800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   </a:t>
            </a:r>
            <a:r>
              <a:rPr lang="en-US" altLang="zh-CN" sz="2800" dirty="0" err="1">
                <a:solidFill>
                  <a:srgbClr val="FF0000"/>
                </a:solidFill>
                <a:ea typeface="+mn-ea"/>
                <a:cs typeface="+mn-ea"/>
                <a:sym typeface="+mn-lt"/>
              </a:rPr>
              <a:t>Q.front</a:t>
            </a:r>
            <a:r>
              <a:rPr lang="en-US" altLang="zh-CN" sz="2800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=(Q.front+1)%MAXQSIZE;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   return OK;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}</a:t>
            </a:r>
          </a:p>
        </p:txBody>
      </p:sp>
      <p:sp>
        <p:nvSpPr>
          <p:cNvPr id="773123" name="Comment 3">
            <a:extLst>
              <a:ext uri="{FF2B5EF4-FFF2-40B4-BE49-F238E27FC236}">
                <a16:creationId xmlns:a16="http://schemas.microsoft.com/office/drawing/2014/main" id="{B274A473-6EFE-4397-AF11-AA1AFFE59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98438"/>
            <a:ext cx="51958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循环队列出队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3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3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3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3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3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3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3122" grpId="0" build="p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146" name="Object 2">
            <a:extLst>
              <a:ext uri="{FF2B5EF4-FFF2-40B4-BE49-F238E27FC236}">
                <a16:creationId xmlns:a16="http://schemas.microsoft.com/office/drawing/2014/main" id="{16764A99-9C31-C541-91E2-5A2FD9403951}"/>
              </a:ext>
            </a:extLst>
          </p:cNvPr>
          <p:cNvGraphicFramePr>
            <a:graphicFrameLocks/>
          </p:cNvGraphicFramePr>
          <p:nvPr/>
        </p:nvGraphicFramePr>
        <p:xfrm>
          <a:off x="4159250" y="3314700"/>
          <a:ext cx="8255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98" r:id="rId3" imgW="19011900" imgH="5270500" progId="Equation.3">
                  <p:embed/>
                </p:oleObj>
              </mc:Choice>
              <mc:Fallback>
                <p:oleObj r:id="rId3" imgW="19011900" imgH="5270500" progId="Equation.3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9250" y="3314700"/>
                        <a:ext cx="825500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4147" name="Group 8">
            <a:extLst>
              <a:ext uri="{FF2B5EF4-FFF2-40B4-BE49-F238E27FC236}">
                <a16:creationId xmlns:a16="http://schemas.microsoft.com/office/drawing/2014/main" id="{8FBA3A26-CD7F-814D-80F7-EE5DF6E8503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42988" y="1017588"/>
            <a:ext cx="7345362" cy="5400675"/>
            <a:chOff x="1440" y="391"/>
            <a:chExt cx="3168" cy="3004"/>
          </a:xfrm>
        </p:grpSpPr>
        <p:sp>
          <p:nvSpPr>
            <p:cNvPr id="120837" name="AutoShape 7">
              <a:extLst>
                <a:ext uri="{FF2B5EF4-FFF2-40B4-BE49-F238E27FC236}">
                  <a16:creationId xmlns:a16="http://schemas.microsoft.com/office/drawing/2014/main" id="{7740F1B6-12D7-4C2D-8901-F771D4E9361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440" y="391"/>
              <a:ext cx="3168" cy="30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38" name="Rectangle 9">
              <a:extLst>
                <a:ext uri="{FF2B5EF4-FFF2-40B4-BE49-F238E27FC236}">
                  <a16:creationId xmlns:a16="http://schemas.microsoft.com/office/drawing/2014/main" id="{80943082-A029-7943-84F5-70557D5938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8" y="613"/>
              <a:ext cx="852" cy="29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39" name="Rectangle 10">
              <a:extLst>
                <a:ext uri="{FF2B5EF4-FFF2-40B4-BE49-F238E27FC236}">
                  <a16:creationId xmlns:a16="http://schemas.microsoft.com/office/drawing/2014/main" id="{555DA7AA-52F8-48D0-817D-75C442AB9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0" y="613"/>
              <a:ext cx="853" cy="293"/>
            </a:xfrm>
            <a:prstGeom prst="rect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40" name="Line 11">
              <a:extLst>
                <a:ext uri="{FF2B5EF4-FFF2-40B4-BE49-F238E27FC236}">
                  <a16:creationId xmlns:a16="http://schemas.microsoft.com/office/drawing/2014/main" id="{8BC5C58C-BBA7-4E0E-9CAA-E0303D5D73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9" y="760"/>
              <a:ext cx="1" cy="360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41" name="Freeform 12">
              <a:extLst>
                <a:ext uri="{FF2B5EF4-FFF2-40B4-BE49-F238E27FC236}">
                  <a16:creationId xmlns:a16="http://schemas.microsoft.com/office/drawing/2014/main" id="{D35AA0C0-35EB-4DC4-B7B9-6F48DF509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103"/>
              <a:ext cx="78" cy="67"/>
            </a:xfrm>
            <a:custGeom>
              <a:avLst/>
              <a:gdLst>
                <a:gd name="T0" fmla="*/ 39 w 78"/>
                <a:gd name="T1" fmla="*/ 67 h 67"/>
                <a:gd name="T2" fmla="*/ 0 w 78"/>
                <a:gd name="T3" fmla="*/ 0 h 67"/>
                <a:gd name="T4" fmla="*/ 20 w 78"/>
                <a:gd name="T5" fmla="*/ 6 h 67"/>
                <a:gd name="T6" fmla="*/ 39 w 78"/>
                <a:gd name="T7" fmla="*/ 8 h 67"/>
                <a:gd name="T8" fmla="*/ 59 w 78"/>
                <a:gd name="T9" fmla="*/ 6 h 67"/>
                <a:gd name="T10" fmla="*/ 78 w 78"/>
                <a:gd name="T11" fmla="*/ 0 h 67"/>
                <a:gd name="T12" fmla="*/ 39 w 78"/>
                <a:gd name="T1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67">
                  <a:moveTo>
                    <a:pt x="39" y="67"/>
                  </a:moveTo>
                  <a:lnTo>
                    <a:pt x="0" y="0"/>
                  </a:lnTo>
                  <a:lnTo>
                    <a:pt x="20" y="6"/>
                  </a:lnTo>
                  <a:lnTo>
                    <a:pt x="39" y="8"/>
                  </a:lnTo>
                  <a:lnTo>
                    <a:pt x="59" y="6"/>
                  </a:lnTo>
                  <a:lnTo>
                    <a:pt x="78" y="0"/>
                  </a:lnTo>
                  <a:lnTo>
                    <a:pt x="39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42" name="Rectangle 13">
              <a:extLst>
                <a:ext uri="{FF2B5EF4-FFF2-40B4-BE49-F238E27FC236}">
                  <a16:creationId xmlns:a16="http://schemas.microsoft.com/office/drawing/2014/main" id="{3D5F3BBD-29A8-4684-81EC-73EB50A4E7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1" y="1171"/>
              <a:ext cx="852" cy="293"/>
            </a:xfrm>
            <a:prstGeom prst="rect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43" name="Rectangle 14">
              <a:extLst>
                <a:ext uri="{FF2B5EF4-FFF2-40B4-BE49-F238E27FC236}">
                  <a16:creationId xmlns:a16="http://schemas.microsoft.com/office/drawing/2014/main" id="{B33E957A-217D-4CD5-A6CD-BE0B71F02C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3" y="1171"/>
              <a:ext cx="853" cy="293"/>
            </a:xfrm>
            <a:prstGeom prst="rect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44" name="Line 15">
              <a:extLst>
                <a:ext uri="{FF2B5EF4-FFF2-40B4-BE49-F238E27FC236}">
                  <a16:creationId xmlns:a16="http://schemas.microsoft.com/office/drawing/2014/main" id="{45055A68-A16B-4C78-8E94-999DBE31C2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9" y="1346"/>
              <a:ext cx="1" cy="359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45" name="Freeform 16">
              <a:extLst>
                <a:ext uri="{FF2B5EF4-FFF2-40B4-BE49-F238E27FC236}">
                  <a16:creationId xmlns:a16="http://schemas.microsoft.com/office/drawing/2014/main" id="{05CB3D33-71E6-4669-98D2-55AD5F7D02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690"/>
              <a:ext cx="78" cy="67"/>
            </a:xfrm>
            <a:custGeom>
              <a:avLst/>
              <a:gdLst>
                <a:gd name="T0" fmla="*/ 39 w 78"/>
                <a:gd name="T1" fmla="*/ 67 h 67"/>
                <a:gd name="T2" fmla="*/ 0 w 78"/>
                <a:gd name="T3" fmla="*/ 0 h 67"/>
                <a:gd name="T4" fmla="*/ 20 w 78"/>
                <a:gd name="T5" fmla="*/ 6 h 67"/>
                <a:gd name="T6" fmla="*/ 39 w 78"/>
                <a:gd name="T7" fmla="*/ 7 h 67"/>
                <a:gd name="T8" fmla="*/ 59 w 78"/>
                <a:gd name="T9" fmla="*/ 6 h 67"/>
                <a:gd name="T10" fmla="*/ 78 w 78"/>
                <a:gd name="T11" fmla="*/ 0 h 67"/>
                <a:gd name="T12" fmla="*/ 39 w 78"/>
                <a:gd name="T1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67">
                  <a:moveTo>
                    <a:pt x="39" y="67"/>
                  </a:moveTo>
                  <a:lnTo>
                    <a:pt x="0" y="0"/>
                  </a:lnTo>
                  <a:lnTo>
                    <a:pt x="20" y="6"/>
                  </a:lnTo>
                  <a:lnTo>
                    <a:pt x="39" y="7"/>
                  </a:lnTo>
                  <a:lnTo>
                    <a:pt x="59" y="6"/>
                  </a:lnTo>
                  <a:lnTo>
                    <a:pt x="78" y="0"/>
                  </a:lnTo>
                  <a:lnTo>
                    <a:pt x="39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46" name="Rectangle 17">
              <a:extLst>
                <a:ext uri="{FF2B5EF4-FFF2-40B4-BE49-F238E27FC236}">
                  <a16:creationId xmlns:a16="http://schemas.microsoft.com/office/drawing/2014/main" id="{12E174EA-ECCD-4105-95D4-FFCCE652F4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1" y="2360"/>
              <a:ext cx="33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.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47" name="Rectangle 18">
              <a:extLst>
                <a:ext uri="{FF2B5EF4-FFF2-40B4-BE49-F238E27FC236}">
                  <a16:creationId xmlns:a16="http://schemas.microsoft.com/office/drawing/2014/main" id="{F3C9C287-55B9-4EC1-9075-0037A70FFE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1" y="2484"/>
              <a:ext cx="33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.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48" name="Rectangle 19">
              <a:extLst>
                <a:ext uri="{FF2B5EF4-FFF2-40B4-BE49-F238E27FC236}">
                  <a16:creationId xmlns:a16="http://schemas.microsoft.com/office/drawing/2014/main" id="{EB430F51-AFA8-4630-B1D1-D2FA7A392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1" y="2608"/>
              <a:ext cx="33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.</a:t>
              </a:r>
              <a:endParaRPr lang="en-US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49" name="Rectangle 20">
              <a:extLst>
                <a:ext uri="{FF2B5EF4-FFF2-40B4-BE49-F238E27FC236}">
                  <a16:creationId xmlns:a16="http://schemas.microsoft.com/office/drawing/2014/main" id="{AF7AAE1F-A83A-4E3B-9FA7-FFCC1ACEAC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1" y="2982"/>
              <a:ext cx="852" cy="294"/>
            </a:xfrm>
            <a:prstGeom prst="rect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50" name="Rectangle 21">
              <a:extLst>
                <a:ext uri="{FF2B5EF4-FFF2-40B4-BE49-F238E27FC236}">
                  <a16:creationId xmlns:a16="http://schemas.microsoft.com/office/drawing/2014/main" id="{0CA87E12-3FEE-4358-9E08-1FD44BEDE9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3" y="2982"/>
              <a:ext cx="853" cy="294"/>
            </a:xfrm>
            <a:prstGeom prst="rect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51" name="Line 22">
              <a:extLst>
                <a:ext uri="{FF2B5EF4-FFF2-40B4-BE49-F238E27FC236}">
                  <a16:creationId xmlns:a16="http://schemas.microsoft.com/office/drawing/2014/main" id="{42B68A70-4F5D-4DCB-AB64-C10B64617A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81" y="2747"/>
              <a:ext cx="1" cy="18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52" name="Freeform 23">
              <a:extLst>
                <a:ext uri="{FF2B5EF4-FFF2-40B4-BE49-F238E27FC236}">
                  <a16:creationId xmlns:a16="http://schemas.microsoft.com/office/drawing/2014/main" id="{3F83201C-553F-472D-A822-B1D3EF260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2" y="2914"/>
              <a:ext cx="78" cy="68"/>
            </a:xfrm>
            <a:custGeom>
              <a:avLst/>
              <a:gdLst>
                <a:gd name="T0" fmla="*/ 39 w 78"/>
                <a:gd name="T1" fmla="*/ 68 h 68"/>
                <a:gd name="T2" fmla="*/ 0 w 78"/>
                <a:gd name="T3" fmla="*/ 0 h 68"/>
                <a:gd name="T4" fmla="*/ 21 w 78"/>
                <a:gd name="T5" fmla="*/ 7 h 68"/>
                <a:gd name="T6" fmla="*/ 39 w 78"/>
                <a:gd name="T7" fmla="*/ 9 h 68"/>
                <a:gd name="T8" fmla="*/ 59 w 78"/>
                <a:gd name="T9" fmla="*/ 7 h 68"/>
                <a:gd name="T10" fmla="*/ 78 w 78"/>
                <a:gd name="T11" fmla="*/ 0 h 68"/>
                <a:gd name="T12" fmla="*/ 39 w 78"/>
                <a:gd name="T1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68">
                  <a:moveTo>
                    <a:pt x="39" y="68"/>
                  </a:moveTo>
                  <a:lnTo>
                    <a:pt x="0" y="0"/>
                  </a:lnTo>
                  <a:lnTo>
                    <a:pt x="21" y="7"/>
                  </a:lnTo>
                  <a:lnTo>
                    <a:pt x="39" y="9"/>
                  </a:lnTo>
                  <a:lnTo>
                    <a:pt x="59" y="7"/>
                  </a:lnTo>
                  <a:lnTo>
                    <a:pt x="78" y="0"/>
                  </a:lnTo>
                  <a:lnTo>
                    <a:pt x="39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53" name="Freeform 24">
              <a:extLst>
                <a:ext uri="{FF2B5EF4-FFF2-40B4-BE49-F238E27FC236}">
                  <a16:creationId xmlns:a16="http://schemas.microsoft.com/office/drawing/2014/main" id="{C0313657-8BBF-4081-A1ED-4FA21BE1A0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4" y="3041"/>
              <a:ext cx="137" cy="175"/>
            </a:xfrm>
            <a:custGeom>
              <a:avLst/>
              <a:gdLst>
                <a:gd name="T0" fmla="*/ 0 w 137"/>
                <a:gd name="T1" fmla="*/ 175 h 175"/>
                <a:gd name="T2" fmla="*/ 67 w 137"/>
                <a:gd name="T3" fmla="*/ 0 h 175"/>
                <a:gd name="T4" fmla="*/ 137 w 137"/>
                <a:gd name="T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7" h="175">
                  <a:moveTo>
                    <a:pt x="0" y="175"/>
                  </a:moveTo>
                  <a:lnTo>
                    <a:pt x="67" y="0"/>
                  </a:lnTo>
                  <a:lnTo>
                    <a:pt x="137" y="175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54" name="Line 25">
              <a:extLst>
                <a:ext uri="{FF2B5EF4-FFF2-40B4-BE49-F238E27FC236}">
                  <a16:creationId xmlns:a16="http://schemas.microsoft.com/office/drawing/2014/main" id="{216D050A-6C65-4D15-8BA1-BABBDC4955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2" y="782"/>
              <a:ext cx="521" cy="1"/>
            </a:xfrm>
            <a:prstGeom prst="line">
              <a:avLst/>
            </a:prstGeom>
            <a:noFill/>
            <a:ln w="14288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55" name="Freeform 26">
              <a:extLst>
                <a:ext uri="{FF2B5EF4-FFF2-40B4-BE49-F238E27FC236}">
                  <a16:creationId xmlns:a16="http://schemas.microsoft.com/office/drawing/2014/main" id="{2E56ABCB-D976-43B9-88D7-C4650540D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749"/>
              <a:ext cx="78" cy="67"/>
            </a:xfrm>
            <a:custGeom>
              <a:avLst/>
              <a:gdLst>
                <a:gd name="T0" fmla="*/ 78 w 78"/>
                <a:gd name="T1" fmla="*/ 33 h 67"/>
                <a:gd name="T2" fmla="*/ 0 w 78"/>
                <a:gd name="T3" fmla="*/ 67 h 67"/>
                <a:gd name="T4" fmla="*/ 7 w 78"/>
                <a:gd name="T5" fmla="*/ 51 h 67"/>
                <a:gd name="T6" fmla="*/ 10 w 78"/>
                <a:gd name="T7" fmla="*/ 33 h 67"/>
                <a:gd name="T8" fmla="*/ 7 w 78"/>
                <a:gd name="T9" fmla="*/ 16 h 67"/>
                <a:gd name="T10" fmla="*/ 0 w 78"/>
                <a:gd name="T11" fmla="*/ 0 h 67"/>
                <a:gd name="T12" fmla="*/ 78 w 78"/>
                <a:gd name="T13" fmla="*/ 3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67">
                  <a:moveTo>
                    <a:pt x="78" y="33"/>
                  </a:moveTo>
                  <a:lnTo>
                    <a:pt x="0" y="67"/>
                  </a:lnTo>
                  <a:lnTo>
                    <a:pt x="7" y="51"/>
                  </a:lnTo>
                  <a:lnTo>
                    <a:pt x="10" y="33"/>
                  </a:lnTo>
                  <a:lnTo>
                    <a:pt x="7" y="16"/>
                  </a:lnTo>
                  <a:lnTo>
                    <a:pt x="0" y="0"/>
                  </a:lnTo>
                  <a:lnTo>
                    <a:pt x="78" y="33"/>
                  </a:lnTo>
                  <a:close/>
                </a:path>
              </a:pathLst>
            </a:custGeom>
            <a:solidFill>
              <a:srgbClr val="EAEAEA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56" name="Rectangle 27">
              <a:extLst>
                <a:ext uri="{FF2B5EF4-FFF2-40B4-BE49-F238E27FC236}">
                  <a16:creationId xmlns:a16="http://schemas.microsoft.com/office/drawing/2014/main" id="{5BD22781-AB9E-47CD-BA91-3595F401E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9" y="422"/>
              <a:ext cx="251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data</a:t>
              </a:r>
            </a:p>
          </p:txBody>
        </p:sp>
        <p:sp>
          <p:nvSpPr>
            <p:cNvPr id="120857" name="Rectangle 28">
              <a:extLst>
                <a:ext uri="{FF2B5EF4-FFF2-40B4-BE49-F238E27FC236}">
                  <a16:creationId xmlns:a16="http://schemas.microsoft.com/office/drawing/2014/main" id="{E7FDC376-6BCA-4CE0-B885-3009D74A5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" y="422"/>
              <a:ext cx="243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next</a:t>
              </a:r>
            </a:p>
          </p:txBody>
        </p:sp>
        <p:sp>
          <p:nvSpPr>
            <p:cNvPr id="120858" name="Rectangle 29">
              <a:extLst>
                <a:ext uri="{FF2B5EF4-FFF2-40B4-BE49-F238E27FC236}">
                  <a16:creationId xmlns:a16="http://schemas.microsoft.com/office/drawing/2014/main" id="{863BA72F-6118-41E4-AAC9-D036163B9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3" y="1243"/>
              <a:ext cx="30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8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队头</a:t>
              </a:r>
            </a:p>
          </p:txBody>
        </p:sp>
        <p:sp>
          <p:nvSpPr>
            <p:cNvPr id="120859" name="Rectangle 30">
              <a:extLst>
                <a:ext uri="{FF2B5EF4-FFF2-40B4-BE49-F238E27FC236}">
                  <a16:creationId xmlns:a16="http://schemas.microsoft.com/office/drawing/2014/main" id="{097FE4FF-26A8-4C98-AE26-B8A195787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0" y="3047"/>
              <a:ext cx="30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2800" b="0">
                  <a:solidFill>
                    <a:schemeClr val="bg1"/>
                  </a:solidFill>
                  <a:ea typeface="微软雅黑" panose="020B0503020204020204" pitchFamily="34" charset="-122"/>
                  <a:sym typeface="+mn-lt"/>
                </a:rPr>
                <a:t>队尾</a:t>
              </a:r>
            </a:p>
          </p:txBody>
        </p:sp>
        <p:sp>
          <p:nvSpPr>
            <p:cNvPr id="120860" name="Rectangle 31">
              <a:extLst>
                <a:ext uri="{FF2B5EF4-FFF2-40B4-BE49-F238E27FC236}">
                  <a16:creationId xmlns:a16="http://schemas.microsoft.com/office/drawing/2014/main" id="{CCF31031-6B2D-4BD5-9637-AB9E6EA93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5" y="559"/>
              <a:ext cx="421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dirty="0" err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Q.front</a:t>
              </a:r>
              <a:endParaRPr lang="en-US" altLang="zh-CN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61" name="Rectangle 32">
              <a:extLst>
                <a:ext uri="{FF2B5EF4-FFF2-40B4-BE49-F238E27FC236}">
                  <a16:creationId xmlns:a16="http://schemas.microsoft.com/office/drawing/2014/main" id="{47DD1DC6-460F-4BD0-89C3-36BC8BA75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1" y="1757"/>
              <a:ext cx="852" cy="293"/>
            </a:xfrm>
            <a:prstGeom prst="rect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62" name="Rectangle 33">
              <a:extLst>
                <a:ext uri="{FF2B5EF4-FFF2-40B4-BE49-F238E27FC236}">
                  <a16:creationId xmlns:a16="http://schemas.microsoft.com/office/drawing/2014/main" id="{3F976261-38C4-424A-83C9-C218C998DC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3" y="1757"/>
              <a:ext cx="853" cy="293"/>
            </a:xfrm>
            <a:prstGeom prst="rect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63" name="Line 34">
              <a:extLst>
                <a:ext uri="{FF2B5EF4-FFF2-40B4-BE49-F238E27FC236}">
                  <a16:creationId xmlns:a16="http://schemas.microsoft.com/office/drawing/2014/main" id="{693811CE-421B-49F5-BC3F-4C8055F251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81" y="1919"/>
              <a:ext cx="1" cy="360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64" name="Freeform 35">
              <a:extLst>
                <a:ext uri="{FF2B5EF4-FFF2-40B4-BE49-F238E27FC236}">
                  <a16:creationId xmlns:a16="http://schemas.microsoft.com/office/drawing/2014/main" id="{16C7E8BF-CBA4-40F5-93B9-09641E2646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2" y="2262"/>
              <a:ext cx="78" cy="68"/>
            </a:xfrm>
            <a:custGeom>
              <a:avLst/>
              <a:gdLst>
                <a:gd name="T0" fmla="*/ 39 w 78"/>
                <a:gd name="T1" fmla="*/ 68 h 68"/>
                <a:gd name="T2" fmla="*/ 0 w 78"/>
                <a:gd name="T3" fmla="*/ 0 h 68"/>
                <a:gd name="T4" fmla="*/ 21 w 78"/>
                <a:gd name="T5" fmla="*/ 7 h 68"/>
                <a:gd name="T6" fmla="*/ 39 w 78"/>
                <a:gd name="T7" fmla="*/ 8 h 68"/>
                <a:gd name="T8" fmla="*/ 59 w 78"/>
                <a:gd name="T9" fmla="*/ 7 h 68"/>
                <a:gd name="T10" fmla="*/ 78 w 78"/>
                <a:gd name="T11" fmla="*/ 0 h 68"/>
                <a:gd name="T12" fmla="*/ 39 w 78"/>
                <a:gd name="T1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68">
                  <a:moveTo>
                    <a:pt x="39" y="68"/>
                  </a:moveTo>
                  <a:lnTo>
                    <a:pt x="0" y="0"/>
                  </a:lnTo>
                  <a:lnTo>
                    <a:pt x="21" y="7"/>
                  </a:lnTo>
                  <a:lnTo>
                    <a:pt x="39" y="8"/>
                  </a:lnTo>
                  <a:lnTo>
                    <a:pt x="59" y="7"/>
                  </a:lnTo>
                  <a:lnTo>
                    <a:pt x="78" y="0"/>
                  </a:lnTo>
                  <a:lnTo>
                    <a:pt x="39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65" name="Rectangle 36">
              <a:extLst>
                <a:ext uri="{FF2B5EF4-FFF2-40B4-BE49-F238E27FC236}">
                  <a16:creationId xmlns:a16="http://schemas.microsoft.com/office/drawing/2014/main" id="{E2896ED9-9DAC-43FF-9A6C-8903668BBE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8" y="2938"/>
              <a:ext cx="376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Q.rear</a:t>
              </a:r>
            </a:p>
          </p:txBody>
        </p:sp>
        <p:sp>
          <p:nvSpPr>
            <p:cNvPr id="120866" name="Line 37">
              <a:extLst>
                <a:ext uri="{FF2B5EF4-FFF2-40B4-BE49-F238E27FC236}">
                  <a16:creationId xmlns:a16="http://schemas.microsoft.com/office/drawing/2014/main" id="{5BB925AC-38C4-45DD-85BE-22C0E5C76C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2" y="3181"/>
              <a:ext cx="521" cy="1"/>
            </a:xfrm>
            <a:prstGeom prst="line">
              <a:avLst/>
            </a:prstGeom>
            <a:noFill/>
            <a:ln w="14288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67" name="Freeform 38">
              <a:extLst>
                <a:ext uri="{FF2B5EF4-FFF2-40B4-BE49-F238E27FC236}">
                  <a16:creationId xmlns:a16="http://schemas.microsoft.com/office/drawing/2014/main" id="{29F0574A-AACF-4462-9984-2230D6B24E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3" y="3148"/>
              <a:ext cx="78" cy="67"/>
            </a:xfrm>
            <a:custGeom>
              <a:avLst/>
              <a:gdLst>
                <a:gd name="T0" fmla="*/ 78 w 78"/>
                <a:gd name="T1" fmla="*/ 33 h 67"/>
                <a:gd name="T2" fmla="*/ 0 w 78"/>
                <a:gd name="T3" fmla="*/ 67 h 67"/>
                <a:gd name="T4" fmla="*/ 7 w 78"/>
                <a:gd name="T5" fmla="*/ 50 h 67"/>
                <a:gd name="T6" fmla="*/ 10 w 78"/>
                <a:gd name="T7" fmla="*/ 33 h 67"/>
                <a:gd name="T8" fmla="*/ 7 w 78"/>
                <a:gd name="T9" fmla="*/ 17 h 67"/>
                <a:gd name="T10" fmla="*/ 0 w 78"/>
                <a:gd name="T11" fmla="*/ 0 h 67"/>
                <a:gd name="T12" fmla="*/ 78 w 78"/>
                <a:gd name="T13" fmla="*/ 3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67">
                  <a:moveTo>
                    <a:pt x="78" y="33"/>
                  </a:moveTo>
                  <a:lnTo>
                    <a:pt x="0" y="67"/>
                  </a:lnTo>
                  <a:lnTo>
                    <a:pt x="7" y="50"/>
                  </a:lnTo>
                  <a:lnTo>
                    <a:pt x="10" y="33"/>
                  </a:lnTo>
                  <a:lnTo>
                    <a:pt x="7" y="17"/>
                  </a:lnTo>
                  <a:lnTo>
                    <a:pt x="0" y="0"/>
                  </a:lnTo>
                  <a:lnTo>
                    <a:pt x="78" y="3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88167" name="Comment 39">
            <a:extLst>
              <a:ext uri="{FF2B5EF4-FFF2-40B4-BE49-F238E27FC236}">
                <a16:creationId xmlns:a16="http://schemas.microsoft.com/office/drawing/2014/main" id="{0A53D499-951D-4DB4-B750-DCF316811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850" y="215900"/>
            <a:ext cx="2743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链队列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198F5F7F-EF43-48E0-A822-E63A40D51CA1}"/>
              </a:ext>
            </a:extLst>
          </p:cNvPr>
          <p:cNvSpPr/>
          <p:nvPr/>
        </p:nvSpPr>
        <p:spPr bwMode="auto">
          <a:xfrm>
            <a:off x="3175" y="1187450"/>
            <a:ext cx="9144000" cy="46894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67C8152-06F9-4C0E-86B0-585746825926}"/>
              </a:ext>
            </a:extLst>
          </p:cNvPr>
          <p:cNvSpPr/>
          <p:nvPr/>
        </p:nvSpPr>
        <p:spPr bwMode="auto">
          <a:xfrm flipV="1">
            <a:off x="-3175" y="6102350"/>
            <a:ext cx="9180513" cy="1444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04758D26-EB33-4118-BAC7-D14D83879C5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55650" y="1392238"/>
            <a:ext cx="6985000" cy="4897437"/>
          </a:xfrm>
        </p:spPr>
        <p:txBody>
          <a:bodyPr/>
          <a:lstStyle/>
          <a:p>
            <a:pPr algn="just">
              <a:lnSpc>
                <a:spcPct val="120000"/>
              </a:lnSpc>
            </a:pPr>
            <a:r>
              <a:rPr lang="en-US" altLang="zh-CN" sz="2800">
                <a:sym typeface="+mn-lt"/>
              </a:rPr>
              <a:t>typedef struct QNode{</a:t>
            </a:r>
          </a:p>
          <a:p>
            <a:pPr algn="just">
              <a:lnSpc>
                <a:spcPct val="120000"/>
              </a:lnSpc>
            </a:pPr>
            <a:r>
              <a:rPr lang="en-US" altLang="zh-CN" sz="2800">
                <a:sym typeface="+mn-lt"/>
              </a:rPr>
              <a:t>   QElemType   data;</a:t>
            </a:r>
          </a:p>
          <a:p>
            <a:pPr algn="just">
              <a:lnSpc>
                <a:spcPct val="120000"/>
              </a:lnSpc>
            </a:pPr>
            <a:r>
              <a:rPr lang="en-US" altLang="zh-CN" sz="2800">
                <a:sym typeface="+mn-lt"/>
              </a:rPr>
              <a:t>   struct Qnode  *next;</a:t>
            </a:r>
          </a:p>
          <a:p>
            <a:pPr algn="just">
              <a:lnSpc>
                <a:spcPct val="120000"/>
              </a:lnSpc>
            </a:pPr>
            <a:r>
              <a:rPr lang="en-US" altLang="zh-CN" sz="2800">
                <a:sym typeface="+mn-lt"/>
              </a:rPr>
              <a:t>}Qnode, *QueuePtr;</a:t>
            </a:r>
          </a:p>
          <a:p>
            <a:pPr algn="just">
              <a:lnSpc>
                <a:spcPct val="120000"/>
              </a:lnSpc>
            </a:pPr>
            <a:r>
              <a:rPr lang="en-US" altLang="zh-CN" sz="2800">
                <a:sym typeface="+mn-lt"/>
              </a:rPr>
              <a:t>typedef struct {</a:t>
            </a:r>
          </a:p>
          <a:p>
            <a:pPr algn="just">
              <a:lnSpc>
                <a:spcPct val="120000"/>
              </a:lnSpc>
            </a:pPr>
            <a:r>
              <a:rPr lang="en-US" altLang="zh-CN" sz="2800">
                <a:sym typeface="+mn-lt"/>
              </a:rPr>
              <a:t>   QueuePtr  front;            //</a:t>
            </a:r>
            <a:r>
              <a:rPr lang="zh-CN" altLang="en-US" sz="2800">
                <a:sym typeface="+mn-lt"/>
              </a:rPr>
              <a:t>队</a:t>
            </a:r>
            <a:r>
              <a:rPr lang="zh-CN" altLang="zh-CN" sz="2800">
                <a:sym typeface="+mn-lt"/>
              </a:rPr>
              <a:t>头指针</a:t>
            </a:r>
            <a:r>
              <a:rPr lang="zh-CN" altLang="en-US" sz="2800">
                <a:sym typeface="+mn-lt"/>
              </a:rPr>
              <a:t>   </a:t>
            </a:r>
          </a:p>
          <a:p>
            <a:pPr algn="just">
              <a:lnSpc>
                <a:spcPct val="120000"/>
              </a:lnSpc>
            </a:pPr>
            <a:r>
              <a:rPr lang="zh-CN" altLang="en-US" sz="2800">
                <a:sym typeface="+mn-lt"/>
              </a:rPr>
              <a:t>   </a:t>
            </a:r>
            <a:r>
              <a:rPr lang="en-US" altLang="zh-CN" sz="2800">
                <a:sym typeface="+mn-lt"/>
              </a:rPr>
              <a:t>QueuePtr  rear;             //</a:t>
            </a:r>
            <a:r>
              <a:rPr lang="zh-CN" altLang="en-US" sz="2800">
                <a:sym typeface="+mn-lt"/>
              </a:rPr>
              <a:t>队尾指针</a:t>
            </a:r>
          </a:p>
          <a:p>
            <a:pPr algn="just">
              <a:lnSpc>
                <a:spcPct val="120000"/>
              </a:lnSpc>
            </a:pPr>
            <a:r>
              <a:rPr lang="en-US" altLang="zh-CN" sz="2800">
                <a:sym typeface="+mn-lt"/>
              </a:rPr>
              <a:t>}LinkQueue;  </a:t>
            </a:r>
          </a:p>
          <a:p>
            <a:pPr algn="just">
              <a:lnSpc>
                <a:spcPct val="120000"/>
              </a:lnSpc>
            </a:pPr>
            <a:r>
              <a:rPr lang="en-US" altLang="zh-CN" sz="2800">
                <a:sym typeface="+mn-lt"/>
              </a:rPr>
              <a:t> </a:t>
            </a:r>
          </a:p>
        </p:txBody>
      </p:sp>
      <p:sp>
        <p:nvSpPr>
          <p:cNvPr id="689159" name="Comment 7">
            <a:extLst>
              <a:ext uri="{FF2B5EF4-FFF2-40B4-BE49-F238E27FC236}">
                <a16:creationId xmlns:a16="http://schemas.microsoft.com/office/drawing/2014/main" id="{A512E2BD-000D-4512-9A53-180C8BA35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06375"/>
            <a:ext cx="2743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链队列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194" name="Object 2">
            <a:extLst>
              <a:ext uri="{FF2B5EF4-FFF2-40B4-BE49-F238E27FC236}">
                <a16:creationId xmlns:a16="http://schemas.microsoft.com/office/drawing/2014/main" id="{6BB4F812-DE20-8C46-93C2-C0040C77C8F0}"/>
              </a:ext>
            </a:extLst>
          </p:cNvPr>
          <p:cNvGraphicFramePr>
            <a:graphicFrameLocks/>
          </p:cNvGraphicFramePr>
          <p:nvPr/>
        </p:nvGraphicFramePr>
        <p:xfrm>
          <a:off x="900113" y="2327275"/>
          <a:ext cx="3355975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75" r:id="rId3" imgW="20218400" imgH="4978400" progId="Visio.Drawing.5">
                  <p:embed/>
                </p:oleObj>
              </mc:Choice>
              <mc:Fallback>
                <p:oleObj r:id="rId3" imgW="20218400" imgH="4978400" progId="Visio.Drawing.5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327275"/>
                        <a:ext cx="3355975" cy="8159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5" name="Object 3">
            <a:extLst>
              <a:ext uri="{FF2B5EF4-FFF2-40B4-BE49-F238E27FC236}">
                <a16:creationId xmlns:a16="http://schemas.microsoft.com/office/drawing/2014/main" id="{5ABDFDCE-CCB0-8141-BD1E-6CF93BD4ADC7}"/>
              </a:ext>
            </a:extLst>
          </p:cNvPr>
          <p:cNvGraphicFramePr>
            <a:graphicFrameLocks/>
          </p:cNvGraphicFramePr>
          <p:nvPr/>
        </p:nvGraphicFramePr>
        <p:xfrm>
          <a:off x="900113" y="3871913"/>
          <a:ext cx="4457700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76" r:id="rId5" imgW="26784300" imgH="4978400" progId="Visio.Drawing.5">
                  <p:embed/>
                </p:oleObj>
              </mc:Choice>
              <mc:Fallback>
                <p:oleObj r:id="rId5" imgW="26784300" imgH="4978400" progId="Visio.Drawing.5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871913"/>
                        <a:ext cx="4457700" cy="8175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6" name="Object 4">
            <a:extLst>
              <a:ext uri="{FF2B5EF4-FFF2-40B4-BE49-F238E27FC236}">
                <a16:creationId xmlns:a16="http://schemas.microsoft.com/office/drawing/2014/main" id="{DCBE4259-E880-2B42-83F3-A404A2F0D121}"/>
              </a:ext>
            </a:extLst>
          </p:cNvPr>
          <p:cNvGraphicFramePr>
            <a:graphicFrameLocks/>
          </p:cNvGraphicFramePr>
          <p:nvPr/>
        </p:nvGraphicFramePr>
        <p:xfrm>
          <a:off x="900113" y="5232400"/>
          <a:ext cx="4484687" cy="103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77" r:id="rId7" imgW="4495800" imgH="1054100" progId="Visio.Drawing.5">
                  <p:embed/>
                </p:oleObj>
              </mc:Choice>
              <mc:Fallback>
                <p:oleObj r:id="rId7" imgW="4495800" imgH="1054100" progId="Visio.Drawing.5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5232400"/>
                        <a:ext cx="4484687" cy="103663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886" name="Text Box 5">
            <a:extLst>
              <a:ext uri="{FF2B5EF4-FFF2-40B4-BE49-F238E27FC236}">
                <a16:creationId xmlns:a16="http://schemas.microsoft.com/office/drawing/2014/main" id="{42C5287E-EBE6-4912-B6D5-409E608EF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789113"/>
            <a:ext cx="15255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(a)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空队列</a:t>
            </a:r>
          </a:p>
        </p:txBody>
      </p:sp>
      <p:sp>
        <p:nvSpPr>
          <p:cNvPr id="122887" name="Text Box 6">
            <a:extLst>
              <a:ext uri="{FF2B5EF4-FFF2-40B4-BE49-F238E27FC236}">
                <a16:creationId xmlns:a16="http://schemas.microsoft.com/office/drawing/2014/main" id="{3DCCA14E-BE7F-45E6-B58D-57AF60933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3267075"/>
            <a:ext cx="23129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(b) 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元素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x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入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队列</a:t>
            </a:r>
          </a:p>
        </p:txBody>
      </p:sp>
      <p:sp>
        <p:nvSpPr>
          <p:cNvPr id="122888" name="Text Box 8">
            <a:extLst>
              <a:ext uri="{FF2B5EF4-FFF2-40B4-BE49-F238E27FC236}">
                <a16:creationId xmlns:a16="http://schemas.microsoft.com/office/drawing/2014/main" id="{8737073D-5C4C-4116-AF40-613BE00E3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450" y="6384925"/>
            <a:ext cx="2312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(d) 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元素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x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出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队列</a:t>
            </a:r>
          </a:p>
        </p:txBody>
      </p:sp>
      <p:graphicFrame>
        <p:nvGraphicFramePr>
          <p:cNvPr id="136200" name="Object 9">
            <a:extLst>
              <a:ext uri="{FF2B5EF4-FFF2-40B4-BE49-F238E27FC236}">
                <a16:creationId xmlns:a16="http://schemas.microsoft.com/office/drawing/2014/main" id="{5F6509AE-DEB5-1C42-8794-E0A378B970CB}"/>
              </a:ext>
            </a:extLst>
          </p:cNvPr>
          <p:cNvGraphicFramePr>
            <a:graphicFrameLocks/>
          </p:cNvGraphicFramePr>
          <p:nvPr/>
        </p:nvGraphicFramePr>
        <p:xfrm>
          <a:off x="900113" y="1001713"/>
          <a:ext cx="2230437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78" r:id="rId9" imgW="2235200" imgH="762000" progId="Visio.Drawing.5">
                  <p:embed/>
                </p:oleObj>
              </mc:Choice>
              <mc:Fallback>
                <p:oleObj r:id="rId9" imgW="2235200" imgH="762000" progId="Visio.Drawing.5">
                  <p:embed/>
                  <p:pic>
                    <p:nvPicPr>
                      <p:cNvPr id="0" name="Object 9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001713"/>
                        <a:ext cx="2230437" cy="7556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890" name="Text Box 10">
            <a:extLst>
              <a:ext uri="{FF2B5EF4-FFF2-40B4-BE49-F238E27FC236}">
                <a16:creationId xmlns:a16="http://schemas.microsoft.com/office/drawing/2014/main" id="{C3F3C813-6B7F-47E3-B1EF-D31393019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9163" y="4689475"/>
            <a:ext cx="2295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(c) 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元素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y</a:t>
            </a:r>
            <a:r>
              <a:rPr lang="zh-CN" altLang="zh-CN" b="0">
                <a:ea typeface="微软雅黑" panose="020B0503020204020204" pitchFamily="34" charset="-122"/>
                <a:sym typeface="+mn-lt"/>
              </a:rPr>
              <a:t>入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队列</a:t>
            </a:r>
          </a:p>
        </p:txBody>
      </p:sp>
      <p:sp>
        <p:nvSpPr>
          <p:cNvPr id="690187" name="Comment 11">
            <a:extLst>
              <a:ext uri="{FF2B5EF4-FFF2-40B4-BE49-F238E27FC236}">
                <a16:creationId xmlns:a16="http://schemas.microsoft.com/office/drawing/2014/main" id="{1DF39540-5452-4E7A-992A-1049AE29C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95263"/>
            <a:ext cx="2743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链队列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F6CC0538-97D3-4115-8FD4-D06DDF3E8949}"/>
              </a:ext>
            </a:extLst>
          </p:cNvPr>
          <p:cNvSpPr/>
          <p:nvPr/>
        </p:nvSpPr>
        <p:spPr bwMode="auto">
          <a:xfrm>
            <a:off x="3175" y="1628775"/>
            <a:ext cx="9144000" cy="46085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E4B8204D-956D-4108-80F6-4AD4ED6259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5425" y="1989138"/>
            <a:ext cx="8915400" cy="2879725"/>
          </a:xfrm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Status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InitQueue</a:t>
            </a:r>
            <a:r>
              <a:rPr lang="en-US" altLang="zh-CN" dirty="0">
                <a:ea typeface="+mn-ea"/>
                <a:cs typeface="+mn-ea"/>
                <a:sym typeface="+mn-lt"/>
              </a:rPr>
              <a:t> (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LinkQueue</a:t>
            </a:r>
            <a:r>
              <a:rPr lang="en-US" altLang="zh-CN" dirty="0">
                <a:ea typeface="+mn-ea"/>
                <a:cs typeface="+mn-ea"/>
                <a:sym typeface="+mn-lt"/>
              </a:rPr>
              <a:t> &amp;Q){</a:t>
            </a:r>
          </a:p>
          <a:p>
            <a:pPr>
              <a:lnSpc>
                <a:spcPct val="110000"/>
              </a:lnSpc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   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Q.front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=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Q.rear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=(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QueuePtr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) malloc(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sizeof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(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QNode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)); </a:t>
            </a:r>
          </a:p>
          <a:p>
            <a:pPr>
              <a:lnSpc>
                <a:spcPct val="110000"/>
              </a:lnSpc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    if(!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Q.front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) exit(OVERFLOW);</a:t>
            </a:r>
          </a:p>
          <a:p>
            <a:pPr>
              <a:lnSpc>
                <a:spcPct val="110000"/>
              </a:lnSpc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    </a:t>
            </a:r>
            <a:r>
              <a:rPr lang="en-US" altLang="zh-CN" sz="2800" dirty="0" err="1">
                <a:solidFill>
                  <a:srgbClr val="FF0000"/>
                </a:solidFill>
                <a:ea typeface="+mn-ea"/>
                <a:cs typeface="+mn-ea"/>
                <a:sym typeface="+mn-lt"/>
              </a:rPr>
              <a:t>Q.front</a:t>
            </a:r>
            <a:r>
              <a:rPr lang="en-US" altLang="zh-CN" sz="2800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-&gt;next=NULL;</a:t>
            </a:r>
          </a:p>
          <a:p>
            <a:pPr>
              <a:lnSpc>
                <a:spcPct val="110000"/>
              </a:lnSpc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     return OK;</a:t>
            </a:r>
          </a:p>
          <a:p>
            <a:pPr>
              <a:lnSpc>
                <a:spcPct val="110000"/>
              </a:lnSpc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}</a:t>
            </a:r>
          </a:p>
        </p:txBody>
      </p:sp>
      <p:sp>
        <p:nvSpPr>
          <p:cNvPr id="691204" name="Comment 4">
            <a:extLst>
              <a:ext uri="{FF2B5EF4-FFF2-40B4-BE49-F238E27FC236}">
                <a16:creationId xmlns:a16="http://schemas.microsoft.com/office/drawing/2014/main" id="{A9D8B2D7-BAF5-4520-BA5A-ABA12EBF9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88913"/>
            <a:ext cx="3467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链队列初始化</a:t>
            </a:r>
          </a:p>
        </p:txBody>
      </p:sp>
      <p:sp>
        <p:nvSpPr>
          <p:cNvPr id="137221" name="矩形 6">
            <a:extLst>
              <a:ext uri="{FF2B5EF4-FFF2-40B4-BE49-F238E27FC236}">
                <a16:creationId xmlns:a16="http://schemas.microsoft.com/office/drawing/2014/main" id="{CF410B2E-B121-2241-9D5B-3C001F78D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3" y="5111750"/>
            <a:ext cx="9180513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37222" name="矩形 7">
            <a:extLst>
              <a:ext uri="{FF2B5EF4-FFF2-40B4-BE49-F238E27FC236}">
                <a16:creationId xmlns:a16="http://schemas.microsoft.com/office/drawing/2014/main" id="{540C3CA6-CBD4-6C43-8C00-7B54E4C7D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3" y="5340350"/>
            <a:ext cx="9180513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37223" name="矩形 8">
            <a:extLst>
              <a:ext uri="{FF2B5EF4-FFF2-40B4-BE49-F238E27FC236}">
                <a16:creationId xmlns:a16="http://schemas.microsoft.com/office/drawing/2014/main" id="{875C4769-FA8D-574F-8D14-6F2432C27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3" y="5559425"/>
            <a:ext cx="9180513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37224" name="矩形 9">
            <a:extLst>
              <a:ext uri="{FF2B5EF4-FFF2-40B4-BE49-F238E27FC236}">
                <a16:creationId xmlns:a16="http://schemas.microsoft.com/office/drawing/2014/main" id="{F51BCC80-C03B-6040-911F-5BD8C4EEB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3" y="5754688"/>
            <a:ext cx="9180513" cy="46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矩形 5">
            <a:extLst>
              <a:ext uri="{FF2B5EF4-FFF2-40B4-BE49-F238E27FC236}">
                <a16:creationId xmlns:a16="http://schemas.microsoft.com/office/drawing/2014/main" id="{C509CC59-B6A4-5A47-A4C4-994A26B02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1628775"/>
            <a:ext cx="9144000" cy="388778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A6BD72E-6379-46DA-A022-0CCB201721C6}"/>
              </a:ext>
            </a:extLst>
          </p:cNvPr>
          <p:cNvSpPr/>
          <p:nvPr/>
        </p:nvSpPr>
        <p:spPr bwMode="auto">
          <a:xfrm flipV="1">
            <a:off x="-33338" y="5732463"/>
            <a:ext cx="9180513" cy="1444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  <p:sp>
        <p:nvSpPr>
          <p:cNvPr id="124931" name="Rectangle 4">
            <a:extLst>
              <a:ext uri="{FF2B5EF4-FFF2-40B4-BE49-F238E27FC236}">
                <a16:creationId xmlns:a16="http://schemas.microsoft.com/office/drawing/2014/main" id="{B09FD30A-98F4-4B69-A562-8A54C0680F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576388"/>
            <a:ext cx="8424863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Status 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DestroyQueue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(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LinkQueue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&amp;Q){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  while(</a:t>
            </a:r>
            <a:r>
              <a:rPr lang="en-US" altLang="zh-CN" sz="2800" b="0" dirty="0" err="1">
                <a:latin typeface="+mn-lt"/>
                <a:ea typeface="+mn-ea"/>
                <a:cs typeface="+mn-ea"/>
                <a:sym typeface="+mn-lt"/>
              </a:rPr>
              <a:t>Q.front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){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Q.rear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=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Q.front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-&gt;next;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    free(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Q.front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);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Q.front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=</a:t>
            </a:r>
            <a:r>
              <a:rPr lang="en-US" altLang="zh-CN" sz="2800" b="0" dirty="0" err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Q.rear</a:t>
            </a:r>
            <a:r>
              <a:rPr lang="en-US" altLang="zh-CN" sz="2800" b="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;</a:t>
            </a: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  }    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   return OK;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0" dirty="0">
                <a:latin typeface="+mn-lt"/>
                <a:ea typeface="+mn-ea"/>
                <a:cs typeface="+mn-ea"/>
                <a:sym typeface="+mn-lt"/>
              </a:rPr>
              <a:t>}</a:t>
            </a:r>
          </a:p>
        </p:txBody>
      </p:sp>
      <p:sp>
        <p:nvSpPr>
          <p:cNvPr id="712709" name="Comment 5">
            <a:extLst>
              <a:ext uri="{FF2B5EF4-FFF2-40B4-BE49-F238E27FC236}">
                <a16:creationId xmlns:a16="http://schemas.microsoft.com/office/drawing/2014/main" id="{AD670666-2AFE-4DDC-987C-EB751A84A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66688"/>
            <a:ext cx="3467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销毁链队列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DBFB971-B871-874D-B8A4-30704333F392}"/>
              </a:ext>
            </a:extLst>
          </p:cNvPr>
          <p:cNvGrpSpPr>
            <a:grpSpLocks/>
          </p:cNvGrpSpPr>
          <p:nvPr/>
        </p:nvGrpSpPr>
        <p:grpSpPr bwMode="auto">
          <a:xfrm>
            <a:off x="-15875" y="1541463"/>
            <a:ext cx="9196388" cy="4518025"/>
            <a:chOff x="-15875" y="1541463"/>
            <a:chExt cx="9196388" cy="4518025"/>
          </a:xfrm>
        </p:grpSpPr>
        <p:sp>
          <p:nvSpPr>
            <p:cNvPr id="139269" name="矩形 5">
              <a:extLst>
                <a:ext uri="{FF2B5EF4-FFF2-40B4-BE49-F238E27FC236}">
                  <a16:creationId xmlns:a16="http://schemas.microsoft.com/office/drawing/2014/main" id="{727FDD47-8004-7042-B881-56632A9723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3" y="1882775"/>
              <a:ext cx="9144000" cy="381635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</a:pPr>
              <a:endParaRPr kumimoji="1" lang="zh-CN" altLang="en-US" sz="2800" b="0">
                <a:ea typeface="仿宋_GB2312" pitchFamily="49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5D75E18-50F2-4F41-A777-FF5F94AB7220}"/>
                </a:ext>
              </a:extLst>
            </p:cNvPr>
            <p:cNvSpPr/>
            <p:nvPr/>
          </p:nvSpPr>
          <p:spPr bwMode="auto">
            <a:xfrm flipV="1">
              <a:off x="-15875" y="5915025"/>
              <a:ext cx="9180513" cy="14446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sz="2800" b="0">
                <a:ea typeface="仿宋_GB2312" panose="02010609030101010101" pitchFamily="49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CDFD9797-2F01-4089-9EAD-60240F6AC98E}"/>
                </a:ext>
              </a:extLst>
            </p:cNvPr>
            <p:cNvSpPr/>
            <p:nvPr/>
          </p:nvSpPr>
          <p:spPr bwMode="auto">
            <a:xfrm flipV="1">
              <a:off x="0" y="1541463"/>
              <a:ext cx="9180513" cy="14446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sz="2800" b="0">
                <a:ea typeface="仿宋_GB2312" panose="02010609030101010101" pitchFamily="49" charset="-122"/>
              </a:endParaRPr>
            </a:p>
          </p:txBody>
        </p:sp>
      </p:grpSp>
      <p:sp>
        <p:nvSpPr>
          <p:cNvPr id="694274" name="Rectangle 2">
            <a:extLst>
              <a:ext uri="{FF2B5EF4-FFF2-40B4-BE49-F238E27FC236}">
                <a16:creationId xmlns:a16="http://schemas.microsoft.com/office/drawing/2014/main" id="{ECAF80BD-5994-4173-B6D3-A5D5EF3A76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47688" y="2819400"/>
            <a:ext cx="8610600" cy="1584325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 Status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QueueEmpty</a:t>
            </a:r>
            <a:r>
              <a:rPr lang="en-US" altLang="zh-CN" dirty="0">
                <a:ea typeface="+mn-ea"/>
                <a:cs typeface="+mn-ea"/>
                <a:sym typeface="+mn-lt"/>
              </a:rPr>
              <a:t> (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LinkQueue</a:t>
            </a:r>
            <a:r>
              <a:rPr lang="en-US" altLang="zh-CN" dirty="0">
                <a:ea typeface="+mn-ea"/>
                <a:cs typeface="+mn-ea"/>
                <a:sym typeface="+mn-lt"/>
              </a:rPr>
              <a:t> Q)</a:t>
            </a:r>
          </a:p>
          <a:p>
            <a:pPr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{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    return (</a:t>
            </a:r>
            <a:r>
              <a:rPr lang="en-US" altLang="zh-CN" dirty="0" err="1">
                <a:solidFill>
                  <a:srgbClr val="FF0000"/>
                </a:solidFill>
                <a:ea typeface="+mn-ea"/>
                <a:cs typeface="+mn-ea"/>
                <a:sym typeface="+mn-lt"/>
              </a:rPr>
              <a:t>Q.front</a:t>
            </a:r>
            <a:r>
              <a:rPr lang="en-US" altLang="zh-CN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==</a:t>
            </a:r>
            <a:r>
              <a:rPr lang="en-US" altLang="zh-CN" dirty="0" err="1">
                <a:solidFill>
                  <a:srgbClr val="FF0000"/>
                </a:solidFill>
                <a:ea typeface="+mn-ea"/>
                <a:cs typeface="+mn-ea"/>
                <a:sym typeface="+mn-lt"/>
              </a:rPr>
              <a:t>Q.rear</a:t>
            </a:r>
            <a:r>
              <a:rPr lang="en-US" altLang="zh-CN" dirty="0">
                <a:ea typeface="+mn-ea"/>
                <a:cs typeface="+mn-ea"/>
                <a:sym typeface="+mn-lt"/>
              </a:rPr>
              <a:t>);                             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 }</a:t>
            </a:r>
          </a:p>
        </p:txBody>
      </p:sp>
      <p:sp>
        <p:nvSpPr>
          <p:cNvPr id="694277" name="Comment 5">
            <a:extLst>
              <a:ext uri="{FF2B5EF4-FFF2-40B4-BE49-F238E27FC236}">
                <a16:creationId xmlns:a16="http://schemas.microsoft.com/office/drawing/2014/main" id="{48AB8627-B06B-4DDC-A149-A2C5A9B35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96850"/>
            <a:ext cx="44037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判断链队列是否为空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4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94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4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94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94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94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4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94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274" grpId="0" build="p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矩形 5">
            <a:extLst>
              <a:ext uri="{FF2B5EF4-FFF2-40B4-BE49-F238E27FC236}">
                <a16:creationId xmlns:a16="http://schemas.microsoft.com/office/drawing/2014/main" id="{DEA469FB-27D6-5F46-B417-C43FB15E8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3" y="1882775"/>
            <a:ext cx="9144000" cy="3816350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695298" name="Rectangle 2">
            <a:extLst>
              <a:ext uri="{FF2B5EF4-FFF2-40B4-BE49-F238E27FC236}">
                <a16:creationId xmlns:a16="http://schemas.microsoft.com/office/drawing/2014/main" id="{6CB8B3CE-1DFB-48AC-A254-E65F997F3D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2133600"/>
            <a:ext cx="8610600" cy="3048000"/>
          </a:xfrm>
        </p:spPr>
        <p:txBody>
          <a:bodyPr/>
          <a:lstStyle/>
          <a:p>
            <a:pPr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Status 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GetHead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 (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LinkQueue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 Q, 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QElemType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 &amp;e){</a:t>
            </a:r>
          </a:p>
          <a:p>
            <a:pPr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   if(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Q.front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==</a:t>
            </a:r>
            <a:r>
              <a:rPr lang="en-US" altLang="zh-CN" sz="2800" dirty="0" err="1">
                <a:ea typeface="+mn-ea"/>
                <a:cs typeface="+mn-ea"/>
                <a:sym typeface="+mn-lt"/>
              </a:rPr>
              <a:t>Q.rear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) return ERROR;</a:t>
            </a:r>
          </a:p>
          <a:p>
            <a:pPr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   </a:t>
            </a:r>
            <a:r>
              <a:rPr lang="en-US" altLang="zh-CN" sz="2800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e=</a:t>
            </a:r>
            <a:r>
              <a:rPr lang="en-US" altLang="zh-CN" sz="2800" dirty="0" err="1">
                <a:solidFill>
                  <a:srgbClr val="FF0000"/>
                </a:solidFill>
                <a:ea typeface="+mn-ea"/>
                <a:cs typeface="+mn-ea"/>
                <a:sym typeface="+mn-lt"/>
              </a:rPr>
              <a:t>Q.front</a:t>
            </a:r>
            <a:r>
              <a:rPr lang="en-US" altLang="zh-CN" sz="2800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-&gt;next-&gt;data</a:t>
            </a:r>
            <a:r>
              <a:rPr lang="en-US" altLang="zh-CN" sz="2800" dirty="0">
                <a:ea typeface="+mn-ea"/>
                <a:cs typeface="+mn-ea"/>
                <a:sym typeface="+mn-lt"/>
              </a:rPr>
              <a:t>;</a:t>
            </a:r>
          </a:p>
          <a:p>
            <a:pPr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   return OK;</a:t>
            </a:r>
          </a:p>
          <a:p>
            <a:pPr>
              <a:defRPr/>
            </a:pPr>
            <a:r>
              <a:rPr lang="en-US" altLang="zh-CN" sz="2800" dirty="0">
                <a:ea typeface="+mn-ea"/>
                <a:cs typeface="+mn-ea"/>
                <a:sym typeface="+mn-lt"/>
              </a:rPr>
              <a:t>}</a:t>
            </a:r>
          </a:p>
          <a:p>
            <a:pPr>
              <a:defRPr/>
            </a:pPr>
            <a:endParaRPr lang="en-US" altLang="zh-CN" sz="2800" dirty="0">
              <a:ea typeface="+mn-ea"/>
              <a:cs typeface="+mn-ea"/>
              <a:sym typeface="+mn-lt"/>
            </a:endParaRPr>
          </a:p>
        </p:txBody>
      </p:sp>
      <p:sp>
        <p:nvSpPr>
          <p:cNvPr id="695301" name="Comment 5">
            <a:extLst>
              <a:ext uri="{FF2B5EF4-FFF2-40B4-BE49-F238E27FC236}">
                <a16:creationId xmlns:a16="http://schemas.microsoft.com/office/drawing/2014/main" id="{49508E70-5DC0-4595-A7C0-F6352FE6F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04788"/>
            <a:ext cx="48355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求链队列的队头元素</a:t>
            </a:r>
          </a:p>
        </p:txBody>
      </p:sp>
      <p:sp>
        <p:nvSpPr>
          <p:cNvPr id="140293" name="矩形 1">
            <a:extLst>
              <a:ext uri="{FF2B5EF4-FFF2-40B4-BE49-F238E27FC236}">
                <a16:creationId xmlns:a16="http://schemas.microsoft.com/office/drawing/2014/main" id="{CD06151A-8D18-E54E-8CE9-003FE17AF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4651375"/>
            <a:ext cx="2498725" cy="714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40294" name="矩形 7">
            <a:extLst>
              <a:ext uri="{FF2B5EF4-FFF2-40B4-BE49-F238E27FC236}">
                <a16:creationId xmlns:a16="http://schemas.microsoft.com/office/drawing/2014/main" id="{A7F78DCE-F104-BA44-A7A9-89A1C145E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4864100"/>
            <a:ext cx="2498725" cy="714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40295" name="矩形 8">
            <a:extLst>
              <a:ext uri="{FF2B5EF4-FFF2-40B4-BE49-F238E27FC236}">
                <a16:creationId xmlns:a16="http://schemas.microsoft.com/office/drawing/2014/main" id="{0493E365-9CCC-5244-AF78-462776C5A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5086350"/>
            <a:ext cx="2498725" cy="714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40296" name="矩形 9">
            <a:extLst>
              <a:ext uri="{FF2B5EF4-FFF2-40B4-BE49-F238E27FC236}">
                <a16:creationId xmlns:a16="http://schemas.microsoft.com/office/drawing/2014/main" id="{7CBF336C-480B-5049-8D48-9DAEA82B7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5273675"/>
            <a:ext cx="2498725" cy="714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40297" name="矩形 10">
            <a:extLst>
              <a:ext uri="{FF2B5EF4-FFF2-40B4-BE49-F238E27FC236}">
                <a16:creationId xmlns:a16="http://schemas.microsoft.com/office/drawing/2014/main" id="{39CB37A3-2519-F841-B9F4-96E1702C6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5441950"/>
            <a:ext cx="2498725" cy="730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9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9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5298" grpId="0" build="p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矩形 8">
            <a:extLst>
              <a:ext uri="{FF2B5EF4-FFF2-40B4-BE49-F238E27FC236}">
                <a16:creationId xmlns:a16="http://schemas.microsoft.com/office/drawing/2014/main" id="{68149023-B309-D746-85D0-1F4D4FAB8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" y="1031875"/>
            <a:ext cx="9144000" cy="3586163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696322" name="Rectangle 2">
            <a:extLst>
              <a:ext uri="{FF2B5EF4-FFF2-40B4-BE49-F238E27FC236}">
                <a16:creationId xmlns:a16="http://schemas.microsoft.com/office/drawing/2014/main" id="{8E7B6901-8B6D-4793-9595-3B793D26345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46075" y="1052513"/>
            <a:ext cx="6946900" cy="3671887"/>
          </a:xfrm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Status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EnQueue</a:t>
            </a:r>
            <a:r>
              <a:rPr lang="en-US" altLang="zh-CN" dirty="0">
                <a:ea typeface="+mn-ea"/>
                <a:cs typeface="+mn-ea"/>
                <a:sym typeface="+mn-lt"/>
              </a:rPr>
              <a:t>(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LinkQueue</a:t>
            </a:r>
            <a:r>
              <a:rPr lang="en-US" altLang="zh-CN" dirty="0">
                <a:ea typeface="+mn-ea"/>
                <a:cs typeface="+mn-ea"/>
                <a:sym typeface="+mn-lt"/>
              </a:rPr>
              <a:t> &amp;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Q,QElemType</a:t>
            </a:r>
            <a:r>
              <a:rPr lang="en-US" altLang="zh-CN" dirty="0">
                <a:ea typeface="+mn-ea"/>
                <a:cs typeface="+mn-ea"/>
                <a:sym typeface="+mn-lt"/>
              </a:rPr>
              <a:t> e){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    p=(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QueuePtr</a:t>
            </a:r>
            <a:r>
              <a:rPr lang="en-US" altLang="zh-CN" dirty="0">
                <a:ea typeface="+mn-ea"/>
                <a:cs typeface="+mn-ea"/>
                <a:sym typeface="+mn-lt"/>
              </a:rPr>
              <a:t>)malloc(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sizeof</a:t>
            </a:r>
            <a:r>
              <a:rPr lang="en-US" altLang="zh-CN" dirty="0">
                <a:ea typeface="+mn-ea"/>
                <a:cs typeface="+mn-ea"/>
                <a:sym typeface="+mn-lt"/>
              </a:rPr>
              <a:t>(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QNode</a:t>
            </a:r>
            <a:r>
              <a:rPr lang="en-US" altLang="zh-CN" dirty="0">
                <a:ea typeface="+mn-ea"/>
                <a:cs typeface="+mn-ea"/>
                <a:sym typeface="+mn-lt"/>
              </a:rPr>
              <a:t>));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    if(!p) exit(OVERFLOW);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    </a:t>
            </a:r>
            <a:r>
              <a:rPr lang="en-US" altLang="zh-CN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p-&gt;data=e; p-&gt;next=NULL;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    </a:t>
            </a:r>
            <a:r>
              <a:rPr lang="en-US" altLang="zh-CN" dirty="0" err="1">
                <a:solidFill>
                  <a:srgbClr val="FF0000"/>
                </a:solidFill>
                <a:ea typeface="+mn-ea"/>
                <a:cs typeface="+mn-ea"/>
                <a:sym typeface="+mn-lt"/>
              </a:rPr>
              <a:t>Q.rear</a:t>
            </a:r>
            <a:r>
              <a:rPr lang="en-US" altLang="zh-CN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-&gt;next=p;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    </a:t>
            </a:r>
            <a:r>
              <a:rPr lang="en-US" altLang="zh-CN" dirty="0" err="1">
                <a:solidFill>
                  <a:srgbClr val="FF0000"/>
                </a:solidFill>
                <a:ea typeface="+mn-ea"/>
                <a:cs typeface="+mn-ea"/>
                <a:sym typeface="+mn-lt"/>
              </a:rPr>
              <a:t>Q.rear</a:t>
            </a:r>
            <a:r>
              <a:rPr lang="en-US" altLang="zh-CN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=p;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    return OK;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}</a:t>
            </a:r>
          </a:p>
        </p:txBody>
      </p:sp>
      <p:sp>
        <p:nvSpPr>
          <p:cNvPr id="696325" name="Comment 5">
            <a:extLst>
              <a:ext uri="{FF2B5EF4-FFF2-40B4-BE49-F238E27FC236}">
                <a16:creationId xmlns:a16="http://schemas.microsoft.com/office/drawing/2014/main" id="{83291731-7289-49E6-B8B3-117ACCDB5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98438"/>
            <a:ext cx="48355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链队列入队</a:t>
            </a:r>
          </a:p>
        </p:txBody>
      </p:sp>
      <p:graphicFrame>
        <p:nvGraphicFramePr>
          <p:cNvPr id="141317" name="Object 6">
            <a:extLst>
              <a:ext uri="{FF2B5EF4-FFF2-40B4-BE49-F238E27FC236}">
                <a16:creationId xmlns:a16="http://schemas.microsoft.com/office/drawing/2014/main" id="{F1204830-D335-4746-A71F-7117F6B1B507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0" y="5373688"/>
          <a:ext cx="9144000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38" r:id="rId3" imgW="26784300" imgH="4978400" progId="Visio.Drawing.5">
                  <p:embed/>
                </p:oleObj>
              </mc:Choice>
              <mc:Fallback>
                <p:oleObj r:id="rId3" imgW="26784300" imgH="4978400" progId="Visio.Drawing.5">
                  <p:embed/>
                  <p:pic>
                    <p:nvPicPr>
                      <p:cNvPr id="0" name="Object 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373688"/>
                        <a:ext cx="9144000" cy="12446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8006" name="Text Box 9">
            <a:extLst>
              <a:ext uri="{FF2B5EF4-FFF2-40B4-BE49-F238E27FC236}">
                <a16:creationId xmlns:a16="http://schemas.microsoft.com/office/drawing/2014/main" id="{2E720E62-EF2C-4738-A649-741556310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4589463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p</a:t>
            </a:r>
          </a:p>
        </p:txBody>
      </p:sp>
      <p:sp>
        <p:nvSpPr>
          <p:cNvPr id="128007" name="Line 10">
            <a:extLst>
              <a:ext uri="{FF2B5EF4-FFF2-40B4-BE49-F238E27FC236}">
                <a16:creationId xmlns:a16="http://schemas.microsoft.com/office/drawing/2014/main" id="{EF6D2989-6BC8-4C64-AB91-70A6A723F402}"/>
              </a:ext>
            </a:extLst>
          </p:cNvPr>
          <p:cNvSpPr>
            <a:spLocks noChangeShapeType="1"/>
          </p:cNvSpPr>
          <p:nvPr/>
        </p:nvSpPr>
        <p:spPr bwMode="auto">
          <a:xfrm>
            <a:off x="8366125" y="4775200"/>
            <a:ext cx="0" cy="49053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63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63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963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963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63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63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963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963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963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963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963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963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22" grpId="0" build="p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矩形 1">
            <a:extLst>
              <a:ext uri="{FF2B5EF4-FFF2-40B4-BE49-F238E27FC236}">
                <a16:creationId xmlns:a16="http://schemas.microsoft.com/office/drawing/2014/main" id="{2189FF2C-42DD-F34F-A028-460A28ECC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68413"/>
            <a:ext cx="9144000" cy="4799012"/>
          </a:xfrm>
          <a:prstGeom prst="rect">
            <a:avLst/>
          </a:prstGeom>
          <a:solidFill>
            <a:srgbClr val="CC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697346" name="Rectangle 2">
            <a:extLst>
              <a:ext uri="{FF2B5EF4-FFF2-40B4-BE49-F238E27FC236}">
                <a16:creationId xmlns:a16="http://schemas.microsoft.com/office/drawing/2014/main" id="{0A6A7F5C-C18E-48EB-94D1-C311C0EED7D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39738" y="1341438"/>
            <a:ext cx="8243887" cy="4725987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Status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DeQueue</a:t>
            </a:r>
            <a:r>
              <a:rPr lang="en-US" altLang="zh-CN" dirty="0">
                <a:ea typeface="+mn-ea"/>
                <a:cs typeface="+mn-ea"/>
                <a:sym typeface="+mn-lt"/>
              </a:rPr>
              <a:t> (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LinkQueue</a:t>
            </a:r>
            <a:r>
              <a:rPr lang="en-US" altLang="zh-CN" dirty="0">
                <a:ea typeface="+mn-ea"/>
                <a:cs typeface="+mn-ea"/>
                <a:sym typeface="+mn-lt"/>
              </a:rPr>
              <a:t> &amp;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Q,QElemType</a:t>
            </a:r>
            <a:r>
              <a:rPr lang="en-US" altLang="zh-CN" dirty="0">
                <a:ea typeface="+mn-ea"/>
                <a:cs typeface="+mn-ea"/>
                <a:sym typeface="+mn-lt"/>
              </a:rPr>
              <a:t> &amp;e){</a:t>
            </a:r>
          </a:p>
          <a:p>
            <a:pPr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   if(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Q.front</a:t>
            </a:r>
            <a:r>
              <a:rPr lang="en-US" altLang="zh-CN" dirty="0">
                <a:ea typeface="+mn-ea"/>
                <a:cs typeface="+mn-ea"/>
                <a:sym typeface="+mn-lt"/>
              </a:rPr>
              <a:t>==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Q.rear</a:t>
            </a:r>
            <a:r>
              <a:rPr lang="en-US" altLang="zh-CN" dirty="0">
                <a:ea typeface="+mn-ea"/>
                <a:cs typeface="+mn-ea"/>
                <a:sym typeface="+mn-lt"/>
              </a:rPr>
              <a:t>) return ERROR;</a:t>
            </a:r>
          </a:p>
          <a:p>
            <a:pPr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   </a:t>
            </a:r>
            <a:r>
              <a:rPr lang="en-US" altLang="zh-CN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p=</a:t>
            </a:r>
            <a:r>
              <a:rPr lang="en-US" altLang="zh-CN" dirty="0" err="1">
                <a:solidFill>
                  <a:srgbClr val="FF0000"/>
                </a:solidFill>
                <a:ea typeface="+mn-ea"/>
                <a:cs typeface="+mn-ea"/>
                <a:sym typeface="+mn-lt"/>
              </a:rPr>
              <a:t>Q.front</a:t>
            </a:r>
            <a:r>
              <a:rPr lang="en-US" altLang="zh-CN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-&gt;next;</a:t>
            </a:r>
          </a:p>
          <a:p>
            <a:pPr>
              <a:defRPr/>
            </a:pPr>
            <a:r>
              <a:rPr lang="en-US" altLang="zh-CN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   e=p-&gt;data;</a:t>
            </a:r>
          </a:p>
          <a:p>
            <a:pPr>
              <a:defRPr/>
            </a:pPr>
            <a:r>
              <a:rPr lang="en-US" altLang="zh-CN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   </a:t>
            </a:r>
            <a:r>
              <a:rPr lang="en-US" altLang="zh-CN" dirty="0" err="1">
                <a:solidFill>
                  <a:srgbClr val="FF0000"/>
                </a:solidFill>
                <a:ea typeface="+mn-ea"/>
                <a:cs typeface="+mn-ea"/>
                <a:sym typeface="+mn-lt"/>
              </a:rPr>
              <a:t>Q.front</a:t>
            </a:r>
            <a:r>
              <a:rPr lang="en-US" altLang="zh-CN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-&gt;next=p-&gt;next;</a:t>
            </a:r>
          </a:p>
          <a:p>
            <a:pPr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   if(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Q.rear</a:t>
            </a:r>
            <a:r>
              <a:rPr lang="en-US" altLang="zh-CN" dirty="0">
                <a:ea typeface="+mn-ea"/>
                <a:cs typeface="+mn-ea"/>
                <a:sym typeface="+mn-lt"/>
              </a:rPr>
              <a:t>==p) 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Q.rear</a:t>
            </a:r>
            <a:r>
              <a:rPr lang="en-US" altLang="zh-CN" dirty="0">
                <a:ea typeface="+mn-ea"/>
                <a:cs typeface="+mn-ea"/>
                <a:sym typeface="+mn-lt"/>
              </a:rPr>
              <a:t>=</a:t>
            </a:r>
            <a:r>
              <a:rPr lang="en-US" altLang="zh-CN" dirty="0" err="1">
                <a:ea typeface="+mn-ea"/>
                <a:cs typeface="+mn-ea"/>
                <a:sym typeface="+mn-lt"/>
              </a:rPr>
              <a:t>Q.front</a:t>
            </a:r>
            <a:r>
              <a:rPr lang="en-US" altLang="zh-CN" dirty="0">
                <a:ea typeface="+mn-ea"/>
                <a:cs typeface="+mn-ea"/>
                <a:sym typeface="+mn-lt"/>
              </a:rPr>
              <a:t>;</a:t>
            </a:r>
          </a:p>
          <a:p>
            <a:pPr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   delete p;</a:t>
            </a:r>
          </a:p>
          <a:p>
            <a:pPr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   return OK;</a:t>
            </a:r>
          </a:p>
          <a:p>
            <a:pPr>
              <a:defRPr/>
            </a:pPr>
            <a:r>
              <a:rPr lang="en-US" altLang="zh-CN" dirty="0">
                <a:ea typeface="+mn-ea"/>
                <a:cs typeface="+mn-ea"/>
                <a:sym typeface="+mn-lt"/>
              </a:rPr>
              <a:t>}</a:t>
            </a:r>
          </a:p>
        </p:txBody>
      </p:sp>
      <p:graphicFrame>
        <p:nvGraphicFramePr>
          <p:cNvPr id="142340" name="Object 6">
            <a:extLst>
              <a:ext uri="{FF2B5EF4-FFF2-40B4-BE49-F238E27FC236}">
                <a16:creationId xmlns:a16="http://schemas.microsoft.com/office/drawing/2014/main" id="{40F35CF6-EA86-4B4D-A74F-A92B4DB4A695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5038725" y="2770188"/>
          <a:ext cx="4105275" cy="95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68" r:id="rId3" imgW="4495800" imgH="1054100" progId="Visio.Drawing.5">
                  <p:embed/>
                </p:oleObj>
              </mc:Choice>
              <mc:Fallback>
                <p:oleObj r:id="rId3" imgW="4495800" imgH="1054100" progId="Visio.Drawing.5">
                  <p:embed/>
                  <p:pic>
                    <p:nvPicPr>
                      <p:cNvPr id="0" name="Object 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8725" y="2770188"/>
                        <a:ext cx="4105275" cy="9572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7349" name="Comment 5">
            <a:extLst>
              <a:ext uri="{FF2B5EF4-FFF2-40B4-BE49-F238E27FC236}">
                <a16:creationId xmlns:a16="http://schemas.microsoft.com/office/drawing/2014/main" id="{A59FE427-BC19-4199-95E5-04029373A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36538"/>
            <a:ext cx="48355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链队列出队</a:t>
            </a:r>
          </a:p>
        </p:txBody>
      </p:sp>
      <p:sp>
        <p:nvSpPr>
          <p:cNvPr id="129030" name="Text Box 9">
            <a:extLst>
              <a:ext uri="{FF2B5EF4-FFF2-40B4-BE49-F238E27FC236}">
                <a16:creationId xmlns:a16="http://schemas.microsoft.com/office/drawing/2014/main" id="{3A99D1B9-BFBE-4A84-8E77-47EFABAF9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1113" y="1917700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p</a:t>
            </a:r>
          </a:p>
        </p:txBody>
      </p:sp>
      <p:sp>
        <p:nvSpPr>
          <p:cNvPr id="129031" name="Line 10">
            <a:extLst>
              <a:ext uri="{FF2B5EF4-FFF2-40B4-BE49-F238E27FC236}">
                <a16:creationId xmlns:a16="http://schemas.microsoft.com/office/drawing/2014/main" id="{4FD62B2E-3F4B-4C7A-9D9F-A717BC249F1D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1113" y="2146300"/>
            <a:ext cx="0" cy="6477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42344" name="组合 2">
            <a:extLst>
              <a:ext uri="{FF2B5EF4-FFF2-40B4-BE49-F238E27FC236}">
                <a16:creationId xmlns:a16="http://schemas.microsoft.com/office/drawing/2014/main" id="{2D61D957-9B60-B04A-912D-25BC304AB618}"/>
              </a:ext>
            </a:extLst>
          </p:cNvPr>
          <p:cNvGrpSpPr>
            <a:grpSpLocks/>
          </p:cNvGrpSpPr>
          <p:nvPr/>
        </p:nvGrpSpPr>
        <p:grpSpPr bwMode="auto">
          <a:xfrm>
            <a:off x="5038725" y="5006975"/>
            <a:ext cx="4119563" cy="862013"/>
            <a:chOff x="6660232" y="5006236"/>
            <a:chExt cx="2497388" cy="862778"/>
          </a:xfrm>
        </p:grpSpPr>
        <p:sp>
          <p:nvSpPr>
            <p:cNvPr id="142345" name="矩形 9">
              <a:extLst>
                <a:ext uri="{FF2B5EF4-FFF2-40B4-BE49-F238E27FC236}">
                  <a16:creationId xmlns:a16="http://schemas.microsoft.com/office/drawing/2014/main" id="{38851D2F-4B1D-9144-8410-1E224789F4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0232" y="5006236"/>
              <a:ext cx="2497388" cy="720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</a:pPr>
              <a:endParaRPr kumimoji="1" lang="zh-CN" altLang="en-US" sz="2800" b="0">
                <a:ea typeface="仿宋_GB2312" pitchFamily="49" charset="-122"/>
              </a:endParaRPr>
            </a:p>
          </p:txBody>
        </p:sp>
        <p:sp>
          <p:nvSpPr>
            <p:cNvPr id="142346" name="矩形 10">
              <a:extLst>
                <a:ext uri="{FF2B5EF4-FFF2-40B4-BE49-F238E27FC236}">
                  <a16:creationId xmlns:a16="http://schemas.microsoft.com/office/drawing/2014/main" id="{84CF6C70-1408-214D-B79F-766DB681F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0232" y="5218193"/>
              <a:ext cx="2497388" cy="720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</a:pPr>
              <a:endParaRPr kumimoji="1" lang="zh-CN" altLang="en-US" sz="2800" b="0">
                <a:ea typeface="仿宋_GB2312" pitchFamily="49" charset="-122"/>
              </a:endParaRPr>
            </a:p>
          </p:txBody>
        </p:sp>
        <p:sp>
          <p:nvSpPr>
            <p:cNvPr id="142347" name="矩形 11">
              <a:extLst>
                <a:ext uri="{FF2B5EF4-FFF2-40B4-BE49-F238E27FC236}">
                  <a16:creationId xmlns:a16="http://schemas.microsoft.com/office/drawing/2014/main" id="{C9C8DF82-A3FA-A74E-8254-DF846479C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0232" y="5441103"/>
              <a:ext cx="2497388" cy="720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</a:pPr>
              <a:endParaRPr kumimoji="1" lang="zh-CN" altLang="en-US" sz="2800" b="0">
                <a:ea typeface="仿宋_GB2312" pitchFamily="49" charset="-122"/>
              </a:endParaRPr>
            </a:p>
          </p:txBody>
        </p:sp>
        <p:sp>
          <p:nvSpPr>
            <p:cNvPr id="142348" name="矩形 12">
              <a:extLst>
                <a:ext uri="{FF2B5EF4-FFF2-40B4-BE49-F238E27FC236}">
                  <a16:creationId xmlns:a16="http://schemas.microsoft.com/office/drawing/2014/main" id="{F61697A1-E4A4-0742-9AA7-11C30315C1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0232" y="5628009"/>
              <a:ext cx="2497388" cy="720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</a:pPr>
              <a:endParaRPr kumimoji="1" lang="zh-CN" altLang="en-US" sz="2800" b="0">
                <a:ea typeface="仿宋_GB2312" pitchFamily="49" charset="-122"/>
              </a:endParaRPr>
            </a:p>
          </p:txBody>
        </p:sp>
        <p:sp>
          <p:nvSpPr>
            <p:cNvPr id="142349" name="矩形 13">
              <a:extLst>
                <a:ext uri="{FF2B5EF4-FFF2-40B4-BE49-F238E27FC236}">
                  <a16:creationId xmlns:a16="http://schemas.microsoft.com/office/drawing/2014/main" id="{B629C4BF-04EC-F447-AADF-8C2E2920B3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0232" y="5797006"/>
              <a:ext cx="2497388" cy="720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lnSpc>
                  <a:spcPct val="130000"/>
                </a:lnSpc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</a:pPr>
              <a:endParaRPr kumimoji="1" lang="zh-CN" altLang="en-US" sz="2800" b="0">
                <a:ea typeface="仿宋_GB2312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7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7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7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7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7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7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973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973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73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73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973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973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973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973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973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973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973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973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7346" grpId="0" build="p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图片 9">
            <a:extLst>
              <a:ext uri="{FF2B5EF4-FFF2-40B4-BE49-F238E27FC236}">
                <a16:creationId xmlns:a16="http://schemas.microsoft.com/office/drawing/2014/main" id="{32F788E5-4E6B-7C41-B2EC-F5624E32C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/>
          <a:stretch>
            <a:fillRect/>
          </a:stretch>
        </p:blipFill>
        <p:spPr bwMode="auto">
          <a:xfrm>
            <a:off x="0" y="1588"/>
            <a:ext cx="9124950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矩形: 圆角 16">
            <a:extLst>
              <a:ext uri="{FF2B5EF4-FFF2-40B4-BE49-F238E27FC236}">
                <a16:creationId xmlns:a16="http://schemas.microsoft.com/office/drawing/2014/main" id="{AE0A0EAD-42AB-499A-8F60-BFCBE1CD2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0" y="5300663"/>
            <a:ext cx="5199063" cy="504825"/>
          </a:xfrm>
          <a:prstGeom prst="roundRect">
            <a:avLst>
              <a:gd name="adj" fmla="val 16667"/>
            </a:avLst>
          </a:prstGeom>
          <a:solidFill>
            <a:srgbClr val="9476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67" name="矩形: 圆角 15">
            <a:extLst>
              <a:ext uri="{FF2B5EF4-FFF2-40B4-BE49-F238E27FC236}">
                <a16:creationId xmlns:a16="http://schemas.microsoft.com/office/drawing/2014/main" id="{F1A4FAFA-D9FA-4993-B3FD-A4F09787A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188" y="5300663"/>
            <a:ext cx="839787" cy="5048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仿宋_GB2312" panose="02010609030101010101" pitchFamily="49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endParaRPr kumimoji="1" lang="zh-CN" altLang="en-US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AF24221-7A9E-4C32-843E-CDA589CD3E26}"/>
              </a:ext>
            </a:extLst>
          </p:cNvPr>
          <p:cNvSpPr/>
          <p:nvPr/>
        </p:nvSpPr>
        <p:spPr bwMode="auto">
          <a:xfrm>
            <a:off x="9525" y="1588"/>
            <a:ext cx="9151938" cy="2024062"/>
          </a:xfrm>
          <a:prstGeom prst="rect">
            <a:avLst/>
          </a:prstGeom>
          <a:solidFill>
            <a:schemeClr val="tx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 kern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Shape 26">
            <a:extLst>
              <a:ext uri="{FF2B5EF4-FFF2-40B4-BE49-F238E27FC236}">
                <a16:creationId xmlns:a16="http://schemas.microsoft.com/office/drawing/2014/main" id="{1B033EFF-1331-4B74-915F-FA1141028C73}"/>
              </a:ext>
            </a:extLst>
          </p:cNvPr>
          <p:cNvSpPr/>
          <p:nvPr/>
        </p:nvSpPr>
        <p:spPr>
          <a:xfrm flipH="1">
            <a:off x="-36513" y="774700"/>
            <a:ext cx="9207501" cy="12604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bg1"/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5AA3CEB-12DC-44D7-BAE5-C54EFFA63D80}"/>
              </a:ext>
            </a:extLst>
          </p:cNvPr>
          <p:cNvSpPr txBox="1"/>
          <p:nvPr/>
        </p:nvSpPr>
        <p:spPr>
          <a:xfrm>
            <a:off x="558800" y="331788"/>
            <a:ext cx="2573338" cy="6477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algn="dist"/>
            <a:r>
              <a:rPr lang="zh-CN" altLang="en-US" sz="3600" b="0">
                <a:solidFill>
                  <a:srgbClr val="FEFFFF"/>
                </a:solidFill>
                <a:ea typeface="微软雅黑" panose="020B0503020204020204" pitchFamily="34" charset="-122"/>
                <a:sym typeface="+mn-lt"/>
              </a:rPr>
              <a:t>目录导航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80C581A-703E-40C9-BBB4-DF5F9BFEEC18}"/>
              </a:ext>
            </a:extLst>
          </p:cNvPr>
          <p:cNvSpPr txBox="1"/>
          <p:nvPr/>
        </p:nvSpPr>
        <p:spPr>
          <a:xfrm>
            <a:off x="1619250" y="2471738"/>
            <a:ext cx="720725" cy="3351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3.1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3.2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3.3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3.4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latin typeface="+mn-lt"/>
                <a:ea typeface="+mn-ea"/>
                <a:cs typeface="+mn-ea"/>
                <a:sym typeface="+mn-lt"/>
              </a:rPr>
              <a:t>3.5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3.6</a:t>
            </a:r>
            <a:endParaRPr lang="zh-CN" altLang="en-US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ED40824-08C5-4786-9DF9-EA221C15B91C}"/>
              </a:ext>
            </a:extLst>
          </p:cNvPr>
          <p:cNvSpPr txBox="1"/>
          <p:nvPr/>
        </p:nvSpPr>
        <p:spPr>
          <a:xfrm>
            <a:off x="2457450" y="2471738"/>
            <a:ext cx="4129088" cy="335121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栈和队列的定义和特点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案例引入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栈的表示和操作的实现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栈与递归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队列的的表示和操作的实现</a:t>
            </a:r>
          </a:p>
          <a:p>
            <a:pPr>
              <a:lnSpc>
                <a:spcPct val="150000"/>
              </a:lnSpc>
            </a:pP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案例分析与实现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1B82090-A1F1-455C-B92D-484AD5622ADB}"/>
              </a:ext>
            </a:extLst>
          </p:cNvPr>
          <p:cNvSpPr/>
          <p:nvPr/>
        </p:nvSpPr>
        <p:spPr>
          <a:xfrm>
            <a:off x="3276600" y="457200"/>
            <a:ext cx="1458913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0" dirty="0">
                <a:solidFill>
                  <a:srgbClr val="FEFFFF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矩形 2">
            <a:extLst>
              <a:ext uri="{FF2B5EF4-FFF2-40B4-BE49-F238E27FC236}">
                <a16:creationId xmlns:a16="http://schemas.microsoft.com/office/drawing/2014/main" id="{2731AD9E-3BE5-E144-AA44-939A8F90B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20938"/>
            <a:ext cx="9144000" cy="3930650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44387" name="矩形 1">
            <a:extLst>
              <a:ext uri="{FF2B5EF4-FFF2-40B4-BE49-F238E27FC236}">
                <a16:creationId xmlns:a16="http://schemas.microsoft.com/office/drawing/2014/main" id="{5BFF9DF5-0249-414B-B465-C8CDEBC67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763" y="1484313"/>
            <a:ext cx="3240088" cy="6588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44388" name="Rectangle 154">
            <a:extLst>
              <a:ext uri="{FF2B5EF4-FFF2-40B4-BE49-F238E27FC236}">
                <a16:creationId xmlns:a16="http://schemas.microsoft.com/office/drawing/2014/main" id="{6DF7C45A-59AB-A540-A6CB-51098977E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79388"/>
            <a:ext cx="4933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0">
                <a:solidFill>
                  <a:schemeClr val="bg1"/>
                </a:solidFill>
                <a:sym typeface="+mn-lt"/>
              </a:rPr>
              <a:t>案例</a:t>
            </a:r>
            <a:r>
              <a:rPr lang="en-US" altLang="zh-CN" sz="2800" b="0">
                <a:solidFill>
                  <a:schemeClr val="bg1"/>
                </a:solidFill>
                <a:sym typeface="+mn-lt"/>
              </a:rPr>
              <a:t>3.1 </a:t>
            </a:r>
            <a:r>
              <a:rPr lang="zh-CN" altLang="en-US" sz="2800" b="0">
                <a:solidFill>
                  <a:schemeClr val="bg1"/>
                </a:solidFill>
                <a:sym typeface="+mn-lt"/>
              </a:rPr>
              <a:t>：数制的转换</a:t>
            </a:r>
          </a:p>
        </p:txBody>
      </p:sp>
      <p:sp>
        <p:nvSpPr>
          <p:cNvPr id="130055" name="Text Box 5">
            <a:extLst>
              <a:ext uri="{FF2B5EF4-FFF2-40B4-BE49-F238E27FC236}">
                <a16:creationId xmlns:a16="http://schemas.microsoft.com/office/drawing/2014/main" id="{1FD908FC-1A3A-4062-BA68-7BE4BBE71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13" y="1512888"/>
            <a:ext cx="78867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【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算法步骤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】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zh-CN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① 初始化一个空栈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S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②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当十进制数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非零时，循环执行以下操作：</a:t>
            </a:r>
          </a:p>
          <a:p>
            <a:pPr lvl="1">
              <a:lnSpc>
                <a:spcPct val="125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把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与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8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求余得到的八进制数压入栈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S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；</a:t>
            </a:r>
          </a:p>
          <a:p>
            <a:pPr lvl="1">
              <a:lnSpc>
                <a:spcPct val="125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更新为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与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8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的商。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③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当栈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S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非空时，循环执行以下操作：</a:t>
            </a:r>
          </a:p>
          <a:p>
            <a:pPr lvl="1">
              <a:lnSpc>
                <a:spcPct val="125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弹出栈顶元素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e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；</a:t>
            </a:r>
          </a:p>
          <a:p>
            <a:pPr lvl="1">
              <a:lnSpc>
                <a:spcPct val="125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输出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e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。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矩形 3">
            <a:extLst>
              <a:ext uri="{FF2B5EF4-FFF2-40B4-BE49-F238E27FC236}">
                <a16:creationId xmlns:a16="http://schemas.microsoft.com/office/drawing/2014/main" id="{6DC0F29D-0F1D-1444-BAB1-4E97A7811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050" y="1831975"/>
            <a:ext cx="9163050" cy="5026025"/>
          </a:xfrm>
          <a:prstGeom prst="rect">
            <a:avLst/>
          </a:prstGeom>
          <a:solidFill>
            <a:srgbClr val="D4E6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45411" name="矩形 4">
            <a:extLst>
              <a:ext uri="{FF2B5EF4-FFF2-40B4-BE49-F238E27FC236}">
                <a16:creationId xmlns:a16="http://schemas.microsoft.com/office/drawing/2014/main" id="{C7FC9429-6328-3E45-9A1A-B25C090FF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050" y="1055688"/>
            <a:ext cx="2790825" cy="5111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45412" name="Rectangle 1">
            <a:extLst>
              <a:ext uri="{FF2B5EF4-FFF2-40B4-BE49-F238E27FC236}">
                <a16:creationId xmlns:a16="http://schemas.microsoft.com/office/drawing/2014/main" id="{F3C003EA-8947-964E-822E-F9989DA51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019175"/>
            <a:ext cx="9036050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540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zh-CN" altLang="zh-CN" sz="2000" b="0">
                <a:solidFill>
                  <a:schemeClr val="bg1"/>
                </a:solidFill>
                <a:sym typeface="+mn-lt"/>
              </a:rPr>
              <a:t>【</a:t>
            </a:r>
            <a:r>
              <a:rPr lang="zh-CN" altLang="en-US" sz="2000" b="0">
                <a:solidFill>
                  <a:schemeClr val="bg1"/>
                </a:solidFill>
                <a:sym typeface="+mn-lt"/>
              </a:rPr>
              <a:t>算法描述</a:t>
            </a:r>
            <a:r>
              <a:rPr lang="zh-CN" altLang="zh-CN" sz="2000" b="0">
                <a:solidFill>
                  <a:schemeClr val="bg1"/>
                </a:solidFill>
                <a:sym typeface="+mn-lt"/>
              </a:rPr>
              <a:t>】</a:t>
            </a:r>
            <a:endParaRPr lang="en-US" altLang="zh-CN" sz="2000" b="0">
              <a:solidFill>
                <a:schemeClr val="bg1"/>
              </a:solidFill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</a:pPr>
            <a:endParaRPr lang="zh-CN" altLang="zh-CN" sz="2000" b="0">
              <a:solidFill>
                <a:schemeClr val="bg1"/>
              </a:solidFill>
              <a:sym typeface="+mn-lt"/>
            </a:endParaRPr>
          </a:p>
          <a:p>
            <a:pPr>
              <a:lnSpc>
                <a:spcPct val="125000"/>
              </a:lnSpc>
            </a:pPr>
            <a:r>
              <a:rPr lang="en-US" altLang="zh-CN" sz="2000" b="0">
                <a:sym typeface="+mn-lt"/>
              </a:rPr>
              <a:t>void conversion(int N)</a:t>
            </a:r>
          </a:p>
          <a:p>
            <a:pPr>
              <a:lnSpc>
                <a:spcPct val="125000"/>
              </a:lnSpc>
            </a:pPr>
            <a:r>
              <a:rPr lang="en-US" altLang="zh-CN" sz="2000" b="0">
                <a:sym typeface="+mn-lt"/>
              </a:rPr>
              <a:t>{//</a:t>
            </a:r>
            <a:r>
              <a:rPr lang="zh-CN" altLang="en-US" sz="2000" b="0">
                <a:sym typeface="+mn-lt"/>
              </a:rPr>
              <a:t>对于任意一个非负十进制数，打印输出与其等值的八进制数</a:t>
            </a:r>
          </a:p>
          <a:p>
            <a:pPr>
              <a:lnSpc>
                <a:spcPct val="125000"/>
              </a:lnSpc>
            </a:pPr>
            <a:r>
              <a:rPr lang="zh-CN" altLang="en-US" sz="2000" b="0">
                <a:sym typeface="+mn-lt"/>
              </a:rPr>
              <a:t>   </a:t>
            </a:r>
            <a:r>
              <a:rPr lang="en-US" altLang="zh-CN" sz="2000" b="0">
                <a:sym typeface="+mn-lt"/>
              </a:rPr>
              <a:t>InitStack(S);	//</a:t>
            </a:r>
            <a:r>
              <a:rPr lang="zh-CN" altLang="en-US" sz="2000" b="0">
                <a:sym typeface="+mn-lt"/>
              </a:rPr>
              <a:t>初始化空栈</a:t>
            </a:r>
            <a:r>
              <a:rPr lang="en-US" altLang="zh-CN" sz="2000" b="0">
                <a:sym typeface="+mn-lt"/>
              </a:rPr>
              <a:t>S</a:t>
            </a:r>
          </a:p>
          <a:p>
            <a:pPr>
              <a:lnSpc>
                <a:spcPct val="125000"/>
              </a:lnSpc>
            </a:pPr>
            <a:r>
              <a:rPr lang="en-US" altLang="zh-CN" sz="2000" b="0">
                <a:sym typeface="+mn-lt"/>
              </a:rPr>
              <a:t>   while(N) {//</a:t>
            </a:r>
            <a:r>
              <a:rPr lang="zh-CN" altLang="en-US" sz="2000" b="0">
                <a:sym typeface="+mn-lt"/>
              </a:rPr>
              <a:t>当</a:t>
            </a:r>
            <a:r>
              <a:rPr lang="en-US" altLang="zh-CN" sz="2000" b="0">
                <a:sym typeface="+mn-lt"/>
              </a:rPr>
              <a:t>N</a:t>
            </a:r>
            <a:r>
              <a:rPr lang="zh-CN" altLang="en-US" sz="2000" b="0">
                <a:sym typeface="+mn-lt"/>
              </a:rPr>
              <a:t>非零时</a:t>
            </a:r>
            <a:r>
              <a:rPr lang="en-US" altLang="zh-CN" sz="2000" b="0">
                <a:sym typeface="+mn-lt"/>
              </a:rPr>
              <a:t>,</a:t>
            </a:r>
            <a:r>
              <a:rPr lang="zh-CN" altLang="en-US" sz="2000" b="0">
                <a:sym typeface="+mn-lt"/>
              </a:rPr>
              <a:t>循环</a:t>
            </a:r>
          </a:p>
          <a:p>
            <a:pPr>
              <a:lnSpc>
                <a:spcPct val="125000"/>
              </a:lnSpc>
            </a:pPr>
            <a:r>
              <a:rPr lang="en-US" altLang="zh-CN" sz="2000" b="0">
                <a:sym typeface="+mn-lt"/>
              </a:rPr>
              <a:t>	Push(S,N%8);	//</a:t>
            </a:r>
            <a:r>
              <a:rPr lang="zh-CN" altLang="en-US" sz="2000" b="0">
                <a:sym typeface="+mn-lt"/>
              </a:rPr>
              <a:t>把</a:t>
            </a:r>
            <a:r>
              <a:rPr lang="en-US" altLang="zh-CN" sz="2000" b="0">
                <a:sym typeface="+mn-lt"/>
              </a:rPr>
              <a:t>N</a:t>
            </a:r>
            <a:r>
              <a:rPr lang="zh-CN" altLang="en-US" sz="2000" b="0">
                <a:sym typeface="+mn-lt"/>
              </a:rPr>
              <a:t>与</a:t>
            </a:r>
            <a:r>
              <a:rPr lang="en-US" altLang="zh-CN" sz="2000" b="0">
                <a:sym typeface="+mn-lt"/>
              </a:rPr>
              <a:t>8</a:t>
            </a:r>
            <a:r>
              <a:rPr lang="zh-CN" altLang="en-US" sz="2000" b="0">
                <a:sym typeface="+mn-lt"/>
              </a:rPr>
              <a:t>求余得到的八进制数压入栈</a:t>
            </a:r>
            <a:r>
              <a:rPr lang="en-US" altLang="zh-CN" sz="2000" b="0">
                <a:sym typeface="+mn-lt"/>
              </a:rPr>
              <a:t>S</a:t>
            </a:r>
          </a:p>
          <a:p>
            <a:pPr>
              <a:lnSpc>
                <a:spcPct val="125000"/>
              </a:lnSpc>
            </a:pPr>
            <a:r>
              <a:rPr lang="en-US" altLang="zh-CN" sz="2000" b="0">
                <a:sym typeface="+mn-lt"/>
              </a:rPr>
              <a:t>     	 N=N/8;		//N</a:t>
            </a:r>
            <a:r>
              <a:rPr lang="zh-CN" altLang="en-US" sz="2000" b="0">
                <a:sym typeface="+mn-lt"/>
              </a:rPr>
              <a:t>更新为</a:t>
            </a:r>
            <a:r>
              <a:rPr lang="en-US" altLang="zh-CN" sz="2000" b="0">
                <a:sym typeface="+mn-lt"/>
              </a:rPr>
              <a:t>N</a:t>
            </a:r>
            <a:r>
              <a:rPr lang="zh-CN" altLang="en-US" sz="2000" b="0">
                <a:sym typeface="+mn-lt"/>
              </a:rPr>
              <a:t>与</a:t>
            </a:r>
            <a:r>
              <a:rPr lang="en-US" altLang="zh-CN" sz="2000" b="0">
                <a:sym typeface="+mn-lt"/>
              </a:rPr>
              <a:t>8</a:t>
            </a:r>
            <a:r>
              <a:rPr lang="zh-CN" altLang="en-US" sz="2000" b="0">
                <a:sym typeface="+mn-lt"/>
              </a:rPr>
              <a:t>的商</a:t>
            </a:r>
          </a:p>
          <a:p>
            <a:pPr>
              <a:lnSpc>
                <a:spcPct val="125000"/>
              </a:lnSpc>
            </a:pPr>
            <a:r>
              <a:rPr lang="zh-CN" altLang="en-US" sz="2000" b="0">
                <a:sym typeface="+mn-lt"/>
              </a:rPr>
              <a:t>   </a:t>
            </a:r>
            <a:r>
              <a:rPr lang="en-US" altLang="zh-CN" sz="2000" b="0">
                <a:sym typeface="+mn-lt"/>
              </a:rPr>
              <a:t>}</a:t>
            </a:r>
          </a:p>
          <a:p>
            <a:pPr>
              <a:lnSpc>
                <a:spcPct val="125000"/>
              </a:lnSpc>
            </a:pPr>
            <a:r>
              <a:rPr lang="en-US" altLang="zh-CN" sz="2000" b="0">
                <a:sym typeface="+mn-lt"/>
              </a:rPr>
              <a:t>   while(!StackEmpty(S))//</a:t>
            </a:r>
            <a:r>
              <a:rPr lang="zh-CN" altLang="en-US" sz="2000" b="0">
                <a:sym typeface="+mn-lt"/>
              </a:rPr>
              <a:t>当栈</a:t>
            </a:r>
            <a:r>
              <a:rPr lang="en-US" altLang="zh-CN" sz="2000" b="0">
                <a:sym typeface="+mn-lt"/>
              </a:rPr>
              <a:t>S</a:t>
            </a:r>
            <a:r>
              <a:rPr lang="zh-CN" altLang="en-US" sz="2000" b="0">
                <a:sym typeface="+mn-lt"/>
              </a:rPr>
              <a:t>非空时，循环</a:t>
            </a:r>
          </a:p>
          <a:p>
            <a:pPr>
              <a:lnSpc>
                <a:spcPct val="125000"/>
              </a:lnSpc>
            </a:pPr>
            <a:r>
              <a:rPr lang="zh-CN" altLang="en-US" sz="2000" b="0">
                <a:sym typeface="+mn-lt"/>
              </a:rPr>
              <a:t>   </a:t>
            </a:r>
            <a:r>
              <a:rPr lang="en-US" altLang="zh-CN" sz="2000" b="0">
                <a:sym typeface="+mn-lt"/>
              </a:rPr>
              <a:t>{</a:t>
            </a:r>
          </a:p>
          <a:p>
            <a:pPr>
              <a:lnSpc>
                <a:spcPct val="125000"/>
              </a:lnSpc>
            </a:pPr>
            <a:r>
              <a:rPr lang="en-US" altLang="zh-CN" sz="2000" b="0">
                <a:sym typeface="+mn-lt"/>
              </a:rPr>
              <a:t>      Pop(S,e);		//</a:t>
            </a:r>
            <a:r>
              <a:rPr lang="zh-CN" altLang="en-US" sz="2000" b="0">
                <a:sym typeface="+mn-lt"/>
              </a:rPr>
              <a:t>弹出栈顶元素</a:t>
            </a:r>
            <a:r>
              <a:rPr lang="en-US" altLang="zh-CN" sz="2000" b="0">
                <a:sym typeface="+mn-lt"/>
              </a:rPr>
              <a:t>e</a:t>
            </a:r>
          </a:p>
          <a:p>
            <a:pPr>
              <a:lnSpc>
                <a:spcPct val="125000"/>
              </a:lnSpc>
            </a:pPr>
            <a:r>
              <a:rPr lang="en-US" altLang="zh-CN" sz="2000" b="0">
                <a:sym typeface="+mn-lt"/>
              </a:rPr>
              <a:t>      cout&lt;&lt;e;		//</a:t>
            </a:r>
            <a:r>
              <a:rPr lang="zh-CN" altLang="en-US" sz="2000" b="0">
                <a:sym typeface="+mn-lt"/>
              </a:rPr>
              <a:t>输出</a:t>
            </a:r>
            <a:r>
              <a:rPr lang="en-US" altLang="zh-CN" sz="2000" b="0">
                <a:sym typeface="+mn-lt"/>
              </a:rPr>
              <a:t>e</a:t>
            </a:r>
          </a:p>
          <a:p>
            <a:pPr>
              <a:lnSpc>
                <a:spcPct val="125000"/>
              </a:lnSpc>
            </a:pPr>
            <a:r>
              <a:rPr lang="en-US" altLang="zh-CN" sz="2000" b="0">
                <a:sym typeface="+mn-lt"/>
              </a:rPr>
              <a:t>   }</a:t>
            </a:r>
          </a:p>
          <a:p>
            <a:pPr>
              <a:lnSpc>
                <a:spcPct val="125000"/>
              </a:lnSpc>
            </a:pPr>
            <a:r>
              <a:rPr lang="en-US" altLang="zh-CN" sz="2000" b="0">
                <a:sym typeface="+mn-lt"/>
              </a:rPr>
              <a:t>}</a:t>
            </a:r>
          </a:p>
        </p:txBody>
      </p:sp>
      <p:sp>
        <p:nvSpPr>
          <p:cNvPr id="145413" name="Rectangle 154">
            <a:extLst>
              <a:ext uri="{FF2B5EF4-FFF2-40B4-BE49-F238E27FC236}">
                <a16:creationId xmlns:a16="http://schemas.microsoft.com/office/drawing/2014/main" id="{5A2EE1D1-5B58-2E45-AB20-8282DD117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63513"/>
            <a:ext cx="4933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0">
                <a:solidFill>
                  <a:schemeClr val="bg1"/>
                </a:solidFill>
                <a:sym typeface="+mn-lt"/>
              </a:rPr>
              <a:t>案例</a:t>
            </a:r>
            <a:r>
              <a:rPr lang="en-US" altLang="zh-CN" sz="2800" b="0">
                <a:solidFill>
                  <a:schemeClr val="bg1"/>
                </a:solidFill>
                <a:sym typeface="+mn-lt"/>
              </a:rPr>
              <a:t>3.1 </a:t>
            </a:r>
            <a:r>
              <a:rPr lang="zh-CN" altLang="en-US" sz="2800" b="0">
                <a:solidFill>
                  <a:schemeClr val="bg1"/>
                </a:solidFill>
                <a:sym typeface="+mn-lt"/>
              </a:rPr>
              <a:t>：数制的转换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矩形 2">
            <a:extLst>
              <a:ext uri="{FF2B5EF4-FFF2-40B4-BE49-F238E27FC236}">
                <a16:creationId xmlns:a16="http://schemas.microsoft.com/office/drawing/2014/main" id="{55A33D0F-8D61-A047-B4F9-F3C832F2A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74775"/>
            <a:ext cx="9144000" cy="54832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46435" name="矩形 1">
            <a:extLst>
              <a:ext uri="{FF2B5EF4-FFF2-40B4-BE49-F238E27FC236}">
                <a16:creationId xmlns:a16="http://schemas.microsoft.com/office/drawing/2014/main" id="{4067608D-5D8D-8C4E-B1AA-AF6DAC40A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4875"/>
            <a:ext cx="2771775" cy="4699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46436" name="Rectangle 154">
            <a:extLst>
              <a:ext uri="{FF2B5EF4-FFF2-40B4-BE49-F238E27FC236}">
                <a16:creationId xmlns:a16="http://schemas.microsoft.com/office/drawing/2014/main" id="{86331DA2-ADE6-DE48-AD00-07CB45122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34938"/>
            <a:ext cx="4933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0">
                <a:solidFill>
                  <a:schemeClr val="bg1"/>
                </a:solidFill>
                <a:sym typeface="+mn-lt"/>
              </a:rPr>
              <a:t>案例</a:t>
            </a:r>
            <a:r>
              <a:rPr lang="en-US" altLang="zh-CN" sz="2800" b="0">
                <a:solidFill>
                  <a:schemeClr val="bg1"/>
                </a:solidFill>
                <a:sym typeface="+mn-lt"/>
              </a:rPr>
              <a:t>3.2 </a:t>
            </a:r>
            <a:r>
              <a:rPr lang="zh-CN" altLang="en-US" sz="2800" b="0">
                <a:solidFill>
                  <a:schemeClr val="bg1"/>
                </a:solidFill>
                <a:sym typeface="+mn-lt"/>
              </a:rPr>
              <a:t>：括号的匹配</a:t>
            </a:r>
          </a:p>
        </p:txBody>
      </p:sp>
      <p:sp>
        <p:nvSpPr>
          <p:cNvPr id="132100" name="Text Box 5">
            <a:extLst>
              <a:ext uri="{FF2B5EF4-FFF2-40B4-BE49-F238E27FC236}">
                <a16:creationId xmlns:a16="http://schemas.microsoft.com/office/drawing/2014/main" id="{5A9FF7BB-6A2B-4022-8E2E-AFD3D0DB8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908050"/>
            <a:ext cx="8718550" cy="576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【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算法步骤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】</a:t>
            </a:r>
            <a:endParaRPr lang="en-US" altLang="zh-CN" sz="22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①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 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初始化一个空栈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S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②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 设置一标记性变量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flag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，用来标记匹配结果以控制循环及返回结果，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表示正确匹配，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表示错误匹配，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flag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初值为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③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 扫描表达式，依次读入字符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ch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，如果表达式没有扫描完毕或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flag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非零，则循环执行以下操作：</a:t>
            </a:r>
          </a:p>
          <a:p>
            <a:pPr lvl="1">
              <a:lnSpc>
                <a:spcPct val="125000"/>
              </a:lnSpc>
              <a:spcBef>
                <a:spcPct val="20000"/>
              </a:spcBef>
              <a:buClr>
                <a:srgbClr val="51396B"/>
              </a:buClr>
              <a:buFont typeface="Wingdings" pitchFamily="2" charset="2"/>
              <a:buChar char="l"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  若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ch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是左括号“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[”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或“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(”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，则将其压入栈；</a:t>
            </a:r>
          </a:p>
          <a:p>
            <a:pPr lvl="1">
              <a:lnSpc>
                <a:spcPct val="125000"/>
              </a:lnSpc>
              <a:spcBef>
                <a:spcPct val="20000"/>
              </a:spcBef>
              <a:buClr>
                <a:srgbClr val="51396B"/>
              </a:buClr>
              <a:buFont typeface="Wingdings" pitchFamily="2" charset="2"/>
              <a:buChar char="l"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若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ch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是右括号“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)”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，则根据当前栈顶元素的值分情况考虑：若栈非空且栈顶元素是“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(”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，则正确匹配，否则错误匹配，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flag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置为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；</a:t>
            </a:r>
          </a:p>
          <a:p>
            <a:pPr lvl="1">
              <a:lnSpc>
                <a:spcPct val="125000"/>
              </a:lnSpc>
              <a:spcBef>
                <a:spcPct val="20000"/>
              </a:spcBef>
              <a:buClr>
                <a:srgbClr val="51396B"/>
              </a:buClr>
              <a:buFont typeface="Wingdings" pitchFamily="2" charset="2"/>
              <a:buChar char="l"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若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ch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是右括号“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]”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，则根据当前栈顶元素的值分情况考虑：若栈非空且栈顶元素是“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[”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，则正确匹配，否则错误匹配，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flag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置为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2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④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 退出循环后，如果栈空且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flag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值为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，则匹配成功，返回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true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，否则返回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false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。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Text Box 20">
            <a:extLst>
              <a:ext uri="{FF2B5EF4-FFF2-40B4-BE49-F238E27FC236}">
                <a16:creationId xmlns:a16="http://schemas.microsoft.com/office/drawing/2014/main" id="{47D84B21-5368-4A7A-B0A5-753CFBCEF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625" y="1023938"/>
            <a:ext cx="4114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0">
                <a:ea typeface="微软雅黑" panose="020B0503020204020204" pitchFamily="34" charset="-122"/>
                <a:sym typeface="+mn-lt"/>
              </a:rPr>
              <a:t>算术四则运算规则</a:t>
            </a:r>
          </a:p>
        </p:txBody>
      </p:sp>
      <p:sp>
        <p:nvSpPr>
          <p:cNvPr id="147459" name="Rectangle 154">
            <a:extLst>
              <a:ext uri="{FF2B5EF4-FFF2-40B4-BE49-F238E27FC236}">
                <a16:creationId xmlns:a16="http://schemas.microsoft.com/office/drawing/2014/main" id="{91E5FF75-9AAA-8F45-BE2F-2DEBA447D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625" y="171450"/>
            <a:ext cx="4933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0">
                <a:solidFill>
                  <a:schemeClr val="bg1"/>
                </a:solidFill>
                <a:sym typeface="+mn-lt"/>
              </a:rPr>
              <a:t>案例</a:t>
            </a:r>
            <a:r>
              <a:rPr lang="en-US" altLang="zh-CN" sz="2800" b="0">
                <a:solidFill>
                  <a:schemeClr val="bg1"/>
                </a:solidFill>
                <a:sym typeface="+mn-lt"/>
              </a:rPr>
              <a:t>3.3 </a:t>
            </a:r>
            <a:r>
              <a:rPr lang="zh-CN" altLang="en-US" sz="2800" b="0">
                <a:solidFill>
                  <a:schemeClr val="bg1"/>
                </a:solidFill>
                <a:sym typeface="+mn-lt"/>
              </a:rPr>
              <a:t>：表达式求值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B9B3D364-B6BB-074E-ADAA-9B7FBEB729BD}"/>
              </a:ext>
            </a:extLst>
          </p:cNvPr>
          <p:cNvGrpSpPr>
            <a:grpSpLocks/>
          </p:cNvGrpSpPr>
          <p:nvPr/>
        </p:nvGrpSpPr>
        <p:grpSpPr bwMode="auto">
          <a:xfrm>
            <a:off x="687388" y="2217738"/>
            <a:ext cx="2147887" cy="2890837"/>
            <a:chOff x="1088322" y="2217316"/>
            <a:chExt cx="2147157" cy="2890623"/>
          </a:xfrm>
        </p:grpSpPr>
        <p:sp>
          <p:nvSpPr>
            <p:cNvPr id="9" name="íṡľíḍè-Rectangle 22">
              <a:extLst>
                <a:ext uri="{FF2B5EF4-FFF2-40B4-BE49-F238E27FC236}">
                  <a16:creationId xmlns:a16="http://schemas.microsoft.com/office/drawing/2014/main" id="{1619B151-BEAA-4361-BB37-5704DC00E33D}"/>
                </a:ext>
              </a:extLst>
            </p:cNvPr>
            <p:cNvSpPr/>
            <p:nvPr/>
          </p:nvSpPr>
          <p:spPr>
            <a:xfrm>
              <a:off x="1167670" y="2217316"/>
              <a:ext cx="1901179" cy="1901684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íṡľíḍè-Freeform: Shape 23">
              <a:extLst>
                <a:ext uri="{FF2B5EF4-FFF2-40B4-BE49-F238E27FC236}">
                  <a16:creationId xmlns:a16="http://schemas.microsoft.com/office/drawing/2014/main" id="{76EE2049-AF14-4E35-9C37-956BF107CB7A}"/>
                </a:ext>
              </a:extLst>
            </p:cNvPr>
            <p:cNvSpPr/>
            <p:nvPr/>
          </p:nvSpPr>
          <p:spPr>
            <a:xfrm rot="10800000">
              <a:off x="1167670" y="3988835"/>
              <a:ext cx="1901179" cy="369860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4F81B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îŝḷîḓé-Rectangle 38">
              <a:extLst>
                <a:ext uri="{FF2B5EF4-FFF2-40B4-BE49-F238E27FC236}">
                  <a16:creationId xmlns:a16="http://schemas.microsoft.com/office/drawing/2014/main" id="{A3B29F69-0DD6-4B25-95B9-89F5CCA52F11}"/>
                </a:ext>
              </a:extLst>
            </p:cNvPr>
            <p:cNvSpPr/>
            <p:nvPr/>
          </p:nvSpPr>
          <p:spPr>
            <a:xfrm>
              <a:off x="1088322" y="4580928"/>
              <a:ext cx="2147157" cy="527011"/>
            </a:xfrm>
            <a:prstGeom prst="rect">
              <a:avLst/>
            </a:prstGeom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先乘除</a:t>
              </a:r>
              <a:r>
                <a:rPr lang="en-US" altLang="zh-CN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,</a:t>
              </a:r>
              <a:r>
                <a:rPr lang="zh-CN" altLang="en-US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后加减</a:t>
              </a:r>
            </a:p>
          </p:txBody>
        </p:sp>
        <p:sp>
          <p:nvSpPr>
            <p:cNvPr id="12" name="îŝḷîḓé-Freeform: Shape 42">
              <a:extLst>
                <a:ext uri="{FF2B5EF4-FFF2-40B4-BE49-F238E27FC236}">
                  <a16:creationId xmlns:a16="http://schemas.microsoft.com/office/drawing/2014/main" id="{57E248E0-F51C-47EF-B8C5-1D3D31C60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9780" y="2469709"/>
              <a:ext cx="944242" cy="944493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538D44A-8093-2348-AE51-2A0AEE5333C6}"/>
              </a:ext>
            </a:extLst>
          </p:cNvPr>
          <p:cNvGrpSpPr>
            <a:grpSpLocks/>
          </p:cNvGrpSpPr>
          <p:nvPr/>
        </p:nvGrpSpPr>
        <p:grpSpPr bwMode="auto">
          <a:xfrm>
            <a:off x="6292850" y="2217738"/>
            <a:ext cx="1900238" cy="2890837"/>
            <a:chOff x="9271092" y="2217316"/>
            <a:chExt cx="1901376" cy="2890623"/>
          </a:xfrm>
        </p:grpSpPr>
        <p:sp>
          <p:nvSpPr>
            <p:cNvPr id="14" name="íṡľíḍè-Rectangle 30">
              <a:extLst>
                <a:ext uri="{FF2B5EF4-FFF2-40B4-BE49-F238E27FC236}">
                  <a16:creationId xmlns:a16="http://schemas.microsoft.com/office/drawing/2014/main" id="{FFD53F6E-8A7B-4AE8-A8E6-08493D0756FB}"/>
                </a:ext>
              </a:extLst>
            </p:cNvPr>
            <p:cNvSpPr/>
            <p:nvPr/>
          </p:nvSpPr>
          <p:spPr>
            <a:xfrm>
              <a:off x="9271092" y="2217316"/>
              <a:ext cx="1901376" cy="1901684"/>
            </a:xfrm>
            <a:prstGeom prst="rect">
              <a:avLst/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íṡľíḍè-Freeform: Shape 31">
              <a:extLst>
                <a:ext uri="{FF2B5EF4-FFF2-40B4-BE49-F238E27FC236}">
                  <a16:creationId xmlns:a16="http://schemas.microsoft.com/office/drawing/2014/main" id="{65AAD183-0E06-45BF-B8D5-527FF52ABF78}"/>
                </a:ext>
              </a:extLst>
            </p:cNvPr>
            <p:cNvSpPr/>
            <p:nvPr/>
          </p:nvSpPr>
          <p:spPr>
            <a:xfrm rot="10800000">
              <a:off x="9271092" y="4028519"/>
              <a:ext cx="1901376" cy="369861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8064A2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îŝḷîḓé-Rectangle 41">
              <a:extLst>
                <a:ext uri="{FF2B5EF4-FFF2-40B4-BE49-F238E27FC236}">
                  <a16:creationId xmlns:a16="http://schemas.microsoft.com/office/drawing/2014/main" id="{C4540F9E-0984-4F67-ADCE-668966D6FC68}"/>
                </a:ext>
              </a:extLst>
            </p:cNvPr>
            <p:cNvSpPr/>
            <p:nvPr/>
          </p:nvSpPr>
          <p:spPr>
            <a:xfrm>
              <a:off x="9271092" y="4580928"/>
              <a:ext cx="1901376" cy="527011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0" kern="0" dirty="0">
                  <a:solidFill>
                    <a:prstClr val="black">
                      <a:lumMod val="100000"/>
                    </a:prstClr>
                  </a:solidFill>
                  <a:latin typeface="+mn-lt"/>
                  <a:ea typeface="+mn-ea"/>
                  <a:cs typeface="+mn-ea"/>
                  <a:sym typeface="+mn-lt"/>
                </a:rPr>
                <a:t>先括号内</a:t>
              </a:r>
              <a:r>
                <a:rPr lang="en-US" altLang="zh-CN" b="0" kern="0" dirty="0">
                  <a:solidFill>
                    <a:prstClr val="black">
                      <a:lumMod val="100000"/>
                    </a:prstClr>
                  </a:solidFill>
                  <a:latin typeface="+mn-lt"/>
                  <a:ea typeface="+mn-ea"/>
                  <a:cs typeface="+mn-ea"/>
                  <a:sym typeface="+mn-lt"/>
                </a:rPr>
                <a:t>,</a:t>
              </a:r>
              <a:r>
                <a:rPr lang="zh-CN" altLang="en-US" b="0" kern="0" dirty="0">
                  <a:solidFill>
                    <a:prstClr val="black">
                      <a:lumMod val="100000"/>
                    </a:prstClr>
                  </a:solidFill>
                  <a:latin typeface="+mn-lt"/>
                  <a:ea typeface="+mn-ea"/>
                  <a:cs typeface="+mn-ea"/>
                  <a:sym typeface="+mn-lt"/>
                </a:rPr>
                <a:t>后括号外</a:t>
              </a:r>
            </a:p>
          </p:txBody>
        </p:sp>
        <p:sp>
          <p:nvSpPr>
            <p:cNvPr id="17" name="îŝḷîḓé-Freeform: Shape 43">
              <a:extLst>
                <a:ext uri="{FF2B5EF4-FFF2-40B4-BE49-F238E27FC236}">
                  <a16:creationId xmlns:a16="http://schemas.microsoft.com/office/drawing/2014/main" id="{30BF9FE4-4278-4857-9397-D059BC209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1924" y="2560191"/>
              <a:ext cx="838702" cy="838138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FEF322F-9EF8-F84A-808D-286F6183788E}"/>
              </a:ext>
            </a:extLst>
          </p:cNvPr>
          <p:cNvGrpSpPr>
            <a:grpSpLocks/>
          </p:cNvGrpSpPr>
          <p:nvPr/>
        </p:nvGrpSpPr>
        <p:grpSpPr bwMode="auto">
          <a:xfrm>
            <a:off x="3357563" y="2217738"/>
            <a:ext cx="2146300" cy="2867025"/>
            <a:chOff x="3758030" y="2217316"/>
            <a:chExt cx="2147157" cy="2867868"/>
          </a:xfrm>
        </p:grpSpPr>
        <p:sp>
          <p:nvSpPr>
            <p:cNvPr id="19" name="íṡľíḍè-Rectangle 18">
              <a:extLst>
                <a:ext uri="{FF2B5EF4-FFF2-40B4-BE49-F238E27FC236}">
                  <a16:creationId xmlns:a16="http://schemas.microsoft.com/office/drawing/2014/main" id="{E37DD667-0265-4F5F-AA05-6F75B7B32E01}"/>
                </a:ext>
              </a:extLst>
            </p:cNvPr>
            <p:cNvSpPr/>
            <p:nvPr/>
          </p:nvSpPr>
          <p:spPr>
            <a:xfrm>
              <a:off x="3869199" y="2217316"/>
              <a:ext cx="1900996" cy="1900796"/>
            </a:xfrm>
            <a:prstGeom prst="rect">
              <a:avLst/>
            </a:prstGeom>
            <a:solidFill>
              <a:srgbClr val="C0504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íṡľíḍè-Freeform: Shape 19">
              <a:extLst>
                <a:ext uri="{FF2B5EF4-FFF2-40B4-BE49-F238E27FC236}">
                  <a16:creationId xmlns:a16="http://schemas.microsoft.com/office/drawing/2014/main" id="{A933C483-5F60-4A63-875C-EF68BB9B3119}"/>
                </a:ext>
              </a:extLst>
            </p:cNvPr>
            <p:cNvSpPr/>
            <p:nvPr/>
          </p:nvSpPr>
          <p:spPr>
            <a:xfrm rot="10800000">
              <a:off x="3869199" y="3991074"/>
              <a:ext cx="1900996" cy="369997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C0504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îŝḷîḓé-Rectangle 39">
              <a:extLst>
                <a:ext uri="{FF2B5EF4-FFF2-40B4-BE49-F238E27FC236}">
                  <a16:creationId xmlns:a16="http://schemas.microsoft.com/office/drawing/2014/main" id="{D430527F-C206-4157-8B52-EC20973C43CC}"/>
                </a:ext>
              </a:extLst>
            </p:cNvPr>
            <p:cNvSpPr/>
            <p:nvPr/>
          </p:nvSpPr>
          <p:spPr>
            <a:xfrm>
              <a:off x="3758030" y="4557979"/>
              <a:ext cx="2147157" cy="527205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0" kern="0" dirty="0">
                  <a:solidFill>
                    <a:prstClr val="black">
                      <a:lumMod val="100000"/>
                    </a:prstClr>
                  </a:solidFill>
                  <a:latin typeface="+mn-lt"/>
                  <a:ea typeface="+mn-ea"/>
                  <a:cs typeface="+mn-ea"/>
                  <a:sym typeface="+mn-lt"/>
                </a:rPr>
                <a:t>从左算到右</a:t>
              </a:r>
            </a:p>
          </p:txBody>
        </p:sp>
        <p:sp>
          <p:nvSpPr>
            <p:cNvPr id="22" name="îŝḷîḓé-Freeform: Shape 44">
              <a:extLst>
                <a:ext uri="{FF2B5EF4-FFF2-40B4-BE49-F238E27FC236}">
                  <a16:creationId xmlns:a16="http://schemas.microsoft.com/office/drawing/2014/main" id="{D354EDA7-8082-493E-B661-4B63B70D4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8519" y="2568256"/>
              <a:ext cx="851240" cy="851150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矩形 57">
            <a:extLst>
              <a:ext uri="{FF2B5EF4-FFF2-40B4-BE49-F238E27FC236}">
                <a16:creationId xmlns:a16="http://schemas.microsoft.com/office/drawing/2014/main" id="{9180C774-F180-7D45-8CCA-CB7CE3277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3138" y="5775325"/>
            <a:ext cx="1830387" cy="5715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48483" name="矩形 50">
            <a:extLst>
              <a:ext uri="{FF2B5EF4-FFF2-40B4-BE49-F238E27FC236}">
                <a16:creationId xmlns:a16="http://schemas.microsoft.com/office/drawing/2014/main" id="{79BE7037-3C33-4742-98BE-39E8596D4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3138" y="5165725"/>
            <a:ext cx="1830387" cy="5715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48484" name="矩形 49">
            <a:extLst>
              <a:ext uri="{FF2B5EF4-FFF2-40B4-BE49-F238E27FC236}">
                <a16:creationId xmlns:a16="http://schemas.microsoft.com/office/drawing/2014/main" id="{259267A2-2559-D941-9489-9AAC0D83ED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9488" y="4251325"/>
            <a:ext cx="1830387" cy="5715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48485" name="矩形 32">
            <a:extLst>
              <a:ext uri="{FF2B5EF4-FFF2-40B4-BE49-F238E27FC236}">
                <a16:creationId xmlns:a16="http://schemas.microsoft.com/office/drawing/2014/main" id="{889BDE34-37AC-FB45-AF01-B89CACA45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9488" y="3652838"/>
            <a:ext cx="1830387" cy="5715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48486" name="矩形 31">
            <a:extLst>
              <a:ext uri="{FF2B5EF4-FFF2-40B4-BE49-F238E27FC236}">
                <a16:creationId xmlns:a16="http://schemas.microsoft.com/office/drawing/2014/main" id="{725C0BE9-9853-6249-B0F1-2C989482A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3138" y="3070225"/>
            <a:ext cx="1830387" cy="5715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48487" name="矩形 2">
            <a:extLst>
              <a:ext uri="{FF2B5EF4-FFF2-40B4-BE49-F238E27FC236}">
                <a16:creationId xmlns:a16="http://schemas.microsoft.com/office/drawing/2014/main" id="{F1B43B05-BE0E-C844-9D5C-75C51FAD1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3138" y="1990725"/>
            <a:ext cx="1830387" cy="5715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48488" name="矩形 1">
            <a:extLst>
              <a:ext uri="{FF2B5EF4-FFF2-40B4-BE49-F238E27FC236}">
                <a16:creationId xmlns:a16="http://schemas.microsoft.com/office/drawing/2014/main" id="{C6B01AB0-E660-914A-A713-43D593EE8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938" y="3514725"/>
            <a:ext cx="1295400" cy="5191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34147" name="Text Box 6">
            <a:extLst>
              <a:ext uri="{FF2B5EF4-FFF2-40B4-BE49-F238E27FC236}">
                <a16:creationId xmlns:a16="http://schemas.microsoft.com/office/drawing/2014/main" id="{DCBC7154-7D21-40E9-9DBD-4902A1259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8" y="3514725"/>
            <a:ext cx="12557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表达式</a:t>
            </a:r>
          </a:p>
        </p:txBody>
      </p:sp>
      <p:grpSp>
        <p:nvGrpSpPr>
          <p:cNvPr id="148490" name="Group 7">
            <a:extLst>
              <a:ext uri="{FF2B5EF4-FFF2-40B4-BE49-F238E27FC236}">
                <a16:creationId xmlns:a16="http://schemas.microsoft.com/office/drawing/2014/main" id="{C85A6066-CE93-F044-BBDA-0F2D95CAAA05}"/>
              </a:ext>
            </a:extLst>
          </p:cNvPr>
          <p:cNvGrpSpPr>
            <a:grpSpLocks/>
          </p:cNvGrpSpPr>
          <p:nvPr/>
        </p:nvGrpSpPr>
        <p:grpSpPr bwMode="auto">
          <a:xfrm>
            <a:off x="5519738" y="1304925"/>
            <a:ext cx="2363787" cy="1228725"/>
            <a:chOff x="4224" y="480"/>
            <a:chExt cx="1489" cy="774"/>
          </a:xfrm>
        </p:grpSpPr>
        <p:sp>
          <p:nvSpPr>
            <p:cNvPr id="134149" name="Text Box 8">
              <a:extLst>
                <a:ext uri="{FF2B5EF4-FFF2-40B4-BE49-F238E27FC236}">
                  <a16:creationId xmlns:a16="http://schemas.microsoft.com/office/drawing/2014/main" id="{B3756F3A-9FE9-421B-AA16-CB076CF947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" y="480"/>
              <a:ext cx="1153" cy="32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常数</a:t>
              </a:r>
            </a:p>
          </p:txBody>
        </p:sp>
        <p:sp>
          <p:nvSpPr>
            <p:cNvPr id="134150" name="Text Box 9">
              <a:extLst>
                <a:ext uri="{FF2B5EF4-FFF2-40B4-BE49-F238E27FC236}">
                  <a16:creationId xmlns:a16="http://schemas.microsoft.com/office/drawing/2014/main" id="{47F3B8E9-4589-4772-A629-FEA14DD5D3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" y="927"/>
              <a:ext cx="115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800" b="0">
                  <a:solidFill>
                    <a:schemeClr val="bg1"/>
                  </a:solidFill>
                  <a:ea typeface="微软雅黑" panose="020B0503020204020204" pitchFamily="34" charset="-122"/>
                  <a:sym typeface="+mn-lt"/>
                </a:rPr>
                <a:t>标识符</a:t>
              </a:r>
            </a:p>
          </p:txBody>
        </p:sp>
        <p:sp>
          <p:nvSpPr>
            <p:cNvPr id="134151" name="Line 10">
              <a:extLst>
                <a:ext uri="{FF2B5EF4-FFF2-40B4-BE49-F238E27FC236}">
                  <a16:creationId xmlns:a16="http://schemas.microsoft.com/office/drawing/2014/main" id="{980AB7CB-074F-409C-9AE6-0C2B663D9F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24" y="672"/>
              <a:ext cx="28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152" name="Line 11">
              <a:extLst>
                <a:ext uri="{FF2B5EF4-FFF2-40B4-BE49-F238E27FC236}">
                  <a16:creationId xmlns:a16="http://schemas.microsoft.com/office/drawing/2014/main" id="{DC561E7F-BF2F-42E1-A021-08E7445C47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960"/>
              <a:ext cx="28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48491" name="Group 12">
            <a:extLst>
              <a:ext uri="{FF2B5EF4-FFF2-40B4-BE49-F238E27FC236}">
                <a16:creationId xmlns:a16="http://schemas.microsoft.com/office/drawing/2014/main" id="{EE6D912F-B6AD-5343-81F7-F1B0A66D0767}"/>
              </a:ext>
            </a:extLst>
          </p:cNvPr>
          <p:cNvGrpSpPr>
            <a:grpSpLocks/>
          </p:cNvGrpSpPr>
          <p:nvPr/>
        </p:nvGrpSpPr>
        <p:grpSpPr bwMode="auto">
          <a:xfrm>
            <a:off x="1557338" y="1609725"/>
            <a:ext cx="3963987" cy="4410075"/>
            <a:chOff x="1056" y="720"/>
            <a:chExt cx="2497" cy="2778"/>
          </a:xfrm>
        </p:grpSpPr>
        <p:sp>
          <p:nvSpPr>
            <p:cNvPr id="134154" name="Line 13">
              <a:extLst>
                <a:ext uri="{FF2B5EF4-FFF2-40B4-BE49-F238E27FC236}">
                  <a16:creationId xmlns:a16="http://schemas.microsoft.com/office/drawing/2014/main" id="{B24DA599-75A5-4D3A-9953-AEA8FD8F61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1008"/>
              <a:ext cx="768" cy="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155" name="Text Box 14">
              <a:extLst>
                <a:ext uri="{FF2B5EF4-FFF2-40B4-BE49-F238E27FC236}">
                  <a16:creationId xmlns:a16="http://schemas.microsoft.com/office/drawing/2014/main" id="{5A3A23C0-D49D-4E05-A226-5AC0511C17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720"/>
              <a:ext cx="1729" cy="32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操作数</a:t>
              </a:r>
              <a:r>
                <a:rPr lang="en-US" altLang="zh-CN" sz="28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(operand)</a:t>
              </a:r>
            </a:p>
          </p:txBody>
        </p:sp>
        <p:sp>
          <p:nvSpPr>
            <p:cNvPr id="134157" name="Line 16">
              <a:extLst>
                <a:ext uri="{FF2B5EF4-FFF2-40B4-BE49-F238E27FC236}">
                  <a16:creationId xmlns:a16="http://schemas.microsoft.com/office/drawing/2014/main" id="{300A2D42-3B8C-457D-9244-2ED3733A69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211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158" name="Text Box 17">
              <a:extLst>
                <a:ext uri="{FF2B5EF4-FFF2-40B4-BE49-F238E27FC236}">
                  <a16:creationId xmlns:a16="http://schemas.microsoft.com/office/drawing/2014/main" id="{DC90153B-9153-405C-8B5D-A639156B83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1" y="3168"/>
              <a:ext cx="1732" cy="330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界限符</a:t>
              </a:r>
              <a:r>
                <a:rPr lang="en-US" altLang="zh-CN" sz="28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(delimiter)</a:t>
              </a:r>
            </a:p>
          </p:txBody>
        </p:sp>
        <p:sp>
          <p:nvSpPr>
            <p:cNvPr id="134159" name="Line 18">
              <a:extLst>
                <a:ext uri="{FF2B5EF4-FFF2-40B4-BE49-F238E27FC236}">
                  <a16:creationId xmlns:a16="http://schemas.microsoft.com/office/drawing/2014/main" id="{2654002C-7238-4476-BAF6-E7A3EB9F54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56"/>
              <a:ext cx="672" cy="10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156" name="Text Box 15">
              <a:extLst>
                <a:ext uri="{FF2B5EF4-FFF2-40B4-BE49-F238E27FC236}">
                  <a16:creationId xmlns:a16="http://schemas.microsoft.com/office/drawing/2014/main" id="{457353C7-F6CC-4961-9BA3-ADE8FEF652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1" y="1968"/>
              <a:ext cx="1680" cy="327"/>
            </a:xfrm>
            <a:prstGeom prst="rect">
              <a:avLst/>
            </a:prstGeom>
            <a:solidFill>
              <a:srgbClr val="6C4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0">
                  <a:solidFill>
                    <a:schemeClr val="bg1"/>
                  </a:solidFill>
                  <a:ea typeface="微软雅黑" panose="020B0503020204020204" pitchFamily="34" charset="-122"/>
                  <a:sym typeface="+mn-lt"/>
                </a:rPr>
                <a:t>运算符</a:t>
              </a:r>
              <a:r>
                <a:rPr lang="en-US" altLang="zh-CN" sz="2800" b="0">
                  <a:solidFill>
                    <a:schemeClr val="bg1"/>
                  </a:solidFill>
                  <a:ea typeface="微软雅黑" panose="020B0503020204020204" pitchFamily="34" charset="-122"/>
                  <a:sym typeface="+mn-lt"/>
                </a:rPr>
                <a:t>(operator)</a:t>
              </a:r>
            </a:p>
          </p:txBody>
        </p:sp>
      </p:grpSp>
      <p:grpSp>
        <p:nvGrpSpPr>
          <p:cNvPr id="148492" name="Group 19">
            <a:extLst>
              <a:ext uri="{FF2B5EF4-FFF2-40B4-BE49-F238E27FC236}">
                <a16:creationId xmlns:a16="http://schemas.microsoft.com/office/drawing/2014/main" id="{39BAB65F-CDCE-8B42-B0F8-3EFBA5FD02C9}"/>
              </a:ext>
            </a:extLst>
          </p:cNvPr>
          <p:cNvGrpSpPr>
            <a:grpSpLocks/>
          </p:cNvGrpSpPr>
          <p:nvPr/>
        </p:nvGrpSpPr>
        <p:grpSpPr bwMode="auto">
          <a:xfrm>
            <a:off x="5438775" y="3133725"/>
            <a:ext cx="2444750" cy="1671638"/>
            <a:chOff x="4125" y="1680"/>
            <a:chExt cx="1540" cy="1053"/>
          </a:xfrm>
        </p:grpSpPr>
        <p:sp>
          <p:nvSpPr>
            <p:cNvPr id="134161" name="Text Box 20">
              <a:extLst>
                <a:ext uri="{FF2B5EF4-FFF2-40B4-BE49-F238E27FC236}">
                  <a16:creationId xmlns:a16="http://schemas.microsoft.com/office/drawing/2014/main" id="{E7688BE0-7599-4D58-BE7B-7C1D8D9B4B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8" y="1680"/>
              <a:ext cx="105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0">
                  <a:solidFill>
                    <a:schemeClr val="bg1"/>
                  </a:solidFill>
                  <a:ea typeface="微软雅黑" panose="020B0503020204020204" pitchFamily="34" charset="-122"/>
                  <a:sym typeface="+mn-lt"/>
                </a:rPr>
                <a:t>算术</a:t>
              </a:r>
            </a:p>
          </p:txBody>
        </p:sp>
        <p:sp>
          <p:nvSpPr>
            <p:cNvPr id="134162" name="Text Box 21">
              <a:extLst>
                <a:ext uri="{FF2B5EF4-FFF2-40B4-BE49-F238E27FC236}">
                  <a16:creationId xmlns:a16="http://schemas.microsoft.com/office/drawing/2014/main" id="{432D5753-81F2-4D97-A1C6-60A8E76A77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8" y="2016"/>
              <a:ext cx="96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逻辑</a:t>
              </a:r>
            </a:p>
          </p:txBody>
        </p:sp>
        <p:sp>
          <p:nvSpPr>
            <p:cNvPr id="134163" name="Text Box 22">
              <a:extLst>
                <a:ext uri="{FF2B5EF4-FFF2-40B4-BE49-F238E27FC236}">
                  <a16:creationId xmlns:a16="http://schemas.microsoft.com/office/drawing/2014/main" id="{C2678EBE-0678-43D9-A14E-6BAAB0826D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8" y="2406"/>
              <a:ext cx="83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0">
                  <a:solidFill>
                    <a:schemeClr val="bg1"/>
                  </a:solidFill>
                  <a:ea typeface="微软雅黑" panose="020B0503020204020204" pitchFamily="34" charset="-122"/>
                  <a:sym typeface="+mn-lt"/>
                </a:rPr>
                <a:t>关系</a:t>
              </a:r>
            </a:p>
          </p:txBody>
        </p:sp>
        <p:sp>
          <p:nvSpPr>
            <p:cNvPr id="134164" name="Line 23">
              <a:extLst>
                <a:ext uri="{FF2B5EF4-FFF2-40B4-BE49-F238E27FC236}">
                  <a16:creationId xmlns:a16="http://schemas.microsoft.com/office/drawing/2014/main" id="{3D63540E-A0A5-4B4B-94BF-6A5DCE7D12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28" y="1905"/>
              <a:ext cx="384" cy="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165" name="Line 24">
              <a:extLst>
                <a:ext uri="{FF2B5EF4-FFF2-40B4-BE49-F238E27FC236}">
                  <a16:creationId xmlns:a16="http://schemas.microsoft.com/office/drawing/2014/main" id="{63C9048B-55AF-43E7-ADD6-FF97C24F0F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160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166" name="Line 25">
              <a:extLst>
                <a:ext uri="{FF2B5EF4-FFF2-40B4-BE49-F238E27FC236}">
                  <a16:creationId xmlns:a16="http://schemas.microsoft.com/office/drawing/2014/main" id="{0DA0448B-C639-4EC6-B81F-286ACDC39F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5" y="2280"/>
              <a:ext cx="387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48493" name="Group 26">
            <a:extLst>
              <a:ext uri="{FF2B5EF4-FFF2-40B4-BE49-F238E27FC236}">
                <a16:creationId xmlns:a16="http://schemas.microsoft.com/office/drawing/2014/main" id="{4E7354CD-3E74-E145-AA41-913A6FCDA201}"/>
              </a:ext>
            </a:extLst>
          </p:cNvPr>
          <p:cNvGrpSpPr>
            <a:grpSpLocks/>
          </p:cNvGrpSpPr>
          <p:nvPr/>
        </p:nvGrpSpPr>
        <p:grpSpPr bwMode="auto">
          <a:xfrm>
            <a:off x="5521325" y="5191125"/>
            <a:ext cx="2219325" cy="1128713"/>
            <a:chOff x="3553" y="3024"/>
            <a:chExt cx="1398" cy="711"/>
          </a:xfrm>
        </p:grpSpPr>
        <p:sp>
          <p:nvSpPr>
            <p:cNvPr id="134168" name="Text Box 27">
              <a:extLst>
                <a:ext uri="{FF2B5EF4-FFF2-40B4-BE49-F238E27FC236}">
                  <a16:creationId xmlns:a16="http://schemas.microsoft.com/office/drawing/2014/main" id="{60333642-884E-46BC-AE9D-C053A3697D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3024"/>
              <a:ext cx="101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括号</a:t>
              </a:r>
            </a:p>
          </p:txBody>
        </p:sp>
        <p:sp>
          <p:nvSpPr>
            <p:cNvPr id="134169" name="Text Box 28">
              <a:extLst>
                <a:ext uri="{FF2B5EF4-FFF2-40B4-BE49-F238E27FC236}">
                  <a16:creationId xmlns:a16="http://schemas.microsoft.com/office/drawing/2014/main" id="{17A79A79-A512-4A12-8AB4-BD9DA7D673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3408"/>
              <a:ext cx="101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0">
                  <a:solidFill>
                    <a:schemeClr val="bg1"/>
                  </a:solidFill>
                  <a:ea typeface="微软雅黑" panose="020B0503020204020204" pitchFamily="34" charset="-122"/>
                  <a:sym typeface="+mn-lt"/>
                </a:rPr>
                <a:t>结束符</a:t>
              </a:r>
            </a:p>
          </p:txBody>
        </p:sp>
        <p:sp>
          <p:nvSpPr>
            <p:cNvPr id="134170" name="Line 29">
              <a:extLst>
                <a:ext uri="{FF2B5EF4-FFF2-40B4-BE49-F238E27FC236}">
                  <a16:creationId xmlns:a16="http://schemas.microsoft.com/office/drawing/2014/main" id="{06CFD990-5345-441A-BCE6-047F4D3859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53" y="3216"/>
              <a:ext cx="339" cy="1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171" name="Line 30">
              <a:extLst>
                <a:ext uri="{FF2B5EF4-FFF2-40B4-BE49-F238E27FC236}">
                  <a16:creationId xmlns:a16="http://schemas.microsoft.com/office/drawing/2014/main" id="{F9BD49A6-3537-4096-A1CD-7B56F10CAC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53" y="3471"/>
              <a:ext cx="339" cy="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48494" name="Rectangle 154">
            <a:extLst>
              <a:ext uri="{FF2B5EF4-FFF2-40B4-BE49-F238E27FC236}">
                <a16:creationId xmlns:a16="http://schemas.microsoft.com/office/drawing/2014/main" id="{D6A630DE-E269-8348-AABB-D97C3544D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88913"/>
            <a:ext cx="4933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0">
                <a:solidFill>
                  <a:schemeClr val="bg1"/>
                </a:solidFill>
                <a:sym typeface="+mn-lt"/>
              </a:rPr>
              <a:t>案例</a:t>
            </a:r>
            <a:r>
              <a:rPr lang="en-US" altLang="zh-CN" sz="2800" b="0">
                <a:solidFill>
                  <a:schemeClr val="bg1"/>
                </a:solidFill>
                <a:sym typeface="+mn-lt"/>
              </a:rPr>
              <a:t>3.3 </a:t>
            </a:r>
            <a:r>
              <a:rPr lang="zh-CN" altLang="en-US" sz="2800" b="0">
                <a:solidFill>
                  <a:schemeClr val="bg1"/>
                </a:solidFill>
                <a:sym typeface="+mn-lt"/>
              </a:rPr>
              <a:t>：表达式求值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9506" name="Object 12">
            <a:extLst>
              <a:ext uri="{FF2B5EF4-FFF2-40B4-BE49-F238E27FC236}">
                <a16:creationId xmlns:a16="http://schemas.microsoft.com/office/drawing/2014/main" id="{F1EDDD8C-D220-0144-9212-B8FE8CD2893A}"/>
              </a:ext>
            </a:extLst>
          </p:cNvPr>
          <p:cNvGraphicFramePr>
            <a:graphicFrameLocks/>
          </p:cNvGraphicFramePr>
          <p:nvPr/>
        </p:nvGraphicFramePr>
        <p:xfrm>
          <a:off x="285750" y="1889125"/>
          <a:ext cx="8534400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76" r:id="rId3" imgW="6972300" imgH="3784600" progId="Visio.Drawing.5">
                  <p:embed/>
                </p:oleObj>
              </mc:Choice>
              <mc:Fallback>
                <p:oleObj r:id="rId3" imgW="6972300" imgH="3784600" progId="Visio.Drawing.5">
                  <p:embed/>
                  <p:pic>
                    <p:nvPicPr>
                      <p:cNvPr id="0" name="Object 1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" y="1889125"/>
                        <a:ext cx="8534400" cy="4419600"/>
                      </a:xfrm>
                      <a:prstGeom prst="rect">
                        <a:avLst/>
                      </a:prstGeom>
                      <a:solidFill>
                        <a:srgbClr val="FFCC99"/>
                      </a:solidFill>
                      <a:ln w="9525">
                        <a:solidFill>
                          <a:srgbClr val="FFCC99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172" name="Rectangle 13">
            <a:extLst>
              <a:ext uri="{FF2B5EF4-FFF2-40B4-BE49-F238E27FC236}">
                <a16:creationId xmlns:a16="http://schemas.microsoft.com/office/drawing/2014/main" id="{D2AF59FE-1E65-4CF7-88AD-39E668537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4550" y="27654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dirty="0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173" name="Rectangle 14">
            <a:extLst>
              <a:ext uri="{FF2B5EF4-FFF2-40B4-BE49-F238E27FC236}">
                <a16:creationId xmlns:a16="http://schemas.microsoft.com/office/drawing/2014/main" id="{747FF08F-F1EE-4C9A-8840-BCACEC1C0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50" y="2803525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174" name="Rectangle 15">
            <a:extLst>
              <a:ext uri="{FF2B5EF4-FFF2-40B4-BE49-F238E27FC236}">
                <a16:creationId xmlns:a16="http://schemas.microsoft.com/office/drawing/2014/main" id="{D25210C1-A184-4443-A169-07106F618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1950" y="27654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sp>
        <p:nvSpPr>
          <p:cNvPr id="135175" name="Rectangle 16">
            <a:extLst>
              <a:ext uri="{FF2B5EF4-FFF2-40B4-BE49-F238E27FC236}">
                <a16:creationId xmlns:a16="http://schemas.microsoft.com/office/drawing/2014/main" id="{F97C38E5-E4BF-482D-BAE5-D538A7378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550" y="27654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sp>
        <p:nvSpPr>
          <p:cNvPr id="135176" name="Rectangle 17">
            <a:extLst>
              <a:ext uri="{FF2B5EF4-FFF2-40B4-BE49-F238E27FC236}">
                <a16:creationId xmlns:a16="http://schemas.microsoft.com/office/drawing/2014/main" id="{0F096DD1-F122-47D4-84F8-AE47EB060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3150" y="27654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sp>
        <p:nvSpPr>
          <p:cNvPr id="135177" name="Rectangle 18">
            <a:extLst>
              <a:ext uri="{FF2B5EF4-FFF2-40B4-BE49-F238E27FC236}">
                <a16:creationId xmlns:a16="http://schemas.microsoft.com/office/drawing/2014/main" id="{53D7ED1B-366C-417A-894F-1D876AAB8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950" y="280352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178" name="Rectangle 19">
            <a:extLst>
              <a:ext uri="{FF2B5EF4-FFF2-40B4-BE49-F238E27FC236}">
                <a16:creationId xmlns:a16="http://schemas.microsoft.com/office/drawing/2014/main" id="{CBF0D4F3-6AEC-4060-A8F6-0A274A5EA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7150" y="2803525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179" name="Rectangle 20">
            <a:extLst>
              <a:ext uri="{FF2B5EF4-FFF2-40B4-BE49-F238E27FC236}">
                <a16:creationId xmlns:a16="http://schemas.microsoft.com/office/drawing/2014/main" id="{1FA38815-CA1B-44B0-90C5-5F5EECC2A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4550" y="3336925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180" name="Rectangle 21">
            <a:extLst>
              <a:ext uri="{FF2B5EF4-FFF2-40B4-BE49-F238E27FC236}">
                <a16:creationId xmlns:a16="http://schemas.microsoft.com/office/drawing/2014/main" id="{97A574F0-48C7-4156-8B9B-C18343336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50" y="3336925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181" name="Rectangle 22">
            <a:extLst>
              <a:ext uri="{FF2B5EF4-FFF2-40B4-BE49-F238E27FC236}">
                <a16:creationId xmlns:a16="http://schemas.microsoft.com/office/drawing/2014/main" id="{DA737E40-73B3-40A2-8F99-87083BD0F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3336925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sp>
        <p:nvSpPr>
          <p:cNvPr id="135182" name="Rectangle 23">
            <a:extLst>
              <a:ext uri="{FF2B5EF4-FFF2-40B4-BE49-F238E27FC236}">
                <a16:creationId xmlns:a16="http://schemas.microsoft.com/office/drawing/2014/main" id="{CE6552B5-35F5-42B1-BE8C-C03FAFAD0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550" y="3336925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sp>
        <p:nvSpPr>
          <p:cNvPr id="135183" name="Rectangle 24">
            <a:extLst>
              <a:ext uri="{FF2B5EF4-FFF2-40B4-BE49-F238E27FC236}">
                <a16:creationId xmlns:a16="http://schemas.microsoft.com/office/drawing/2014/main" id="{7A10598B-A53A-4C59-98F3-129403EE35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3150" y="33369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sp>
        <p:nvSpPr>
          <p:cNvPr id="135184" name="Rectangle 25">
            <a:extLst>
              <a:ext uri="{FF2B5EF4-FFF2-40B4-BE49-F238E27FC236}">
                <a16:creationId xmlns:a16="http://schemas.microsoft.com/office/drawing/2014/main" id="{20848564-0421-4FE6-A058-4D7DE3589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950" y="3336925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185" name="Rectangle 26">
            <a:extLst>
              <a:ext uri="{FF2B5EF4-FFF2-40B4-BE49-F238E27FC236}">
                <a16:creationId xmlns:a16="http://schemas.microsoft.com/office/drawing/2014/main" id="{69F06D8F-9A02-4B32-AAE7-9FDA68F86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7150" y="3336925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186" name="Rectangle 27">
            <a:extLst>
              <a:ext uri="{FF2B5EF4-FFF2-40B4-BE49-F238E27FC236}">
                <a16:creationId xmlns:a16="http://schemas.microsoft.com/office/drawing/2014/main" id="{54AEEC5C-F1C0-4A26-AF65-53A9BCAA4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4550" y="3870325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187" name="Rectangle 28">
            <a:extLst>
              <a:ext uri="{FF2B5EF4-FFF2-40B4-BE49-F238E27FC236}">
                <a16:creationId xmlns:a16="http://schemas.microsoft.com/office/drawing/2014/main" id="{BA3EEE04-1AE0-4D4A-A9C9-2F11B6E61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50" y="3870325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188" name="Rectangle 29">
            <a:extLst>
              <a:ext uri="{FF2B5EF4-FFF2-40B4-BE49-F238E27FC236}">
                <a16:creationId xmlns:a16="http://schemas.microsoft.com/office/drawing/2014/main" id="{29A7EF38-E24D-4810-BEBB-D09E4FA27B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387032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189" name="Rectangle 30">
            <a:extLst>
              <a:ext uri="{FF2B5EF4-FFF2-40B4-BE49-F238E27FC236}">
                <a16:creationId xmlns:a16="http://schemas.microsoft.com/office/drawing/2014/main" id="{DE3154AF-DEFA-444A-A6D5-460B6EFF95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550" y="387032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190" name="Rectangle 31">
            <a:extLst>
              <a:ext uri="{FF2B5EF4-FFF2-40B4-BE49-F238E27FC236}">
                <a16:creationId xmlns:a16="http://schemas.microsoft.com/office/drawing/2014/main" id="{939D631D-991B-4B72-A979-4F1216B00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3150" y="38322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sp>
        <p:nvSpPr>
          <p:cNvPr id="135191" name="Rectangle 32">
            <a:extLst>
              <a:ext uri="{FF2B5EF4-FFF2-40B4-BE49-F238E27FC236}">
                <a16:creationId xmlns:a16="http://schemas.microsoft.com/office/drawing/2014/main" id="{891903C3-C759-4385-8FC7-05078AA83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950" y="3870325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192" name="Rectangle 33">
            <a:extLst>
              <a:ext uri="{FF2B5EF4-FFF2-40B4-BE49-F238E27FC236}">
                <a16:creationId xmlns:a16="http://schemas.microsoft.com/office/drawing/2014/main" id="{AF5F378A-C6CF-4E68-8E12-F9898653C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7150" y="387032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193" name="Rectangle 34">
            <a:extLst>
              <a:ext uri="{FF2B5EF4-FFF2-40B4-BE49-F238E27FC236}">
                <a16:creationId xmlns:a16="http://schemas.microsoft.com/office/drawing/2014/main" id="{FD9803DA-C8BD-49F9-A4F5-0DD839A87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4550" y="4327525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194" name="Rectangle 35">
            <a:extLst>
              <a:ext uri="{FF2B5EF4-FFF2-40B4-BE49-F238E27FC236}">
                <a16:creationId xmlns:a16="http://schemas.microsoft.com/office/drawing/2014/main" id="{F02FBECC-86E7-40CA-A2CE-6F7055F63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50" y="4327525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195" name="Rectangle 36">
            <a:extLst>
              <a:ext uri="{FF2B5EF4-FFF2-40B4-BE49-F238E27FC236}">
                <a16:creationId xmlns:a16="http://schemas.microsoft.com/office/drawing/2014/main" id="{DFEE2658-6FDA-4167-AD0F-CC31F484E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42894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196" name="Rectangle 37">
            <a:extLst>
              <a:ext uri="{FF2B5EF4-FFF2-40B4-BE49-F238E27FC236}">
                <a16:creationId xmlns:a16="http://schemas.microsoft.com/office/drawing/2014/main" id="{E81EC595-418F-4E09-9E49-99304BE69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550" y="42894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197" name="Rectangle 38">
            <a:extLst>
              <a:ext uri="{FF2B5EF4-FFF2-40B4-BE49-F238E27FC236}">
                <a16:creationId xmlns:a16="http://schemas.microsoft.com/office/drawing/2014/main" id="{4B8F4129-1983-4823-B3BD-64998C48B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3150" y="42894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sp>
        <p:nvSpPr>
          <p:cNvPr id="135198" name="Rectangle 39">
            <a:extLst>
              <a:ext uri="{FF2B5EF4-FFF2-40B4-BE49-F238E27FC236}">
                <a16:creationId xmlns:a16="http://schemas.microsoft.com/office/drawing/2014/main" id="{C38EA2B2-F896-4F62-844C-6F2AAF727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950" y="42894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199" name="Rectangle 40">
            <a:extLst>
              <a:ext uri="{FF2B5EF4-FFF2-40B4-BE49-F238E27FC236}">
                <a16:creationId xmlns:a16="http://schemas.microsoft.com/office/drawing/2014/main" id="{1F9BCFB1-15C2-4C98-8E7B-EE72D92F2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7150" y="432752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200" name="Rectangle 41">
            <a:extLst>
              <a:ext uri="{FF2B5EF4-FFF2-40B4-BE49-F238E27FC236}">
                <a16:creationId xmlns:a16="http://schemas.microsoft.com/office/drawing/2014/main" id="{8BCD0179-9772-443B-8A6D-3CC2C829B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4550" y="478472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sp>
        <p:nvSpPr>
          <p:cNvPr id="135201" name="Rectangle 42">
            <a:extLst>
              <a:ext uri="{FF2B5EF4-FFF2-40B4-BE49-F238E27FC236}">
                <a16:creationId xmlns:a16="http://schemas.microsoft.com/office/drawing/2014/main" id="{BF1F2AB8-285C-467E-9CE0-F28A32A80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50" y="4784725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sp>
        <p:nvSpPr>
          <p:cNvPr id="135202" name="Rectangle 43">
            <a:extLst>
              <a:ext uri="{FF2B5EF4-FFF2-40B4-BE49-F238E27FC236}">
                <a16:creationId xmlns:a16="http://schemas.microsoft.com/office/drawing/2014/main" id="{21970495-5E47-4FA5-AC3A-A6FB795CA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47466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sp>
        <p:nvSpPr>
          <p:cNvPr id="135203" name="Rectangle 44">
            <a:extLst>
              <a:ext uri="{FF2B5EF4-FFF2-40B4-BE49-F238E27FC236}">
                <a16:creationId xmlns:a16="http://schemas.microsoft.com/office/drawing/2014/main" id="{258D8040-D3C1-43D0-A694-C44ACCC1B6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550" y="47466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sp>
        <p:nvSpPr>
          <p:cNvPr id="135204" name="Rectangle 45">
            <a:extLst>
              <a:ext uri="{FF2B5EF4-FFF2-40B4-BE49-F238E27FC236}">
                <a16:creationId xmlns:a16="http://schemas.microsoft.com/office/drawing/2014/main" id="{04407632-F941-4281-A6ED-D67549AA6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3150" y="47466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sp>
        <p:nvSpPr>
          <p:cNvPr id="135205" name="Rectangle 46">
            <a:extLst>
              <a:ext uri="{FF2B5EF4-FFF2-40B4-BE49-F238E27FC236}">
                <a16:creationId xmlns:a16="http://schemas.microsoft.com/office/drawing/2014/main" id="{3104F8AC-306B-40B7-B164-A16CF34FE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950" y="47466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=</a:t>
            </a:r>
          </a:p>
        </p:txBody>
      </p:sp>
      <p:sp>
        <p:nvSpPr>
          <p:cNvPr id="135206" name="Rectangle 47">
            <a:extLst>
              <a:ext uri="{FF2B5EF4-FFF2-40B4-BE49-F238E27FC236}">
                <a16:creationId xmlns:a16="http://schemas.microsoft.com/office/drawing/2014/main" id="{C8D53714-2A0F-4159-9F3F-2F3F09894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4550" y="5241925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207" name="Rectangle 48">
            <a:extLst>
              <a:ext uri="{FF2B5EF4-FFF2-40B4-BE49-F238E27FC236}">
                <a16:creationId xmlns:a16="http://schemas.microsoft.com/office/drawing/2014/main" id="{8DE155FE-07EE-4419-A33C-53F1D502A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50" y="52419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208" name="Rectangle 49">
            <a:extLst>
              <a:ext uri="{FF2B5EF4-FFF2-40B4-BE49-F238E27FC236}">
                <a16:creationId xmlns:a16="http://schemas.microsoft.com/office/drawing/2014/main" id="{64370210-4B54-402F-BE08-C764947FF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52038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209" name="Rectangle 50">
            <a:extLst>
              <a:ext uri="{FF2B5EF4-FFF2-40B4-BE49-F238E27FC236}">
                <a16:creationId xmlns:a16="http://schemas.microsoft.com/office/drawing/2014/main" id="{0B243748-A290-4B55-BD02-D8A9F18B7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550" y="52038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210" name="Rectangle 51">
            <a:extLst>
              <a:ext uri="{FF2B5EF4-FFF2-40B4-BE49-F238E27FC236}">
                <a16:creationId xmlns:a16="http://schemas.microsoft.com/office/drawing/2014/main" id="{B9B3043A-A03A-429D-A2AB-C0404047F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3150" y="520382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x</a:t>
            </a:r>
          </a:p>
        </p:txBody>
      </p:sp>
      <p:sp>
        <p:nvSpPr>
          <p:cNvPr id="135211" name="Rectangle 52">
            <a:extLst>
              <a:ext uri="{FF2B5EF4-FFF2-40B4-BE49-F238E27FC236}">
                <a16:creationId xmlns:a16="http://schemas.microsoft.com/office/drawing/2014/main" id="{3B8D541F-FE20-466D-9420-002171BDB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950" y="52038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212" name="Rectangle 53">
            <a:extLst>
              <a:ext uri="{FF2B5EF4-FFF2-40B4-BE49-F238E27FC236}">
                <a16:creationId xmlns:a16="http://schemas.microsoft.com/office/drawing/2014/main" id="{905ECAB2-B74F-492E-A084-B1F3B4A31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7150" y="5241925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135213" name="Rectangle 54">
            <a:extLst>
              <a:ext uri="{FF2B5EF4-FFF2-40B4-BE49-F238E27FC236}">
                <a16:creationId xmlns:a16="http://schemas.microsoft.com/office/drawing/2014/main" id="{3EA8FA5E-A29F-4A8E-B5EA-BF50BD187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4550" y="57372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sp>
        <p:nvSpPr>
          <p:cNvPr id="135214" name="Rectangle 55">
            <a:extLst>
              <a:ext uri="{FF2B5EF4-FFF2-40B4-BE49-F238E27FC236}">
                <a16:creationId xmlns:a16="http://schemas.microsoft.com/office/drawing/2014/main" id="{0EF400AF-260D-49DC-9DBA-F6C5920F1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50" y="577532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sp>
        <p:nvSpPr>
          <p:cNvPr id="135215" name="Rectangle 56">
            <a:extLst>
              <a:ext uri="{FF2B5EF4-FFF2-40B4-BE49-F238E27FC236}">
                <a16:creationId xmlns:a16="http://schemas.microsoft.com/office/drawing/2014/main" id="{C427F363-593E-42C2-BC5E-A5167E8ED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57372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sp>
        <p:nvSpPr>
          <p:cNvPr id="135216" name="Rectangle 57">
            <a:extLst>
              <a:ext uri="{FF2B5EF4-FFF2-40B4-BE49-F238E27FC236}">
                <a16:creationId xmlns:a16="http://schemas.microsoft.com/office/drawing/2014/main" id="{67E6D2A6-D08C-46F7-9609-AB90C44EE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550" y="57372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sp>
        <p:nvSpPr>
          <p:cNvPr id="135217" name="Rectangle 58">
            <a:extLst>
              <a:ext uri="{FF2B5EF4-FFF2-40B4-BE49-F238E27FC236}">
                <a16:creationId xmlns:a16="http://schemas.microsoft.com/office/drawing/2014/main" id="{6A9C863E-19A6-40E7-8AC7-731AA549C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3150" y="5737225"/>
            <a:ext cx="357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sp>
        <p:nvSpPr>
          <p:cNvPr id="135218" name="Rectangle 59">
            <a:extLst>
              <a:ext uri="{FF2B5EF4-FFF2-40B4-BE49-F238E27FC236}">
                <a16:creationId xmlns:a16="http://schemas.microsoft.com/office/drawing/2014/main" id="{24DEB1F9-C0AD-4765-B00A-DE8983E0E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7150" y="5775325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chemeClr val="hlink"/>
                </a:solidFill>
                <a:latin typeface="+mn-lt"/>
                <a:ea typeface="+mn-ea"/>
                <a:cs typeface="+mn-ea"/>
                <a:sym typeface="+mn-lt"/>
              </a:rPr>
              <a:t>=</a:t>
            </a:r>
          </a:p>
        </p:txBody>
      </p:sp>
      <p:sp>
        <p:nvSpPr>
          <p:cNvPr id="135219" name="Rectangle 60">
            <a:extLst>
              <a:ext uri="{FF2B5EF4-FFF2-40B4-BE49-F238E27FC236}">
                <a16:creationId xmlns:a16="http://schemas.microsoft.com/office/drawing/2014/main" id="{621327FB-6663-460C-8BD3-8A958D7BF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7150" y="4700588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x</a:t>
            </a:r>
          </a:p>
        </p:txBody>
      </p:sp>
      <p:sp>
        <p:nvSpPr>
          <p:cNvPr id="135220" name="Rectangle 61">
            <a:extLst>
              <a:ext uri="{FF2B5EF4-FFF2-40B4-BE49-F238E27FC236}">
                <a16:creationId xmlns:a16="http://schemas.microsoft.com/office/drawing/2014/main" id="{C695F1B0-AC8F-4B50-89A7-3C9B1F36B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950" y="566102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x</a:t>
            </a:r>
          </a:p>
        </p:txBody>
      </p:sp>
      <p:sp>
        <p:nvSpPr>
          <p:cNvPr id="135221" name="Text Box 109">
            <a:extLst>
              <a:ext uri="{FF2B5EF4-FFF2-40B4-BE49-F238E27FC236}">
                <a16:creationId xmlns:a16="http://schemas.microsoft.com/office/drawing/2014/main" id="{CD13C68F-F417-4E1C-8FEA-9EEB59CE7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4563" y="1171575"/>
            <a:ext cx="4310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表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3.1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　算符间的优先关系</a:t>
            </a:r>
          </a:p>
        </p:txBody>
      </p:sp>
      <p:sp>
        <p:nvSpPr>
          <p:cNvPr id="149557" name="Rectangle 154">
            <a:extLst>
              <a:ext uri="{FF2B5EF4-FFF2-40B4-BE49-F238E27FC236}">
                <a16:creationId xmlns:a16="http://schemas.microsoft.com/office/drawing/2014/main" id="{BE51347B-78E4-DB46-AF14-5B0E4E210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88913"/>
            <a:ext cx="4933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0">
                <a:solidFill>
                  <a:schemeClr val="bg1"/>
                </a:solidFill>
                <a:sym typeface="+mn-lt"/>
              </a:rPr>
              <a:t>案例</a:t>
            </a:r>
            <a:r>
              <a:rPr lang="en-US" altLang="zh-CN" sz="2800" b="0">
                <a:solidFill>
                  <a:schemeClr val="bg1"/>
                </a:solidFill>
                <a:sym typeface="+mn-lt"/>
              </a:rPr>
              <a:t>3.3 </a:t>
            </a:r>
            <a:r>
              <a:rPr lang="zh-CN" altLang="en-US" sz="2800" b="0">
                <a:solidFill>
                  <a:schemeClr val="bg1"/>
                </a:solidFill>
                <a:sym typeface="+mn-lt"/>
              </a:rPr>
              <a:t>：表达式求值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6495FBD-6396-46DD-BC19-EFA92DCA8AB1}"/>
              </a:ext>
            </a:extLst>
          </p:cNvPr>
          <p:cNvSpPr/>
          <p:nvPr/>
        </p:nvSpPr>
        <p:spPr bwMode="auto">
          <a:xfrm>
            <a:off x="-19050" y="1754188"/>
            <a:ext cx="9144000" cy="51038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  <p:sp>
        <p:nvSpPr>
          <p:cNvPr id="136195" name="Rectangle 4">
            <a:extLst>
              <a:ext uri="{FF2B5EF4-FFF2-40B4-BE49-F238E27FC236}">
                <a16:creationId xmlns:a16="http://schemas.microsoft.com/office/drawing/2014/main" id="{BF352C3A-291B-4E52-8BB3-45FE0937024E}"/>
              </a:ext>
            </a:extLst>
          </p:cNvPr>
          <p:cNvSpPr>
            <a:spLocks noRot="1" noChangeArrowheads="1"/>
          </p:cNvSpPr>
          <p:nvPr/>
        </p:nvSpPr>
        <p:spPr bwMode="auto">
          <a:xfrm>
            <a:off x="231775" y="604838"/>
            <a:ext cx="8893175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en-US" altLang="zh-CN" sz="4000"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en-US" altLang="zh-CN" sz="4000">
              <a:solidFill>
                <a:srgbClr val="FF339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196" name="Rectangle 5">
            <a:extLst>
              <a:ext uri="{FF2B5EF4-FFF2-40B4-BE49-F238E27FC236}">
                <a16:creationId xmlns:a16="http://schemas.microsoft.com/office/drawing/2014/main" id="{B1282730-BB3E-4DAB-9B1F-4D53ED3A4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3" y="823913"/>
            <a:ext cx="2122487" cy="509587"/>
          </a:xfrm>
          <a:prstGeom prst="rect">
            <a:avLst/>
          </a:prstGeom>
          <a:solidFill>
            <a:srgbClr val="A78DC2"/>
          </a:solidFill>
          <a:ln>
            <a:noFill/>
          </a:ln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【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算法步骤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】</a:t>
            </a:r>
          </a:p>
        </p:txBody>
      </p:sp>
      <p:sp>
        <p:nvSpPr>
          <p:cNvPr id="759814" name="Rectangle 6">
            <a:extLst>
              <a:ext uri="{FF2B5EF4-FFF2-40B4-BE49-F238E27FC236}">
                <a16:creationId xmlns:a16="http://schemas.microsoft.com/office/drawing/2014/main" id="{369C30E6-4275-4945-9B05-FE9CE2FD9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754188"/>
            <a:ext cx="9034462" cy="510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541338" indent="-287338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895350" indent="-354013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indent="2540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① 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初始化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OPTR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栈和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OPND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栈，将表达式起始符“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#”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压入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OPTR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栈。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②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 扫描表达式，读入第一个字符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ch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，如果表达式没有扫描完毕至“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#”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或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OPTR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的栈顶元素不为“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#”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时，则循环执行以下操作：</a:t>
            </a:r>
          </a:p>
          <a:p>
            <a:pPr lvl="1">
              <a:lnSpc>
                <a:spcPct val="125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若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ch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不是运算符，则压入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OPND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栈，读入下一字符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ch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；</a:t>
            </a:r>
          </a:p>
          <a:p>
            <a:pPr lvl="1">
              <a:lnSpc>
                <a:spcPct val="125000"/>
              </a:lnSpc>
              <a:spcBef>
                <a:spcPct val="20000"/>
              </a:spcBef>
              <a:buFont typeface="Wingdings" pitchFamily="2" charset="2"/>
              <a:buChar char="l"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若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ch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是运算符，则根据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OPTR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的栈顶元素和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ch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的优先级比较结果，做不同的处理：</a:t>
            </a:r>
          </a:p>
          <a:p>
            <a:pPr lvl="2">
              <a:lnSpc>
                <a:spcPct val="12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若是小于，则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ch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压入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OPTR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栈，读入下一字符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ch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；</a:t>
            </a:r>
          </a:p>
          <a:p>
            <a:pPr lvl="2">
              <a:lnSpc>
                <a:spcPct val="12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若是大于，则弹出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OPTR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栈顶的运算符，从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OPND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栈弹出两个数，进行相应运算，结果压入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OPND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栈；</a:t>
            </a:r>
          </a:p>
          <a:p>
            <a:pPr lvl="2">
              <a:lnSpc>
                <a:spcPct val="12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若是等于，则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OPTR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的栈顶元素是“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(”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且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ch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是“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)”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，这时弹出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OPTR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栈顶的“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(”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，相当于括号匹配成功，然后读入下一字符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ch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。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③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OPND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栈顶元素即为表达式求值结果，返回此元素。</a:t>
            </a:r>
          </a:p>
        </p:txBody>
      </p:sp>
      <p:sp>
        <p:nvSpPr>
          <p:cNvPr id="136198" name="Text Box 7">
            <a:extLst>
              <a:ext uri="{FF2B5EF4-FFF2-40B4-BE49-F238E27FC236}">
                <a16:creationId xmlns:a16="http://schemas.microsoft.com/office/drawing/2014/main" id="{5ADFFAFE-B09F-490C-B3FA-F32AAB8C5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050" y="1311275"/>
            <a:ext cx="9144000" cy="461963"/>
          </a:xfrm>
          <a:prstGeom prst="rect">
            <a:avLst/>
          </a:prstGeom>
          <a:solidFill>
            <a:srgbClr val="EAEAEA"/>
          </a:solidFill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设定两栈 ：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OPND-----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操作数或运算结果　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OPTR------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运算符</a:t>
            </a:r>
          </a:p>
        </p:txBody>
      </p:sp>
      <p:sp>
        <p:nvSpPr>
          <p:cNvPr id="150535" name="Rectangle 154">
            <a:extLst>
              <a:ext uri="{FF2B5EF4-FFF2-40B4-BE49-F238E27FC236}">
                <a16:creationId xmlns:a16="http://schemas.microsoft.com/office/drawing/2014/main" id="{CC0E2098-1659-374C-8A93-55F2910A3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88913"/>
            <a:ext cx="4933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0">
                <a:solidFill>
                  <a:schemeClr val="bg1"/>
                </a:solidFill>
                <a:sym typeface="+mn-lt"/>
              </a:rPr>
              <a:t>案例</a:t>
            </a:r>
            <a:r>
              <a:rPr lang="en-US" altLang="zh-CN" sz="2800" b="0">
                <a:solidFill>
                  <a:schemeClr val="bg1"/>
                </a:solidFill>
                <a:sym typeface="+mn-lt"/>
              </a:rPr>
              <a:t>3.3 </a:t>
            </a:r>
            <a:r>
              <a:rPr lang="zh-CN" altLang="en-US" sz="2800" b="0">
                <a:solidFill>
                  <a:schemeClr val="bg1"/>
                </a:solidFill>
                <a:sym typeface="+mn-lt"/>
              </a:rPr>
              <a:t>：表达式求值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59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59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598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598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598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7598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598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598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9814" grpId="0" build="p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Text Box 56">
            <a:extLst>
              <a:ext uri="{FF2B5EF4-FFF2-40B4-BE49-F238E27FC236}">
                <a16:creationId xmlns:a16="http://schemas.microsoft.com/office/drawing/2014/main" id="{2F2CBCFF-8CE5-4700-986F-0D17A5813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27088"/>
            <a:ext cx="9144000" cy="6019800"/>
          </a:xfrm>
          <a:prstGeom prst="rect">
            <a:avLst/>
          </a:prstGeom>
          <a:solidFill>
            <a:srgbClr val="D4E6F4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OperandType  EvaluateExpression( ) {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InitStack (OPTR);  Push (OPTR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'#') 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InitStack (OPND);  ch = getchar( );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while (ch!= '#' || GetTop(OPTR)! = '#') {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if (! </a:t>
            </a:r>
            <a:r>
              <a:rPr lang="en-US" altLang="zh-CN" sz="1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In(ch)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){Push(OPND,ch); ch = getchar(); }  // ch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不是运算符则进栈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else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  switch (</a:t>
            </a:r>
            <a:r>
              <a:rPr lang="en-US" altLang="zh-CN" sz="1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Precede(GetTop(OPTR),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ch)) { //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比较优先权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        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case '&lt;' :    //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当前字符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ch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压入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OPTR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栈，读入下一字符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ch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          Push(OPTR, ch);  ch = getchar();  break;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    case '&gt;' :    //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弹出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OPTR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栈顶的运算符运算，并将运算结果入栈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              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Pop(OPTR, theta);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          Pop(OPND, b);  Pop(OPND, a);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          Push(OPND, </a:t>
            </a:r>
            <a:r>
              <a:rPr lang="en-US" altLang="zh-CN" sz="1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Operate(a, theta, b)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); break;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    case '=' :    //</a:t>
            </a: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脱括号并接收下一字符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0">
                <a:ea typeface="微软雅黑" panose="020B0503020204020204" pitchFamily="34" charset="-122"/>
                <a:sym typeface="+mn-lt"/>
              </a:rPr>
              <a:t>              </a:t>
            </a: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Pop(OPTR,x);    ch = getchar();   break;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      } // switch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} // while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0">
                <a:ea typeface="微软雅黑" panose="020B0503020204020204" pitchFamily="34" charset="-122"/>
                <a:sym typeface="+mn-lt"/>
              </a:rPr>
              <a:t>  return GetTop(OPND);} // EvaluateExpression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FCF0595-A7ED-4937-B31E-E57A98132B4E}"/>
              </a:ext>
            </a:extLst>
          </p:cNvPr>
          <p:cNvGrpSpPr/>
          <p:nvPr/>
        </p:nvGrpSpPr>
        <p:grpSpPr>
          <a:xfrm>
            <a:off x="5290240" y="6117707"/>
            <a:ext cx="3849389" cy="407035"/>
            <a:chOff x="7452320" y="5445224"/>
            <a:chExt cx="1691680" cy="407035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66599E15-6F72-4DAE-A708-2CC3BCA54D1E}"/>
                </a:ext>
              </a:extLst>
            </p:cNvPr>
            <p:cNvSpPr/>
            <p:nvPr/>
          </p:nvSpPr>
          <p:spPr bwMode="auto">
            <a:xfrm>
              <a:off x="8180158" y="5445224"/>
              <a:ext cx="963841" cy="4571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sz="2800" b="0">
                <a:ea typeface="仿宋_GB2312" panose="02010609030101010101" pitchFamily="49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3C7486B-2099-4A8C-978C-A593AEEA2C94}"/>
                </a:ext>
              </a:extLst>
            </p:cNvPr>
            <p:cNvSpPr/>
            <p:nvPr/>
          </p:nvSpPr>
          <p:spPr bwMode="auto">
            <a:xfrm>
              <a:off x="7926997" y="5552148"/>
              <a:ext cx="1217003" cy="4571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sz="2800" b="0">
                <a:ea typeface="仿宋_GB2312" panose="02010609030101010101" pitchFamily="49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13AE98E4-CF08-4946-A902-712F751ED8DC}"/>
                </a:ext>
              </a:extLst>
            </p:cNvPr>
            <p:cNvSpPr/>
            <p:nvPr/>
          </p:nvSpPr>
          <p:spPr bwMode="auto">
            <a:xfrm>
              <a:off x="7737126" y="5679344"/>
              <a:ext cx="1406873" cy="4571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sz="2800" b="0">
                <a:ea typeface="仿宋_GB2312" panose="02010609030101010101" pitchFamily="49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E9E99F3-6F75-444A-B2A7-84B6CED2E21E}"/>
                </a:ext>
              </a:extLst>
            </p:cNvPr>
            <p:cNvSpPr/>
            <p:nvPr/>
          </p:nvSpPr>
          <p:spPr bwMode="auto">
            <a:xfrm>
              <a:off x="7452320" y="5806540"/>
              <a:ext cx="1691680" cy="4571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defRPr/>
              </a:pPr>
              <a:endParaRPr kumimoji="1" lang="zh-CN" altLang="en-US" sz="2800" b="0">
                <a:ea typeface="仿宋_GB2312" panose="02010609030101010101" pitchFamily="49" charset="-122"/>
              </a:endParaRPr>
            </a:p>
          </p:txBody>
        </p:sp>
      </p:grpSp>
      <p:sp>
        <p:nvSpPr>
          <p:cNvPr id="151556" name="Rectangle 154">
            <a:extLst>
              <a:ext uri="{FF2B5EF4-FFF2-40B4-BE49-F238E27FC236}">
                <a16:creationId xmlns:a16="http://schemas.microsoft.com/office/drawing/2014/main" id="{4F9338C6-A365-4B41-B72D-B21DB99BF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88913"/>
            <a:ext cx="4933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0">
                <a:solidFill>
                  <a:schemeClr val="bg1"/>
                </a:solidFill>
                <a:sym typeface="+mn-lt"/>
              </a:rPr>
              <a:t>案例</a:t>
            </a:r>
            <a:r>
              <a:rPr lang="en-US" altLang="zh-CN" sz="2800" b="0">
                <a:solidFill>
                  <a:schemeClr val="bg1"/>
                </a:solidFill>
                <a:sym typeface="+mn-lt"/>
              </a:rPr>
              <a:t>3.3 </a:t>
            </a:r>
            <a:r>
              <a:rPr lang="zh-CN" altLang="en-US" sz="2800" b="0">
                <a:solidFill>
                  <a:schemeClr val="bg1"/>
                </a:solidFill>
                <a:sym typeface="+mn-lt"/>
              </a:rPr>
              <a:t>：表达式求值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>
            <a:extLst>
              <a:ext uri="{FF2B5EF4-FFF2-40B4-BE49-F238E27FC236}">
                <a16:creationId xmlns:a16="http://schemas.microsoft.com/office/drawing/2014/main" id="{41BF4FED-2CE6-2E41-9666-B055A3CF00B8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1052513"/>
            <a:ext cx="8153400" cy="466725"/>
            <a:chOff x="340" y="494"/>
            <a:chExt cx="5136" cy="294"/>
          </a:xfrm>
        </p:grpSpPr>
        <p:sp>
          <p:nvSpPr>
            <p:cNvPr id="138244" name="Text Box 11">
              <a:extLst>
                <a:ext uri="{FF2B5EF4-FFF2-40B4-BE49-F238E27FC236}">
                  <a16:creationId xmlns:a16="http://schemas.microsoft.com/office/drawing/2014/main" id="{58D8B20D-ABCA-4677-BC09-2D21F1F109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494"/>
              <a:ext cx="912" cy="29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OPTR</a:t>
              </a:r>
            </a:p>
          </p:txBody>
        </p:sp>
        <p:sp>
          <p:nvSpPr>
            <p:cNvPr id="138245" name="Text Box 12">
              <a:extLst>
                <a:ext uri="{FF2B5EF4-FFF2-40B4-BE49-F238E27FC236}">
                  <a16:creationId xmlns:a16="http://schemas.microsoft.com/office/drawing/2014/main" id="{694ED878-EDB7-4483-899E-EF4E8DF1E2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8" y="494"/>
              <a:ext cx="912" cy="29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OPND</a:t>
              </a:r>
            </a:p>
          </p:txBody>
        </p:sp>
        <p:sp>
          <p:nvSpPr>
            <p:cNvPr id="138246" name="Text Box 13">
              <a:extLst>
                <a:ext uri="{FF2B5EF4-FFF2-40B4-BE49-F238E27FC236}">
                  <a16:creationId xmlns:a16="http://schemas.microsoft.com/office/drawing/2014/main" id="{66DFF476-B63D-4BC6-B56C-20F4AEA635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4" y="494"/>
              <a:ext cx="912" cy="29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INPUT</a:t>
              </a:r>
            </a:p>
          </p:txBody>
        </p:sp>
        <p:sp>
          <p:nvSpPr>
            <p:cNvPr id="138247" name="Text Box 14">
              <a:extLst>
                <a:ext uri="{FF2B5EF4-FFF2-40B4-BE49-F238E27FC236}">
                  <a16:creationId xmlns:a16="http://schemas.microsoft.com/office/drawing/2014/main" id="{DF4F26F8-4643-481B-AE97-EFF78EF2BA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0" y="494"/>
              <a:ext cx="1296" cy="29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OPERATE</a:t>
              </a:r>
            </a:p>
          </p:txBody>
        </p:sp>
      </p:grpSp>
      <p:grpSp>
        <p:nvGrpSpPr>
          <p:cNvPr id="3" name="Group 15">
            <a:extLst>
              <a:ext uri="{FF2B5EF4-FFF2-40B4-BE49-F238E27FC236}">
                <a16:creationId xmlns:a16="http://schemas.microsoft.com/office/drawing/2014/main" id="{7FE891D6-802F-604B-86A1-5A3A194A170D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1620838"/>
            <a:ext cx="8153400" cy="466725"/>
            <a:chOff x="340" y="1022"/>
            <a:chExt cx="5136" cy="294"/>
          </a:xfrm>
        </p:grpSpPr>
        <p:sp>
          <p:nvSpPr>
            <p:cNvPr id="138249" name="Text Box 16">
              <a:extLst>
                <a:ext uri="{FF2B5EF4-FFF2-40B4-BE49-F238E27FC236}">
                  <a16:creationId xmlns:a16="http://schemas.microsoft.com/office/drawing/2014/main" id="{6C51F019-7A60-45AD-8A65-98B3840B6D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4" y="1022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3*(7-2)#</a:t>
              </a:r>
            </a:p>
          </p:txBody>
        </p:sp>
        <p:sp>
          <p:nvSpPr>
            <p:cNvPr id="138250" name="Text Box 17">
              <a:extLst>
                <a:ext uri="{FF2B5EF4-FFF2-40B4-BE49-F238E27FC236}">
                  <a16:creationId xmlns:a16="http://schemas.microsoft.com/office/drawing/2014/main" id="{83AF72F7-1EF6-423F-A668-84B05AFE5D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0" y="1022"/>
              <a:ext cx="129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Push(opnd,’3’)</a:t>
              </a:r>
            </a:p>
          </p:txBody>
        </p:sp>
        <p:sp>
          <p:nvSpPr>
            <p:cNvPr id="138251" name="Text Box 18">
              <a:extLst>
                <a:ext uri="{FF2B5EF4-FFF2-40B4-BE49-F238E27FC236}">
                  <a16:creationId xmlns:a16="http://schemas.microsoft.com/office/drawing/2014/main" id="{A738406C-7B3A-4E2F-838B-A8F76551D9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8" y="1022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138252" name="Text Box 19">
              <a:extLst>
                <a:ext uri="{FF2B5EF4-FFF2-40B4-BE49-F238E27FC236}">
                  <a16:creationId xmlns:a16="http://schemas.microsoft.com/office/drawing/2014/main" id="{D59B7CED-273B-4BB9-ABD8-06772594FA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1022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#</a:t>
              </a:r>
            </a:p>
          </p:txBody>
        </p:sp>
      </p:grpSp>
      <p:grpSp>
        <p:nvGrpSpPr>
          <p:cNvPr id="4" name="Group 20">
            <a:extLst>
              <a:ext uri="{FF2B5EF4-FFF2-40B4-BE49-F238E27FC236}">
                <a16:creationId xmlns:a16="http://schemas.microsoft.com/office/drawing/2014/main" id="{0AC21017-FF92-EA4C-AAC4-323326C33BA7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2078038"/>
            <a:ext cx="8153400" cy="466725"/>
            <a:chOff x="340" y="1310"/>
            <a:chExt cx="5136" cy="294"/>
          </a:xfrm>
        </p:grpSpPr>
        <p:sp>
          <p:nvSpPr>
            <p:cNvPr id="138254" name="Text Box 21">
              <a:extLst>
                <a:ext uri="{FF2B5EF4-FFF2-40B4-BE49-F238E27FC236}">
                  <a16:creationId xmlns:a16="http://schemas.microsoft.com/office/drawing/2014/main" id="{4DC53D50-62A7-443D-A330-C2C7C29FDE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4" y="1310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*(7-2)#</a:t>
              </a:r>
            </a:p>
          </p:txBody>
        </p:sp>
        <p:sp>
          <p:nvSpPr>
            <p:cNvPr id="138255" name="Text Box 22">
              <a:extLst>
                <a:ext uri="{FF2B5EF4-FFF2-40B4-BE49-F238E27FC236}">
                  <a16:creationId xmlns:a16="http://schemas.microsoft.com/office/drawing/2014/main" id="{DD07A0C4-236A-418D-A7D2-D4350BED49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8" y="1310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138256" name="Text Box 23">
              <a:extLst>
                <a:ext uri="{FF2B5EF4-FFF2-40B4-BE49-F238E27FC236}">
                  <a16:creationId xmlns:a16="http://schemas.microsoft.com/office/drawing/2014/main" id="{54A2544D-D091-4873-A7A2-C453AB7C3F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1310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#</a:t>
              </a:r>
            </a:p>
          </p:txBody>
        </p:sp>
        <p:sp>
          <p:nvSpPr>
            <p:cNvPr id="138257" name="Text Box 24">
              <a:extLst>
                <a:ext uri="{FF2B5EF4-FFF2-40B4-BE49-F238E27FC236}">
                  <a16:creationId xmlns:a16="http://schemas.microsoft.com/office/drawing/2014/main" id="{BDCF0484-2D23-451C-B883-8117D4D0F3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0" y="1310"/>
              <a:ext cx="129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Push(optr,’*’)</a:t>
              </a:r>
            </a:p>
          </p:txBody>
        </p:sp>
      </p:grpSp>
      <p:grpSp>
        <p:nvGrpSpPr>
          <p:cNvPr id="5" name="Group 25">
            <a:extLst>
              <a:ext uri="{FF2B5EF4-FFF2-40B4-BE49-F238E27FC236}">
                <a16:creationId xmlns:a16="http://schemas.microsoft.com/office/drawing/2014/main" id="{4D34D155-7F14-014C-9DBF-C041826D5556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2535238"/>
            <a:ext cx="8153400" cy="466725"/>
            <a:chOff x="340" y="1598"/>
            <a:chExt cx="5136" cy="294"/>
          </a:xfrm>
        </p:grpSpPr>
        <p:sp>
          <p:nvSpPr>
            <p:cNvPr id="138259" name="Text Box 26">
              <a:extLst>
                <a:ext uri="{FF2B5EF4-FFF2-40B4-BE49-F238E27FC236}">
                  <a16:creationId xmlns:a16="http://schemas.microsoft.com/office/drawing/2014/main" id="{87A54810-5412-42D3-B86F-74AE295F37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1598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#,*</a:t>
              </a:r>
            </a:p>
          </p:txBody>
        </p:sp>
        <p:sp>
          <p:nvSpPr>
            <p:cNvPr id="138260" name="Text Box 27">
              <a:extLst>
                <a:ext uri="{FF2B5EF4-FFF2-40B4-BE49-F238E27FC236}">
                  <a16:creationId xmlns:a16="http://schemas.microsoft.com/office/drawing/2014/main" id="{5F9A24D5-2D65-4DCA-81BB-F4DF7FB361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8" y="1598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138261" name="Text Box 28">
              <a:extLst>
                <a:ext uri="{FF2B5EF4-FFF2-40B4-BE49-F238E27FC236}">
                  <a16:creationId xmlns:a16="http://schemas.microsoft.com/office/drawing/2014/main" id="{F2B3D8F4-E39A-4379-959A-86CE708D86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4" y="1598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(7-2)#</a:t>
              </a:r>
            </a:p>
          </p:txBody>
        </p:sp>
        <p:sp>
          <p:nvSpPr>
            <p:cNvPr id="138262" name="Text Box 29">
              <a:extLst>
                <a:ext uri="{FF2B5EF4-FFF2-40B4-BE49-F238E27FC236}">
                  <a16:creationId xmlns:a16="http://schemas.microsoft.com/office/drawing/2014/main" id="{19FF9B05-49FC-41C5-AE0A-BB2BCF52D3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0" y="1598"/>
              <a:ext cx="129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Push(optr,’(’)</a:t>
              </a:r>
            </a:p>
          </p:txBody>
        </p:sp>
      </p:grpSp>
      <p:grpSp>
        <p:nvGrpSpPr>
          <p:cNvPr id="6" name="Group 30">
            <a:extLst>
              <a:ext uri="{FF2B5EF4-FFF2-40B4-BE49-F238E27FC236}">
                <a16:creationId xmlns:a16="http://schemas.microsoft.com/office/drawing/2014/main" id="{D026B681-E5D0-274C-994F-FAB4D525DD4C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2992438"/>
            <a:ext cx="8153400" cy="466725"/>
            <a:chOff x="340" y="1886"/>
            <a:chExt cx="5136" cy="294"/>
          </a:xfrm>
        </p:grpSpPr>
        <p:sp>
          <p:nvSpPr>
            <p:cNvPr id="138264" name="Text Box 31">
              <a:extLst>
                <a:ext uri="{FF2B5EF4-FFF2-40B4-BE49-F238E27FC236}">
                  <a16:creationId xmlns:a16="http://schemas.microsoft.com/office/drawing/2014/main" id="{D220510F-549E-4CD3-A738-396ADA5B4C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1886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#,*,(</a:t>
              </a:r>
            </a:p>
          </p:txBody>
        </p:sp>
        <p:sp>
          <p:nvSpPr>
            <p:cNvPr id="138265" name="Text Box 32">
              <a:extLst>
                <a:ext uri="{FF2B5EF4-FFF2-40B4-BE49-F238E27FC236}">
                  <a16:creationId xmlns:a16="http://schemas.microsoft.com/office/drawing/2014/main" id="{84E558A5-6F95-4D7B-B0D3-8CE9FFBED1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8" y="1886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138266" name="Text Box 33">
              <a:extLst>
                <a:ext uri="{FF2B5EF4-FFF2-40B4-BE49-F238E27FC236}">
                  <a16:creationId xmlns:a16="http://schemas.microsoft.com/office/drawing/2014/main" id="{2063134E-8500-497F-AF9B-EDE966EA5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4" y="1886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7-2)#</a:t>
              </a:r>
            </a:p>
          </p:txBody>
        </p:sp>
        <p:sp>
          <p:nvSpPr>
            <p:cNvPr id="138267" name="Text Box 34">
              <a:extLst>
                <a:ext uri="{FF2B5EF4-FFF2-40B4-BE49-F238E27FC236}">
                  <a16:creationId xmlns:a16="http://schemas.microsoft.com/office/drawing/2014/main" id="{6784DA77-CB55-4F24-81EF-AC9CEE2FAB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0" y="1886"/>
              <a:ext cx="129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Push(opnd,’7’)</a:t>
              </a:r>
            </a:p>
          </p:txBody>
        </p:sp>
      </p:grpSp>
      <p:grpSp>
        <p:nvGrpSpPr>
          <p:cNvPr id="7" name="Group 35">
            <a:extLst>
              <a:ext uri="{FF2B5EF4-FFF2-40B4-BE49-F238E27FC236}">
                <a16:creationId xmlns:a16="http://schemas.microsoft.com/office/drawing/2014/main" id="{369AC74B-018C-B546-BD79-07227C481100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3449638"/>
            <a:ext cx="8153400" cy="466725"/>
            <a:chOff x="340" y="2174"/>
            <a:chExt cx="5136" cy="294"/>
          </a:xfrm>
        </p:grpSpPr>
        <p:sp>
          <p:nvSpPr>
            <p:cNvPr id="138269" name="Text Box 36">
              <a:extLst>
                <a:ext uri="{FF2B5EF4-FFF2-40B4-BE49-F238E27FC236}">
                  <a16:creationId xmlns:a16="http://schemas.microsoft.com/office/drawing/2014/main" id="{22DE3BA8-2ACC-4871-B811-394318114F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2174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#,*,(</a:t>
              </a:r>
            </a:p>
          </p:txBody>
        </p:sp>
        <p:sp>
          <p:nvSpPr>
            <p:cNvPr id="138270" name="Text Box 37">
              <a:extLst>
                <a:ext uri="{FF2B5EF4-FFF2-40B4-BE49-F238E27FC236}">
                  <a16:creationId xmlns:a16="http://schemas.microsoft.com/office/drawing/2014/main" id="{BBE87A0D-678C-4E35-811D-1D26133CF3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8" y="2174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3,7</a:t>
              </a:r>
            </a:p>
          </p:txBody>
        </p:sp>
        <p:sp>
          <p:nvSpPr>
            <p:cNvPr id="138271" name="Text Box 38">
              <a:extLst>
                <a:ext uri="{FF2B5EF4-FFF2-40B4-BE49-F238E27FC236}">
                  <a16:creationId xmlns:a16="http://schemas.microsoft.com/office/drawing/2014/main" id="{4ABFE665-3AD3-4682-A0A9-EF360B2B1E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4" y="2174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-2)#</a:t>
              </a:r>
            </a:p>
          </p:txBody>
        </p:sp>
        <p:sp>
          <p:nvSpPr>
            <p:cNvPr id="138272" name="Text Box 39">
              <a:extLst>
                <a:ext uri="{FF2B5EF4-FFF2-40B4-BE49-F238E27FC236}">
                  <a16:creationId xmlns:a16="http://schemas.microsoft.com/office/drawing/2014/main" id="{51C3B6E1-F4AD-4155-97FA-5713DDB403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0" y="2174"/>
              <a:ext cx="129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Push(optr,’-’)</a:t>
              </a:r>
            </a:p>
          </p:txBody>
        </p:sp>
      </p:grpSp>
      <p:grpSp>
        <p:nvGrpSpPr>
          <p:cNvPr id="8" name="Group 40">
            <a:extLst>
              <a:ext uri="{FF2B5EF4-FFF2-40B4-BE49-F238E27FC236}">
                <a16:creationId xmlns:a16="http://schemas.microsoft.com/office/drawing/2014/main" id="{B8D53EE8-F2D2-8243-9748-FB271DED0E79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3906838"/>
            <a:ext cx="8153400" cy="466725"/>
            <a:chOff x="340" y="2462"/>
            <a:chExt cx="5136" cy="294"/>
          </a:xfrm>
        </p:grpSpPr>
        <p:sp>
          <p:nvSpPr>
            <p:cNvPr id="138274" name="Text Box 41">
              <a:extLst>
                <a:ext uri="{FF2B5EF4-FFF2-40B4-BE49-F238E27FC236}">
                  <a16:creationId xmlns:a16="http://schemas.microsoft.com/office/drawing/2014/main" id="{4A6602E7-C1C7-4FB5-A475-D8DACADE0F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2462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#,*,(,</a:t>
              </a:r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－</a:t>
              </a:r>
            </a:p>
          </p:txBody>
        </p:sp>
        <p:sp>
          <p:nvSpPr>
            <p:cNvPr id="138275" name="Text Box 42">
              <a:extLst>
                <a:ext uri="{FF2B5EF4-FFF2-40B4-BE49-F238E27FC236}">
                  <a16:creationId xmlns:a16="http://schemas.microsoft.com/office/drawing/2014/main" id="{7D9217F1-AE3A-4424-852E-AB74DDC158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8" y="2462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3,7</a:t>
              </a:r>
            </a:p>
          </p:txBody>
        </p:sp>
        <p:sp>
          <p:nvSpPr>
            <p:cNvPr id="138276" name="Text Box 43">
              <a:extLst>
                <a:ext uri="{FF2B5EF4-FFF2-40B4-BE49-F238E27FC236}">
                  <a16:creationId xmlns:a16="http://schemas.microsoft.com/office/drawing/2014/main" id="{FC89A371-AB31-460D-B092-2C0629214F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4" y="2462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2)#</a:t>
              </a:r>
            </a:p>
          </p:txBody>
        </p:sp>
        <p:sp>
          <p:nvSpPr>
            <p:cNvPr id="138277" name="Text Box 44">
              <a:extLst>
                <a:ext uri="{FF2B5EF4-FFF2-40B4-BE49-F238E27FC236}">
                  <a16:creationId xmlns:a16="http://schemas.microsoft.com/office/drawing/2014/main" id="{E473FBC0-5B3C-4994-936D-49C958982D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0" y="2462"/>
              <a:ext cx="129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Push(opnd,’2’)</a:t>
              </a:r>
            </a:p>
          </p:txBody>
        </p:sp>
      </p:grpSp>
      <p:grpSp>
        <p:nvGrpSpPr>
          <p:cNvPr id="9" name="Group 45">
            <a:extLst>
              <a:ext uri="{FF2B5EF4-FFF2-40B4-BE49-F238E27FC236}">
                <a16:creationId xmlns:a16="http://schemas.microsoft.com/office/drawing/2014/main" id="{14FE79AD-7AC2-874C-AEAD-FB428943A794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4354513"/>
            <a:ext cx="8153400" cy="476250"/>
            <a:chOff x="340" y="2744"/>
            <a:chExt cx="5136" cy="300"/>
          </a:xfrm>
        </p:grpSpPr>
        <p:sp>
          <p:nvSpPr>
            <p:cNvPr id="138279" name="Text Box 46">
              <a:extLst>
                <a:ext uri="{FF2B5EF4-FFF2-40B4-BE49-F238E27FC236}">
                  <a16:creationId xmlns:a16="http://schemas.microsoft.com/office/drawing/2014/main" id="{257D00E4-D7C8-4036-8EAB-D8DFD6ABA4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2750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#,*,(,</a:t>
              </a:r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－</a:t>
              </a:r>
            </a:p>
          </p:txBody>
        </p:sp>
        <p:sp>
          <p:nvSpPr>
            <p:cNvPr id="138280" name="Text Box 47">
              <a:extLst>
                <a:ext uri="{FF2B5EF4-FFF2-40B4-BE49-F238E27FC236}">
                  <a16:creationId xmlns:a16="http://schemas.microsoft.com/office/drawing/2014/main" id="{A419E846-2239-4819-B7A3-B10084FDAD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8" y="2750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3,7,2</a:t>
              </a:r>
            </a:p>
          </p:txBody>
        </p:sp>
        <p:sp>
          <p:nvSpPr>
            <p:cNvPr id="138281" name="Text Box 48">
              <a:extLst>
                <a:ext uri="{FF2B5EF4-FFF2-40B4-BE49-F238E27FC236}">
                  <a16:creationId xmlns:a16="http://schemas.microsoft.com/office/drawing/2014/main" id="{EC1D2578-D1CE-4CB4-995B-B20114EF5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4" y="2744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)#</a:t>
              </a:r>
            </a:p>
          </p:txBody>
        </p:sp>
        <p:sp>
          <p:nvSpPr>
            <p:cNvPr id="138282" name="Text Box 49">
              <a:extLst>
                <a:ext uri="{FF2B5EF4-FFF2-40B4-BE49-F238E27FC236}">
                  <a16:creationId xmlns:a16="http://schemas.microsoft.com/office/drawing/2014/main" id="{0444643E-AE0C-4BFD-BCA5-50CF20AF5B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0" y="2750"/>
              <a:ext cx="129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Operate(7-2)</a:t>
              </a:r>
            </a:p>
          </p:txBody>
        </p:sp>
      </p:grpSp>
      <p:grpSp>
        <p:nvGrpSpPr>
          <p:cNvPr id="10" name="Group 50">
            <a:extLst>
              <a:ext uri="{FF2B5EF4-FFF2-40B4-BE49-F238E27FC236}">
                <a16:creationId xmlns:a16="http://schemas.microsoft.com/office/drawing/2014/main" id="{A8A11D83-D800-654E-9500-F5BEBDF69D2E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4821238"/>
            <a:ext cx="8153400" cy="466725"/>
            <a:chOff x="340" y="3038"/>
            <a:chExt cx="5136" cy="294"/>
          </a:xfrm>
        </p:grpSpPr>
        <p:sp>
          <p:nvSpPr>
            <p:cNvPr id="138284" name="Text Box 51">
              <a:extLst>
                <a:ext uri="{FF2B5EF4-FFF2-40B4-BE49-F238E27FC236}">
                  <a16:creationId xmlns:a16="http://schemas.microsoft.com/office/drawing/2014/main" id="{96E4B2A2-7970-458C-BDDD-5D8C9439F4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3038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#,*,(</a:t>
              </a:r>
            </a:p>
          </p:txBody>
        </p:sp>
        <p:sp>
          <p:nvSpPr>
            <p:cNvPr id="138285" name="Text Box 52">
              <a:extLst>
                <a:ext uri="{FF2B5EF4-FFF2-40B4-BE49-F238E27FC236}">
                  <a16:creationId xmlns:a16="http://schemas.microsoft.com/office/drawing/2014/main" id="{87E27BC4-5FD3-48B6-BC63-F264833ADD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8" y="3038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3,5</a:t>
              </a:r>
            </a:p>
          </p:txBody>
        </p:sp>
        <p:sp>
          <p:nvSpPr>
            <p:cNvPr id="138286" name="Text Box 53">
              <a:extLst>
                <a:ext uri="{FF2B5EF4-FFF2-40B4-BE49-F238E27FC236}">
                  <a16:creationId xmlns:a16="http://schemas.microsoft.com/office/drawing/2014/main" id="{4CB3803D-020F-46C4-92A4-6E5063E8FD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4" y="3038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)#</a:t>
              </a:r>
            </a:p>
          </p:txBody>
        </p:sp>
        <p:sp>
          <p:nvSpPr>
            <p:cNvPr id="138287" name="Text Box 54">
              <a:extLst>
                <a:ext uri="{FF2B5EF4-FFF2-40B4-BE49-F238E27FC236}">
                  <a16:creationId xmlns:a16="http://schemas.microsoft.com/office/drawing/2014/main" id="{2CDFA276-7A6A-4B73-9788-F7D1CC5F6E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0" y="3038"/>
              <a:ext cx="129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Pop(optr)</a:t>
              </a:r>
            </a:p>
          </p:txBody>
        </p:sp>
      </p:grpSp>
      <p:grpSp>
        <p:nvGrpSpPr>
          <p:cNvPr id="11" name="Group 55">
            <a:extLst>
              <a:ext uri="{FF2B5EF4-FFF2-40B4-BE49-F238E27FC236}">
                <a16:creationId xmlns:a16="http://schemas.microsoft.com/office/drawing/2014/main" id="{861C576F-B894-AB4C-92F4-1F2A886BC740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5278438"/>
            <a:ext cx="8153400" cy="466725"/>
            <a:chOff x="340" y="3326"/>
            <a:chExt cx="5136" cy="294"/>
          </a:xfrm>
        </p:grpSpPr>
        <p:sp>
          <p:nvSpPr>
            <p:cNvPr id="138289" name="Text Box 56">
              <a:extLst>
                <a:ext uri="{FF2B5EF4-FFF2-40B4-BE49-F238E27FC236}">
                  <a16:creationId xmlns:a16="http://schemas.microsoft.com/office/drawing/2014/main" id="{B4AC3780-D977-4B4A-8177-613494F512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3326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#,*</a:t>
              </a:r>
            </a:p>
          </p:txBody>
        </p:sp>
        <p:sp>
          <p:nvSpPr>
            <p:cNvPr id="138290" name="Text Box 57">
              <a:extLst>
                <a:ext uri="{FF2B5EF4-FFF2-40B4-BE49-F238E27FC236}">
                  <a16:creationId xmlns:a16="http://schemas.microsoft.com/office/drawing/2014/main" id="{2155513C-38DD-4A2C-B804-EC0E5EF81F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8" y="3326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3,5</a:t>
              </a:r>
            </a:p>
          </p:txBody>
        </p:sp>
        <p:sp>
          <p:nvSpPr>
            <p:cNvPr id="138291" name="Text Box 58">
              <a:extLst>
                <a:ext uri="{FF2B5EF4-FFF2-40B4-BE49-F238E27FC236}">
                  <a16:creationId xmlns:a16="http://schemas.microsoft.com/office/drawing/2014/main" id="{01D473DD-1A6C-4862-B9AE-CF9E7EB624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4" y="3326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#</a:t>
              </a:r>
            </a:p>
          </p:txBody>
        </p:sp>
        <p:sp>
          <p:nvSpPr>
            <p:cNvPr id="138292" name="Text Box 59">
              <a:extLst>
                <a:ext uri="{FF2B5EF4-FFF2-40B4-BE49-F238E27FC236}">
                  <a16:creationId xmlns:a16="http://schemas.microsoft.com/office/drawing/2014/main" id="{A9C6CFAA-DA76-42D8-A29B-036A9B8D38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0" y="3326"/>
              <a:ext cx="129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Operate(3*5)</a:t>
              </a:r>
            </a:p>
          </p:txBody>
        </p:sp>
      </p:grpSp>
      <p:grpSp>
        <p:nvGrpSpPr>
          <p:cNvPr id="12" name="Group 60">
            <a:extLst>
              <a:ext uri="{FF2B5EF4-FFF2-40B4-BE49-F238E27FC236}">
                <a16:creationId xmlns:a16="http://schemas.microsoft.com/office/drawing/2014/main" id="{739DF604-81AE-434C-82D9-16B74BF71B3B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5735638"/>
            <a:ext cx="8153400" cy="466725"/>
            <a:chOff x="340" y="3614"/>
            <a:chExt cx="5136" cy="294"/>
          </a:xfrm>
        </p:grpSpPr>
        <p:sp>
          <p:nvSpPr>
            <p:cNvPr id="138294" name="Text Box 61">
              <a:extLst>
                <a:ext uri="{FF2B5EF4-FFF2-40B4-BE49-F238E27FC236}">
                  <a16:creationId xmlns:a16="http://schemas.microsoft.com/office/drawing/2014/main" id="{7F2E059D-1396-49CB-A948-8FD3D418E1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3614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#</a:t>
              </a:r>
            </a:p>
          </p:txBody>
        </p:sp>
        <p:sp>
          <p:nvSpPr>
            <p:cNvPr id="138295" name="Text Box 62">
              <a:extLst>
                <a:ext uri="{FF2B5EF4-FFF2-40B4-BE49-F238E27FC236}">
                  <a16:creationId xmlns:a16="http://schemas.microsoft.com/office/drawing/2014/main" id="{8A0F3616-E27A-4B01-8675-3635179245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8" y="3614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15</a:t>
              </a:r>
            </a:p>
          </p:txBody>
        </p:sp>
        <p:sp>
          <p:nvSpPr>
            <p:cNvPr id="138296" name="Text Box 63">
              <a:extLst>
                <a:ext uri="{FF2B5EF4-FFF2-40B4-BE49-F238E27FC236}">
                  <a16:creationId xmlns:a16="http://schemas.microsoft.com/office/drawing/2014/main" id="{641A0B26-C2B4-4AC7-9B6F-E7D0E7F4E9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4" y="3614"/>
              <a:ext cx="912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#</a:t>
              </a:r>
            </a:p>
          </p:txBody>
        </p:sp>
        <p:sp>
          <p:nvSpPr>
            <p:cNvPr id="138297" name="Text Box 64">
              <a:extLst>
                <a:ext uri="{FF2B5EF4-FFF2-40B4-BE49-F238E27FC236}">
                  <a16:creationId xmlns:a16="http://schemas.microsoft.com/office/drawing/2014/main" id="{1F7A2EE9-ADAD-4700-ABC0-2C23312307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0" y="3614"/>
              <a:ext cx="129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n-lt"/>
                  <a:ea typeface="+mn-ea"/>
                  <a:cs typeface="+mn-ea"/>
                  <a:sym typeface="+mn-lt"/>
                </a:rPr>
                <a:t>GetTop(opnd)</a:t>
              </a:r>
            </a:p>
          </p:txBody>
        </p:sp>
      </p:grpSp>
      <p:sp>
        <p:nvSpPr>
          <p:cNvPr id="59" name="Shape 26">
            <a:extLst>
              <a:ext uri="{FF2B5EF4-FFF2-40B4-BE49-F238E27FC236}">
                <a16:creationId xmlns:a16="http://schemas.microsoft.com/office/drawing/2014/main" id="{CB3B911C-DC17-4F50-B50D-573AB0CB6E35}"/>
              </a:ext>
            </a:extLst>
          </p:cNvPr>
          <p:cNvSpPr/>
          <p:nvPr/>
        </p:nvSpPr>
        <p:spPr>
          <a:xfrm flipH="1">
            <a:off x="0" y="6381750"/>
            <a:ext cx="9140825" cy="4762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2590" name="Rectangle 154">
            <a:extLst>
              <a:ext uri="{FF2B5EF4-FFF2-40B4-BE49-F238E27FC236}">
                <a16:creationId xmlns:a16="http://schemas.microsoft.com/office/drawing/2014/main" id="{E07F3865-63AF-7845-A1CF-FA276984D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63513"/>
            <a:ext cx="4933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0">
                <a:solidFill>
                  <a:schemeClr val="bg1"/>
                </a:solidFill>
                <a:sym typeface="+mn-lt"/>
              </a:rPr>
              <a:t>案例</a:t>
            </a:r>
            <a:r>
              <a:rPr lang="en-US" altLang="zh-CN" sz="2800" b="0">
                <a:solidFill>
                  <a:schemeClr val="bg1"/>
                </a:solidFill>
                <a:sym typeface="+mn-lt"/>
              </a:rPr>
              <a:t>3.3 </a:t>
            </a:r>
            <a:r>
              <a:rPr lang="zh-CN" altLang="en-US" sz="2800" b="0">
                <a:solidFill>
                  <a:schemeClr val="bg1"/>
                </a:solidFill>
                <a:sym typeface="+mn-lt"/>
              </a:rPr>
              <a:t>：表达式求值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267" name="表格 139266">
            <a:extLst>
              <a:ext uri="{FF2B5EF4-FFF2-40B4-BE49-F238E27FC236}">
                <a16:creationId xmlns:a16="http://schemas.microsoft.com/office/drawing/2014/main" id="{38D3EB26-9411-4845-89A1-5A4876B50B46}"/>
              </a:ext>
            </a:extLst>
          </p:cNvPr>
          <p:cNvGraphicFramePr/>
          <p:nvPr/>
        </p:nvGraphicFramePr>
        <p:xfrm>
          <a:off x="617538" y="849313"/>
          <a:ext cx="7929564" cy="5945185"/>
        </p:xfrm>
        <a:graphic>
          <a:graphicData uri="http://schemas.openxmlformats.org/drawingml/2006/table">
            <a:tbl>
              <a:tblPr/>
              <a:tblGrid>
                <a:gridCol w="779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47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17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32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47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175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175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9325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14086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509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0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50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0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1509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30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150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30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930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381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indent="0" defTabSz="914400" eaLnBrk="0" hangingPunct="0">
                        <a:buNone/>
                      </a:pPr>
                      <a:endParaRPr lang="zh-CN" altLang="zh-CN" sz="27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6701" marR="86701" marT="43348" marB="43348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>
                      <a:solidFill>
                        <a:srgbClr val="FF99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558355" name="Picture 275">
            <a:extLst>
              <a:ext uri="{FF2B5EF4-FFF2-40B4-BE49-F238E27FC236}">
                <a16:creationId xmlns:a16="http://schemas.microsoft.com/office/drawing/2014/main" id="{6ACC69A8-587C-5A4A-9F91-42E0A7ABC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413" y="1563688"/>
            <a:ext cx="457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56" name="Picture 276">
            <a:extLst>
              <a:ext uri="{FF2B5EF4-FFF2-40B4-BE49-F238E27FC236}">
                <a16:creationId xmlns:a16="http://schemas.microsoft.com/office/drawing/2014/main" id="{7E8A5AF0-E0BC-AE48-B3D1-ADC4EF84F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588" y="1635125"/>
            <a:ext cx="584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57" name="Picture 277">
            <a:extLst>
              <a:ext uri="{FF2B5EF4-FFF2-40B4-BE49-F238E27FC236}">
                <a16:creationId xmlns:a16="http://schemas.microsoft.com/office/drawing/2014/main" id="{881AD59F-DAEA-954F-B94A-D4B5FF508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13" y="1563688"/>
            <a:ext cx="4445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58" name="Picture 278">
            <a:extLst>
              <a:ext uri="{FF2B5EF4-FFF2-40B4-BE49-F238E27FC236}">
                <a16:creationId xmlns:a16="http://schemas.microsoft.com/office/drawing/2014/main" id="{2B10C56D-FC84-A943-A5A2-7045AFB8F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781300"/>
            <a:ext cx="584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59" name="Picture 279">
            <a:extLst>
              <a:ext uri="{FF2B5EF4-FFF2-40B4-BE49-F238E27FC236}">
                <a16:creationId xmlns:a16="http://schemas.microsoft.com/office/drawing/2014/main" id="{5399E65C-7F70-BE4D-8EB3-3BBC365BB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2779713"/>
            <a:ext cx="4064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60" name="Picture 280">
            <a:extLst>
              <a:ext uri="{FF2B5EF4-FFF2-40B4-BE49-F238E27FC236}">
                <a16:creationId xmlns:a16="http://schemas.microsoft.com/office/drawing/2014/main" id="{E105108F-F8B8-C84F-BBFC-FFC1D46A5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675" y="2132013"/>
            <a:ext cx="584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61" name="Picture 281">
            <a:extLst>
              <a:ext uri="{FF2B5EF4-FFF2-40B4-BE49-F238E27FC236}">
                <a16:creationId xmlns:a16="http://schemas.microsoft.com/office/drawing/2014/main" id="{F66B1590-C18F-A141-8B0C-F5DD16650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863" y="2132013"/>
            <a:ext cx="4064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62" name="Picture 282">
            <a:extLst>
              <a:ext uri="{FF2B5EF4-FFF2-40B4-BE49-F238E27FC236}">
                <a16:creationId xmlns:a16="http://schemas.microsoft.com/office/drawing/2014/main" id="{46824EB4-8C2D-DE45-A159-892249967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438" y="1484313"/>
            <a:ext cx="5715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63" name="Picture 283">
            <a:extLst>
              <a:ext uri="{FF2B5EF4-FFF2-40B4-BE49-F238E27FC236}">
                <a16:creationId xmlns:a16="http://schemas.microsoft.com/office/drawing/2014/main" id="{6B3E4A86-C5FB-454A-AC81-FCD4625F6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512888"/>
            <a:ext cx="584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64" name="Picture 284">
            <a:extLst>
              <a:ext uri="{FF2B5EF4-FFF2-40B4-BE49-F238E27FC236}">
                <a16:creationId xmlns:a16="http://schemas.microsoft.com/office/drawing/2014/main" id="{05EBA9EE-92FA-F24F-B367-3F8C5D201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1484313"/>
            <a:ext cx="4445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65" name="Picture 285">
            <a:extLst>
              <a:ext uri="{FF2B5EF4-FFF2-40B4-BE49-F238E27FC236}">
                <a16:creationId xmlns:a16="http://schemas.microsoft.com/office/drawing/2014/main" id="{1BAD909C-F8E9-124E-BEB9-56E7B3BCD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763" y="2030413"/>
            <a:ext cx="5715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66" name="Picture 286">
            <a:extLst>
              <a:ext uri="{FF2B5EF4-FFF2-40B4-BE49-F238E27FC236}">
                <a16:creationId xmlns:a16="http://schemas.microsoft.com/office/drawing/2014/main" id="{4FC28059-7059-7349-9781-992E0B0BE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2054225"/>
            <a:ext cx="4445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67" name="Picture 287">
            <a:extLst>
              <a:ext uri="{FF2B5EF4-FFF2-40B4-BE49-F238E27FC236}">
                <a16:creationId xmlns:a16="http://schemas.microsoft.com/office/drawing/2014/main" id="{4A52F34B-33B8-3C47-91F9-1A481AE86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675" y="2708275"/>
            <a:ext cx="5715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68" name="Picture 288">
            <a:extLst>
              <a:ext uri="{FF2B5EF4-FFF2-40B4-BE49-F238E27FC236}">
                <a16:creationId xmlns:a16="http://schemas.microsoft.com/office/drawing/2014/main" id="{63D069D9-10C0-964D-B87E-668C05720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013" y="2708275"/>
            <a:ext cx="4445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69" name="Picture 289">
            <a:extLst>
              <a:ext uri="{FF2B5EF4-FFF2-40B4-BE49-F238E27FC236}">
                <a16:creationId xmlns:a16="http://schemas.microsoft.com/office/drawing/2014/main" id="{6CB59330-8631-FF4D-AACB-297174CFB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895725"/>
            <a:ext cx="584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70" name="Picture 290">
            <a:extLst>
              <a:ext uri="{FF2B5EF4-FFF2-40B4-BE49-F238E27FC236}">
                <a16:creationId xmlns:a16="http://schemas.microsoft.com/office/drawing/2014/main" id="{C2E1BCBF-2D9C-484E-9BB1-1A94C465A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900" y="3860800"/>
            <a:ext cx="4445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71" name="Picture 291">
            <a:extLst>
              <a:ext uri="{FF2B5EF4-FFF2-40B4-BE49-F238E27FC236}">
                <a16:creationId xmlns:a16="http://schemas.microsoft.com/office/drawing/2014/main" id="{A0F87793-BD5D-C84F-8F2E-C0D37F5B1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581525"/>
            <a:ext cx="584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72" name="Picture 292">
            <a:extLst>
              <a:ext uri="{FF2B5EF4-FFF2-40B4-BE49-F238E27FC236}">
                <a16:creationId xmlns:a16="http://schemas.microsoft.com/office/drawing/2014/main" id="{8FDF3562-1BDC-CD44-87A0-3EE1FADFA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550" y="4475163"/>
            <a:ext cx="4445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73" name="Picture 293">
            <a:extLst>
              <a:ext uri="{FF2B5EF4-FFF2-40B4-BE49-F238E27FC236}">
                <a16:creationId xmlns:a16="http://schemas.microsoft.com/office/drawing/2014/main" id="{892A400B-72CA-154E-91BF-AE1BCEDC4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825" y="3860800"/>
            <a:ext cx="584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74" name="Picture 294">
            <a:extLst>
              <a:ext uri="{FF2B5EF4-FFF2-40B4-BE49-F238E27FC236}">
                <a16:creationId xmlns:a16="http://schemas.microsoft.com/office/drawing/2014/main" id="{F2272FA9-B981-6448-94D5-D5BC5EA8E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3754438"/>
            <a:ext cx="4445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375" name="Picture 295">
            <a:extLst>
              <a:ext uri="{FF2B5EF4-FFF2-40B4-BE49-F238E27FC236}">
                <a16:creationId xmlns:a16="http://schemas.microsoft.com/office/drawing/2014/main" id="{70326DB3-5D2F-D849-B1EB-DD3144ADC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725" y="5145088"/>
            <a:ext cx="4064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8376" name="AutoShape 296">
            <a:extLst>
              <a:ext uri="{FF2B5EF4-FFF2-40B4-BE49-F238E27FC236}">
                <a16:creationId xmlns:a16="http://schemas.microsoft.com/office/drawing/2014/main" id="{D84DE081-0C63-43FC-A556-970D6A14D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550" y="1701800"/>
            <a:ext cx="358775" cy="36036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254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77" name="AutoShape 297">
            <a:extLst>
              <a:ext uri="{FF2B5EF4-FFF2-40B4-BE49-F238E27FC236}">
                <a16:creationId xmlns:a16="http://schemas.microsoft.com/office/drawing/2014/main" id="{0A8A3159-6C47-4A9C-963B-D3E537E284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1938" y="5800725"/>
            <a:ext cx="358775" cy="36036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254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78" name="Line 298">
            <a:extLst>
              <a:ext uri="{FF2B5EF4-FFF2-40B4-BE49-F238E27FC236}">
                <a16:creationId xmlns:a16="http://schemas.microsoft.com/office/drawing/2014/main" id="{1FB6DE18-72D2-427B-869D-0814A6EC8E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7788" y="1917700"/>
            <a:ext cx="1296987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79" name="Line 299">
            <a:extLst>
              <a:ext uri="{FF2B5EF4-FFF2-40B4-BE49-F238E27FC236}">
                <a16:creationId xmlns:a16="http://schemas.microsoft.com/office/drawing/2014/main" id="{610C1559-326C-4AD7-AFBE-3260A1765459}"/>
              </a:ext>
            </a:extLst>
          </p:cNvPr>
          <p:cNvSpPr>
            <a:spLocks noChangeShapeType="1"/>
          </p:cNvSpPr>
          <p:nvPr/>
        </p:nvSpPr>
        <p:spPr bwMode="auto">
          <a:xfrm>
            <a:off x="2644775" y="1917700"/>
            <a:ext cx="1588" cy="10080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80" name="Line 300">
            <a:extLst>
              <a:ext uri="{FF2B5EF4-FFF2-40B4-BE49-F238E27FC236}">
                <a16:creationId xmlns:a16="http://schemas.microsoft.com/office/drawing/2014/main" id="{B8722EBB-58E0-4FFD-BC28-2777955300B0}"/>
              </a:ext>
            </a:extLst>
          </p:cNvPr>
          <p:cNvSpPr>
            <a:spLocks noChangeShapeType="1"/>
          </p:cNvSpPr>
          <p:nvPr/>
        </p:nvSpPr>
        <p:spPr bwMode="auto">
          <a:xfrm>
            <a:off x="2644775" y="2925763"/>
            <a:ext cx="1339850" cy="15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81" name="Line 301">
            <a:extLst>
              <a:ext uri="{FF2B5EF4-FFF2-40B4-BE49-F238E27FC236}">
                <a16:creationId xmlns:a16="http://schemas.microsoft.com/office/drawing/2014/main" id="{6A5D8349-2EB1-469B-B54B-3365D5B947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03675" y="2198688"/>
            <a:ext cx="1588" cy="5762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tailEnd type="triangle" w="med" len="med"/>
          </a:ln>
          <a:effectLst>
            <a:outerShdw dist="35921" dir="2700000" sy="50000" kx="2115830" algn="bl" rotWithShape="0">
              <a:srgbClr val="C0C0C0"/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82" name="Line 302">
            <a:extLst>
              <a:ext uri="{FF2B5EF4-FFF2-40B4-BE49-F238E27FC236}">
                <a16:creationId xmlns:a16="http://schemas.microsoft.com/office/drawing/2014/main" id="{FCECA6CC-A0CB-43BC-9306-92F598BB7F70}"/>
              </a:ext>
            </a:extLst>
          </p:cNvPr>
          <p:cNvSpPr>
            <a:spLocks noChangeShapeType="1"/>
          </p:cNvSpPr>
          <p:nvPr/>
        </p:nvSpPr>
        <p:spPr bwMode="auto">
          <a:xfrm>
            <a:off x="4003675" y="2198688"/>
            <a:ext cx="1655763" cy="15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83" name="Line 303">
            <a:extLst>
              <a:ext uri="{FF2B5EF4-FFF2-40B4-BE49-F238E27FC236}">
                <a16:creationId xmlns:a16="http://schemas.microsoft.com/office/drawing/2014/main" id="{D428C39D-33F4-4577-8C8F-E89405F201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59438" y="1911350"/>
            <a:ext cx="1587" cy="28733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tailEnd type="triangle" w="med" len="med"/>
          </a:ln>
          <a:effectLst>
            <a:outerShdw dist="35921" dir="2700000" sy="50000" kx="2115830" algn="bl" rotWithShape="0">
              <a:srgbClr val="C0C0C0"/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84" name="Line 304">
            <a:extLst>
              <a:ext uri="{FF2B5EF4-FFF2-40B4-BE49-F238E27FC236}">
                <a16:creationId xmlns:a16="http://schemas.microsoft.com/office/drawing/2014/main" id="{1EEEEE52-E3B0-4EF3-8105-0E487E0F13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03675" y="1911350"/>
            <a:ext cx="1655763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85" name="Line 305">
            <a:extLst>
              <a:ext uri="{FF2B5EF4-FFF2-40B4-BE49-F238E27FC236}">
                <a16:creationId xmlns:a16="http://schemas.microsoft.com/office/drawing/2014/main" id="{4A34FC64-FB3D-457A-9394-9CA81F80CD7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03675" y="1766888"/>
            <a:ext cx="2016125" cy="15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86" name="Line 306">
            <a:extLst>
              <a:ext uri="{FF2B5EF4-FFF2-40B4-BE49-F238E27FC236}">
                <a16:creationId xmlns:a16="http://schemas.microsoft.com/office/drawing/2014/main" id="{CEC24AF6-EE4F-48A1-80FA-598AEE138A9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1766888"/>
            <a:ext cx="1588" cy="6477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tailEnd type="triangle" w="med" len="med"/>
          </a:ln>
          <a:effectLst>
            <a:outerShdw dist="35921" dir="2700000" sy="50000" kx="2115830" algn="bl" rotWithShape="0">
              <a:srgbClr val="C0C0C0"/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87" name="Line 307">
            <a:extLst>
              <a:ext uri="{FF2B5EF4-FFF2-40B4-BE49-F238E27FC236}">
                <a16:creationId xmlns:a16="http://schemas.microsoft.com/office/drawing/2014/main" id="{6D13C9B3-F699-4538-A662-ACCF0115D34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92600" y="2414588"/>
            <a:ext cx="1727200" cy="15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88" name="Line 308">
            <a:extLst>
              <a:ext uri="{FF2B5EF4-FFF2-40B4-BE49-F238E27FC236}">
                <a16:creationId xmlns:a16="http://schemas.microsoft.com/office/drawing/2014/main" id="{493ED150-B43E-4F36-96C8-D25191E2FAF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2600" y="2414588"/>
            <a:ext cx="1588" cy="5762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tailEnd type="triangle" w="med" len="med"/>
          </a:ln>
          <a:effectLst>
            <a:outerShdw dist="35921" dir="2700000" sy="50000" kx="2115830" algn="bl" rotWithShape="0">
              <a:srgbClr val="C0C0C0"/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89" name="Line 309">
            <a:extLst>
              <a:ext uri="{FF2B5EF4-FFF2-40B4-BE49-F238E27FC236}">
                <a16:creationId xmlns:a16="http://schemas.microsoft.com/office/drawing/2014/main" id="{4CFB2BFD-190E-4AB7-9A68-ADE99234F26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779588" y="3143250"/>
            <a:ext cx="2205037" cy="301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90" name="Line 310">
            <a:extLst>
              <a:ext uri="{FF2B5EF4-FFF2-40B4-BE49-F238E27FC236}">
                <a16:creationId xmlns:a16="http://schemas.microsoft.com/office/drawing/2014/main" id="{2CACA54C-A86E-4CCA-BBFC-3AD44D58A32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79588" y="3141663"/>
            <a:ext cx="0" cy="9413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91" name="Line 311">
            <a:extLst>
              <a:ext uri="{FF2B5EF4-FFF2-40B4-BE49-F238E27FC236}">
                <a16:creationId xmlns:a16="http://schemas.microsoft.com/office/drawing/2014/main" id="{3BF88E62-5F3B-4AEC-A8AB-5F20955496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9588" y="4144963"/>
            <a:ext cx="1425575" cy="47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92" name="Line 312">
            <a:extLst>
              <a:ext uri="{FF2B5EF4-FFF2-40B4-BE49-F238E27FC236}">
                <a16:creationId xmlns:a16="http://schemas.microsoft.com/office/drawing/2014/main" id="{5390AF59-766C-46BD-9BBF-E7E53A6720F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5163" y="4143375"/>
            <a:ext cx="1587" cy="6492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93" name="Line 313">
            <a:extLst>
              <a:ext uri="{FF2B5EF4-FFF2-40B4-BE49-F238E27FC236}">
                <a16:creationId xmlns:a16="http://schemas.microsoft.com/office/drawing/2014/main" id="{A9B77BEB-EE7B-4EB7-8A50-F064E575649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5163" y="4792663"/>
            <a:ext cx="1584325" cy="15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94" name="Line 314">
            <a:extLst>
              <a:ext uri="{FF2B5EF4-FFF2-40B4-BE49-F238E27FC236}">
                <a16:creationId xmlns:a16="http://schemas.microsoft.com/office/drawing/2014/main" id="{0BADA91A-71B6-4E64-9E8B-89391B8F896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9488" y="4792663"/>
            <a:ext cx="1587" cy="7191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95" name="Line 315">
            <a:extLst>
              <a:ext uri="{FF2B5EF4-FFF2-40B4-BE49-F238E27FC236}">
                <a16:creationId xmlns:a16="http://schemas.microsoft.com/office/drawing/2014/main" id="{368888C8-CE55-4653-BB93-03D31F34B81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9488" y="5511800"/>
            <a:ext cx="360362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96" name="Line 316">
            <a:extLst>
              <a:ext uri="{FF2B5EF4-FFF2-40B4-BE49-F238E27FC236}">
                <a16:creationId xmlns:a16="http://schemas.microsoft.com/office/drawing/2014/main" id="{0D9128CB-E744-43EC-BB98-EC80D2E5BD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49850" y="4143375"/>
            <a:ext cx="1588" cy="13684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tailEnd type="triangle" w="med" len="med"/>
          </a:ln>
          <a:effectLst>
            <a:outerShdw dist="35921" dir="2700000" sy="50000" kx="2115830" algn="bl" rotWithShape="0">
              <a:srgbClr val="C0C0C0"/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97" name="Line 317">
            <a:extLst>
              <a:ext uri="{FF2B5EF4-FFF2-40B4-BE49-F238E27FC236}">
                <a16:creationId xmlns:a16="http://schemas.microsoft.com/office/drawing/2014/main" id="{D83DF217-43C0-4C01-97C1-74EF902F492D}"/>
              </a:ext>
            </a:extLst>
          </p:cNvPr>
          <p:cNvSpPr>
            <a:spLocks noChangeShapeType="1"/>
          </p:cNvSpPr>
          <p:nvPr/>
        </p:nvSpPr>
        <p:spPr bwMode="auto">
          <a:xfrm>
            <a:off x="5149850" y="4143375"/>
            <a:ext cx="208597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98" name="Line 318">
            <a:extLst>
              <a:ext uri="{FF2B5EF4-FFF2-40B4-BE49-F238E27FC236}">
                <a16:creationId xmlns:a16="http://schemas.microsoft.com/office/drawing/2014/main" id="{6677604C-A11F-430C-B576-996C9E02C3E0}"/>
              </a:ext>
            </a:extLst>
          </p:cNvPr>
          <p:cNvSpPr>
            <a:spLocks noChangeShapeType="1"/>
          </p:cNvSpPr>
          <p:nvPr/>
        </p:nvSpPr>
        <p:spPr bwMode="auto">
          <a:xfrm>
            <a:off x="7378700" y="4143375"/>
            <a:ext cx="1588" cy="19446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399" name="Line 319">
            <a:extLst>
              <a:ext uri="{FF2B5EF4-FFF2-40B4-BE49-F238E27FC236}">
                <a16:creationId xmlns:a16="http://schemas.microsoft.com/office/drawing/2014/main" id="{712BA59C-D90F-4CB7-A76C-4D407122C6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378700" y="6088063"/>
            <a:ext cx="360363" cy="15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8400" name="Line 320">
            <a:extLst>
              <a:ext uri="{FF2B5EF4-FFF2-40B4-BE49-F238E27FC236}">
                <a16:creationId xmlns:a16="http://schemas.microsoft.com/office/drawing/2014/main" id="{D7524ED0-3430-4833-8FDA-EF6A46B0FE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03675" y="1766888"/>
            <a:ext cx="1588" cy="1444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med" len="med"/>
          </a:ln>
          <a:effectLst>
            <a:outerShdw dist="35921" dir="2700000" sy="50000" kx="2115830" algn="bl" rotWithShape="0">
              <a:srgbClr val="C0C0C0"/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58401" name="Picture 321">
            <a:extLst>
              <a:ext uri="{FF2B5EF4-FFF2-40B4-BE49-F238E27FC236}">
                <a16:creationId xmlns:a16="http://schemas.microsoft.com/office/drawing/2014/main" id="{3DD56035-B0EA-9349-9D26-24E49C6FE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150" y="4483100"/>
            <a:ext cx="4445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8402" name="Picture 322">
            <a:extLst>
              <a:ext uri="{FF2B5EF4-FFF2-40B4-BE49-F238E27FC236}">
                <a16:creationId xmlns:a16="http://schemas.microsoft.com/office/drawing/2014/main" id="{BFB39158-7102-7244-8533-0E41D9E54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656263"/>
            <a:ext cx="584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Rectangle 6">
            <a:extLst>
              <a:ext uri="{FF2B5EF4-FFF2-40B4-BE49-F238E27FC236}">
                <a16:creationId xmlns:a16="http://schemas.microsoft.com/office/drawing/2014/main" id="{8768AF8F-C800-45BE-BDB1-DA0566F07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07963"/>
            <a:ext cx="273050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迷宫求解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58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58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58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58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58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58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58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58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58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58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58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558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5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5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5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5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5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8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5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58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9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558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5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55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5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55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558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558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558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558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558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558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558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558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558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558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5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500"/>
                                        <p:tgtEl>
                                          <p:spTgt spid="558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558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6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558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558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558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9" dur="500"/>
                                        <p:tgtEl>
                                          <p:spTgt spid="558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8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558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18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558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8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1" dur="500"/>
                                        <p:tgtEl>
                                          <p:spTgt spid="558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8376" grpId="0" animBg="1"/>
      <p:bldP spid="558377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圆角矩形 1">
            <a:extLst>
              <a:ext uri="{FF2B5EF4-FFF2-40B4-BE49-F238E27FC236}">
                <a16:creationId xmlns:a16="http://schemas.microsoft.com/office/drawing/2014/main" id="{35F7DD41-9522-F645-960A-C3A2B7E0F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211263"/>
            <a:ext cx="8145463" cy="6413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CA46B236-F193-4836-ADD1-7FCE3B778FE8}"/>
              </a:ext>
            </a:extLst>
          </p:cNvPr>
          <p:cNvSpPr/>
          <p:nvPr/>
        </p:nvSpPr>
        <p:spPr bwMode="auto">
          <a:xfrm>
            <a:off x="539750" y="2073275"/>
            <a:ext cx="8145463" cy="4103688"/>
          </a:xfrm>
          <a:prstGeom prst="roundRect">
            <a:avLst>
              <a:gd name="adj" fmla="val 3982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  <p:sp>
        <p:nvSpPr>
          <p:cNvPr id="730116" name="Rectangle 4">
            <a:extLst>
              <a:ext uri="{FF2B5EF4-FFF2-40B4-BE49-F238E27FC236}">
                <a16:creationId xmlns:a16="http://schemas.microsoft.com/office/drawing/2014/main" id="{B2C474F3-192E-4346-99B2-9BFC0E1F6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273300"/>
            <a:ext cx="8145463" cy="3762375"/>
          </a:xfrm>
          <a:prstGeom prst="rect">
            <a:avLst/>
          </a:prstGeom>
          <a:noFill/>
          <a:ln w="25400">
            <a:noFill/>
            <a:miter lim="800000"/>
          </a:ln>
          <a:effectLst>
            <a:outerShdw dist="35921" dir="2700000" sy="50000" kx="2115830" algn="bl" rotWithShape="0">
              <a:srgbClr val="C0C0C0"/>
            </a:outerShdw>
          </a:effec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从入口出发，按某一方向向未走过的前方探索</a:t>
            </a:r>
          </a:p>
          <a:p>
            <a:pPr eaLnBrk="1" hangingPunct="1">
              <a:lnSpc>
                <a:spcPct val="13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若能走通，则到达新点，否则试探下一方向 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; </a:t>
            </a:r>
          </a:p>
          <a:p>
            <a:pPr eaLnBrk="1" hangingPunct="1">
              <a:lnSpc>
                <a:spcPct val="13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若所有的方向均没有通路，则沿原路返回前一点，换下一个方向再继续试探</a:t>
            </a:r>
          </a:p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直到所有可能的通路都探索到，或找到一条通路，或无路可走又返回到入口点。</a:t>
            </a:r>
          </a:p>
        </p:txBody>
      </p:sp>
      <p:sp>
        <p:nvSpPr>
          <p:cNvPr id="140292" name="Rectangle 5">
            <a:extLst>
              <a:ext uri="{FF2B5EF4-FFF2-40B4-BE49-F238E27FC236}">
                <a16:creationId xmlns:a16="http://schemas.microsoft.com/office/drawing/2014/main" id="{BF988418-A272-4EBC-9CD7-7AC08B43E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236663"/>
            <a:ext cx="326231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30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求解思想：</a:t>
            </a:r>
            <a:r>
              <a:rPr lang="zh-CN" altLang="en-US" sz="3000" b="0" dirty="0">
                <a:solidFill>
                  <a:srgbClr val="FFC000"/>
                </a:solidFill>
                <a:latin typeface="+mn-lt"/>
                <a:ea typeface="+mn-ea"/>
                <a:cs typeface="+mn-ea"/>
                <a:sym typeface="+mn-lt"/>
              </a:rPr>
              <a:t>回溯法</a:t>
            </a:r>
          </a:p>
        </p:txBody>
      </p:sp>
      <p:sp>
        <p:nvSpPr>
          <p:cNvPr id="140293" name="Rectangle 6">
            <a:extLst>
              <a:ext uri="{FF2B5EF4-FFF2-40B4-BE49-F238E27FC236}">
                <a16:creationId xmlns:a16="http://schemas.microsoft.com/office/drawing/2014/main" id="{2CBB427E-B713-4FF3-81AE-389E3D098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07963"/>
            <a:ext cx="273050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迷宫求解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325" name="Rectangle 37">
            <a:extLst>
              <a:ext uri="{FF2B5EF4-FFF2-40B4-BE49-F238E27FC236}">
                <a16:creationId xmlns:a16="http://schemas.microsoft.com/office/drawing/2014/main" id="{60652A82-0D3D-4D1A-93B7-D491F7A96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538" y="1350963"/>
            <a:ext cx="7913687" cy="584200"/>
          </a:xfrm>
          <a:prstGeom prst="rect">
            <a:avLst/>
          </a:prstGeom>
          <a:noFill/>
          <a:ln w="25400">
            <a:noFill/>
            <a:miter lim="800000"/>
          </a:ln>
          <a:effectLst>
            <a:outerShdw dist="35921" dir="2700000" sy="50000" kx="2115830" algn="bl" rotWithShape="0">
              <a:srgbClr val="C0C0C0"/>
            </a:outerShdw>
          </a:effectLst>
        </p:spPr>
        <p:txBody>
          <a:bodyPr anchor="ctr">
            <a:spAutoFit/>
          </a:bodyPr>
          <a:lstStyle>
            <a:lvl1pPr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zh-CN" altLang="en-US" sz="32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需要解决的问题：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7E8459E-134F-498D-9618-65ADBF8EE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07963"/>
            <a:ext cx="273050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迷宫求解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CB4F13D-386F-7E48-82E0-200CCAD3A607}"/>
              </a:ext>
            </a:extLst>
          </p:cNvPr>
          <p:cNvGrpSpPr>
            <a:grpSpLocks/>
          </p:cNvGrpSpPr>
          <p:nvPr/>
        </p:nvGrpSpPr>
        <p:grpSpPr bwMode="auto">
          <a:xfrm>
            <a:off x="298450" y="2562225"/>
            <a:ext cx="1885950" cy="2536825"/>
            <a:chOff x="1088322" y="2217316"/>
            <a:chExt cx="2147157" cy="2890623"/>
          </a:xfrm>
        </p:grpSpPr>
        <p:sp>
          <p:nvSpPr>
            <p:cNvPr id="6" name="íṡľíḍè-Rectangle 22">
              <a:extLst>
                <a:ext uri="{FF2B5EF4-FFF2-40B4-BE49-F238E27FC236}">
                  <a16:creationId xmlns:a16="http://schemas.microsoft.com/office/drawing/2014/main" id="{6EF39D25-81EE-4ECC-ABB3-A2446F0E3B5A}"/>
                </a:ext>
              </a:extLst>
            </p:cNvPr>
            <p:cNvSpPr/>
            <p:nvPr/>
          </p:nvSpPr>
          <p:spPr>
            <a:xfrm>
              <a:off x="1167846" y="2217316"/>
              <a:ext cx="1901355" cy="1901155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íṡľíḍè-Freeform: Shape 23">
              <a:extLst>
                <a:ext uri="{FF2B5EF4-FFF2-40B4-BE49-F238E27FC236}">
                  <a16:creationId xmlns:a16="http://schemas.microsoft.com/office/drawing/2014/main" id="{B2B39A21-CF93-4FDE-B340-18CDEDB4C90E}"/>
                </a:ext>
              </a:extLst>
            </p:cNvPr>
            <p:cNvSpPr/>
            <p:nvPr/>
          </p:nvSpPr>
          <p:spPr>
            <a:xfrm rot="10800000">
              <a:off x="1167846" y="3988230"/>
              <a:ext cx="1901355" cy="370824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4F81B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îŝḷîḓé-Rectangle 38">
              <a:extLst>
                <a:ext uri="{FF2B5EF4-FFF2-40B4-BE49-F238E27FC236}">
                  <a16:creationId xmlns:a16="http://schemas.microsoft.com/office/drawing/2014/main" id="{9CA18EC1-FF43-47C7-8024-DF3D198B18A2}"/>
                </a:ext>
              </a:extLst>
            </p:cNvPr>
            <p:cNvSpPr/>
            <p:nvPr/>
          </p:nvSpPr>
          <p:spPr>
            <a:xfrm>
              <a:off x="1088322" y="4581550"/>
              <a:ext cx="2147157" cy="526389"/>
            </a:xfrm>
            <a:prstGeom prst="rect">
              <a:avLst/>
            </a:prstGeom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表示迷宫的数据结构</a:t>
              </a:r>
            </a:p>
          </p:txBody>
        </p:sp>
        <p:sp>
          <p:nvSpPr>
            <p:cNvPr id="9" name="îŝḷîḓé-Freeform: Shape 42">
              <a:extLst>
                <a:ext uri="{FF2B5EF4-FFF2-40B4-BE49-F238E27FC236}">
                  <a16:creationId xmlns:a16="http://schemas.microsoft.com/office/drawing/2014/main" id="{50EB1D3D-8ADE-4073-BF7E-DD83AAC04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0177" y="2470562"/>
              <a:ext cx="943448" cy="944246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7594E24-5B90-454F-94A5-38AD781A314E}"/>
              </a:ext>
            </a:extLst>
          </p:cNvPr>
          <p:cNvGrpSpPr>
            <a:grpSpLocks/>
          </p:cNvGrpSpPr>
          <p:nvPr/>
        </p:nvGrpSpPr>
        <p:grpSpPr bwMode="auto">
          <a:xfrm>
            <a:off x="4776788" y="2562225"/>
            <a:ext cx="1666875" cy="2536825"/>
            <a:chOff x="9271092" y="2217316"/>
            <a:chExt cx="1901376" cy="2890623"/>
          </a:xfrm>
        </p:grpSpPr>
        <p:sp>
          <p:nvSpPr>
            <p:cNvPr id="11" name="íṡľíḍè-Rectangle 30">
              <a:extLst>
                <a:ext uri="{FF2B5EF4-FFF2-40B4-BE49-F238E27FC236}">
                  <a16:creationId xmlns:a16="http://schemas.microsoft.com/office/drawing/2014/main" id="{3F46B3BA-8B7D-45FA-AA89-6DB57F61CCCA}"/>
                </a:ext>
              </a:extLst>
            </p:cNvPr>
            <p:cNvSpPr/>
            <p:nvPr/>
          </p:nvSpPr>
          <p:spPr>
            <a:xfrm>
              <a:off x="9271092" y="2217316"/>
              <a:ext cx="1901376" cy="1901155"/>
            </a:xfrm>
            <a:prstGeom prst="rect">
              <a:avLst/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íṡľíḍè-Freeform: Shape 31">
              <a:extLst>
                <a:ext uri="{FF2B5EF4-FFF2-40B4-BE49-F238E27FC236}">
                  <a16:creationId xmlns:a16="http://schemas.microsoft.com/office/drawing/2014/main" id="{DADF68E6-80E6-4EFB-84E5-927F94BCCED6}"/>
                </a:ext>
              </a:extLst>
            </p:cNvPr>
            <p:cNvSpPr/>
            <p:nvPr/>
          </p:nvSpPr>
          <p:spPr>
            <a:xfrm rot="10800000">
              <a:off x="9271092" y="4028026"/>
              <a:ext cx="1901376" cy="370824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8064A2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îŝḷîḓé-Rectangle 41">
              <a:extLst>
                <a:ext uri="{FF2B5EF4-FFF2-40B4-BE49-F238E27FC236}">
                  <a16:creationId xmlns:a16="http://schemas.microsoft.com/office/drawing/2014/main" id="{6AC2FD0E-5DC8-4C18-8B66-FC528944725C}"/>
                </a:ext>
              </a:extLst>
            </p:cNvPr>
            <p:cNvSpPr/>
            <p:nvPr/>
          </p:nvSpPr>
          <p:spPr>
            <a:xfrm>
              <a:off x="9271092" y="4581550"/>
              <a:ext cx="1901376" cy="526389"/>
            </a:xfrm>
            <a:prstGeom prst="rect">
              <a:avLst/>
            </a:prstGeom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栈的设计</a:t>
              </a:r>
            </a:p>
          </p:txBody>
        </p:sp>
        <p:sp>
          <p:nvSpPr>
            <p:cNvPr id="14" name="îŝḷîḓé-Freeform: Shape 43">
              <a:extLst>
                <a:ext uri="{FF2B5EF4-FFF2-40B4-BE49-F238E27FC236}">
                  <a16:creationId xmlns:a16="http://schemas.microsoft.com/office/drawing/2014/main" id="{2E368F84-5306-4D64-9E3B-182E6C9C306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1828" y="2561007"/>
              <a:ext cx="838417" cy="837522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422A89A0-EBBE-5E4B-A6BE-EF2014C7874E}"/>
              </a:ext>
            </a:extLst>
          </p:cNvPr>
          <p:cNvGrpSpPr>
            <a:grpSpLocks/>
          </p:cNvGrpSpPr>
          <p:nvPr/>
        </p:nvGrpSpPr>
        <p:grpSpPr bwMode="auto">
          <a:xfrm>
            <a:off x="2374900" y="2562225"/>
            <a:ext cx="1884363" cy="2516188"/>
            <a:chOff x="3758030" y="2217316"/>
            <a:chExt cx="2147157" cy="2867868"/>
          </a:xfrm>
        </p:grpSpPr>
        <p:sp>
          <p:nvSpPr>
            <p:cNvPr id="16" name="íṡľíḍè-Rectangle 18">
              <a:extLst>
                <a:ext uri="{FF2B5EF4-FFF2-40B4-BE49-F238E27FC236}">
                  <a16:creationId xmlns:a16="http://schemas.microsoft.com/office/drawing/2014/main" id="{49634C31-6748-4B5E-8054-490D9F31A77A}"/>
                </a:ext>
              </a:extLst>
            </p:cNvPr>
            <p:cNvSpPr/>
            <p:nvPr/>
          </p:nvSpPr>
          <p:spPr>
            <a:xfrm>
              <a:off x="3868373" y="2217316"/>
              <a:ext cx="1901146" cy="1901659"/>
            </a:xfrm>
            <a:prstGeom prst="rect">
              <a:avLst/>
            </a:prstGeom>
            <a:solidFill>
              <a:srgbClr val="C0504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íṡľíḍè-Freeform: Shape 19">
              <a:extLst>
                <a:ext uri="{FF2B5EF4-FFF2-40B4-BE49-F238E27FC236}">
                  <a16:creationId xmlns:a16="http://schemas.microsoft.com/office/drawing/2014/main" id="{F3C5A9C0-FB75-4A39-BC57-CC9A38C8AB83}"/>
                </a:ext>
              </a:extLst>
            </p:cNvPr>
            <p:cNvSpPr/>
            <p:nvPr/>
          </p:nvSpPr>
          <p:spPr>
            <a:xfrm rot="10800000">
              <a:off x="3868373" y="3990508"/>
              <a:ext cx="1901146" cy="370923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C0504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îŝḷîḓé-Rectangle 39">
              <a:extLst>
                <a:ext uri="{FF2B5EF4-FFF2-40B4-BE49-F238E27FC236}">
                  <a16:creationId xmlns:a16="http://schemas.microsoft.com/office/drawing/2014/main" id="{09E83616-F9C3-4432-A5DB-CA578D02233D}"/>
                </a:ext>
              </a:extLst>
            </p:cNvPr>
            <p:cNvSpPr/>
            <p:nvPr/>
          </p:nvSpPr>
          <p:spPr>
            <a:xfrm>
              <a:off x="3758030" y="4558654"/>
              <a:ext cx="2147157" cy="526530"/>
            </a:xfrm>
            <a:prstGeom prst="rect">
              <a:avLst/>
            </a:prstGeom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试探方向</a:t>
              </a:r>
            </a:p>
          </p:txBody>
        </p:sp>
        <p:sp>
          <p:nvSpPr>
            <p:cNvPr id="19" name="îŝḷîḓé-Freeform: Shape 44">
              <a:extLst>
                <a:ext uri="{FF2B5EF4-FFF2-40B4-BE49-F238E27FC236}">
                  <a16:creationId xmlns:a16="http://schemas.microsoft.com/office/drawing/2014/main" id="{6443BC6F-86E2-4210-887B-FCFF4F65B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9334" y="2568336"/>
              <a:ext cx="850180" cy="850409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4AE0BC6-9621-7D45-A7A7-CF8A941D4566}"/>
              </a:ext>
            </a:extLst>
          </p:cNvPr>
          <p:cNvGrpSpPr>
            <a:grpSpLocks/>
          </p:cNvGrpSpPr>
          <p:nvPr/>
        </p:nvGrpSpPr>
        <p:grpSpPr bwMode="auto">
          <a:xfrm>
            <a:off x="6937375" y="2562225"/>
            <a:ext cx="1882775" cy="2516188"/>
            <a:chOff x="3758030" y="2217316"/>
            <a:chExt cx="2147157" cy="2867868"/>
          </a:xfrm>
        </p:grpSpPr>
        <p:sp>
          <p:nvSpPr>
            <p:cNvPr id="21" name="íṡľíḍè-Rectangle 18">
              <a:extLst>
                <a:ext uri="{FF2B5EF4-FFF2-40B4-BE49-F238E27FC236}">
                  <a16:creationId xmlns:a16="http://schemas.microsoft.com/office/drawing/2014/main" id="{FB0180CF-22DB-4E77-BA50-77215B3B8321}"/>
                </a:ext>
              </a:extLst>
            </p:cNvPr>
            <p:cNvSpPr/>
            <p:nvPr/>
          </p:nvSpPr>
          <p:spPr>
            <a:xfrm>
              <a:off x="3868466" y="2217316"/>
              <a:ext cx="1900940" cy="1901659"/>
            </a:xfrm>
            <a:prstGeom prst="rect">
              <a:avLst/>
            </a:prstGeom>
            <a:solidFill>
              <a:srgbClr val="C0504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íṡľíḍè-Freeform: Shape 19">
              <a:extLst>
                <a:ext uri="{FF2B5EF4-FFF2-40B4-BE49-F238E27FC236}">
                  <a16:creationId xmlns:a16="http://schemas.microsoft.com/office/drawing/2014/main" id="{756E2A1D-9EAA-45B9-AC1A-8037EDCCF45A}"/>
                </a:ext>
              </a:extLst>
            </p:cNvPr>
            <p:cNvSpPr/>
            <p:nvPr/>
          </p:nvSpPr>
          <p:spPr>
            <a:xfrm rot="10800000">
              <a:off x="3868466" y="3990508"/>
              <a:ext cx="1900940" cy="370923"/>
            </a:xfrm>
            <a:custGeom>
              <a:avLst/>
              <a:gdLst>
                <a:gd name="connsiteX0" fmla="*/ 1901372 w 1901372"/>
                <a:gd name="connsiteY0" fmla="*/ 370114 h 370114"/>
                <a:gd name="connsiteX1" fmla="*/ 0 w 1901372"/>
                <a:gd name="connsiteY1" fmla="*/ 370114 h 370114"/>
                <a:gd name="connsiteX2" fmla="*/ 0 w 1901372"/>
                <a:gd name="connsiteY2" fmla="*/ 239486 h 370114"/>
                <a:gd name="connsiteX3" fmla="*/ 639355 w 1901372"/>
                <a:gd name="connsiteY3" fmla="*/ 239486 h 370114"/>
                <a:gd name="connsiteX4" fmla="*/ 950686 w 1901372"/>
                <a:gd name="connsiteY4" fmla="*/ 0 h 370114"/>
                <a:gd name="connsiteX5" fmla="*/ 1262017 w 1901372"/>
                <a:gd name="connsiteY5" fmla="*/ 239486 h 370114"/>
                <a:gd name="connsiteX6" fmla="*/ 1901372 w 1901372"/>
                <a:gd name="connsiteY6" fmla="*/ 239486 h 37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1372" h="370114">
                  <a:moveTo>
                    <a:pt x="1901372" y="370114"/>
                  </a:moveTo>
                  <a:lnTo>
                    <a:pt x="0" y="370114"/>
                  </a:lnTo>
                  <a:lnTo>
                    <a:pt x="0" y="239486"/>
                  </a:lnTo>
                  <a:lnTo>
                    <a:pt x="639355" y="239486"/>
                  </a:lnTo>
                  <a:lnTo>
                    <a:pt x="950686" y="0"/>
                  </a:lnTo>
                  <a:lnTo>
                    <a:pt x="1262017" y="239486"/>
                  </a:lnTo>
                  <a:lnTo>
                    <a:pt x="1901372" y="239486"/>
                  </a:lnTo>
                  <a:close/>
                </a:path>
              </a:pathLst>
            </a:custGeom>
            <a:solidFill>
              <a:srgbClr val="C0504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îŝḷîḓé-Rectangle 39">
              <a:extLst>
                <a:ext uri="{FF2B5EF4-FFF2-40B4-BE49-F238E27FC236}">
                  <a16:creationId xmlns:a16="http://schemas.microsoft.com/office/drawing/2014/main" id="{9E32BB6D-93A8-4D57-99A3-1CCD079246E5}"/>
                </a:ext>
              </a:extLst>
            </p:cNvPr>
            <p:cNvSpPr/>
            <p:nvPr/>
          </p:nvSpPr>
          <p:spPr>
            <a:xfrm>
              <a:off x="3758030" y="4558654"/>
              <a:ext cx="2147157" cy="526530"/>
            </a:xfrm>
            <a:prstGeom prst="rect">
              <a:avLst/>
            </a:prstGeom>
          </p:spPr>
          <p:txBody>
            <a:bodyPr lIns="0" tIns="0" rIns="0" bIns="0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pitchFamily="49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b="0">
                  <a:solidFill>
                    <a:srgbClr val="000000"/>
                  </a:solidFill>
                  <a:ea typeface="微软雅黑" panose="020B0503020204020204" pitchFamily="34" charset="-122"/>
                  <a:sym typeface="+mn-lt"/>
                </a:rPr>
                <a:t>防止重复到达某点，避免发生死循环</a:t>
              </a:r>
            </a:p>
          </p:txBody>
        </p:sp>
        <p:sp>
          <p:nvSpPr>
            <p:cNvPr id="24" name="îŝḷîḓé-Freeform: Shape 44">
              <a:extLst>
                <a:ext uri="{FF2B5EF4-FFF2-40B4-BE49-F238E27FC236}">
                  <a16:creationId xmlns:a16="http://schemas.microsoft.com/office/drawing/2014/main" id="{7B78C0B8-0484-4355-AF29-68BFC8F3D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8056" y="2568336"/>
              <a:ext cx="850897" cy="850409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sz="1800" b="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圆角矩形 3">
            <a:extLst>
              <a:ext uri="{FF2B5EF4-FFF2-40B4-BE49-F238E27FC236}">
                <a16:creationId xmlns:a16="http://schemas.microsoft.com/office/drawing/2014/main" id="{C6F0EA3A-9934-C64C-972D-7E9E77DFF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106488"/>
            <a:ext cx="8145463" cy="6413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B2E3E3C5-DF6B-4742-8BB8-BA985033EBB4}"/>
              </a:ext>
            </a:extLst>
          </p:cNvPr>
          <p:cNvSpPr/>
          <p:nvPr/>
        </p:nvSpPr>
        <p:spPr bwMode="auto">
          <a:xfrm>
            <a:off x="539750" y="1968500"/>
            <a:ext cx="8145463" cy="4556125"/>
          </a:xfrm>
          <a:prstGeom prst="roundRect">
            <a:avLst>
              <a:gd name="adj" fmla="val 3982"/>
            </a:avLst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  <p:sp>
        <p:nvSpPr>
          <p:cNvPr id="731140" name="Rectangle 4">
            <a:extLst>
              <a:ext uri="{FF2B5EF4-FFF2-40B4-BE49-F238E27FC236}">
                <a16:creationId xmlns:a16="http://schemas.microsoft.com/office/drawing/2014/main" id="{792E2CFF-7F15-4C48-8881-4FDF4049D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125538"/>
            <a:ext cx="7913687" cy="5262562"/>
          </a:xfrm>
          <a:prstGeom prst="rect">
            <a:avLst/>
          </a:prstGeom>
          <a:noFill/>
          <a:ln w="25400">
            <a:noFill/>
            <a:miter lim="800000"/>
          </a:ln>
          <a:effectLst>
            <a:outerShdw dist="35921" dir="2700000" sy="50000" kx="2115830" algn="bl" rotWithShape="0">
              <a:srgbClr val="C0C0C0"/>
            </a:outerShdw>
          </a:effectLst>
        </p:spPr>
        <p:txBody>
          <a:bodyPr anchor="ctr">
            <a:spAutoFit/>
          </a:bodyPr>
          <a:lstStyle>
            <a:lvl1pPr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、表示迷宫的数据结构</a:t>
            </a:r>
            <a:endParaRPr lang="en-US" altLang="zh-CN" sz="2800" b="0">
              <a:solidFill>
                <a:schemeClr val="bg1"/>
              </a:solidFill>
              <a:ea typeface="微软雅黑" panose="020B0503020204020204" pitchFamily="34" charset="-122"/>
              <a:sym typeface="+mn-lt"/>
            </a:endParaRPr>
          </a:p>
          <a:p>
            <a:pPr eaLnBrk="1" hangingPunct="1"/>
            <a:endParaRPr lang="zh-CN" altLang="en-US" sz="2800" b="0">
              <a:solidFill>
                <a:srgbClr val="CC0000"/>
              </a:solidFill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</a:pPr>
            <a:r>
              <a:rPr lang="zh-CN" altLang="en-US" sz="28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表示一个</a:t>
            </a:r>
            <a:r>
              <a:rPr lang="en-US" altLang="zh-CN" sz="28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m</a:t>
            </a:r>
            <a:r>
              <a:rPr lang="zh-CN" altLang="en-US" sz="28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行</a:t>
            </a:r>
            <a:r>
              <a:rPr lang="en-US" altLang="zh-CN" sz="28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sz="28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列迷宫：</a:t>
            </a:r>
          </a:p>
          <a:p>
            <a:pPr eaLnBrk="1" hangingPunct="1">
              <a:lnSpc>
                <a:spcPct val="125000"/>
              </a:lnSpc>
            </a:pP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用</a:t>
            </a:r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maze[m][n]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表示，</a:t>
            </a:r>
            <a:r>
              <a:rPr kumimoji="1" lang="en-US" altLang="zh-CN" sz="2800" b="0" i="1">
                <a:ea typeface="微软雅黑" panose="020B0503020204020204" pitchFamily="34" charset="-122"/>
                <a:sym typeface="+mn-lt"/>
              </a:rPr>
              <a:t>0≤i&lt;m,0≤j&lt;n</a:t>
            </a:r>
          </a:p>
          <a:p>
            <a:pPr eaLnBrk="1" hangingPunct="1">
              <a:lnSpc>
                <a:spcPct val="125000"/>
              </a:lnSpc>
            </a:pPr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maze[i][j] = 0          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通路</a:t>
            </a:r>
          </a:p>
          <a:p>
            <a:pPr eaLnBrk="1" hangingPunct="1">
              <a:lnSpc>
                <a:spcPct val="125000"/>
              </a:lnSpc>
            </a:pPr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maze[i][j] = 1          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不通</a:t>
            </a:r>
          </a:p>
          <a:p>
            <a:pPr eaLnBrk="1" hangingPunct="1">
              <a:lnSpc>
                <a:spcPct val="125000"/>
              </a:lnSpc>
            </a:pPr>
            <a:r>
              <a:rPr lang="zh-CN" altLang="en-US" sz="28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改进：</a:t>
            </a:r>
          </a:p>
          <a:p>
            <a:pPr eaLnBrk="1" hangingPunct="1">
              <a:lnSpc>
                <a:spcPct val="125000"/>
              </a:lnSpc>
            </a:pP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用</a:t>
            </a:r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maze[m+2][n+2]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表示</a:t>
            </a:r>
          </a:p>
          <a:p>
            <a:pPr eaLnBrk="1" hangingPunct="1">
              <a:lnSpc>
                <a:spcPct val="125000"/>
              </a:lnSpc>
            </a:pP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且</a:t>
            </a:r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maze[i][j]=1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，</a:t>
            </a:r>
            <a:r>
              <a:rPr kumimoji="1" lang="en-US" altLang="zh-CN" sz="2800" b="0" i="1">
                <a:ea typeface="微软雅黑" panose="020B0503020204020204" pitchFamily="34" charset="-122"/>
                <a:sym typeface="+mn-lt"/>
              </a:rPr>
              <a:t>i=0</a:t>
            </a:r>
            <a:r>
              <a:rPr kumimoji="1" lang="zh-CN" altLang="en-US" sz="2800" b="0" i="1">
                <a:ea typeface="微软雅黑" panose="020B0503020204020204" pitchFamily="34" charset="-122"/>
                <a:sym typeface="+mn-lt"/>
              </a:rPr>
              <a:t>或</a:t>
            </a:r>
            <a:r>
              <a:rPr kumimoji="1" lang="en-US" altLang="zh-CN" sz="2800" b="0" i="1">
                <a:ea typeface="微软雅黑" panose="020B0503020204020204" pitchFamily="34" charset="-122"/>
                <a:sym typeface="+mn-lt"/>
              </a:rPr>
              <a:t>m</a:t>
            </a:r>
            <a:r>
              <a:rPr kumimoji="1" lang="zh-CN" altLang="en-US" sz="2800" b="0" i="1">
                <a:ea typeface="微软雅黑" panose="020B0503020204020204" pitchFamily="34" charset="-122"/>
                <a:sym typeface="+mn-lt"/>
              </a:rPr>
              <a:t>＋</a:t>
            </a:r>
            <a:r>
              <a:rPr kumimoji="1" lang="en-US" altLang="zh-CN" sz="2800" b="0" i="1">
                <a:ea typeface="微软雅黑" panose="020B0503020204020204" pitchFamily="34" charset="-122"/>
                <a:sym typeface="+mn-lt"/>
              </a:rPr>
              <a:t>1, j=0</a:t>
            </a:r>
            <a:r>
              <a:rPr kumimoji="1" lang="zh-CN" altLang="en-US" sz="2800" b="0" i="1">
                <a:ea typeface="微软雅黑" panose="020B0503020204020204" pitchFamily="34" charset="-122"/>
                <a:sym typeface="+mn-lt"/>
              </a:rPr>
              <a:t>或</a:t>
            </a:r>
            <a:r>
              <a:rPr kumimoji="1" lang="en-US" altLang="zh-CN" sz="2800" b="0" i="1">
                <a:ea typeface="微软雅黑" panose="020B0503020204020204" pitchFamily="34" charset="-122"/>
                <a:sym typeface="+mn-lt"/>
              </a:rPr>
              <a:t>n</a:t>
            </a:r>
            <a:r>
              <a:rPr kumimoji="1" lang="zh-CN" altLang="en-US" sz="2800" b="0" i="1">
                <a:ea typeface="微软雅黑" panose="020B0503020204020204" pitchFamily="34" charset="-122"/>
                <a:sym typeface="+mn-lt"/>
              </a:rPr>
              <a:t>＋</a:t>
            </a:r>
            <a:r>
              <a:rPr kumimoji="1" lang="en-US" altLang="zh-CN" sz="2800" b="0" i="1">
                <a:ea typeface="微软雅黑" panose="020B0503020204020204" pitchFamily="34" charset="-122"/>
                <a:sym typeface="+mn-lt"/>
              </a:rPr>
              <a:t>1</a:t>
            </a:r>
            <a:endParaRPr kumimoji="1" lang="en-US" altLang="zh-CN" sz="2800" b="0"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</a:pP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入口坐标为（</a:t>
            </a:r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1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，</a:t>
            </a:r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1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），出口坐标为（</a:t>
            </a:r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m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，</a:t>
            </a:r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n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）</a:t>
            </a:r>
            <a:r>
              <a:rPr kumimoji="1"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     </a:t>
            </a:r>
          </a:p>
        </p:txBody>
      </p:sp>
      <p:sp>
        <p:nvSpPr>
          <p:cNvPr id="142340" name="Rectangle 5">
            <a:extLst>
              <a:ext uri="{FF2B5EF4-FFF2-40B4-BE49-F238E27FC236}">
                <a16:creationId xmlns:a16="http://schemas.microsoft.com/office/drawing/2014/main" id="{B48D6AF5-5C45-4FCB-861D-D7BAC9DD9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06375"/>
            <a:ext cx="27320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迷宫求解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221" name="表格 137220">
            <a:extLst>
              <a:ext uri="{FF2B5EF4-FFF2-40B4-BE49-F238E27FC236}">
                <a16:creationId xmlns:a16="http://schemas.microsoft.com/office/drawing/2014/main" id="{BA6B88A6-B242-4028-B925-1E6E9671205A}"/>
              </a:ext>
            </a:extLst>
          </p:cNvPr>
          <p:cNvGraphicFramePr/>
          <p:nvPr/>
        </p:nvGraphicFramePr>
        <p:xfrm>
          <a:off x="1036638" y="914400"/>
          <a:ext cx="7129458" cy="5832476"/>
        </p:xfrm>
        <a:graphic>
          <a:graphicData uri="http://schemas.openxmlformats.org/drawingml/2006/table">
            <a:tbl>
              <a:tblPr/>
              <a:tblGrid>
                <a:gridCol w="648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2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68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2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82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82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82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82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8212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buNone/>
                      </a:pPr>
                      <a:endParaRPr lang="zh-CN" altLang="zh-CN" sz="28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7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8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9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474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87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47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474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447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87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4474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78DC2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78DC2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78DC2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447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7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587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8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587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9</a:t>
                      </a:r>
                    </a:p>
                  </a:txBody>
                  <a:tcPr marL="89991" marR="89991" marT="46799" marB="46799" anchor="ctr" anchorCtr="1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  <a:defRPr sz="2400" b="1" i="0" u="non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_GB2312" panose="02010609030101010101" charset="-122"/>
                          <a:cs typeface="+mn-cs"/>
                        </a:defRPr>
                      </a:lvl5pPr>
                    </a:lstStyle>
                    <a:p>
                      <a:pPr lvl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</a:p>
                  </a:txBody>
                  <a:tcPr marL="89991" marR="89991" marT="46799" marB="46799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Rectangle 5">
            <a:extLst>
              <a:ext uri="{FF2B5EF4-FFF2-40B4-BE49-F238E27FC236}">
                <a16:creationId xmlns:a16="http://schemas.microsoft.com/office/drawing/2014/main" id="{FE2E33B7-D47C-491D-AEB7-9329A7F66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06375"/>
            <a:ext cx="27320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迷宫求解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矩形 2">
            <a:extLst>
              <a:ext uri="{FF2B5EF4-FFF2-40B4-BE49-F238E27FC236}">
                <a16:creationId xmlns:a16="http://schemas.microsoft.com/office/drawing/2014/main" id="{4F6EDDB2-90C6-624C-BF9E-BECB4202BE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36613"/>
            <a:ext cx="9144000" cy="589438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58723" name="矩形 1">
            <a:extLst>
              <a:ext uri="{FF2B5EF4-FFF2-40B4-BE49-F238E27FC236}">
                <a16:creationId xmlns:a16="http://schemas.microsoft.com/office/drawing/2014/main" id="{029FC414-BD3C-684D-9F2E-12677CDAB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87738"/>
            <a:ext cx="7524750" cy="5762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733188" name="Rectangle 4">
            <a:extLst>
              <a:ext uri="{FF2B5EF4-FFF2-40B4-BE49-F238E27FC236}">
                <a16:creationId xmlns:a16="http://schemas.microsoft.com/office/drawing/2014/main" id="{CA3828DF-0AC0-4931-BFD3-A04CB31A6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738" y="836613"/>
            <a:ext cx="8064500" cy="5780087"/>
          </a:xfrm>
          <a:prstGeom prst="rect">
            <a:avLst/>
          </a:prstGeom>
          <a:noFill/>
          <a:ln w="25400">
            <a:noFill/>
            <a:miter lim="800000"/>
          </a:ln>
          <a:effectLst>
            <a:outerShdw dist="35921" dir="2700000" sy="50000" kx="2115830" algn="bl" rotWithShape="0">
              <a:srgbClr val="C0C0C0"/>
            </a:outerShdw>
          </a:effectLst>
        </p:spPr>
        <p:txBody>
          <a:bodyPr anchor="ctr">
            <a:spAutoFit/>
          </a:bodyPr>
          <a:lstStyle>
            <a:lvl1pPr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6725" algn="l"/>
              </a:tabLs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zh-CN" altLang="en-US" sz="28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迷宫的定义：</a:t>
            </a:r>
          </a:p>
          <a:p>
            <a:pPr eaLnBrk="1" hangingPunct="1">
              <a:spcBef>
                <a:spcPct val="30000"/>
              </a:spcBef>
            </a:pPr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#define  m   8</a:t>
            </a:r>
            <a:r>
              <a:rPr kumimoji="1"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sz="28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/*</a:t>
            </a:r>
            <a:r>
              <a:rPr lang="zh-CN" altLang="en-US" sz="28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迷宫的实际行*</a:t>
            </a:r>
            <a:r>
              <a:rPr lang="en-US" altLang="zh-CN" sz="28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/</a:t>
            </a:r>
          </a:p>
          <a:p>
            <a:pPr eaLnBrk="1" hangingPunct="1">
              <a:spcBef>
                <a:spcPct val="30000"/>
              </a:spcBef>
            </a:pPr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#define  n    8</a:t>
            </a:r>
            <a:r>
              <a:rPr kumimoji="1"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sz="28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/*</a:t>
            </a:r>
            <a:r>
              <a:rPr lang="zh-CN" altLang="en-US" sz="28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迷宫的实际列*</a:t>
            </a:r>
            <a:r>
              <a:rPr lang="en-US" altLang="zh-CN" sz="28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/</a:t>
            </a:r>
          </a:p>
          <a:p>
            <a:pPr eaLnBrk="1" hangingPunct="1">
              <a:spcBef>
                <a:spcPct val="30000"/>
              </a:spcBef>
            </a:pPr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int maze [m+2][n+2] ;</a:t>
            </a:r>
          </a:p>
          <a:p>
            <a:pPr eaLnBrk="1" hangingPunct="1">
              <a:spcBef>
                <a:spcPct val="30000"/>
              </a:spcBef>
            </a:pPr>
            <a:endParaRPr kumimoji="1" lang="en-US" altLang="zh-CN" sz="2800" b="0">
              <a:ea typeface="微软雅黑" panose="020B0503020204020204" pitchFamily="34" charset="-122"/>
              <a:sym typeface="+mn-lt"/>
            </a:endParaRPr>
          </a:p>
          <a:p>
            <a:pPr eaLnBrk="1" hangingPunct="1"/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、试探方向</a:t>
            </a:r>
            <a:endParaRPr lang="en-US" altLang="zh-CN" sz="2800" b="0">
              <a:solidFill>
                <a:schemeClr val="bg1"/>
              </a:solidFill>
              <a:ea typeface="微软雅黑" panose="020B0503020204020204" pitchFamily="34" charset="-122"/>
              <a:sym typeface="+mn-lt"/>
            </a:endParaRPr>
          </a:p>
          <a:p>
            <a:pPr eaLnBrk="1" hangingPunct="1"/>
            <a:endParaRPr lang="zh-CN" altLang="en-US" sz="2800" b="0">
              <a:solidFill>
                <a:srgbClr val="CC0000"/>
              </a:solidFill>
              <a:ea typeface="微软雅黑" panose="020B0503020204020204" pitchFamily="34" charset="-122"/>
              <a:sym typeface="+mn-lt"/>
            </a:endParaRPr>
          </a:p>
          <a:p>
            <a:pPr eaLnBrk="1" hangingPunct="1"/>
            <a:r>
              <a:rPr lang="zh-CN" altLang="en-US" sz="28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表示位置的类型</a:t>
            </a:r>
            <a:r>
              <a:rPr lang="en-US" altLang="zh-CN" sz="28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PosType</a:t>
            </a:r>
            <a:r>
              <a:rPr lang="zh-CN" altLang="en-US" sz="28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定义如下：</a:t>
            </a:r>
          </a:p>
          <a:p>
            <a:pPr eaLnBrk="1" hangingPunct="1"/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typedef  struct            </a:t>
            </a:r>
          </a:p>
          <a:p>
            <a:pPr eaLnBrk="1" hangingPunct="1"/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{	</a:t>
            </a:r>
          </a:p>
          <a:p>
            <a:pPr eaLnBrk="1" hangingPunct="1"/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   int x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，</a:t>
            </a:r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y;</a:t>
            </a:r>
          </a:p>
          <a:p>
            <a:pPr eaLnBrk="1" hangingPunct="1"/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} PosType ;  </a:t>
            </a:r>
            <a:endParaRPr kumimoji="1" lang="en-US" altLang="zh-CN" sz="2800" b="0">
              <a:solidFill>
                <a:schemeClr val="bg1"/>
              </a:solidFill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44388" name="Rectangle 5">
            <a:extLst>
              <a:ext uri="{FF2B5EF4-FFF2-40B4-BE49-F238E27FC236}">
                <a16:creationId xmlns:a16="http://schemas.microsoft.com/office/drawing/2014/main" id="{3DFD59EF-2468-4304-B861-268AFD220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07963"/>
            <a:ext cx="273208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迷宫求解</a:t>
            </a:r>
          </a:p>
        </p:txBody>
      </p:sp>
      <p:sp>
        <p:nvSpPr>
          <p:cNvPr id="158726" name="矩形 3">
            <a:extLst>
              <a:ext uri="{FF2B5EF4-FFF2-40B4-BE49-F238E27FC236}">
                <a16:creationId xmlns:a16="http://schemas.microsoft.com/office/drawing/2014/main" id="{B485B9F7-8AC5-E748-91E6-B9E3396A5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5400" y="3487738"/>
            <a:ext cx="215900" cy="5762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58727" name="矩形 6">
            <a:extLst>
              <a:ext uri="{FF2B5EF4-FFF2-40B4-BE49-F238E27FC236}">
                <a16:creationId xmlns:a16="http://schemas.microsoft.com/office/drawing/2014/main" id="{04531405-A4B8-C54E-9A0B-A8922A255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013" y="3487738"/>
            <a:ext cx="215900" cy="5762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58728" name="矩形 7">
            <a:extLst>
              <a:ext uri="{FF2B5EF4-FFF2-40B4-BE49-F238E27FC236}">
                <a16:creationId xmlns:a16="http://schemas.microsoft.com/office/drawing/2014/main" id="{6B9B441F-4442-5347-A111-59B347AD8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1675" y="3487738"/>
            <a:ext cx="822325" cy="5762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F97AF5B-C4F3-448F-8D0D-72EF5EFE9B04}"/>
              </a:ext>
            </a:extLst>
          </p:cNvPr>
          <p:cNvSpPr/>
          <p:nvPr/>
        </p:nvSpPr>
        <p:spPr bwMode="auto">
          <a:xfrm>
            <a:off x="0" y="2228850"/>
            <a:ext cx="9144000" cy="43688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  <p:sp>
        <p:nvSpPr>
          <p:cNvPr id="734212" name="Rectangle 4">
            <a:extLst>
              <a:ext uri="{FF2B5EF4-FFF2-40B4-BE49-F238E27FC236}">
                <a16:creationId xmlns:a16="http://schemas.microsoft.com/office/drawing/2014/main" id="{5BA07C37-B777-4150-BC31-46FE79E32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488" y="981075"/>
            <a:ext cx="8153400" cy="519113"/>
          </a:xfrm>
          <a:prstGeom prst="rect">
            <a:avLst/>
          </a:prstGeom>
          <a:noFill/>
          <a:ln w="25400">
            <a:noFill/>
            <a:miter lim="800000"/>
          </a:ln>
          <a:effectLst>
            <a:outerShdw dist="35921" dir="2700000" sy="50000" kx="2115830" algn="bl" rotWithShape="0">
              <a:srgbClr val="C0C0C0"/>
            </a:outerShdw>
          </a:effec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zh-CN" altLang="en-US" sz="28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试探顺序规定为：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从正东沿顺时针方向</a:t>
            </a:r>
          </a:p>
        </p:txBody>
      </p:sp>
      <p:sp>
        <p:nvSpPr>
          <p:cNvPr id="734213" name="Rectangle 5">
            <a:extLst>
              <a:ext uri="{FF2B5EF4-FFF2-40B4-BE49-F238E27FC236}">
                <a16:creationId xmlns:a16="http://schemas.microsoft.com/office/drawing/2014/main" id="{0900DA3A-1752-4578-8538-5B3865581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488" y="1601788"/>
            <a:ext cx="4913312" cy="523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/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与点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(x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，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y)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相邻的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4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个点及坐标</a:t>
            </a:r>
          </a:p>
        </p:txBody>
      </p:sp>
      <p:sp>
        <p:nvSpPr>
          <p:cNvPr id="734215" name="Text Box 7">
            <a:extLst>
              <a:ext uri="{FF2B5EF4-FFF2-40B4-BE49-F238E27FC236}">
                <a16:creationId xmlns:a16="http://schemas.microsoft.com/office/drawing/2014/main" id="{B3E08C0A-FCC9-4FA6-B95C-0D0652FC8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9075" y="4205288"/>
            <a:ext cx="1093788" cy="441325"/>
          </a:xfrm>
          <a:prstGeom prst="rect">
            <a:avLst/>
          </a:prstGeom>
          <a:noFill/>
          <a:ln w="9525">
            <a:noFill/>
            <a:miter lim="800000"/>
            <a:tailEnd type="none" w="sm" len="med"/>
          </a:ln>
          <a:effectLst/>
        </p:spPr>
        <p:txBody>
          <a:bodyPr lIns="0" tIns="0" rIns="0" bIns="0"/>
          <a:lstStyle/>
          <a:p>
            <a:pPr algn="just" eaLnBrk="1" hangingPunct="1">
              <a:defRPr/>
            </a:pPr>
            <a:r>
              <a:rPr kumimoji="1" lang="en-US" altLang="zh-CN" sz="3600" b="0">
                <a:latin typeface="+mn-lt"/>
                <a:ea typeface="+mn-ea"/>
                <a:cs typeface="+mn-ea"/>
                <a:sym typeface="+mn-lt"/>
              </a:rPr>
              <a:t>(x,y)</a:t>
            </a:r>
          </a:p>
        </p:txBody>
      </p:sp>
      <p:sp>
        <p:nvSpPr>
          <p:cNvPr id="145414" name="Line 8">
            <a:extLst>
              <a:ext uri="{FF2B5EF4-FFF2-40B4-BE49-F238E27FC236}">
                <a16:creationId xmlns:a16="http://schemas.microsoft.com/office/drawing/2014/main" id="{8D2BE4A3-A844-406C-87F6-090C5CE18E0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2575" y="4441825"/>
            <a:ext cx="998538" cy="15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5415" name="Line 9">
            <a:extLst>
              <a:ext uri="{FF2B5EF4-FFF2-40B4-BE49-F238E27FC236}">
                <a16:creationId xmlns:a16="http://schemas.microsoft.com/office/drawing/2014/main" id="{C73491B2-1748-4373-9AB5-1BBD2B98B5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35475" y="2981325"/>
            <a:ext cx="0" cy="889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5416" name="Line 10">
            <a:extLst>
              <a:ext uri="{FF2B5EF4-FFF2-40B4-BE49-F238E27FC236}">
                <a16:creationId xmlns:a16="http://schemas.microsoft.com/office/drawing/2014/main" id="{4B9E0242-98AE-48FA-9C38-16D135AD2BE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00313" y="4441825"/>
            <a:ext cx="995362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5417" name="Line 11">
            <a:extLst>
              <a:ext uri="{FF2B5EF4-FFF2-40B4-BE49-F238E27FC236}">
                <a16:creationId xmlns:a16="http://schemas.microsoft.com/office/drawing/2014/main" id="{3DEAB414-43B7-4547-98A2-388BAF60C069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4838" y="5053013"/>
            <a:ext cx="0" cy="8524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34220" name="Text Box 12">
            <a:extLst>
              <a:ext uri="{FF2B5EF4-FFF2-40B4-BE49-F238E27FC236}">
                <a16:creationId xmlns:a16="http://schemas.microsoft.com/office/drawing/2014/main" id="{582E79C1-614E-45E7-897A-30467C665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2550" y="4138613"/>
            <a:ext cx="1720850" cy="668337"/>
          </a:xfrm>
          <a:prstGeom prst="rect">
            <a:avLst/>
          </a:prstGeom>
          <a:noFill/>
          <a:ln w="9525">
            <a:noFill/>
            <a:miter lim="800000"/>
            <a:tailEnd type="none" w="sm" len="med"/>
          </a:ln>
          <a:effectLst/>
        </p:spPr>
        <p:txBody>
          <a:bodyPr lIns="0" tIns="0" rIns="0" bIns="0"/>
          <a:lstStyle/>
          <a:p>
            <a:pPr algn="just" eaLnBrk="1" hangingPunct="1">
              <a:defRPr/>
            </a:pPr>
            <a:r>
              <a:rPr kumimoji="1" lang="en-US" altLang="zh-CN" sz="3600" b="0">
                <a:latin typeface="+mn-lt"/>
                <a:ea typeface="+mn-ea"/>
                <a:cs typeface="+mn-ea"/>
                <a:sym typeface="+mn-lt"/>
              </a:rPr>
              <a:t>(x,y+1)</a:t>
            </a:r>
          </a:p>
        </p:txBody>
      </p:sp>
      <p:sp>
        <p:nvSpPr>
          <p:cNvPr id="734221" name="Text Box 13">
            <a:extLst>
              <a:ext uri="{FF2B5EF4-FFF2-40B4-BE49-F238E27FC236}">
                <a16:creationId xmlns:a16="http://schemas.microsoft.com/office/drawing/2014/main" id="{F3AC45FE-DD37-43FE-8855-3A7D9218E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197350"/>
            <a:ext cx="1384300" cy="677863"/>
          </a:xfrm>
          <a:prstGeom prst="rect">
            <a:avLst/>
          </a:prstGeom>
          <a:noFill/>
          <a:ln w="9525">
            <a:noFill/>
            <a:miter lim="800000"/>
            <a:tailEnd type="none" w="sm" len="med"/>
          </a:ln>
          <a:effectLst/>
        </p:spPr>
        <p:txBody>
          <a:bodyPr lIns="0" tIns="0" rIns="0" bIns="0"/>
          <a:lstStyle/>
          <a:p>
            <a:pPr algn="just" eaLnBrk="1" hangingPunct="1">
              <a:defRPr/>
            </a:pPr>
            <a:r>
              <a:rPr kumimoji="1" lang="en-US" altLang="zh-CN" sz="3600" b="0">
                <a:latin typeface="+mn-lt"/>
                <a:ea typeface="+mn-ea"/>
                <a:cs typeface="+mn-ea"/>
                <a:sym typeface="+mn-lt"/>
              </a:rPr>
              <a:t>(x,y-1)</a:t>
            </a:r>
          </a:p>
        </p:txBody>
      </p:sp>
      <p:sp>
        <p:nvSpPr>
          <p:cNvPr id="734222" name="Text Box 14">
            <a:extLst>
              <a:ext uri="{FF2B5EF4-FFF2-40B4-BE49-F238E27FC236}">
                <a16:creationId xmlns:a16="http://schemas.microsoft.com/office/drawing/2014/main" id="{151F32D2-A5C3-4161-AB63-CADA0687A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8563" y="5902325"/>
            <a:ext cx="1643062" cy="550863"/>
          </a:xfrm>
          <a:prstGeom prst="rect">
            <a:avLst/>
          </a:prstGeom>
          <a:noFill/>
          <a:ln w="9525">
            <a:noFill/>
            <a:miter lim="800000"/>
            <a:tailEnd type="none" w="sm" len="med"/>
          </a:ln>
          <a:effectLst/>
        </p:spPr>
        <p:txBody>
          <a:bodyPr lIns="0" tIns="0" rIns="0" bIns="0"/>
          <a:lstStyle/>
          <a:p>
            <a:pPr eaLnBrk="1" hangingPunct="1">
              <a:defRPr/>
            </a:pPr>
            <a:r>
              <a:rPr kumimoji="1" lang="en-US" altLang="zh-CN" sz="3600" b="0">
                <a:latin typeface="+mn-lt"/>
                <a:ea typeface="+mn-ea"/>
                <a:cs typeface="+mn-ea"/>
                <a:sym typeface="+mn-lt"/>
              </a:rPr>
              <a:t>(x+1,y)</a:t>
            </a:r>
          </a:p>
        </p:txBody>
      </p:sp>
      <p:sp>
        <p:nvSpPr>
          <p:cNvPr id="734223" name="Text Box 15">
            <a:extLst>
              <a:ext uri="{FF2B5EF4-FFF2-40B4-BE49-F238E27FC236}">
                <a16:creationId xmlns:a16="http://schemas.microsoft.com/office/drawing/2014/main" id="{853A80CC-A9D7-47ED-AF45-9E85CAAB3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2438400"/>
            <a:ext cx="1314450" cy="506413"/>
          </a:xfrm>
          <a:prstGeom prst="rect">
            <a:avLst/>
          </a:prstGeom>
          <a:noFill/>
          <a:ln w="9525">
            <a:noFill/>
            <a:miter lim="800000"/>
            <a:tailEnd type="none" w="sm" len="med"/>
          </a:ln>
          <a:effectLst/>
        </p:spPr>
        <p:txBody>
          <a:bodyPr lIns="0" tIns="0" rIns="0" bIns="0"/>
          <a:lstStyle/>
          <a:p>
            <a:pPr algn="just" eaLnBrk="1" hangingPunct="1">
              <a:defRPr/>
            </a:pPr>
            <a:r>
              <a:rPr kumimoji="1" lang="en-US" altLang="zh-CN" sz="3600" b="0">
                <a:latin typeface="+mn-lt"/>
                <a:ea typeface="+mn-ea"/>
                <a:cs typeface="+mn-ea"/>
                <a:sym typeface="+mn-lt"/>
              </a:rPr>
              <a:t>(x-1,y)</a:t>
            </a:r>
          </a:p>
        </p:txBody>
      </p:sp>
      <p:sp>
        <p:nvSpPr>
          <p:cNvPr id="734224" name="Line 16">
            <a:extLst>
              <a:ext uri="{FF2B5EF4-FFF2-40B4-BE49-F238E27FC236}">
                <a16:creationId xmlns:a16="http://schemas.microsoft.com/office/drawing/2014/main" id="{E828DA63-19D8-40BA-8796-E6F8183F98B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63950" y="2495550"/>
            <a:ext cx="0" cy="389731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</a:ln>
          <a:effectLst>
            <a:outerShdw dist="35921" dir="2700000" algn="ctr" rotWithShape="0">
              <a:srgbClr val="C0C0C0"/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34225" name="Line 17">
            <a:extLst>
              <a:ext uri="{FF2B5EF4-FFF2-40B4-BE49-F238E27FC236}">
                <a16:creationId xmlns:a16="http://schemas.microsoft.com/office/drawing/2014/main" id="{FE157F19-75CA-471C-B70F-E2821F55A706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4300" y="2495550"/>
            <a:ext cx="0" cy="389731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</a:ln>
          <a:effectLst>
            <a:outerShdw dist="35921" dir="2700000" algn="ctr" rotWithShape="0">
              <a:srgbClr val="C0C0C0"/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34226" name="Line 18">
            <a:extLst>
              <a:ext uri="{FF2B5EF4-FFF2-40B4-BE49-F238E27FC236}">
                <a16:creationId xmlns:a16="http://schemas.microsoft.com/office/drawing/2014/main" id="{31AD4858-B404-4170-B677-7BEBAD2FA63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87450" y="4016375"/>
            <a:ext cx="67770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</a:ln>
          <a:effectLst>
            <a:outerShdw dist="35921" dir="2700000" sy="50000" kx="2115830" algn="bl" rotWithShape="0">
              <a:srgbClr val="C0C0C0"/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34227" name="Line 19">
            <a:extLst>
              <a:ext uri="{FF2B5EF4-FFF2-40B4-BE49-F238E27FC236}">
                <a16:creationId xmlns:a16="http://schemas.microsoft.com/office/drawing/2014/main" id="{6DE64E9A-5EB0-41E3-898E-058E75C44904}"/>
              </a:ext>
            </a:extLst>
          </p:cNvPr>
          <p:cNvSpPr>
            <a:spLocks noChangeShapeType="1"/>
          </p:cNvSpPr>
          <p:nvPr/>
        </p:nvSpPr>
        <p:spPr bwMode="auto">
          <a:xfrm>
            <a:off x="1187450" y="4930775"/>
            <a:ext cx="67770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</a:ln>
          <a:effectLst>
            <a:outerShdw dist="35921" dir="2700000" sy="50000" kx="2115830" algn="bl" rotWithShape="0">
              <a:srgbClr val="C0C0C0"/>
            </a:outerShdw>
          </a:effectLst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kumimoji="1"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5426" name="Rectangle 20">
            <a:extLst>
              <a:ext uri="{FF2B5EF4-FFF2-40B4-BE49-F238E27FC236}">
                <a16:creationId xmlns:a16="http://schemas.microsoft.com/office/drawing/2014/main" id="{C16F059E-41D6-49E2-AB1D-BA06A91F2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813" y="165100"/>
            <a:ext cx="27320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迷宫求解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88F6807-EADD-4EC7-AC38-BE3941287517}"/>
              </a:ext>
            </a:extLst>
          </p:cNvPr>
          <p:cNvSpPr/>
          <p:nvPr/>
        </p:nvSpPr>
        <p:spPr bwMode="auto">
          <a:xfrm>
            <a:off x="0" y="1844675"/>
            <a:ext cx="9144000" cy="48402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  <p:sp>
        <p:nvSpPr>
          <p:cNvPr id="160771" name="矩形 3">
            <a:extLst>
              <a:ext uri="{FF2B5EF4-FFF2-40B4-BE49-F238E27FC236}">
                <a16:creationId xmlns:a16="http://schemas.microsoft.com/office/drawing/2014/main" id="{04E61126-6074-9B4B-AEE0-C499B6343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763" y="1052513"/>
            <a:ext cx="3352801" cy="5762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735236" name="Rectangle 4">
            <a:extLst>
              <a:ext uri="{FF2B5EF4-FFF2-40B4-BE49-F238E27FC236}">
                <a16:creationId xmlns:a16="http://schemas.microsoft.com/office/drawing/2014/main" id="{26666C6A-7EB1-4806-ABFC-9B29BD2B2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800" y="1052513"/>
            <a:ext cx="8189913" cy="5632450"/>
          </a:xfrm>
          <a:prstGeom prst="rect">
            <a:avLst/>
          </a:prstGeom>
          <a:noFill/>
          <a:ln w="25400">
            <a:noFill/>
            <a:miter lim="800000"/>
          </a:ln>
          <a:effectLst>
            <a:outerShdw dist="35921" dir="2700000" sy="50000" kx="2115830" algn="bl" rotWithShape="0">
              <a:srgbClr val="C0C0C0"/>
            </a:outerShdw>
          </a:effec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、栈的设计</a:t>
            </a:r>
          </a:p>
          <a:p>
            <a:pPr eaLnBrk="1" hangingPunct="1">
              <a:lnSpc>
                <a:spcPct val="125000"/>
              </a:lnSpc>
            </a:pPr>
            <a:endParaRPr lang="en-US" altLang="zh-CN" b="0">
              <a:solidFill>
                <a:srgbClr val="CC0000"/>
              </a:solidFill>
              <a:ea typeface="微软雅黑" panose="020B0503020204020204" pitchFamily="34" charset="-122"/>
              <a:sym typeface="+mn-lt"/>
            </a:endParaRPr>
          </a:p>
          <a:p>
            <a:pPr eaLnBrk="1" hangingPunct="1">
              <a:lnSpc>
                <a:spcPct val="125000"/>
              </a:lnSpc>
            </a:pPr>
            <a:r>
              <a:rPr lang="zh-CN" altLang="en-US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栈中每个元素的组成：</a:t>
            </a:r>
          </a:p>
          <a:p>
            <a:pPr eaLnBrk="1" hangingPunct="1">
              <a:lnSpc>
                <a:spcPct val="125000"/>
              </a:lnSpc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通道块在路径上的序号</a:t>
            </a:r>
          </a:p>
          <a:p>
            <a:pPr eaLnBrk="1" hangingPunct="1">
              <a:lnSpc>
                <a:spcPct val="125000"/>
              </a:lnSpc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坐标位置</a:t>
            </a:r>
          </a:p>
          <a:p>
            <a:pPr eaLnBrk="1" hangingPunct="1">
              <a:lnSpc>
                <a:spcPct val="125000"/>
              </a:lnSpc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前进方向（东为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，南为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2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，西为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，北为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4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）</a:t>
            </a:r>
          </a:p>
          <a:p>
            <a:pPr eaLnBrk="1" hangingPunct="1">
              <a:lnSpc>
                <a:spcPct val="125000"/>
              </a:lnSpc>
            </a:pPr>
            <a:r>
              <a:rPr lang="zh-CN" altLang="en-US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栈元素的类型定义： </a:t>
            </a:r>
          </a:p>
          <a:p>
            <a:pPr eaLnBrk="1" hangingPunct="1">
              <a:lnSpc>
                <a:spcPct val="125000"/>
              </a:lnSpc>
            </a:pPr>
            <a:r>
              <a:rPr kumimoji="1" lang="en-US" altLang="zh-CN" b="0">
                <a:ea typeface="微软雅黑" panose="020B0503020204020204" pitchFamily="34" charset="-122"/>
                <a:sym typeface="+mn-lt"/>
              </a:rPr>
              <a:t>typedef struct {</a:t>
            </a:r>
          </a:p>
          <a:p>
            <a:pPr eaLnBrk="1" hangingPunct="1">
              <a:lnSpc>
                <a:spcPct val="125000"/>
              </a:lnSpc>
            </a:pPr>
            <a:r>
              <a:rPr kumimoji="1" lang="en-US" altLang="zh-CN" b="0">
                <a:ea typeface="微软雅黑" panose="020B0503020204020204" pitchFamily="34" charset="-122"/>
                <a:sym typeface="+mn-lt"/>
              </a:rPr>
              <a:t>    int ord;</a:t>
            </a:r>
          </a:p>
          <a:p>
            <a:pPr eaLnBrk="1" hangingPunct="1">
              <a:lnSpc>
                <a:spcPct val="125000"/>
              </a:lnSpc>
            </a:pPr>
            <a:r>
              <a:rPr kumimoji="1" lang="en-US" altLang="zh-CN" b="0">
                <a:ea typeface="微软雅黑" panose="020B0503020204020204" pitchFamily="34" charset="-122"/>
                <a:sym typeface="+mn-lt"/>
              </a:rPr>
              <a:t>    PosType seat;</a:t>
            </a:r>
          </a:p>
          <a:p>
            <a:pPr eaLnBrk="1" hangingPunct="1">
              <a:lnSpc>
                <a:spcPct val="125000"/>
              </a:lnSpc>
            </a:pPr>
            <a:r>
              <a:rPr kumimoji="1" lang="en-US" altLang="zh-CN" b="0">
                <a:ea typeface="微软雅黑" panose="020B0503020204020204" pitchFamily="34" charset="-122"/>
                <a:sym typeface="+mn-lt"/>
              </a:rPr>
              <a:t>    int di;</a:t>
            </a:r>
          </a:p>
          <a:p>
            <a:pPr eaLnBrk="1" hangingPunct="1">
              <a:lnSpc>
                <a:spcPct val="125000"/>
              </a:lnSpc>
            </a:pPr>
            <a:r>
              <a:rPr kumimoji="1" lang="en-US" altLang="zh-CN" b="0">
                <a:ea typeface="微软雅黑" panose="020B0503020204020204" pitchFamily="34" charset="-122"/>
                <a:sym typeface="+mn-lt"/>
              </a:rPr>
              <a:t>}SElemType;</a:t>
            </a:r>
          </a:p>
        </p:txBody>
      </p:sp>
      <p:sp>
        <p:nvSpPr>
          <p:cNvPr id="146436" name="Rectangle 5">
            <a:extLst>
              <a:ext uri="{FF2B5EF4-FFF2-40B4-BE49-F238E27FC236}">
                <a16:creationId xmlns:a16="http://schemas.microsoft.com/office/drawing/2014/main" id="{D7657BC2-A986-49CE-8995-32495B00C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88913"/>
            <a:ext cx="273208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迷宫求解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DD424705-AFF1-40BB-BE6D-20A28B7D63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2312988"/>
            <a:ext cx="9140825" cy="2987675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248000" rIns="252000" anchor="ctr"/>
          <a:lstStyle/>
          <a:p>
            <a:pPr algn="just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36260" name="Rectangle 4">
            <a:extLst>
              <a:ext uri="{FF2B5EF4-FFF2-40B4-BE49-F238E27FC236}">
                <a16:creationId xmlns:a16="http://schemas.microsoft.com/office/drawing/2014/main" id="{CA7B5A9E-CBA1-4A7E-BB41-29B0B0453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1500" y="3190875"/>
            <a:ext cx="7272338" cy="1168400"/>
          </a:xfrm>
          <a:prstGeom prst="rect">
            <a:avLst/>
          </a:prstGeom>
          <a:noFill/>
          <a:ln w="25400">
            <a:noFill/>
            <a:miter lim="800000"/>
          </a:ln>
          <a:effectLst>
            <a:outerShdw dist="35921" dir="2700000" sy="50000" kx="2115830" algn="bl" rotWithShape="0">
              <a:srgbClr val="C0C0C0"/>
            </a:outerShdw>
          </a:effec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28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4</a:t>
            </a:r>
            <a:r>
              <a:rPr lang="zh-CN" altLang="en-US" sz="2800" b="0">
                <a:solidFill>
                  <a:srgbClr val="CC0000"/>
                </a:solidFill>
                <a:ea typeface="微软雅黑" panose="020B0503020204020204" pitchFamily="34" charset="-122"/>
                <a:sym typeface="+mn-lt"/>
              </a:rPr>
              <a:t>、防止重复到达某点</a:t>
            </a:r>
          </a:p>
          <a:p>
            <a:pPr eaLnBrk="1" hangingPunct="1">
              <a:lnSpc>
                <a:spcPct val="125000"/>
              </a:lnSpc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走过不通之处要加以标记（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MarkPrint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操作）</a:t>
            </a:r>
          </a:p>
        </p:txBody>
      </p:sp>
      <p:sp>
        <p:nvSpPr>
          <p:cNvPr id="161796" name="椭圆 6">
            <a:extLst>
              <a:ext uri="{FF2B5EF4-FFF2-40B4-BE49-F238E27FC236}">
                <a16:creationId xmlns:a16="http://schemas.microsoft.com/office/drawing/2014/main" id="{45B2C631-8072-EA4E-8D65-C66D39B42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9488" y="5203825"/>
            <a:ext cx="95250" cy="155575"/>
          </a:xfrm>
          <a:prstGeom prst="ellipse">
            <a:avLst/>
          </a:prstGeom>
          <a:solidFill>
            <a:srgbClr val="A5A5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</a:pPr>
            <a:endParaRPr lang="zh-CN" altLang="en-US" sz="2800">
              <a:solidFill>
                <a:srgbClr val="FFFFFF"/>
              </a:solidFill>
              <a:latin typeface="Arial Narrow" panose="020B0604020202020204" pitchFamily="34" charset="0"/>
            </a:endParaRPr>
          </a:p>
        </p:txBody>
      </p:sp>
      <p:sp>
        <p:nvSpPr>
          <p:cNvPr id="161797" name="椭圆 6">
            <a:extLst>
              <a:ext uri="{FF2B5EF4-FFF2-40B4-BE49-F238E27FC236}">
                <a16:creationId xmlns:a16="http://schemas.microsoft.com/office/drawing/2014/main" id="{CD2A7345-1CCC-D941-A385-9239B1F41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563" y="5213350"/>
            <a:ext cx="95250" cy="155575"/>
          </a:xfrm>
          <a:prstGeom prst="ellipse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</a:pPr>
            <a:endParaRPr lang="zh-CN" altLang="en-US" sz="2800">
              <a:solidFill>
                <a:srgbClr val="FFFFFF"/>
              </a:solidFill>
              <a:latin typeface="Arial Narrow" panose="020B0604020202020204" pitchFamily="34" charset="0"/>
            </a:endParaRPr>
          </a:p>
        </p:txBody>
      </p:sp>
      <p:sp>
        <p:nvSpPr>
          <p:cNvPr id="161798" name="椭圆 11">
            <a:extLst>
              <a:ext uri="{FF2B5EF4-FFF2-40B4-BE49-F238E27FC236}">
                <a16:creationId xmlns:a16="http://schemas.microsoft.com/office/drawing/2014/main" id="{95A8AC2C-7B05-2144-8B52-8CDA691A67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201863"/>
            <a:ext cx="96838" cy="155575"/>
          </a:xfrm>
          <a:prstGeom prst="ellipse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</a:pPr>
            <a:endParaRPr lang="zh-CN" altLang="en-US" sz="2800">
              <a:solidFill>
                <a:srgbClr val="FFFFFF"/>
              </a:solidFill>
              <a:latin typeface="Arial Narrow" panose="020B0604020202020204" pitchFamily="34" charset="0"/>
            </a:endParaRPr>
          </a:p>
        </p:txBody>
      </p:sp>
      <p:sp>
        <p:nvSpPr>
          <p:cNvPr id="161799" name="圆角矩形 15">
            <a:extLst>
              <a:ext uri="{FF2B5EF4-FFF2-40B4-BE49-F238E27FC236}">
                <a16:creationId xmlns:a16="http://schemas.microsoft.com/office/drawing/2014/main" id="{AEC94885-DD13-4444-85CD-AA1250AC6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3" y="2198688"/>
            <a:ext cx="492125" cy="3171825"/>
          </a:xfrm>
          <a:custGeom>
            <a:avLst/>
            <a:gdLst>
              <a:gd name="T0" fmla="*/ 1562 w 738285"/>
              <a:gd name="T1" fmla="*/ 5697 h 4248500"/>
              <a:gd name="T2" fmla="*/ 217 w 738285"/>
              <a:gd name="T3" fmla="*/ 1 h 4248500"/>
              <a:gd name="T4" fmla="*/ 10915 w 738285"/>
              <a:gd name="T5" fmla="*/ 1 h 4248500"/>
              <a:gd name="T6" fmla="*/ 12786 w 738285"/>
              <a:gd name="T7" fmla="*/ 4212 h 4248500"/>
              <a:gd name="T8" fmla="*/ 12786 w 738285"/>
              <a:gd name="T9" fmla="*/ 161439 h 4248500"/>
              <a:gd name="T10" fmla="*/ 10915 w 738285"/>
              <a:gd name="T11" fmla="*/ 165651 h 4248500"/>
              <a:gd name="T12" fmla="*/ 629 w 738285"/>
              <a:gd name="T13" fmla="*/ 165651 h 4248500"/>
              <a:gd name="T14" fmla="*/ 1562 w 738285"/>
              <a:gd name="T15" fmla="*/ 161439 h 4248500"/>
              <a:gd name="T16" fmla="*/ 1562 w 738285"/>
              <a:gd name="T17" fmla="*/ 5697 h 42485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38285"/>
              <a:gd name="T28" fmla="*/ 0 h 4248500"/>
              <a:gd name="T29" fmla="*/ 738285 w 738285"/>
              <a:gd name="T30" fmla="*/ 4248500 h 42485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38285" h="4248500">
                <a:moveTo>
                  <a:pt x="90213" y="146124"/>
                </a:moveTo>
                <a:cubicBezTo>
                  <a:pt x="128313" y="-4018"/>
                  <a:pt x="-47164" y="10"/>
                  <a:pt x="12490" y="10"/>
                </a:cubicBezTo>
                <a:lnTo>
                  <a:pt x="630271" y="10"/>
                </a:lnTo>
                <a:cubicBezTo>
                  <a:pt x="689925" y="10"/>
                  <a:pt x="738285" y="48370"/>
                  <a:pt x="738285" y="108024"/>
                </a:cubicBezTo>
                <a:lnTo>
                  <a:pt x="738285" y="4140468"/>
                </a:lnTo>
                <a:cubicBezTo>
                  <a:pt x="738285" y="4200122"/>
                  <a:pt x="689925" y="4248482"/>
                  <a:pt x="630271" y="4248482"/>
                </a:cubicBezTo>
                <a:lnTo>
                  <a:pt x="36302" y="4248482"/>
                </a:lnTo>
                <a:cubicBezTo>
                  <a:pt x="-23352" y="4248482"/>
                  <a:pt x="94976" y="4252509"/>
                  <a:pt x="90213" y="4140468"/>
                </a:cubicBezTo>
                <a:lnTo>
                  <a:pt x="90213" y="146124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lIns="72000" tIns="0" rIns="0" bIns="0" anchor="ctr"/>
          <a:lstStyle/>
          <a:p>
            <a:endParaRPr lang="en-US"/>
          </a:p>
        </p:txBody>
      </p:sp>
      <p:sp>
        <p:nvSpPr>
          <p:cNvPr id="161800" name="椭圆 11">
            <a:extLst>
              <a:ext uri="{FF2B5EF4-FFF2-40B4-BE49-F238E27FC236}">
                <a16:creationId xmlns:a16="http://schemas.microsoft.com/office/drawing/2014/main" id="{3996D37B-6C26-6E49-9B19-16C5E4BB6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725" y="2192338"/>
            <a:ext cx="96838" cy="155575"/>
          </a:xfrm>
          <a:prstGeom prst="ellipse">
            <a:avLst/>
          </a:prstGeom>
          <a:solidFill>
            <a:srgbClr val="A5A5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</a:pPr>
            <a:endParaRPr lang="zh-CN" altLang="en-US" sz="2800">
              <a:solidFill>
                <a:srgbClr val="FFFFFF"/>
              </a:solidFill>
              <a:latin typeface="Arial Narrow" panose="020B0604020202020204" pitchFamily="34" charset="0"/>
            </a:endParaRPr>
          </a:p>
        </p:txBody>
      </p:sp>
      <p:sp>
        <p:nvSpPr>
          <p:cNvPr id="161801" name="圆角矩形 15">
            <a:extLst>
              <a:ext uri="{FF2B5EF4-FFF2-40B4-BE49-F238E27FC236}">
                <a16:creationId xmlns:a16="http://schemas.microsoft.com/office/drawing/2014/main" id="{782C8FF6-D2A6-F841-8377-246B373AD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4888" y="2189163"/>
            <a:ext cx="492125" cy="3171825"/>
          </a:xfrm>
          <a:custGeom>
            <a:avLst/>
            <a:gdLst>
              <a:gd name="T0" fmla="*/ 1562 w 738285"/>
              <a:gd name="T1" fmla="*/ 5697 h 4248500"/>
              <a:gd name="T2" fmla="*/ 217 w 738285"/>
              <a:gd name="T3" fmla="*/ 1 h 4248500"/>
              <a:gd name="T4" fmla="*/ 10915 w 738285"/>
              <a:gd name="T5" fmla="*/ 1 h 4248500"/>
              <a:gd name="T6" fmla="*/ 12786 w 738285"/>
              <a:gd name="T7" fmla="*/ 4212 h 4248500"/>
              <a:gd name="T8" fmla="*/ 12786 w 738285"/>
              <a:gd name="T9" fmla="*/ 161439 h 4248500"/>
              <a:gd name="T10" fmla="*/ 10915 w 738285"/>
              <a:gd name="T11" fmla="*/ 165651 h 4248500"/>
              <a:gd name="T12" fmla="*/ 629 w 738285"/>
              <a:gd name="T13" fmla="*/ 165651 h 4248500"/>
              <a:gd name="T14" fmla="*/ 1562 w 738285"/>
              <a:gd name="T15" fmla="*/ 161439 h 4248500"/>
              <a:gd name="T16" fmla="*/ 1562 w 738285"/>
              <a:gd name="T17" fmla="*/ 5697 h 42485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38285"/>
              <a:gd name="T28" fmla="*/ 0 h 4248500"/>
              <a:gd name="T29" fmla="*/ 738285 w 738285"/>
              <a:gd name="T30" fmla="*/ 4248500 h 42485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38285" h="4248500">
                <a:moveTo>
                  <a:pt x="90213" y="146124"/>
                </a:moveTo>
                <a:cubicBezTo>
                  <a:pt x="128313" y="-4018"/>
                  <a:pt x="-47164" y="10"/>
                  <a:pt x="12490" y="10"/>
                </a:cubicBezTo>
                <a:lnTo>
                  <a:pt x="630271" y="10"/>
                </a:lnTo>
                <a:cubicBezTo>
                  <a:pt x="689925" y="10"/>
                  <a:pt x="738285" y="48370"/>
                  <a:pt x="738285" y="108024"/>
                </a:cubicBezTo>
                <a:lnTo>
                  <a:pt x="738285" y="4140468"/>
                </a:lnTo>
                <a:cubicBezTo>
                  <a:pt x="738285" y="4200122"/>
                  <a:pt x="689925" y="4248482"/>
                  <a:pt x="630271" y="4248482"/>
                </a:cubicBezTo>
                <a:lnTo>
                  <a:pt x="36302" y="4248482"/>
                </a:lnTo>
                <a:cubicBezTo>
                  <a:pt x="-23352" y="4248482"/>
                  <a:pt x="94976" y="4252509"/>
                  <a:pt x="90213" y="4140468"/>
                </a:cubicBezTo>
                <a:lnTo>
                  <a:pt x="90213" y="146124"/>
                </a:lnTo>
                <a:close/>
              </a:path>
            </a:pathLst>
          </a:custGeom>
          <a:solidFill>
            <a:srgbClr val="A5A5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lIns="72000" tIns="0" rIns="0" bIns="0" anchor="ctr"/>
          <a:lstStyle/>
          <a:p>
            <a:endParaRPr lang="en-US"/>
          </a:p>
        </p:txBody>
      </p:sp>
      <p:sp>
        <p:nvSpPr>
          <p:cNvPr id="147460" name="Rectangle 5">
            <a:extLst>
              <a:ext uri="{FF2B5EF4-FFF2-40B4-BE49-F238E27FC236}">
                <a16:creationId xmlns:a16="http://schemas.microsoft.com/office/drawing/2014/main" id="{3AFC311B-1024-4FAB-ADFA-9C7A2B7B8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07963"/>
            <a:ext cx="273208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迷宫求解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123674FE-8478-4997-99B2-2A795E1102EE}"/>
              </a:ext>
            </a:extLst>
          </p:cNvPr>
          <p:cNvSpPr/>
          <p:nvPr/>
        </p:nvSpPr>
        <p:spPr bwMode="auto">
          <a:xfrm>
            <a:off x="0" y="1652588"/>
            <a:ext cx="9144000" cy="47291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  <p:sp>
        <p:nvSpPr>
          <p:cNvPr id="2" name="同侧圆角矩形 1">
            <a:extLst>
              <a:ext uri="{FF2B5EF4-FFF2-40B4-BE49-F238E27FC236}">
                <a16:creationId xmlns:a16="http://schemas.microsoft.com/office/drawing/2014/main" id="{362FE6D1-8E5F-4F41-ACF2-D97D92F37D5E}"/>
              </a:ext>
            </a:extLst>
          </p:cNvPr>
          <p:cNvSpPr/>
          <p:nvPr/>
        </p:nvSpPr>
        <p:spPr bwMode="auto">
          <a:xfrm>
            <a:off x="0" y="1149350"/>
            <a:ext cx="3059113" cy="503238"/>
          </a:xfrm>
          <a:prstGeom prst="round2Same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  <p:sp>
        <p:nvSpPr>
          <p:cNvPr id="148483" name="Rectangle 1">
            <a:extLst>
              <a:ext uri="{FF2B5EF4-FFF2-40B4-BE49-F238E27FC236}">
                <a16:creationId xmlns:a16="http://schemas.microsoft.com/office/drawing/2014/main" id="{3BC62189-D001-4275-AE0C-E7DE85446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" y="1149350"/>
            <a:ext cx="8181975" cy="523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【</a:t>
            </a:r>
            <a:r>
              <a:rPr lang="zh-CN" altLang="en-US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案例分析</a:t>
            </a:r>
            <a:r>
              <a:rPr lang="en-US" altLang="zh-CN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】</a:t>
            </a:r>
          </a:p>
          <a:p>
            <a:pPr>
              <a:lnSpc>
                <a:spcPct val="125000"/>
              </a:lnSpc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设置两个队列分别存放男士和女士入队者</a:t>
            </a:r>
            <a:endParaRPr lang="en-US" altLang="zh-CN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假设男士和女士的记录存放在一个数组中作为输入，然后依次扫描该数组的各元素，并根据性别来决定是进入男队还是女队。</a:t>
            </a:r>
            <a:endParaRPr lang="en-US" altLang="zh-CN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当这两个队列构造完成之后，依次将两队当前的队头元素出队来配成舞伴，直至某队列变空为止。</a:t>
            </a:r>
            <a:endParaRPr lang="en-US" altLang="zh-CN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ts val="12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此时，若某队仍有等待配对者，则输出此队列中排在队头的等待者的姓名，此人将是下一轮舞曲开始时第一个可获得舞伴的人。</a:t>
            </a:r>
          </a:p>
        </p:txBody>
      </p:sp>
      <p:sp>
        <p:nvSpPr>
          <p:cNvPr id="162821" name="Rectangle 154">
            <a:extLst>
              <a:ext uri="{FF2B5EF4-FFF2-40B4-BE49-F238E27FC236}">
                <a16:creationId xmlns:a16="http://schemas.microsoft.com/office/drawing/2014/main" id="{9ED8D08D-94F8-CF4A-A00F-75A9E0840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650" y="163513"/>
            <a:ext cx="4933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0">
                <a:solidFill>
                  <a:schemeClr val="bg1"/>
                </a:solidFill>
                <a:sym typeface="+mn-lt"/>
              </a:rPr>
              <a:t>案例</a:t>
            </a:r>
            <a:r>
              <a:rPr lang="en-US" altLang="zh-CN" sz="2800" b="0">
                <a:solidFill>
                  <a:schemeClr val="bg1"/>
                </a:solidFill>
                <a:sym typeface="+mn-lt"/>
              </a:rPr>
              <a:t>3.4 </a:t>
            </a:r>
            <a:r>
              <a:rPr lang="zh-CN" altLang="en-US" sz="2800" b="0">
                <a:solidFill>
                  <a:schemeClr val="bg1"/>
                </a:solidFill>
                <a:sym typeface="+mn-lt"/>
              </a:rPr>
              <a:t>：舞伴问题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矩形 1">
            <a:extLst>
              <a:ext uri="{FF2B5EF4-FFF2-40B4-BE49-F238E27FC236}">
                <a16:creationId xmlns:a16="http://schemas.microsoft.com/office/drawing/2014/main" id="{34B27530-4B35-EE48-BB30-B63DF11190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84313"/>
            <a:ext cx="9144000" cy="5040312"/>
          </a:xfrm>
          <a:prstGeom prst="rect">
            <a:avLst/>
          </a:prstGeom>
          <a:solidFill>
            <a:srgbClr val="E2D9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49507" name="Rectangle 1">
            <a:extLst>
              <a:ext uri="{FF2B5EF4-FFF2-40B4-BE49-F238E27FC236}">
                <a16:creationId xmlns:a16="http://schemas.microsoft.com/office/drawing/2014/main" id="{EBD1B652-CB2E-4149-A3F8-53D28860A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923925"/>
            <a:ext cx="8281987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【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数据结构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】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zh-CN" sz="10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//- - - - - 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跳舞者个人信息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- - - - - 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typedef struct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{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char name[20];		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姓名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char sex;			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性别，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'F'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表示女性，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'M'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表示男性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}Person;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//- - - - - 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队列的顺序存储结构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- - - - - 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#define MAXQSIZE 100		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队列可能达到的最大长度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typedef struct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 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{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Person *base;			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队列中数据元素类型为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Person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int front;			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头指针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   int rear;			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尾指针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}SqQueue;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SqQueue Mdancers,Fdancers;	//</a:t>
            </a: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分别存放男士和女士入队者队列</a:t>
            </a:r>
          </a:p>
        </p:txBody>
      </p:sp>
      <p:sp>
        <p:nvSpPr>
          <p:cNvPr id="163844" name="Rectangle 154">
            <a:extLst>
              <a:ext uri="{FF2B5EF4-FFF2-40B4-BE49-F238E27FC236}">
                <a16:creationId xmlns:a16="http://schemas.microsoft.com/office/drawing/2014/main" id="{D2025680-E293-9948-B2D0-78DC9BB63D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650" y="163513"/>
            <a:ext cx="4933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0">
                <a:solidFill>
                  <a:schemeClr val="bg1"/>
                </a:solidFill>
                <a:sym typeface="+mn-lt"/>
              </a:rPr>
              <a:t>案例</a:t>
            </a:r>
            <a:r>
              <a:rPr lang="en-US" altLang="zh-CN" sz="2800" b="0">
                <a:solidFill>
                  <a:schemeClr val="bg1"/>
                </a:solidFill>
                <a:sym typeface="+mn-lt"/>
              </a:rPr>
              <a:t>3.4 </a:t>
            </a:r>
            <a:r>
              <a:rPr lang="zh-CN" altLang="en-US" sz="2800" b="0">
                <a:solidFill>
                  <a:schemeClr val="bg1"/>
                </a:solidFill>
                <a:sym typeface="+mn-lt"/>
              </a:rPr>
              <a:t>：舞伴问题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922A1C1-A2BB-454C-8794-8E4C4AB27DC0}"/>
              </a:ext>
            </a:extLst>
          </p:cNvPr>
          <p:cNvSpPr/>
          <p:nvPr/>
        </p:nvSpPr>
        <p:spPr bwMode="auto">
          <a:xfrm>
            <a:off x="0" y="1773238"/>
            <a:ext cx="9144000" cy="43926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  <p:sp>
        <p:nvSpPr>
          <p:cNvPr id="150531" name="Rectangle 1">
            <a:extLst>
              <a:ext uri="{FF2B5EF4-FFF2-40B4-BE49-F238E27FC236}">
                <a16:creationId xmlns:a16="http://schemas.microsoft.com/office/drawing/2014/main" id="{61A2C4E5-39B3-43F4-BFB2-0EA9091B4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" y="1009650"/>
            <a:ext cx="8493125" cy="504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540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zh-CN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【</a:t>
            </a:r>
            <a:r>
              <a:rPr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算法步骤</a:t>
            </a:r>
            <a:r>
              <a:rPr lang="zh-CN" altLang="zh-CN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】</a:t>
            </a:r>
            <a:endParaRPr lang="en-US" altLang="zh-CN" sz="2800" b="0">
              <a:solidFill>
                <a:srgbClr val="FF0000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rgbClr val="FF0000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zh-CN" b="0">
                <a:ea typeface="微软雅黑" panose="020B0503020204020204" pitchFamily="34" charset="-122"/>
                <a:sym typeface="+mn-lt"/>
              </a:rPr>
              <a:t>① 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初始化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Mdancers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队列和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Fdancers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队列。</a:t>
            </a:r>
          </a:p>
          <a:p>
            <a:pPr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② 反复循环，依次将跳舞者根据其性别插入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Mdancers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队列或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Fdancers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队列。</a:t>
            </a:r>
          </a:p>
          <a:p>
            <a:pPr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③ 当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Mdancers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队列和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Fdancers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队列均为非空时，反复循环，依次输出男女舞伴的姓名。</a:t>
            </a:r>
          </a:p>
          <a:p>
            <a:pPr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④ 如果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Mdancers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队列为空而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Fdancers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队列非空，则输出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Fdancers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队列的队头女士的姓名。</a:t>
            </a:r>
          </a:p>
          <a:p>
            <a:pPr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⑤ 如果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Fdancers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队列为空而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Mdancers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队列非空，则输出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Mdancers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队列的队头男士的姓名。</a:t>
            </a:r>
          </a:p>
        </p:txBody>
      </p:sp>
      <p:sp>
        <p:nvSpPr>
          <p:cNvPr id="164868" name="Rectangle 154">
            <a:extLst>
              <a:ext uri="{FF2B5EF4-FFF2-40B4-BE49-F238E27FC236}">
                <a16:creationId xmlns:a16="http://schemas.microsoft.com/office/drawing/2014/main" id="{AF5715DE-D7C0-6B41-86B3-80BA4845B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650" y="163513"/>
            <a:ext cx="4933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b="0">
                <a:solidFill>
                  <a:schemeClr val="bg1"/>
                </a:solidFill>
                <a:sym typeface="+mn-lt"/>
              </a:rPr>
              <a:t>案例</a:t>
            </a:r>
            <a:r>
              <a:rPr lang="en-US" altLang="zh-CN" sz="2800" b="0">
                <a:solidFill>
                  <a:schemeClr val="bg1"/>
                </a:solidFill>
                <a:sym typeface="+mn-lt"/>
              </a:rPr>
              <a:t>3.4 </a:t>
            </a:r>
            <a:r>
              <a:rPr lang="zh-CN" altLang="en-US" sz="2800" b="0">
                <a:solidFill>
                  <a:schemeClr val="bg1"/>
                </a:solidFill>
                <a:sym typeface="+mn-lt"/>
              </a:rPr>
              <a:t>：舞伴问题</a:t>
            </a:r>
          </a:p>
        </p:txBody>
      </p:sp>
      <p:sp>
        <p:nvSpPr>
          <p:cNvPr id="164869" name="矩形 3">
            <a:extLst>
              <a:ext uri="{FF2B5EF4-FFF2-40B4-BE49-F238E27FC236}">
                <a16:creationId xmlns:a16="http://schemas.microsoft.com/office/drawing/2014/main" id="{E1FA46AB-55A7-EB43-A7F9-4AF4717F7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08725"/>
            <a:ext cx="9144000" cy="730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矩形 2">
            <a:extLst>
              <a:ext uri="{FF2B5EF4-FFF2-40B4-BE49-F238E27FC236}">
                <a16:creationId xmlns:a16="http://schemas.microsoft.com/office/drawing/2014/main" id="{5E77F815-2639-A249-87E4-49B4B265A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22388"/>
            <a:ext cx="4787900" cy="2563812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51555" name="Rectangle 6">
            <a:extLst>
              <a:ext uri="{FF2B5EF4-FFF2-40B4-BE49-F238E27FC236}">
                <a16:creationId xmlns:a16="http://schemas.microsoft.com/office/drawing/2014/main" id="{A7536783-0D94-4AA4-9A75-D644203E4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" y="1501775"/>
            <a:ext cx="4559300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0">
                <a:ea typeface="微软雅黑" panose="020B0503020204020204" pitchFamily="34" charset="-122"/>
                <a:sym typeface="+mn-lt"/>
              </a:rPr>
              <a:t>【</a:t>
            </a:r>
            <a:r>
              <a:rPr lang="zh-CN" altLang="en-US" sz="3600" b="0">
                <a:ea typeface="微软雅黑" panose="020B0503020204020204" pitchFamily="34" charset="-122"/>
                <a:sym typeface="+mn-lt"/>
              </a:rPr>
              <a:t>例</a:t>
            </a:r>
            <a:r>
              <a:rPr lang="en-US" altLang="zh-CN" sz="3600" b="0">
                <a:ea typeface="微软雅黑" panose="020B0503020204020204" pitchFamily="34" charset="-122"/>
                <a:sym typeface="+mn-lt"/>
              </a:rPr>
              <a:t>】</a:t>
            </a:r>
            <a:r>
              <a:rPr lang="zh-CN" altLang="en-US" sz="3600" b="0">
                <a:ea typeface="微软雅黑" panose="020B0503020204020204" pitchFamily="34" charset="-122"/>
                <a:sym typeface="+mn-lt"/>
              </a:rPr>
              <a:t>汽车加油站</a:t>
            </a:r>
            <a:endParaRPr lang="en-US" altLang="zh-CN" sz="3600" b="0">
              <a:ea typeface="微软雅黑" panose="020B0503020204020204" pitchFamily="34" charset="-122"/>
              <a:sym typeface="+mn-lt"/>
            </a:endParaRPr>
          </a:p>
          <a:p>
            <a:pPr>
              <a:buFont typeface="Arial" panose="020B0604020202020204" pitchFamily="34" charset="0"/>
              <a:buNone/>
            </a:pPr>
            <a:endParaRPr lang="zh-CN" altLang="en-US" sz="1000" b="0">
              <a:solidFill>
                <a:schemeClr val="bg1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结构：入口和出口为单行道，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加油车道若干条</a:t>
            </a:r>
            <a:r>
              <a:rPr lang="en-US" altLang="zh-CN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n</a:t>
            </a:r>
            <a:r>
              <a:rPr lang="zh-CN" altLang="en-US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每辆车加油都要经过三段路程，三个队列</a:t>
            </a:r>
          </a:p>
        </p:txBody>
      </p:sp>
      <p:sp>
        <p:nvSpPr>
          <p:cNvPr id="151556" name="Rectangle 7">
            <a:extLst>
              <a:ext uri="{FF2B5EF4-FFF2-40B4-BE49-F238E27FC236}">
                <a16:creationId xmlns:a16="http://schemas.microsoft.com/office/drawing/2014/main" id="{9A48D37D-1C68-47F3-997A-4CA554CA4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788" y="128588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队列的其它应用</a:t>
            </a:r>
          </a:p>
        </p:txBody>
      </p:sp>
      <p:pic>
        <p:nvPicPr>
          <p:cNvPr id="165893" name="Picture 12" descr="u=1422871826,592798755&amp;fm=52&amp;gp=0">
            <a:extLst>
              <a:ext uri="{FF2B5EF4-FFF2-40B4-BE49-F238E27FC236}">
                <a16:creationId xmlns:a16="http://schemas.microsoft.com/office/drawing/2014/main" id="{8D2BE0A1-CEBB-684D-9CF8-91B6699B8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322388"/>
            <a:ext cx="3995737" cy="256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F2D39730-5862-45F9-B60E-6D0F14CA8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450" y="4067175"/>
            <a:ext cx="84963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buClr>
                <a:srgbClr val="FF0000"/>
              </a:buClr>
              <a:buFont typeface="Wingdings" pitchFamily="2" charset="2"/>
              <a:buChar char="n"/>
            </a:pPr>
            <a:r>
              <a:rPr lang="zh-CN" altLang="en-US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入口处排队等候进入加油车道</a:t>
            </a:r>
          </a:p>
          <a:p>
            <a:pPr>
              <a:lnSpc>
                <a:spcPct val="125000"/>
              </a:lnSpc>
              <a:buClr>
                <a:srgbClr val="FF0000"/>
              </a:buClr>
              <a:buFont typeface="Wingdings" pitchFamily="2" charset="2"/>
              <a:buChar char="n"/>
            </a:pPr>
            <a:r>
              <a:rPr lang="zh-CN" altLang="en-US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在加油车道排队等候加油</a:t>
            </a:r>
          </a:p>
          <a:p>
            <a:pPr>
              <a:lnSpc>
                <a:spcPct val="125000"/>
              </a:lnSpc>
              <a:buClr>
                <a:srgbClr val="FF0000"/>
              </a:buClr>
              <a:buFont typeface="Wingdings" pitchFamily="2" charset="2"/>
              <a:buChar char="n"/>
            </a:pPr>
            <a:r>
              <a:rPr lang="zh-CN" altLang="en-US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出口处排队等候离开</a:t>
            </a:r>
          </a:p>
          <a:p>
            <a:pPr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若用算法模拟，需要设置</a:t>
            </a:r>
            <a:r>
              <a:rPr lang="en-US" altLang="zh-CN" sz="36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n+2</a:t>
            </a:r>
            <a:r>
              <a:rPr lang="zh-CN" altLang="en-US" sz="36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个队列</a:t>
            </a:r>
            <a:r>
              <a:rPr lang="zh-CN" altLang="en-US" sz="28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。　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圆角矩形 7">
            <a:extLst>
              <a:ext uri="{FF2B5EF4-FFF2-40B4-BE49-F238E27FC236}">
                <a16:creationId xmlns:a16="http://schemas.microsoft.com/office/drawing/2014/main" id="{0DFCB384-248B-F748-9C7A-96DED311A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052513"/>
            <a:ext cx="5545138" cy="5461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cxnSp>
        <p:nvCxnSpPr>
          <p:cNvPr id="166915" name="直接连接符 8">
            <a:extLst>
              <a:ext uri="{FF2B5EF4-FFF2-40B4-BE49-F238E27FC236}">
                <a16:creationId xmlns:a16="http://schemas.microsoft.com/office/drawing/2014/main" id="{CB138412-BE4C-E240-BD7D-FCD21397572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84213" y="5949950"/>
            <a:ext cx="8208962" cy="0"/>
          </a:xfrm>
          <a:prstGeom prst="line">
            <a:avLst/>
          </a:prstGeom>
          <a:noFill/>
          <a:ln w="9525" algn="ctr">
            <a:solidFill>
              <a:srgbClr val="A78D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2579" name="Rectangle 4">
            <a:extLst>
              <a:ext uri="{FF2B5EF4-FFF2-40B4-BE49-F238E27FC236}">
                <a16:creationId xmlns:a16="http://schemas.microsoft.com/office/drawing/2014/main" id="{137B8B1F-FE5F-4824-900E-124D4B90C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875" y="1077913"/>
            <a:ext cx="8623300" cy="47132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6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【</a:t>
            </a:r>
            <a:r>
              <a:rPr lang="zh-CN" altLang="en-US" sz="26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例</a:t>
            </a:r>
            <a:r>
              <a:rPr lang="en-US" altLang="zh-CN" sz="26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】</a:t>
            </a:r>
            <a:r>
              <a:rPr lang="zh-CN" altLang="en-US" sz="26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模拟打印机缓冲区</a:t>
            </a:r>
            <a:endParaRPr lang="en-US" altLang="zh-CN" sz="2600" b="0">
              <a:solidFill>
                <a:schemeClr val="bg1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endParaRPr lang="zh-CN" altLang="en-US" sz="2600" b="0">
              <a:solidFill>
                <a:schemeClr val="bg1"/>
              </a:solidFill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26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在主机将数据输出到打印机时，主机速度与打印机的打印速度不匹配</a:t>
            </a: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26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为打印机设置一个</a:t>
            </a:r>
            <a:r>
              <a:rPr lang="zh-CN" altLang="en-US" sz="26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打印数据缓冲区</a:t>
            </a:r>
            <a:r>
              <a:rPr lang="zh-CN" altLang="en-US" sz="26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，当主机需要打印数据时，先将数据依次写入缓冲区，写满后主机转去做其他的事情</a:t>
            </a: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zh-CN" altLang="en-US" sz="26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而打印机就从缓冲区中按照</a:t>
            </a:r>
            <a:r>
              <a:rPr lang="zh-CN" altLang="en-US" sz="26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先进先出</a:t>
            </a:r>
            <a:br>
              <a:rPr lang="en-US" altLang="zh-CN" sz="26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</a:br>
            <a:r>
              <a:rPr lang="zh-CN" altLang="en-US" sz="2600" b="0">
                <a:solidFill>
                  <a:srgbClr val="000000"/>
                </a:solidFill>
                <a:ea typeface="微软雅黑" panose="020B0503020204020204" pitchFamily="34" charset="-122"/>
                <a:sym typeface="+mn-lt"/>
              </a:rPr>
              <a:t>的原则依次读取数据并打印</a:t>
            </a:r>
          </a:p>
        </p:txBody>
      </p:sp>
      <p:pic>
        <p:nvPicPr>
          <p:cNvPr id="166917" name="Picture 7" descr="u=3377142674,1089877773&amp;fm=52&amp;gp=0">
            <a:extLst>
              <a:ext uri="{FF2B5EF4-FFF2-40B4-BE49-F238E27FC236}">
                <a16:creationId xmlns:a16="http://schemas.microsoft.com/office/drawing/2014/main" id="{4796CC03-079A-D748-A16F-C26E94C81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363" y="4511675"/>
            <a:ext cx="2814637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7">
            <a:extLst>
              <a:ext uri="{FF2B5EF4-FFF2-40B4-BE49-F238E27FC236}">
                <a16:creationId xmlns:a16="http://schemas.microsoft.com/office/drawing/2014/main" id="{73208EE1-5C3B-495E-87B2-A710BB507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788" y="128588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队列的其它应用</a:t>
            </a:r>
          </a:p>
        </p:txBody>
      </p:sp>
      <p:cxnSp>
        <p:nvCxnSpPr>
          <p:cNvPr id="166919" name="直接连接符 2">
            <a:extLst>
              <a:ext uri="{FF2B5EF4-FFF2-40B4-BE49-F238E27FC236}">
                <a16:creationId xmlns:a16="http://schemas.microsoft.com/office/drawing/2014/main" id="{9D5126B9-59F0-DB4F-A6CD-8A2A47FEA9C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84213" y="3128963"/>
            <a:ext cx="8064500" cy="0"/>
          </a:xfrm>
          <a:prstGeom prst="line">
            <a:avLst/>
          </a:prstGeom>
          <a:noFill/>
          <a:ln w="9525" algn="ctr">
            <a:solidFill>
              <a:srgbClr val="A78D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6920" name="直接连接符 6">
            <a:extLst>
              <a:ext uri="{FF2B5EF4-FFF2-40B4-BE49-F238E27FC236}">
                <a16:creationId xmlns:a16="http://schemas.microsoft.com/office/drawing/2014/main" id="{4656403B-2071-824E-9AB7-F26F42229FA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65163" y="4665663"/>
            <a:ext cx="8083550" cy="0"/>
          </a:xfrm>
          <a:prstGeom prst="line">
            <a:avLst/>
          </a:prstGeom>
          <a:noFill/>
          <a:ln w="9525" algn="ctr">
            <a:solidFill>
              <a:srgbClr val="A78DC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Rectangle 4">
            <a:extLst>
              <a:ext uri="{FF2B5EF4-FFF2-40B4-BE49-F238E27FC236}">
                <a16:creationId xmlns:a16="http://schemas.microsoft.com/office/drawing/2014/main" id="{E2D1771E-2A38-4980-A447-4FD46354C5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412875"/>
            <a:ext cx="82819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6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【</a:t>
            </a:r>
            <a:r>
              <a:rPr lang="zh-CN" altLang="en-US" sz="36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例</a:t>
            </a:r>
            <a:r>
              <a:rPr lang="en-US" altLang="zh-CN" sz="36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】</a:t>
            </a:r>
            <a:r>
              <a:rPr lang="zh-CN" altLang="en-US" sz="36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打印杨辉三角形</a:t>
            </a:r>
            <a:endParaRPr lang="zh-CN" altLang="en-US" sz="2800" b="0">
              <a:solidFill>
                <a:srgbClr val="000000"/>
              </a:solidFill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53604" name="Rectangle 6">
            <a:extLst>
              <a:ext uri="{FF2B5EF4-FFF2-40B4-BE49-F238E27FC236}">
                <a16:creationId xmlns:a16="http://schemas.microsoft.com/office/drawing/2014/main" id="{3D0BA23E-5443-413E-8B9B-4E67EB47D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63" y="3132138"/>
            <a:ext cx="184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2pPr>
            <a:lvl3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3pPr>
            <a:lvl4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4pPr>
            <a:lvl5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167940" name="Object 5">
            <a:extLst>
              <a:ext uri="{FF2B5EF4-FFF2-40B4-BE49-F238E27FC236}">
                <a16:creationId xmlns:a16="http://schemas.microsoft.com/office/drawing/2014/main" id="{30BFD43C-A80C-8D44-8EF9-F607BA71AD40}"/>
              </a:ext>
            </a:extLst>
          </p:cNvPr>
          <p:cNvGraphicFramePr>
            <a:graphicFrameLocks/>
          </p:cNvGraphicFramePr>
          <p:nvPr/>
        </p:nvGraphicFramePr>
        <p:xfrm>
          <a:off x="684213" y="2665413"/>
          <a:ext cx="3706812" cy="251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62" r:id="rId3" imgW="16497300" imgH="10972800" progId="Word.Picture.8">
                  <p:embed/>
                </p:oleObj>
              </mc:Choice>
              <mc:Fallback>
                <p:oleObj r:id="rId3" imgW="16497300" imgH="10972800" progId="Word.Picture.8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8635" b="37291"/>
                      <a:stretch>
                        <a:fillRect/>
                      </a:stretch>
                    </p:blipFill>
                    <p:spPr bwMode="auto">
                      <a:xfrm>
                        <a:off x="684213" y="2665413"/>
                        <a:ext cx="3706812" cy="2513012"/>
                      </a:xfrm>
                      <a:prstGeom prst="rect">
                        <a:avLst/>
                      </a:prstGeom>
                      <a:solidFill>
                        <a:srgbClr val="E2D9EB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7941" name="Picture 7">
            <a:extLst>
              <a:ext uri="{FF2B5EF4-FFF2-40B4-BE49-F238E27FC236}">
                <a16:creationId xmlns:a16="http://schemas.microsoft.com/office/drawing/2014/main" id="{2CE1E0D2-1A6B-644D-B1EE-42730945F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2665413"/>
            <a:ext cx="3673475" cy="2513012"/>
          </a:xfrm>
          <a:prstGeom prst="rect">
            <a:avLst/>
          </a:prstGeom>
          <a:solidFill>
            <a:srgbClr val="A78DC2"/>
          </a:solidFill>
          <a:ln w="9525">
            <a:solidFill>
              <a:srgbClr val="6C4C8F"/>
            </a:solidFill>
            <a:miter lim="800000"/>
            <a:headEnd/>
            <a:tailEnd/>
          </a:ln>
        </p:spPr>
      </p:pic>
      <p:sp>
        <p:nvSpPr>
          <p:cNvPr id="6" name="Rectangle 7">
            <a:extLst>
              <a:ext uri="{FF2B5EF4-FFF2-40B4-BE49-F238E27FC236}">
                <a16:creationId xmlns:a16="http://schemas.microsoft.com/office/drawing/2014/main" id="{2A5C772C-C491-4665-AAB8-666A4BF6E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788" y="128588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队列的其它应用</a:t>
            </a:r>
          </a:p>
        </p:txBody>
      </p:sp>
      <p:sp>
        <p:nvSpPr>
          <p:cNvPr id="7" name="Shape 26">
            <a:extLst>
              <a:ext uri="{FF2B5EF4-FFF2-40B4-BE49-F238E27FC236}">
                <a16:creationId xmlns:a16="http://schemas.microsoft.com/office/drawing/2014/main" id="{7D9E5F88-E6FF-4733-A6FE-86BF97DAB96B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5">
            <a:extLst>
              <a:ext uri="{FF2B5EF4-FFF2-40B4-BE49-F238E27FC236}">
                <a16:creationId xmlns:a16="http://schemas.microsoft.com/office/drawing/2014/main" id="{577CADBB-A190-1D4B-9FC1-7FABEA9FACBD}"/>
              </a:ext>
            </a:extLst>
          </p:cNvPr>
          <p:cNvPicPr>
            <a:picLocks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962025"/>
            <a:ext cx="7548563" cy="2941638"/>
          </a:xfrm>
          <a:prstGeom prst="rect">
            <a:avLst/>
          </a:prstGeom>
          <a:solidFill>
            <a:srgbClr val="A78DC2"/>
          </a:solidFill>
          <a:ln w="9525">
            <a:solidFill>
              <a:srgbClr val="6C4C8F"/>
            </a:solidFill>
            <a:miter lim="800000"/>
            <a:headEnd/>
            <a:tailEnd/>
          </a:ln>
        </p:spPr>
      </p:pic>
      <p:sp>
        <p:nvSpPr>
          <p:cNvPr id="154628" name="Text Box 6">
            <a:extLst>
              <a:ext uri="{FF2B5EF4-FFF2-40B4-BE49-F238E27FC236}">
                <a16:creationId xmlns:a16="http://schemas.microsoft.com/office/drawing/2014/main" id="{E440008F-A3ED-4001-9C74-D96F924A1D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300" y="4005263"/>
            <a:ext cx="7840663" cy="2781300"/>
          </a:xfrm>
          <a:prstGeom prst="roundRect">
            <a:avLst>
              <a:gd name="adj" fmla="val 680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EnQueue (q,0);	//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各行间插入一个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0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for ( j=1; j&lt;=i+2; j++ ) {     	                   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DeQueue (q,t );	  //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一个系数出队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EnQueue (q, s+t );	//</a:t>
            </a:r>
            <a:r>
              <a:rPr lang="zh-CN" altLang="en-US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计算下一行系数，并进队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s = t;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  if ( j != i+2 ) cout &lt;&lt; s &lt;&lt; ' ';	//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第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i+2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个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0 } 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0F3FB41-6D8B-4B51-902F-492CDAB63B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788" y="128588"/>
            <a:ext cx="6156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队列的其它应用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矩形 1">
            <a:extLst>
              <a:ext uri="{FF2B5EF4-FFF2-40B4-BE49-F238E27FC236}">
                <a16:creationId xmlns:a16="http://schemas.microsoft.com/office/drawing/2014/main" id="{0D72575C-3416-7749-8904-0EEEC1DEA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7425"/>
            <a:ext cx="9144000" cy="1225550"/>
          </a:xfrm>
          <a:prstGeom prst="rect">
            <a:avLst/>
          </a:prstGeom>
          <a:solidFill>
            <a:srgbClr val="E2D9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graphicFrame>
        <p:nvGraphicFramePr>
          <p:cNvPr id="169987" name="Object 4">
            <a:extLst>
              <a:ext uri="{FF2B5EF4-FFF2-40B4-BE49-F238E27FC236}">
                <a16:creationId xmlns:a16="http://schemas.microsoft.com/office/drawing/2014/main" id="{599E2154-7708-CA46-A71B-F4A28D764C89}"/>
              </a:ext>
            </a:extLst>
          </p:cNvPr>
          <p:cNvGraphicFramePr>
            <a:graphicFrameLocks/>
          </p:cNvGraphicFramePr>
          <p:nvPr/>
        </p:nvGraphicFramePr>
        <p:xfrm>
          <a:off x="290513" y="2422525"/>
          <a:ext cx="8355012" cy="360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09" name="Document" r:id="rId3" imgW="7200900" imgH="3111500" progId="Word.Document.8">
                  <p:embed/>
                </p:oleObj>
              </mc:Choice>
              <mc:Fallback>
                <p:oleObj name="Document" r:id="rId3" imgW="7200900" imgH="3111500" progId="Word.Document.8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513" y="2422525"/>
                        <a:ext cx="8355012" cy="360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6677" name="Rectangle 5">
            <a:extLst>
              <a:ext uri="{FF2B5EF4-FFF2-40B4-BE49-F238E27FC236}">
                <a16:creationId xmlns:a16="http://schemas.microsoft.com/office/drawing/2014/main" id="{DA21D73B-C5B1-4ECC-9DE8-25A7024CC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325" y="1116013"/>
            <a:ext cx="7696200" cy="936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>
            <a:lvl1pPr marL="457200" indent="-4572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ts val="600"/>
              </a:spcBef>
              <a:buClr>
                <a:srgbClr val="FF0000"/>
              </a:buClr>
              <a:buSzPct val="50000"/>
              <a:buFont typeface="Wingdings" pitchFamily="2" charset="2"/>
              <a:buChar char="ü"/>
            </a:pPr>
            <a:r>
              <a:rPr kumimoji="1" lang="zh-CN" altLang="en-US" b="0">
                <a:ea typeface="微软雅黑" panose="020B0503020204020204" pitchFamily="34" charset="-122"/>
                <a:sym typeface="+mn-lt"/>
              </a:rPr>
              <a:t>每次从队列中取出的是具有最高优先权的元素</a:t>
            </a:r>
          </a:p>
          <a:p>
            <a:pPr>
              <a:lnSpc>
                <a:spcPct val="125000"/>
              </a:lnSpc>
              <a:spcBef>
                <a:spcPts val="600"/>
              </a:spcBef>
              <a:buClr>
                <a:srgbClr val="FF0000"/>
              </a:buClr>
              <a:buSzPct val="50000"/>
              <a:buFont typeface="Wingdings" pitchFamily="2" charset="2"/>
              <a:buChar char="ü"/>
            </a:pPr>
            <a:r>
              <a:rPr kumimoji="1" lang="zh-CN" altLang="en-US" b="0">
                <a:ea typeface="微软雅黑" panose="020B0503020204020204" pitchFamily="34" charset="-122"/>
                <a:sym typeface="+mn-lt"/>
              </a:rPr>
              <a:t>任务优先权及执行顺序的关系</a:t>
            </a:r>
          </a:p>
        </p:txBody>
      </p:sp>
      <p:sp>
        <p:nvSpPr>
          <p:cNvPr id="796678" name="Text Box 6">
            <a:extLst>
              <a:ext uri="{FF2B5EF4-FFF2-40B4-BE49-F238E27FC236}">
                <a16:creationId xmlns:a16="http://schemas.microsoft.com/office/drawing/2014/main" id="{3ED28D1C-2BD6-47E5-8A9B-C29C11C0F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5213" y="5119688"/>
            <a:ext cx="4264025" cy="5794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 eaLnBrk="1" hangingPunct="1"/>
            <a:r>
              <a:rPr kumimoji="1" lang="zh-CN" altLang="en-US" sz="3200" b="0">
                <a:solidFill>
                  <a:srgbClr val="FF3300"/>
                </a:solidFill>
                <a:ea typeface="微软雅黑" panose="020B0503020204020204" pitchFamily="34" charset="-122"/>
                <a:sym typeface="+mn-lt"/>
              </a:rPr>
              <a:t>数字越小，优先权越高</a:t>
            </a:r>
            <a:endParaRPr kumimoji="1" lang="zh-CN" altLang="en-US" b="0"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796680" name="Comment 8">
            <a:extLst>
              <a:ext uri="{FF2B5EF4-FFF2-40B4-BE49-F238E27FC236}">
                <a16:creationId xmlns:a16="http://schemas.microsoft.com/office/drawing/2014/main" id="{1ED796F3-C945-4506-88F6-9D185D1F7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925" y="223838"/>
            <a:ext cx="76200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优先级队列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(</a:t>
            </a:r>
            <a:r>
              <a:rPr lang="en-US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  <a:hlinkClick r:id="rId5" action="ppaction://hlinkfile"/>
              </a:rPr>
              <a:t>priority_queue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)---</a:t>
            </a: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堆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010" name="Group 4">
            <a:extLst>
              <a:ext uri="{FF2B5EF4-FFF2-40B4-BE49-F238E27FC236}">
                <a16:creationId xmlns:a16="http://schemas.microsoft.com/office/drawing/2014/main" id="{235EA0AD-E000-B74C-B2FC-2007F29E25A7}"/>
              </a:ext>
            </a:extLst>
          </p:cNvPr>
          <p:cNvGrpSpPr>
            <a:grpSpLocks/>
          </p:cNvGrpSpPr>
          <p:nvPr/>
        </p:nvGrpSpPr>
        <p:grpSpPr bwMode="auto">
          <a:xfrm>
            <a:off x="306388" y="1341438"/>
            <a:ext cx="8207375" cy="4176712"/>
            <a:chOff x="816" y="2963"/>
            <a:chExt cx="2784" cy="1069"/>
          </a:xfrm>
        </p:grpSpPr>
        <p:sp>
          <p:nvSpPr>
            <p:cNvPr id="156676" name="Oval 5">
              <a:extLst>
                <a:ext uri="{FF2B5EF4-FFF2-40B4-BE49-F238E27FC236}">
                  <a16:creationId xmlns:a16="http://schemas.microsoft.com/office/drawing/2014/main" id="{F47904C3-FFD5-49D5-8585-8385F5EB71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976"/>
              <a:ext cx="240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80</a:t>
              </a:r>
            </a:p>
          </p:txBody>
        </p:sp>
        <p:sp>
          <p:nvSpPr>
            <p:cNvPr id="156677" name="Oval 6">
              <a:extLst>
                <a:ext uri="{FF2B5EF4-FFF2-40B4-BE49-F238E27FC236}">
                  <a16:creationId xmlns:a16="http://schemas.microsoft.com/office/drawing/2014/main" id="{C6419C87-2E0F-4CF4-BCC4-B4150F5489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3216"/>
              <a:ext cx="240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75</a:t>
              </a:r>
            </a:p>
          </p:txBody>
        </p:sp>
        <p:sp>
          <p:nvSpPr>
            <p:cNvPr id="156678" name="Oval 7">
              <a:extLst>
                <a:ext uri="{FF2B5EF4-FFF2-40B4-BE49-F238E27FC236}">
                  <a16:creationId xmlns:a16="http://schemas.microsoft.com/office/drawing/2014/main" id="{A2ADBD33-F39F-47F5-A9AD-910F261A74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3168"/>
              <a:ext cx="240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40</a:t>
              </a:r>
            </a:p>
          </p:txBody>
        </p:sp>
        <p:sp>
          <p:nvSpPr>
            <p:cNvPr id="156679" name="Oval 8">
              <a:extLst>
                <a:ext uri="{FF2B5EF4-FFF2-40B4-BE49-F238E27FC236}">
                  <a16:creationId xmlns:a16="http://schemas.microsoft.com/office/drawing/2014/main" id="{520BCD9F-05C6-4136-8729-42508C4FE2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3504"/>
              <a:ext cx="240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62</a:t>
              </a:r>
            </a:p>
          </p:txBody>
        </p:sp>
        <p:sp>
          <p:nvSpPr>
            <p:cNvPr id="156680" name="Oval 9">
              <a:extLst>
                <a:ext uri="{FF2B5EF4-FFF2-40B4-BE49-F238E27FC236}">
                  <a16:creationId xmlns:a16="http://schemas.microsoft.com/office/drawing/2014/main" id="{7FFEDE90-59BA-4E68-A6B1-0C9A305B6E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3552"/>
              <a:ext cx="240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73</a:t>
              </a:r>
            </a:p>
          </p:txBody>
        </p:sp>
        <p:sp>
          <p:nvSpPr>
            <p:cNvPr id="156681" name="Oval 10">
              <a:extLst>
                <a:ext uri="{FF2B5EF4-FFF2-40B4-BE49-F238E27FC236}">
                  <a16:creationId xmlns:a16="http://schemas.microsoft.com/office/drawing/2014/main" id="{D54B799E-9FE4-49E8-8F05-65249C3FAE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552"/>
              <a:ext cx="240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28</a:t>
              </a:r>
            </a:p>
          </p:txBody>
        </p:sp>
        <p:sp>
          <p:nvSpPr>
            <p:cNvPr id="156682" name="Oval 11">
              <a:extLst>
                <a:ext uri="{FF2B5EF4-FFF2-40B4-BE49-F238E27FC236}">
                  <a16:creationId xmlns:a16="http://schemas.microsoft.com/office/drawing/2014/main" id="{C5EC43BD-A14E-4498-B898-B2E56104C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3552"/>
              <a:ext cx="240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35</a:t>
              </a:r>
            </a:p>
          </p:txBody>
        </p:sp>
        <p:sp>
          <p:nvSpPr>
            <p:cNvPr id="156683" name="Oval 12">
              <a:extLst>
                <a:ext uri="{FF2B5EF4-FFF2-40B4-BE49-F238E27FC236}">
                  <a16:creationId xmlns:a16="http://schemas.microsoft.com/office/drawing/2014/main" id="{4E8F1BB7-8B4D-4600-8B82-3974B869D8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3840"/>
              <a:ext cx="240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50</a:t>
              </a:r>
            </a:p>
          </p:txBody>
        </p:sp>
        <p:sp>
          <p:nvSpPr>
            <p:cNvPr id="156684" name="Oval 13">
              <a:extLst>
                <a:ext uri="{FF2B5EF4-FFF2-40B4-BE49-F238E27FC236}">
                  <a16:creationId xmlns:a16="http://schemas.microsoft.com/office/drawing/2014/main" id="{0C67760B-EDC4-46A5-BD3A-46B8E6DAF7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3840"/>
              <a:ext cx="240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38</a:t>
              </a:r>
            </a:p>
          </p:txBody>
        </p:sp>
        <p:sp>
          <p:nvSpPr>
            <p:cNvPr id="156685" name="Oval 14">
              <a:extLst>
                <a:ext uri="{FF2B5EF4-FFF2-40B4-BE49-F238E27FC236}">
                  <a16:creationId xmlns:a16="http://schemas.microsoft.com/office/drawing/2014/main" id="{3712B5A3-C932-40F6-9DDE-99728679E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3840"/>
              <a:ext cx="240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25</a:t>
              </a:r>
            </a:p>
          </p:txBody>
        </p:sp>
        <p:sp>
          <p:nvSpPr>
            <p:cNvPr id="156686" name="Oval 15">
              <a:extLst>
                <a:ext uri="{FF2B5EF4-FFF2-40B4-BE49-F238E27FC236}">
                  <a16:creationId xmlns:a16="http://schemas.microsoft.com/office/drawing/2014/main" id="{F250F13B-B980-4DFD-906B-362647D35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840"/>
              <a:ext cx="240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47</a:t>
              </a:r>
            </a:p>
          </p:txBody>
        </p:sp>
        <p:sp>
          <p:nvSpPr>
            <p:cNvPr id="156687" name="Oval 16">
              <a:extLst>
                <a:ext uri="{FF2B5EF4-FFF2-40B4-BE49-F238E27FC236}">
                  <a16:creationId xmlns:a16="http://schemas.microsoft.com/office/drawing/2014/main" id="{D9753DF1-F7AB-4FFD-9817-AC43E7CADD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3840"/>
              <a:ext cx="240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15</a:t>
              </a:r>
            </a:p>
          </p:txBody>
        </p:sp>
        <p:sp>
          <p:nvSpPr>
            <p:cNvPr id="156688" name="Line 17">
              <a:extLst>
                <a:ext uri="{FF2B5EF4-FFF2-40B4-BE49-F238E27FC236}">
                  <a16:creationId xmlns:a16="http://schemas.microsoft.com/office/drawing/2014/main" id="{A0B6C6FE-60F9-429E-9A4A-0FFAF4B0C6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20" y="3087"/>
              <a:ext cx="288" cy="1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689" name="Line 18">
              <a:extLst>
                <a:ext uri="{FF2B5EF4-FFF2-40B4-BE49-F238E27FC236}">
                  <a16:creationId xmlns:a16="http://schemas.microsoft.com/office/drawing/2014/main" id="{D4851E98-51B3-414F-962E-E3C65224F0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3087"/>
              <a:ext cx="576" cy="1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690" name="Line 19">
              <a:extLst>
                <a:ext uri="{FF2B5EF4-FFF2-40B4-BE49-F238E27FC236}">
                  <a16:creationId xmlns:a16="http://schemas.microsoft.com/office/drawing/2014/main" id="{AFA9F5F7-9570-4636-9758-8A28FEDA9D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81" y="3387"/>
              <a:ext cx="147" cy="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691" name="Line 20">
              <a:extLst>
                <a:ext uri="{FF2B5EF4-FFF2-40B4-BE49-F238E27FC236}">
                  <a16:creationId xmlns:a16="http://schemas.microsoft.com/office/drawing/2014/main" id="{4B798A44-6F51-49BF-BC0C-EB0CF3B9B5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7" y="3387"/>
              <a:ext cx="192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692" name="Line 21">
              <a:extLst>
                <a:ext uri="{FF2B5EF4-FFF2-40B4-BE49-F238E27FC236}">
                  <a16:creationId xmlns:a16="http://schemas.microsoft.com/office/drawing/2014/main" id="{D1607E1F-62A7-4579-B5F9-47F41DE104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95" y="3347"/>
              <a:ext cx="177" cy="2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693" name="Line 22">
              <a:extLst>
                <a:ext uri="{FF2B5EF4-FFF2-40B4-BE49-F238E27FC236}">
                  <a16:creationId xmlns:a16="http://schemas.microsoft.com/office/drawing/2014/main" id="{C12D7A3E-7C9D-4F8E-A3A6-2423B4EF12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9" y="3312"/>
              <a:ext cx="207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694" name="Line 23">
              <a:extLst>
                <a:ext uri="{FF2B5EF4-FFF2-40B4-BE49-F238E27FC236}">
                  <a16:creationId xmlns:a16="http://schemas.microsoft.com/office/drawing/2014/main" id="{C8008520-EDD8-49E8-A6C5-C93808F78A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67" y="3648"/>
              <a:ext cx="243" cy="2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695" name="Line 24">
              <a:extLst>
                <a:ext uri="{FF2B5EF4-FFF2-40B4-BE49-F238E27FC236}">
                  <a16:creationId xmlns:a16="http://schemas.microsoft.com/office/drawing/2014/main" id="{A8767ABA-7E6E-4B56-A06B-4AE2963F60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1" y="3683"/>
              <a:ext cx="66" cy="1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696" name="Line 25">
              <a:extLst>
                <a:ext uri="{FF2B5EF4-FFF2-40B4-BE49-F238E27FC236}">
                  <a16:creationId xmlns:a16="http://schemas.microsoft.com/office/drawing/2014/main" id="{71DCBBE6-29C7-4DCE-8C7C-F7568E02EF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46" y="3737"/>
              <a:ext cx="48" cy="1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697" name="Line 26">
              <a:extLst>
                <a:ext uri="{FF2B5EF4-FFF2-40B4-BE49-F238E27FC236}">
                  <a16:creationId xmlns:a16="http://schemas.microsoft.com/office/drawing/2014/main" id="{55B1D6E9-01EF-41E7-959A-C7188D80B3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8" y="3696"/>
              <a:ext cx="16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698" name="Line 27">
              <a:extLst>
                <a:ext uri="{FF2B5EF4-FFF2-40B4-BE49-F238E27FC236}">
                  <a16:creationId xmlns:a16="http://schemas.microsoft.com/office/drawing/2014/main" id="{9F695919-8449-48D4-AD14-C400452257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" y="3731"/>
              <a:ext cx="63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699" name="Text Box 28">
              <a:extLst>
                <a:ext uri="{FF2B5EF4-FFF2-40B4-BE49-F238E27FC236}">
                  <a16:creationId xmlns:a16="http://schemas.microsoft.com/office/drawing/2014/main" id="{E58A6702-98BB-4D48-B6ED-150544EB93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2963"/>
              <a:ext cx="63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700" name="Text Box 29">
              <a:extLst>
                <a:ext uri="{FF2B5EF4-FFF2-40B4-BE49-F238E27FC236}">
                  <a16:creationId xmlns:a16="http://schemas.microsoft.com/office/drawing/2014/main" id="{A3C98C0A-0545-43DF-B7F9-53DE0CEA87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3011"/>
              <a:ext cx="63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701" name="Text Box 30">
              <a:extLst>
                <a:ext uri="{FF2B5EF4-FFF2-40B4-BE49-F238E27FC236}">
                  <a16:creationId xmlns:a16="http://schemas.microsoft.com/office/drawing/2014/main" id="{50A9CD45-3716-40DC-AE4E-F2A51EE350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3395"/>
              <a:ext cx="63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702" name="Text Box 31">
              <a:extLst>
                <a:ext uri="{FF2B5EF4-FFF2-40B4-BE49-F238E27FC236}">
                  <a16:creationId xmlns:a16="http://schemas.microsoft.com/office/drawing/2014/main" id="{BDDC56F5-92D9-4FE1-825B-94C341D3BE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3347"/>
              <a:ext cx="63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703" name="Text Box 32">
              <a:extLst>
                <a:ext uri="{FF2B5EF4-FFF2-40B4-BE49-F238E27FC236}">
                  <a16:creationId xmlns:a16="http://schemas.microsoft.com/office/drawing/2014/main" id="{D8329284-F8C1-4395-9A96-5C0D072521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4" y="3347"/>
              <a:ext cx="63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704" name="Text Box 33">
              <a:extLst>
                <a:ext uri="{FF2B5EF4-FFF2-40B4-BE49-F238E27FC236}">
                  <a16:creationId xmlns:a16="http://schemas.microsoft.com/office/drawing/2014/main" id="{27C74F44-5FBC-426A-B90F-9F6BF4C880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" y="3347"/>
              <a:ext cx="63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705" name="Text Box 34">
              <a:extLst>
                <a:ext uri="{FF2B5EF4-FFF2-40B4-BE49-F238E27FC236}">
                  <a16:creationId xmlns:a16="http://schemas.microsoft.com/office/drawing/2014/main" id="{8446BC82-61AB-4770-8889-F2476A5BC2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" y="3731"/>
              <a:ext cx="63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706" name="Text Box 35">
              <a:extLst>
                <a:ext uri="{FF2B5EF4-FFF2-40B4-BE49-F238E27FC236}">
                  <a16:creationId xmlns:a16="http://schemas.microsoft.com/office/drawing/2014/main" id="{B84F589E-4057-467A-A8F0-5DCFB6E720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2" y="3683"/>
              <a:ext cx="63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707" name="Text Box 36">
              <a:extLst>
                <a:ext uri="{FF2B5EF4-FFF2-40B4-BE49-F238E27FC236}">
                  <a16:creationId xmlns:a16="http://schemas.microsoft.com/office/drawing/2014/main" id="{6FE6BA52-64ED-44FA-AB73-21851524AB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3635"/>
              <a:ext cx="63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708" name="Text Box 37">
              <a:extLst>
                <a:ext uri="{FF2B5EF4-FFF2-40B4-BE49-F238E27FC236}">
                  <a16:creationId xmlns:a16="http://schemas.microsoft.com/office/drawing/2014/main" id="{735793E9-47F0-479B-9613-27C5112C85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3635"/>
              <a:ext cx="63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709" name="Text Box 38">
              <a:extLst>
                <a:ext uri="{FF2B5EF4-FFF2-40B4-BE49-F238E27FC236}">
                  <a16:creationId xmlns:a16="http://schemas.microsoft.com/office/drawing/2014/main" id="{358A5FAC-774B-463F-8901-862C1D6743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2" y="3635"/>
              <a:ext cx="63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Group 39">
            <a:extLst>
              <a:ext uri="{FF2B5EF4-FFF2-40B4-BE49-F238E27FC236}">
                <a16:creationId xmlns:a16="http://schemas.microsoft.com/office/drawing/2014/main" id="{10DCC718-2513-FF4E-9591-07B6A584524A}"/>
              </a:ext>
            </a:extLst>
          </p:cNvPr>
          <p:cNvGrpSpPr>
            <a:grpSpLocks/>
          </p:cNvGrpSpPr>
          <p:nvPr/>
        </p:nvGrpSpPr>
        <p:grpSpPr bwMode="auto">
          <a:xfrm>
            <a:off x="5894388" y="1392238"/>
            <a:ext cx="2522537" cy="519112"/>
            <a:chOff x="4108" y="1672"/>
            <a:chExt cx="1589" cy="327"/>
          </a:xfrm>
        </p:grpSpPr>
        <p:sp>
          <p:nvSpPr>
            <p:cNvPr id="156711" name="AutoShape 40">
              <a:extLst>
                <a:ext uri="{FF2B5EF4-FFF2-40B4-BE49-F238E27FC236}">
                  <a16:creationId xmlns:a16="http://schemas.microsoft.com/office/drawing/2014/main" id="{9AE6060F-21FE-4609-8181-F06254C04E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8" y="1758"/>
              <a:ext cx="798" cy="186"/>
            </a:xfrm>
            <a:prstGeom prst="rightArrow">
              <a:avLst>
                <a:gd name="adj1" fmla="val 56620"/>
                <a:gd name="adj2" fmla="val 10989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712" name="Rectangle 41">
              <a:extLst>
                <a:ext uri="{FF2B5EF4-FFF2-40B4-BE49-F238E27FC236}">
                  <a16:creationId xmlns:a16="http://schemas.microsoft.com/office/drawing/2014/main" id="{3EE2A0AC-0022-435D-BA81-622866AA16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6" y="1672"/>
              <a:ext cx="791" cy="32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1pPr>
              <a:lvl2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2pPr>
              <a:lvl3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3pPr>
              <a:lvl4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4pPr>
              <a:lvl5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_GB2312" charset="-122"/>
                </a:defRPr>
              </a:lvl9pPr>
            </a:lstStyle>
            <a:p>
              <a:pPr>
                <a:spcBef>
                  <a:spcPct val="2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800" dirty="0">
                  <a:solidFill>
                    <a:srgbClr val="FF3300"/>
                  </a:solidFill>
                  <a:latin typeface="+mn-lt"/>
                  <a:ea typeface="+mn-ea"/>
                  <a:cs typeface="+mn-ea"/>
                  <a:sym typeface="+mn-lt"/>
                </a:rPr>
                <a:t>大根堆</a:t>
              </a:r>
            </a:p>
          </p:txBody>
        </p:sp>
      </p:grpSp>
      <p:sp>
        <p:nvSpPr>
          <p:cNvPr id="40" name="Comment 8">
            <a:extLst>
              <a:ext uri="{FF2B5EF4-FFF2-40B4-BE49-F238E27FC236}">
                <a16:creationId xmlns:a16="http://schemas.microsoft.com/office/drawing/2014/main" id="{AD13C616-6CD3-4D84-93C8-1D8998332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925" y="223838"/>
            <a:ext cx="76200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优先级队列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(</a:t>
            </a:r>
            <a:r>
              <a:rPr lang="en-US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  <a:hlinkClick r:id="rId2" action="ppaction://hlinkfile"/>
              </a:rPr>
              <a:t>priority_queue</a:t>
            </a:r>
            <a:r>
              <a:rPr lang="en-US" altLang="zh-CN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)---</a:t>
            </a:r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矩形 1">
            <a:extLst>
              <a:ext uri="{FF2B5EF4-FFF2-40B4-BE49-F238E27FC236}">
                <a16:creationId xmlns:a16="http://schemas.microsoft.com/office/drawing/2014/main" id="{936FC1DD-6E70-544D-90A2-8619EC021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96975"/>
            <a:ext cx="9144000" cy="51117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724996" name="Rectangle 4">
            <a:extLst>
              <a:ext uri="{FF2B5EF4-FFF2-40B4-BE49-F238E27FC236}">
                <a16:creationId xmlns:a16="http://schemas.microsoft.com/office/drawing/2014/main" id="{703B8B13-C5E1-4176-B1F0-9E5843EB8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963" y="1412875"/>
            <a:ext cx="8337550" cy="46624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>
            <a:lvl1pPr marL="354013" indent="-354013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</a:pPr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1. 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掌握栈和队列的</a:t>
            </a:r>
            <a:r>
              <a:rPr kumimoji="1"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特点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，并能在相应的应用问题中正确选用</a:t>
            </a: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2. 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熟练掌握栈的</a:t>
            </a:r>
            <a:r>
              <a:rPr kumimoji="1"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顺序栈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和链栈的进栈出栈算法，特别应注意</a:t>
            </a:r>
            <a:r>
              <a:rPr kumimoji="1"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栈满和栈空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的条件</a:t>
            </a: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3. 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熟练掌握</a:t>
            </a:r>
            <a:r>
              <a:rPr kumimoji="1"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循环队列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和链队列的进队出队算法，特别注意</a:t>
            </a:r>
            <a:r>
              <a:rPr kumimoji="1"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队满和队空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的条件</a:t>
            </a: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4. 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理解</a:t>
            </a:r>
            <a:r>
              <a:rPr kumimoji="1"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递归算法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执行过程中栈的状态变化过程</a:t>
            </a:r>
            <a:endParaRPr kumimoji="1" lang="en-US" altLang="zh-CN" sz="2800" b="0"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kumimoji="1" lang="en-US" altLang="zh-CN" sz="2800" b="0">
                <a:ea typeface="微软雅黑" panose="020B0503020204020204" pitchFamily="34" charset="-122"/>
                <a:sym typeface="+mn-lt"/>
              </a:rPr>
              <a:t>5. </a:t>
            </a:r>
            <a:r>
              <a:rPr kumimoji="1" lang="zh-CN" altLang="en-US" sz="2800" b="0">
                <a:ea typeface="微软雅黑" panose="020B0503020204020204" pitchFamily="34" charset="-122"/>
                <a:sym typeface="+mn-lt"/>
              </a:rPr>
              <a:t>掌握</a:t>
            </a:r>
            <a:r>
              <a:rPr kumimoji="1"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表达式求值 方法</a:t>
            </a:r>
            <a:endParaRPr kumimoji="1" lang="en-US" altLang="zh-CN" sz="2800" b="0">
              <a:solidFill>
                <a:srgbClr val="FF0000"/>
              </a:solidFill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724997" name="Comment 5">
            <a:extLst>
              <a:ext uri="{FF2B5EF4-FFF2-40B4-BE49-F238E27FC236}">
                <a16:creationId xmlns:a16="http://schemas.microsoft.com/office/drawing/2014/main" id="{E255097B-7C6E-4B1C-9A1A-998D79D8D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98438"/>
            <a:ext cx="16764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小结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矩形 1">
            <a:extLst>
              <a:ext uri="{FF2B5EF4-FFF2-40B4-BE49-F238E27FC236}">
                <a16:creationId xmlns:a16="http://schemas.microsoft.com/office/drawing/2014/main" id="{F0E8683D-6B20-C042-AC2A-9A7DD2F80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621338"/>
            <a:ext cx="9144000" cy="1120775"/>
          </a:xfrm>
          <a:prstGeom prst="rect">
            <a:avLst/>
          </a:prstGeom>
          <a:solidFill>
            <a:srgbClr val="C4B3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58723" name="Rectangle 5">
            <a:extLst>
              <a:ext uri="{FF2B5EF4-FFF2-40B4-BE49-F238E27FC236}">
                <a16:creationId xmlns:a16="http://schemas.microsoft.com/office/drawing/2014/main" id="{05B43C72-CF7B-486B-A1B6-9532558AE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400" y="912813"/>
            <a:ext cx="8607425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9875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）将编号为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和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的两个栈存放于一个数组空间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V[m]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中，栈底分别处于数组的两端。当第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号栈的栈顶指针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top[0]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等于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-1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时该栈为空；当第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号栈的栈顶指针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top[1]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等于</a:t>
            </a:r>
            <a:r>
              <a:rPr lang="en-US" altLang="zh-CN" b="0" i="1">
                <a:ea typeface="微软雅黑" panose="020B0503020204020204" pitchFamily="34" charset="-122"/>
                <a:sym typeface="+mn-lt"/>
              </a:rPr>
              <a:t>m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时，该栈为空。两个栈均从两端向中间增长。试编写双栈初始化，判断栈空、栈满、进栈和出栈等算法的函数。双栈数据结构的定义如下：</a:t>
            </a:r>
          </a:p>
          <a:p>
            <a:pPr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 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typedef struct{</a:t>
            </a:r>
          </a:p>
          <a:p>
            <a:pPr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    int top[2], bot[2];  //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栈顶和栈底指针</a:t>
            </a:r>
          </a:p>
          <a:p>
            <a:pPr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　 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SElemType *V;      	//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栈数组 </a:t>
            </a:r>
          </a:p>
          <a:p>
            <a:pPr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   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int m;          	//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栈最大可容纳元素个数</a:t>
            </a:r>
          </a:p>
          <a:p>
            <a:pPr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 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}DblStack;</a:t>
            </a:r>
          </a:p>
        </p:txBody>
      </p:sp>
      <p:graphicFrame>
        <p:nvGraphicFramePr>
          <p:cNvPr id="173060" name="Object 4">
            <a:extLst>
              <a:ext uri="{FF2B5EF4-FFF2-40B4-BE49-F238E27FC236}">
                <a16:creationId xmlns:a16="http://schemas.microsoft.com/office/drawing/2014/main" id="{04B7DE32-E39C-AB45-AC99-2BD9C5E5B7EB}"/>
              </a:ext>
            </a:extLst>
          </p:cNvPr>
          <p:cNvGraphicFramePr>
            <a:graphicFrameLocks/>
          </p:cNvGraphicFramePr>
          <p:nvPr/>
        </p:nvGraphicFramePr>
        <p:xfrm>
          <a:off x="539750" y="5781675"/>
          <a:ext cx="633571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82" name="Picture" r:id="rId3" imgW="22974300" imgH="6515100" progId="Word.Picture.8">
                  <p:embed/>
                </p:oleObj>
              </mc:Choice>
              <mc:Fallback>
                <p:oleObj name="Picture" r:id="rId3" imgW="22974300" imgH="6515100" progId="Word.Picture.8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226" t="16228" r="2759" b="36267"/>
                      <a:stretch>
                        <a:fillRect/>
                      </a:stretch>
                    </p:blipFill>
                    <p:spPr bwMode="auto">
                      <a:xfrm>
                        <a:off x="539750" y="5781675"/>
                        <a:ext cx="6335713" cy="863600"/>
                      </a:xfrm>
                      <a:prstGeom prst="rect">
                        <a:avLst/>
                      </a:prstGeom>
                      <a:solidFill>
                        <a:srgbClr val="C4B3D7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6199" name="Comment 7">
            <a:extLst>
              <a:ext uri="{FF2B5EF4-FFF2-40B4-BE49-F238E27FC236}">
                <a16:creationId xmlns:a16="http://schemas.microsoft.com/office/drawing/2014/main" id="{5713432B-FA50-4AAB-8BA1-59D017A92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9813" y="222250"/>
            <a:ext cx="33877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算法设计题</a:t>
            </a:r>
          </a:p>
        </p:txBody>
      </p:sp>
      <p:pic>
        <p:nvPicPr>
          <p:cNvPr id="173062" name="Picture 8" descr="back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D5E57DBA-0350-DE46-9A22-B8F413DC5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475" y="5961063"/>
            <a:ext cx="1657350" cy="503237"/>
          </a:xfrm>
          <a:prstGeom prst="rect">
            <a:avLst/>
          </a:prstGeom>
          <a:solidFill>
            <a:srgbClr val="C4B3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3063" name="直接连接符 3">
            <a:extLst>
              <a:ext uri="{FF2B5EF4-FFF2-40B4-BE49-F238E27FC236}">
                <a16:creationId xmlns:a16="http://schemas.microsoft.com/office/drawing/2014/main" id="{8856952A-679F-9B4F-87EC-AF629D95B134}"/>
              </a:ext>
            </a:extLst>
          </p:cNvPr>
          <p:cNvCxnSpPr>
            <a:cxnSpLocks noChangeShapeType="1"/>
            <a:stCxn id="158723" idx="1"/>
          </p:cNvCxnSpPr>
          <p:nvPr/>
        </p:nvCxnSpPr>
        <p:spPr bwMode="auto">
          <a:xfrm>
            <a:off x="406400" y="3267075"/>
            <a:ext cx="8413750" cy="0"/>
          </a:xfrm>
          <a:prstGeom prst="line">
            <a:avLst/>
          </a:prstGeom>
          <a:noFill/>
          <a:ln w="9525" algn="ctr">
            <a:solidFill>
              <a:srgbClr val="6C4C8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E929198-2584-4A96-90ED-7E7360DF1FAA}"/>
              </a:ext>
            </a:extLst>
          </p:cNvPr>
          <p:cNvSpPr/>
          <p:nvPr/>
        </p:nvSpPr>
        <p:spPr bwMode="auto">
          <a:xfrm>
            <a:off x="0" y="1773238"/>
            <a:ext cx="9144000" cy="43926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  <p:sp>
        <p:nvSpPr>
          <p:cNvPr id="778244" name="Rectangle 4">
            <a:extLst>
              <a:ext uri="{FF2B5EF4-FFF2-40B4-BE49-F238E27FC236}">
                <a16:creationId xmlns:a16="http://schemas.microsoft.com/office/drawing/2014/main" id="{8584F251-022E-48E6-8588-5DE98F4CC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196975"/>
            <a:ext cx="7777163" cy="480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初始化一个大小为</a:t>
            </a:r>
            <a:r>
              <a:rPr lang="en-US" altLang="zh-CN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m</a:t>
            </a:r>
            <a:r>
              <a:rPr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的双向栈</a:t>
            </a:r>
            <a:r>
              <a:rPr lang="en-US" altLang="zh-CN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s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Status Init_Stack(DblStack &amp;s,int m)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{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s.V=new SElemType[m]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；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b="0">
                <a:ea typeface="微软雅黑" panose="020B0503020204020204" pitchFamily="34" charset="-122"/>
                <a:sym typeface="+mn-lt"/>
              </a:rPr>
              <a:t> 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s.bot[0]=-1;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s.bot[1]=m;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s.top[0]=-1;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s.top[1]=m;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return OK;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}</a:t>
            </a:r>
          </a:p>
        </p:txBody>
      </p:sp>
      <p:sp>
        <p:nvSpPr>
          <p:cNvPr id="778245" name="Comment 5">
            <a:extLst>
              <a:ext uri="{FF2B5EF4-FFF2-40B4-BE49-F238E27FC236}">
                <a16:creationId xmlns:a16="http://schemas.microsoft.com/office/drawing/2014/main" id="{D3D151FA-9D34-4F0C-A176-442C45F04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98438"/>
            <a:ext cx="18764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342900" indent="-342900">
              <a:defRPr/>
            </a:pPr>
            <a:r>
              <a: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答案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7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78244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Rectangle 4">
            <a:extLst>
              <a:ext uri="{FF2B5EF4-FFF2-40B4-BE49-F238E27FC236}">
                <a16:creationId xmlns:a16="http://schemas.microsoft.com/office/drawing/2014/main" id="{F2BA1FF9-5EA6-4D65-B0FC-4BE3C6255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3" y="1565275"/>
            <a:ext cx="4206875" cy="3735388"/>
          </a:xfrm>
          <a:prstGeom prst="roundRect">
            <a:avLst>
              <a:gd name="adj" fmla="val 6492"/>
            </a:avLst>
          </a:prstGeom>
          <a:solidFill>
            <a:srgbClr val="C4B3D7"/>
          </a:solidFill>
          <a:ln>
            <a:noFill/>
          </a:ln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判栈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i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空否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, 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空返回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1, 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否则返回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0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int IsEmpty(DblStack s,int i)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{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	return s.top[i] == s.bot[i];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}</a:t>
            </a:r>
          </a:p>
        </p:txBody>
      </p:sp>
      <p:sp>
        <p:nvSpPr>
          <p:cNvPr id="779269" name="Comment 5">
            <a:extLst>
              <a:ext uri="{FF2B5EF4-FFF2-40B4-BE49-F238E27FC236}">
                <a16:creationId xmlns:a16="http://schemas.microsoft.com/office/drawing/2014/main" id="{4308FFB7-8808-4389-8620-3EFB039542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98438"/>
            <a:ext cx="18764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342900" indent="-342900">
              <a:defRPr/>
            </a:pPr>
            <a:r>
              <a: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答案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B57A63C-82B1-407D-864D-DA44C7FF0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1557338"/>
            <a:ext cx="4135438" cy="3743325"/>
          </a:xfrm>
          <a:prstGeom prst="roundRect">
            <a:avLst>
              <a:gd name="adj" fmla="val 5814"/>
            </a:avLst>
          </a:prstGeom>
          <a:solidFill>
            <a:srgbClr val="D4E6F4"/>
          </a:solidFill>
          <a:ln>
            <a:noFill/>
          </a:ln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//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判栈满否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, 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满返回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1, </a:t>
            </a:r>
            <a:r>
              <a:rPr lang="zh-CN" altLang="en-US" sz="2200" b="0">
                <a:ea typeface="微软雅黑" panose="020B0503020204020204" pitchFamily="34" charset="-122"/>
                <a:sym typeface="+mn-lt"/>
              </a:rPr>
              <a:t>否则返回</a:t>
            </a: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0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int IsFull(DblStack s)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{	</a:t>
            </a:r>
          </a:p>
          <a:p>
            <a:pPr lvl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if(s.top[0]+1==s.top[1]) </a:t>
            </a:r>
          </a:p>
          <a:p>
            <a:pPr lvl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	return 1;</a:t>
            </a:r>
          </a:p>
          <a:p>
            <a:pPr lvl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else return 0;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200" b="0">
                <a:ea typeface="微软雅黑" panose="020B0503020204020204" pitchFamily="34" charset="-122"/>
                <a:sym typeface="+mn-lt"/>
              </a:rPr>
              <a:t>}</a:t>
            </a:r>
          </a:p>
        </p:txBody>
      </p:sp>
      <p:sp>
        <p:nvSpPr>
          <p:cNvPr id="175109" name="矩形 1">
            <a:extLst>
              <a:ext uri="{FF2B5EF4-FFF2-40B4-BE49-F238E27FC236}">
                <a16:creationId xmlns:a16="http://schemas.microsoft.com/office/drawing/2014/main" id="{2D1EF207-7E8C-2B4C-A984-F71421D15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3" y="3848100"/>
            <a:ext cx="4206875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75110" name="矩形 5">
            <a:extLst>
              <a:ext uri="{FF2B5EF4-FFF2-40B4-BE49-F238E27FC236}">
                <a16:creationId xmlns:a16="http://schemas.microsoft.com/office/drawing/2014/main" id="{578F3230-1816-704A-94C9-1D4859429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3" y="4064000"/>
            <a:ext cx="4206875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75111" name="矩形 6">
            <a:extLst>
              <a:ext uri="{FF2B5EF4-FFF2-40B4-BE49-F238E27FC236}">
                <a16:creationId xmlns:a16="http://schemas.microsoft.com/office/drawing/2014/main" id="{FAD34A8B-95D5-8C42-A0A6-B16E090AF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3" y="4287838"/>
            <a:ext cx="4206875" cy="46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75112" name="矩形 7">
            <a:extLst>
              <a:ext uri="{FF2B5EF4-FFF2-40B4-BE49-F238E27FC236}">
                <a16:creationId xmlns:a16="http://schemas.microsoft.com/office/drawing/2014/main" id="{BBB72937-5C94-9E49-86A7-FE89E3221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3" y="4498975"/>
            <a:ext cx="4206875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75113" name="矩形 8">
            <a:extLst>
              <a:ext uri="{FF2B5EF4-FFF2-40B4-BE49-F238E27FC236}">
                <a16:creationId xmlns:a16="http://schemas.microsoft.com/office/drawing/2014/main" id="{50F16BFB-D7DA-5849-866F-268F22709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3" y="4710113"/>
            <a:ext cx="4206875" cy="444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75114" name="矩形 9">
            <a:extLst>
              <a:ext uri="{FF2B5EF4-FFF2-40B4-BE49-F238E27FC236}">
                <a16:creationId xmlns:a16="http://schemas.microsoft.com/office/drawing/2014/main" id="{9B811BD7-E313-9346-ABD9-05DA6CE53E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3" y="4959350"/>
            <a:ext cx="4206875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11" name="Shape 26">
            <a:extLst>
              <a:ext uri="{FF2B5EF4-FFF2-40B4-BE49-F238E27FC236}">
                <a16:creationId xmlns:a16="http://schemas.microsoft.com/office/drawing/2014/main" id="{9AC2A0BB-4D81-419B-A273-A7EB133EB636}"/>
              </a:ext>
            </a:extLst>
          </p:cNvPr>
          <p:cNvSpPr/>
          <p:nvPr/>
        </p:nvSpPr>
        <p:spPr>
          <a:xfrm flipH="1">
            <a:off x="0" y="5607050"/>
            <a:ext cx="9140825" cy="12509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0" y="102222"/>
                </a:lnTo>
                <a:lnTo>
                  <a:pt x="583" y="102222"/>
                </a:lnTo>
                <a:lnTo>
                  <a:pt x="583" y="89777"/>
                </a:lnTo>
                <a:lnTo>
                  <a:pt x="4166" y="89777"/>
                </a:lnTo>
                <a:lnTo>
                  <a:pt x="4166" y="79111"/>
                </a:lnTo>
                <a:lnTo>
                  <a:pt x="6416" y="79111"/>
                </a:lnTo>
                <a:lnTo>
                  <a:pt x="6416" y="91111"/>
                </a:lnTo>
                <a:lnTo>
                  <a:pt x="7625" y="91111"/>
                </a:lnTo>
                <a:lnTo>
                  <a:pt x="7625" y="79111"/>
                </a:lnTo>
                <a:lnTo>
                  <a:pt x="8958" y="79111"/>
                </a:lnTo>
                <a:lnTo>
                  <a:pt x="8958" y="45333"/>
                </a:lnTo>
                <a:lnTo>
                  <a:pt x="9541" y="45333"/>
                </a:lnTo>
                <a:lnTo>
                  <a:pt x="9541" y="39111"/>
                </a:lnTo>
                <a:lnTo>
                  <a:pt x="10958" y="39111"/>
                </a:lnTo>
                <a:lnTo>
                  <a:pt x="10958" y="45333"/>
                </a:lnTo>
                <a:lnTo>
                  <a:pt x="11583" y="45333"/>
                </a:lnTo>
                <a:lnTo>
                  <a:pt x="11583" y="76000"/>
                </a:lnTo>
                <a:lnTo>
                  <a:pt x="12083" y="76000"/>
                </a:lnTo>
                <a:lnTo>
                  <a:pt x="12083" y="95555"/>
                </a:lnTo>
                <a:lnTo>
                  <a:pt x="13250" y="95555"/>
                </a:lnTo>
                <a:lnTo>
                  <a:pt x="13250" y="60000"/>
                </a:lnTo>
                <a:lnTo>
                  <a:pt x="14041" y="60000"/>
                </a:lnTo>
                <a:lnTo>
                  <a:pt x="14041" y="45333"/>
                </a:lnTo>
                <a:lnTo>
                  <a:pt x="14583" y="45333"/>
                </a:lnTo>
                <a:lnTo>
                  <a:pt x="14583" y="27555"/>
                </a:lnTo>
                <a:lnTo>
                  <a:pt x="14958" y="27555"/>
                </a:lnTo>
                <a:lnTo>
                  <a:pt x="14958" y="14222"/>
                </a:lnTo>
                <a:lnTo>
                  <a:pt x="15333" y="14222"/>
                </a:lnTo>
                <a:lnTo>
                  <a:pt x="15333" y="0"/>
                </a:lnTo>
                <a:lnTo>
                  <a:pt x="15958" y="0"/>
                </a:lnTo>
                <a:lnTo>
                  <a:pt x="15958" y="13777"/>
                </a:lnTo>
                <a:lnTo>
                  <a:pt x="16416" y="13777"/>
                </a:lnTo>
                <a:lnTo>
                  <a:pt x="16416" y="24888"/>
                </a:lnTo>
                <a:lnTo>
                  <a:pt x="16791" y="24888"/>
                </a:lnTo>
                <a:lnTo>
                  <a:pt x="16791" y="46222"/>
                </a:lnTo>
                <a:lnTo>
                  <a:pt x="17333" y="46222"/>
                </a:lnTo>
                <a:lnTo>
                  <a:pt x="17333" y="61333"/>
                </a:lnTo>
                <a:lnTo>
                  <a:pt x="17916" y="61333"/>
                </a:lnTo>
                <a:lnTo>
                  <a:pt x="17916" y="101333"/>
                </a:lnTo>
                <a:lnTo>
                  <a:pt x="18875" y="101333"/>
                </a:lnTo>
                <a:lnTo>
                  <a:pt x="18875" y="92000"/>
                </a:lnTo>
                <a:lnTo>
                  <a:pt x="20958" y="92000"/>
                </a:lnTo>
                <a:lnTo>
                  <a:pt x="20958" y="96444"/>
                </a:lnTo>
                <a:lnTo>
                  <a:pt x="21750" y="96444"/>
                </a:lnTo>
                <a:lnTo>
                  <a:pt x="21750" y="54666"/>
                </a:lnTo>
                <a:lnTo>
                  <a:pt x="22333" y="54666"/>
                </a:lnTo>
                <a:lnTo>
                  <a:pt x="22333" y="42666"/>
                </a:lnTo>
                <a:lnTo>
                  <a:pt x="24166" y="42666"/>
                </a:lnTo>
                <a:lnTo>
                  <a:pt x="24166" y="53777"/>
                </a:lnTo>
                <a:lnTo>
                  <a:pt x="24583" y="56888"/>
                </a:lnTo>
                <a:lnTo>
                  <a:pt x="24583" y="85777"/>
                </a:lnTo>
                <a:lnTo>
                  <a:pt x="25291" y="85777"/>
                </a:lnTo>
                <a:lnTo>
                  <a:pt x="25291" y="79555"/>
                </a:lnTo>
                <a:lnTo>
                  <a:pt x="27125" y="79555"/>
                </a:lnTo>
                <a:lnTo>
                  <a:pt x="27125" y="86222"/>
                </a:lnTo>
                <a:lnTo>
                  <a:pt x="28208" y="86222"/>
                </a:lnTo>
                <a:lnTo>
                  <a:pt x="28208" y="92000"/>
                </a:lnTo>
                <a:lnTo>
                  <a:pt x="29416" y="92000"/>
                </a:lnTo>
                <a:lnTo>
                  <a:pt x="29416" y="83555"/>
                </a:lnTo>
                <a:lnTo>
                  <a:pt x="30250" y="83555"/>
                </a:lnTo>
                <a:lnTo>
                  <a:pt x="30250" y="65777"/>
                </a:lnTo>
                <a:lnTo>
                  <a:pt x="35041" y="65777"/>
                </a:lnTo>
                <a:lnTo>
                  <a:pt x="35041" y="83555"/>
                </a:lnTo>
                <a:lnTo>
                  <a:pt x="35875" y="83555"/>
                </a:lnTo>
                <a:lnTo>
                  <a:pt x="35875" y="65777"/>
                </a:lnTo>
                <a:lnTo>
                  <a:pt x="39916" y="65777"/>
                </a:lnTo>
                <a:lnTo>
                  <a:pt x="39916" y="72888"/>
                </a:lnTo>
                <a:lnTo>
                  <a:pt x="41041" y="72888"/>
                </a:lnTo>
                <a:lnTo>
                  <a:pt x="41041" y="99555"/>
                </a:lnTo>
                <a:lnTo>
                  <a:pt x="42583" y="99555"/>
                </a:lnTo>
                <a:lnTo>
                  <a:pt x="42583" y="76888"/>
                </a:lnTo>
                <a:lnTo>
                  <a:pt x="45250" y="56000"/>
                </a:lnTo>
                <a:lnTo>
                  <a:pt x="47875" y="76888"/>
                </a:lnTo>
                <a:lnTo>
                  <a:pt x="47875" y="88888"/>
                </a:lnTo>
                <a:lnTo>
                  <a:pt x="48666" y="88888"/>
                </a:lnTo>
                <a:lnTo>
                  <a:pt x="48666" y="104000"/>
                </a:lnTo>
                <a:lnTo>
                  <a:pt x="49208" y="104000"/>
                </a:lnTo>
                <a:lnTo>
                  <a:pt x="49208" y="73333"/>
                </a:lnTo>
                <a:lnTo>
                  <a:pt x="51500" y="73333"/>
                </a:lnTo>
                <a:lnTo>
                  <a:pt x="51500" y="85777"/>
                </a:lnTo>
                <a:lnTo>
                  <a:pt x="53708" y="85777"/>
                </a:lnTo>
                <a:lnTo>
                  <a:pt x="53708" y="94666"/>
                </a:lnTo>
                <a:lnTo>
                  <a:pt x="54500" y="94666"/>
                </a:lnTo>
                <a:lnTo>
                  <a:pt x="54500" y="85777"/>
                </a:lnTo>
                <a:lnTo>
                  <a:pt x="57125" y="85777"/>
                </a:lnTo>
                <a:lnTo>
                  <a:pt x="57125" y="102222"/>
                </a:lnTo>
                <a:lnTo>
                  <a:pt x="57625" y="102222"/>
                </a:lnTo>
                <a:lnTo>
                  <a:pt x="57625" y="104888"/>
                </a:lnTo>
                <a:lnTo>
                  <a:pt x="58875" y="104888"/>
                </a:lnTo>
                <a:lnTo>
                  <a:pt x="58875" y="94222"/>
                </a:lnTo>
                <a:lnTo>
                  <a:pt x="61666" y="94222"/>
                </a:lnTo>
                <a:lnTo>
                  <a:pt x="61666" y="89777"/>
                </a:lnTo>
                <a:lnTo>
                  <a:pt x="62250" y="89777"/>
                </a:lnTo>
                <a:lnTo>
                  <a:pt x="62250" y="84000"/>
                </a:lnTo>
                <a:lnTo>
                  <a:pt x="62833" y="84000"/>
                </a:lnTo>
                <a:lnTo>
                  <a:pt x="62833" y="88888"/>
                </a:lnTo>
                <a:lnTo>
                  <a:pt x="63500" y="88888"/>
                </a:lnTo>
                <a:lnTo>
                  <a:pt x="63500" y="83111"/>
                </a:lnTo>
                <a:lnTo>
                  <a:pt x="64999" y="83111"/>
                </a:lnTo>
                <a:lnTo>
                  <a:pt x="64999" y="88444"/>
                </a:lnTo>
                <a:lnTo>
                  <a:pt x="65666" y="88444"/>
                </a:lnTo>
                <a:lnTo>
                  <a:pt x="65666" y="103111"/>
                </a:lnTo>
                <a:lnTo>
                  <a:pt x="66916" y="103111"/>
                </a:lnTo>
                <a:lnTo>
                  <a:pt x="66916" y="82666"/>
                </a:lnTo>
                <a:lnTo>
                  <a:pt x="69375" y="82666"/>
                </a:lnTo>
                <a:lnTo>
                  <a:pt x="69375" y="88888"/>
                </a:lnTo>
                <a:lnTo>
                  <a:pt x="70416" y="88888"/>
                </a:lnTo>
                <a:lnTo>
                  <a:pt x="70416" y="46222"/>
                </a:lnTo>
                <a:lnTo>
                  <a:pt x="71500" y="35111"/>
                </a:lnTo>
                <a:lnTo>
                  <a:pt x="72458" y="45777"/>
                </a:lnTo>
                <a:lnTo>
                  <a:pt x="72458" y="103111"/>
                </a:lnTo>
                <a:lnTo>
                  <a:pt x="73583" y="103111"/>
                </a:lnTo>
                <a:lnTo>
                  <a:pt x="73583" y="47555"/>
                </a:lnTo>
                <a:lnTo>
                  <a:pt x="76916" y="47555"/>
                </a:lnTo>
                <a:lnTo>
                  <a:pt x="76916" y="97777"/>
                </a:lnTo>
                <a:lnTo>
                  <a:pt x="77541" y="97777"/>
                </a:lnTo>
                <a:lnTo>
                  <a:pt x="77541" y="85777"/>
                </a:lnTo>
                <a:lnTo>
                  <a:pt x="79000" y="85777"/>
                </a:lnTo>
                <a:lnTo>
                  <a:pt x="79000" y="92888"/>
                </a:lnTo>
                <a:lnTo>
                  <a:pt x="82000" y="92888"/>
                </a:lnTo>
                <a:lnTo>
                  <a:pt x="82000" y="102222"/>
                </a:lnTo>
                <a:lnTo>
                  <a:pt x="84333" y="102222"/>
                </a:lnTo>
                <a:lnTo>
                  <a:pt x="84333" y="88000"/>
                </a:lnTo>
                <a:lnTo>
                  <a:pt x="85583" y="88000"/>
                </a:lnTo>
                <a:lnTo>
                  <a:pt x="85583" y="96000"/>
                </a:lnTo>
                <a:lnTo>
                  <a:pt x="86500" y="96000"/>
                </a:lnTo>
                <a:lnTo>
                  <a:pt x="86500" y="91111"/>
                </a:lnTo>
                <a:lnTo>
                  <a:pt x="87791" y="91111"/>
                </a:lnTo>
                <a:lnTo>
                  <a:pt x="87791" y="84888"/>
                </a:lnTo>
                <a:lnTo>
                  <a:pt x="89375" y="84888"/>
                </a:lnTo>
                <a:lnTo>
                  <a:pt x="89375" y="100888"/>
                </a:lnTo>
                <a:lnTo>
                  <a:pt x="90541" y="100888"/>
                </a:lnTo>
                <a:lnTo>
                  <a:pt x="90541" y="63111"/>
                </a:lnTo>
                <a:lnTo>
                  <a:pt x="92458" y="63555"/>
                </a:lnTo>
                <a:lnTo>
                  <a:pt x="92458" y="84444"/>
                </a:lnTo>
                <a:lnTo>
                  <a:pt x="93750" y="84444"/>
                </a:lnTo>
                <a:lnTo>
                  <a:pt x="93750" y="97333"/>
                </a:lnTo>
                <a:lnTo>
                  <a:pt x="95375" y="97333"/>
                </a:lnTo>
                <a:lnTo>
                  <a:pt x="95375" y="83111"/>
                </a:lnTo>
                <a:lnTo>
                  <a:pt x="96500" y="83111"/>
                </a:lnTo>
                <a:lnTo>
                  <a:pt x="96500" y="77333"/>
                </a:lnTo>
                <a:lnTo>
                  <a:pt x="98000" y="77333"/>
                </a:lnTo>
                <a:lnTo>
                  <a:pt x="98000" y="81333"/>
                </a:lnTo>
                <a:lnTo>
                  <a:pt x="99041" y="81333"/>
                </a:lnTo>
                <a:lnTo>
                  <a:pt x="99041" y="75111"/>
                </a:lnTo>
                <a:lnTo>
                  <a:pt x="101000" y="59555"/>
                </a:lnTo>
                <a:lnTo>
                  <a:pt x="102916" y="75111"/>
                </a:lnTo>
                <a:lnTo>
                  <a:pt x="102916" y="96444"/>
                </a:lnTo>
                <a:lnTo>
                  <a:pt x="103250" y="96444"/>
                </a:lnTo>
                <a:lnTo>
                  <a:pt x="103250" y="92000"/>
                </a:lnTo>
                <a:lnTo>
                  <a:pt x="104750" y="92000"/>
                </a:lnTo>
                <a:lnTo>
                  <a:pt x="104750" y="111111"/>
                </a:lnTo>
                <a:lnTo>
                  <a:pt x="105125" y="111111"/>
                </a:lnTo>
                <a:lnTo>
                  <a:pt x="105125" y="101777"/>
                </a:lnTo>
                <a:lnTo>
                  <a:pt x="106291" y="101777"/>
                </a:lnTo>
                <a:lnTo>
                  <a:pt x="106291" y="81777"/>
                </a:lnTo>
                <a:lnTo>
                  <a:pt x="107791" y="81777"/>
                </a:lnTo>
                <a:lnTo>
                  <a:pt x="107791" y="101777"/>
                </a:lnTo>
                <a:lnTo>
                  <a:pt x="107833" y="101777"/>
                </a:lnTo>
                <a:lnTo>
                  <a:pt x="107833" y="93777"/>
                </a:lnTo>
                <a:lnTo>
                  <a:pt x="108583" y="93777"/>
                </a:lnTo>
                <a:lnTo>
                  <a:pt x="108583" y="89777"/>
                </a:lnTo>
                <a:lnTo>
                  <a:pt x="110166" y="89777"/>
                </a:lnTo>
                <a:lnTo>
                  <a:pt x="110166" y="103111"/>
                </a:lnTo>
                <a:lnTo>
                  <a:pt x="110416" y="103111"/>
                </a:lnTo>
                <a:lnTo>
                  <a:pt x="110416" y="93777"/>
                </a:lnTo>
                <a:lnTo>
                  <a:pt x="110625" y="93777"/>
                </a:lnTo>
                <a:lnTo>
                  <a:pt x="110625" y="76444"/>
                </a:lnTo>
                <a:lnTo>
                  <a:pt x="111416" y="76444"/>
                </a:lnTo>
                <a:lnTo>
                  <a:pt x="111416" y="68444"/>
                </a:lnTo>
                <a:lnTo>
                  <a:pt x="111833" y="68444"/>
                </a:lnTo>
                <a:lnTo>
                  <a:pt x="111833" y="64000"/>
                </a:lnTo>
                <a:lnTo>
                  <a:pt x="112916" y="64000"/>
                </a:lnTo>
                <a:lnTo>
                  <a:pt x="112916" y="68444"/>
                </a:lnTo>
                <a:lnTo>
                  <a:pt x="113375" y="68444"/>
                </a:lnTo>
                <a:lnTo>
                  <a:pt x="113375" y="91555"/>
                </a:lnTo>
                <a:lnTo>
                  <a:pt x="113416" y="91555"/>
                </a:lnTo>
                <a:lnTo>
                  <a:pt x="113416" y="91555"/>
                </a:lnTo>
                <a:lnTo>
                  <a:pt x="114666" y="91555"/>
                </a:lnTo>
                <a:lnTo>
                  <a:pt x="114666" y="79555"/>
                </a:lnTo>
                <a:lnTo>
                  <a:pt x="115250" y="79555"/>
                </a:lnTo>
                <a:lnTo>
                  <a:pt x="115250" y="68444"/>
                </a:lnTo>
                <a:lnTo>
                  <a:pt x="115625" y="68444"/>
                </a:lnTo>
                <a:lnTo>
                  <a:pt x="115625" y="55111"/>
                </a:lnTo>
                <a:lnTo>
                  <a:pt x="115916" y="55111"/>
                </a:lnTo>
                <a:lnTo>
                  <a:pt x="115916" y="44888"/>
                </a:lnTo>
                <a:lnTo>
                  <a:pt x="116250" y="44888"/>
                </a:lnTo>
                <a:lnTo>
                  <a:pt x="116250" y="34222"/>
                </a:lnTo>
                <a:lnTo>
                  <a:pt x="116666" y="34222"/>
                </a:lnTo>
                <a:lnTo>
                  <a:pt x="116666" y="44444"/>
                </a:lnTo>
                <a:lnTo>
                  <a:pt x="117000" y="44444"/>
                </a:lnTo>
                <a:lnTo>
                  <a:pt x="117000" y="52888"/>
                </a:lnTo>
                <a:lnTo>
                  <a:pt x="117333" y="52888"/>
                </a:lnTo>
                <a:lnTo>
                  <a:pt x="117333" y="68888"/>
                </a:lnTo>
                <a:lnTo>
                  <a:pt x="117708" y="68888"/>
                </a:lnTo>
                <a:lnTo>
                  <a:pt x="117708" y="80444"/>
                </a:lnTo>
                <a:lnTo>
                  <a:pt x="118166" y="80444"/>
                </a:lnTo>
                <a:lnTo>
                  <a:pt x="118166" y="92000"/>
                </a:lnTo>
                <a:lnTo>
                  <a:pt x="120000" y="9200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68569" tIns="34275" rIns="68569" bIns="34275"/>
          <a:lstStyle/>
          <a:p>
            <a:pPr>
              <a:defRPr/>
            </a:pPr>
            <a:endParaRPr sz="1013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矩形 1">
            <a:extLst>
              <a:ext uri="{FF2B5EF4-FFF2-40B4-BE49-F238E27FC236}">
                <a16:creationId xmlns:a16="http://schemas.microsoft.com/office/drawing/2014/main" id="{33ADA48D-9A9B-2443-94CD-73F20B0B8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96975"/>
            <a:ext cx="9144000" cy="46799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781316" name="Rectangle 4">
            <a:extLst>
              <a:ext uri="{FF2B5EF4-FFF2-40B4-BE49-F238E27FC236}">
                <a16:creationId xmlns:a16="http://schemas.microsoft.com/office/drawing/2014/main" id="{9AC88968-FA98-40DB-AC1C-F2CED1F8E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600" y="1341438"/>
            <a:ext cx="7524750" cy="433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void Dblpush(DblStack &amp;s,SElemType x,int i)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{  	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    if( IsFull (s ) )  exit(1);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       // 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栈满则停止执行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    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if ( i == 0 ) s.V[ ++s.top[0] ] = x;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   //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栈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情形：栈顶指针先加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1, 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然后按此地址进栈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   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else s.V[--s.top[1]]=x;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   //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栈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情形：栈顶指针先减</a:t>
            </a: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1, </a:t>
            </a:r>
            <a:r>
              <a:rPr lang="zh-CN" altLang="en-US" sz="2600" b="0">
                <a:ea typeface="微软雅黑" panose="020B0503020204020204" pitchFamily="34" charset="-122"/>
                <a:sym typeface="+mn-lt"/>
              </a:rPr>
              <a:t>然后按此地址进栈	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600" b="0">
                <a:ea typeface="微软雅黑" panose="020B0503020204020204" pitchFamily="34" charset="-122"/>
                <a:sym typeface="+mn-lt"/>
              </a:rPr>
              <a:t>}</a:t>
            </a:r>
          </a:p>
        </p:txBody>
      </p:sp>
      <p:sp>
        <p:nvSpPr>
          <p:cNvPr id="781317" name="Comment 5">
            <a:extLst>
              <a:ext uri="{FF2B5EF4-FFF2-40B4-BE49-F238E27FC236}">
                <a16:creationId xmlns:a16="http://schemas.microsoft.com/office/drawing/2014/main" id="{317D2CC1-AA43-4B31-9C3F-338294CE0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98438"/>
            <a:ext cx="18764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342900" indent="-342900">
              <a:defRPr/>
            </a:pPr>
            <a:r>
              <a: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答案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4F590E9-2478-4C17-B807-B468098DD3D0}"/>
              </a:ext>
            </a:extLst>
          </p:cNvPr>
          <p:cNvSpPr/>
          <p:nvPr/>
        </p:nvSpPr>
        <p:spPr bwMode="auto">
          <a:xfrm>
            <a:off x="0" y="6092825"/>
            <a:ext cx="9144000" cy="215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8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1316" grpId="0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矩形 3">
            <a:extLst>
              <a:ext uri="{FF2B5EF4-FFF2-40B4-BE49-F238E27FC236}">
                <a16:creationId xmlns:a16="http://schemas.microsoft.com/office/drawing/2014/main" id="{4A69BE95-F08C-F24D-8AE0-84114745D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96975"/>
            <a:ext cx="9144000" cy="46799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130000"/>
              </a:lnSpc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</a:pPr>
            <a:endParaRPr kumimoji="1" lang="zh-CN" altLang="en-US" sz="2800" b="0">
              <a:ea typeface="仿宋_GB2312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F37248D-2BF1-4809-AAE2-25457227FC90}"/>
              </a:ext>
            </a:extLst>
          </p:cNvPr>
          <p:cNvSpPr/>
          <p:nvPr/>
        </p:nvSpPr>
        <p:spPr bwMode="auto">
          <a:xfrm>
            <a:off x="0" y="6092825"/>
            <a:ext cx="9144000" cy="2159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kumimoji="1" lang="zh-CN" altLang="en-US" sz="2800" b="0">
              <a:ea typeface="仿宋_GB2312" panose="02010609030101010101" pitchFamily="49" charset="-122"/>
            </a:endParaRPr>
          </a:p>
        </p:txBody>
      </p:sp>
      <p:sp>
        <p:nvSpPr>
          <p:cNvPr id="782340" name="Rectangle 4">
            <a:extLst>
              <a:ext uri="{FF2B5EF4-FFF2-40B4-BE49-F238E27FC236}">
                <a16:creationId xmlns:a16="http://schemas.microsoft.com/office/drawing/2014/main" id="{EEBD8CEB-4819-47E6-8057-4970523B8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341438"/>
            <a:ext cx="8697912" cy="414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int Dblpop(DblStack 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&amp;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s,int i,SElemType &amp;x)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{</a:t>
            </a:r>
          </a:p>
          <a:p>
            <a:pPr lvl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if ( IsEmpty ( s,i ) ) return 0; </a:t>
            </a:r>
          </a:p>
          <a:p>
            <a:pPr lvl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    //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判栈空否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, 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若栈空则函数返回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0</a:t>
            </a:r>
          </a:p>
          <a:p>
            <a:pPr lvl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if ( i == 0 ) s.top[0]--;	//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栈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0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情形：栈顶指针减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1</a:t>
            </a:r>
          </a:p>
          <a:p>
            <a:pPr lvl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else s.top[1]++; //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栈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1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情形：栈顶指针加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1</a:t>
            </a:r>
          </a:p>
          <a:p>
            <a:pPr lvl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return 1;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} </a:t>
            </a:r>
          </a:p>
        </p:txBody>
      </p:sp>
      <p:sp>
        <p:nvSpPr>
          <p:cNvPr id="782341" name="Comment 5">
            <a:extLst>
              <a:ext uri="{FF2B5EF4-FFF2-40B4-BE49-F238E27FC236}">
                <a16:creationId xmlns:a16="http://schemas.microsoft.com/office/drawing/2014/main" id="{03DFD054-43B7-479C-8D42-D059A55AE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988" y="211138"/>
            <a:ext cx="18764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342900" indent="-342900">
              <a:defRPr/>
            </a:pPr>
            <a:r>
              <a: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答案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8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2340" grpId="0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Rectangle 4">
            <a:extLst>
              <a:ext uri="{FF2B5EF4-FFF2-40B4-BE49-F238E27FC236}">
                <a16:creationId xmlns:a16="http://schemas.microsoft.com/office/drawing/2014/main" id="{D867E8BF-3668-47E9-B4B4-FC10D5FE5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88" y="1136650"/>
            <a:ext cx="8064500" cy="11207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（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10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）已知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f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为单链表的表头指针</a:t>
            </a:r>
            <a:r>
              <a:rPr lang="en-US" altLang="zh-CN" sz="2800" b="0">
                <a:ea typeface="微软雅黑" panose="020B0503020204020204" pitchFamily="34" charset="-122"/>
                <a:sym typeface="+mn-lt"/>
              </a:rPr>
              <a:t>, 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链表中存储的都是整型数据，试写出实现下列运算的</a:t>
            </a:r>
            <a:r>
              <a:rPr lang="zh-CN" altLang="en-US" sz="2800" b="0">
                <a:solidFill>
                  <a:srgbClr val="FF0000"/>
                </a:solidFill>
                <a:ea typeface="微软雅黑" panose="020B0503020204020204" pitchFamily="34" charset="-122"/>
                <a:sym typeface="+mn-lt"/>
              </a:rPr>
              <a:t>递归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算法：</a:t>
            </a:r>
          </a:p>
        </p:txBody>
      </p:sp>
      <p:sp>
        <p:nvSpPr>
          <p:cNvPr id="777221" name="Comment 5">
            <a:extLst>
              <a:ext uri="{FF2B5EF4-FFF2-40B4-BE49-F238E27FC236}">
                <a16:creationId xmlns:a16="http://schemas.microsoft.com/office/drawing/2014/main" id="{D312A859-7321-4B64-B33A-11D68FFA8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98438"/>
            <a:ext cx="33893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r>
              <a:rPr lang="zh-CN" altLang="en-US" sz="2800" b="0">
                <a:solidFill>
                  <a:schemeClr val="bg1"/>
                </a:solidFill>
                <a:ea typeface="微软雅黑" panose="020B0503020204020204" pitchFamily="34" charset="-122"/>
                <a:sym typeface="+mn-lt"/>
              </a:rPr>
              <a:t>算法设计题</a:t>
            </a:r>
          </a:p>
        </p:txBody>
      </p:sp>
      <p:grpSp>
        <p:nvGrpSpPr>
          <p:cNvPr id="178180" name="组合 15">
            <a:extLst>
              <a:ext uri="{FF2B5EF4-FFF2-40B4-BE49-F238E27FC236}">
                <a16:creationId xmlns:a16="http://schemas.microsoft.com/office/drawing/2014/main" id="{975A31DC-9042-7B4B-B5B5-9F4DC90F8EB4}"/>
              </a:ext>
            </a:extLst>
          </p:cNvPr>
          <p:cNvGrpSpPr>
            <a:grpSpLocks/>
          </p:cNvGrpSpPr>
          <p:nvPr/>
        </p:nvGrpSpPr>
        <p:grpSpPr bwMode="auto">
          <a:xfrm>
            <a:off x="3460750" y="3489325"/>
            <a:ext cx="1976438" cy="1762125"/>
            <a:chOff x="3025400" y="1197238"/>
            <a:chExt cx="5489035" cy="4890804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F0D84727-5C92-4540-A979-F2070998FE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3764" y="2204590"/>
              <a:ext cx="2722236" cy="2755074"/>
            </a:xfrm>
            <a:custGeom>
              <a:avLst/>
              <a:gdLst>
                <a:gd name="T0" fmla="*/ 70 w 83"/>
                <a:gd name="T1" fmla="*/ 23 h 84"/>
                <a:gd name="T2" fmla="*/ 76 w 83"/>
                <a:gd name="T3" fmla="*/ 17 h 84"/>
                <a:gd name="T4" fmla="*/ 66 w 83"/>
                <a:gd name="T5" fmla="*/ 8 h 84"/>
                <a:gd name="T6" fmla="*/ 61 w 83"/>
                <a:gd name="T7" fmla="*/ 13 h 84"/>
                <a:gd name="T8" fmla="*/ 48 w 83"/>
                <a:gd name="T9" fmla="*/ 8 h 84"/>
                <a:gd name="T10" fmla="*/ 48 w 83"/>
                <a:gd name="T11" fmla="*/ 0 h 84"/>
                <a:gd name="T12" fmla="*/ 35 w 83"/>
                <a:gd name="T13" fmla="*/ 0 h 84"/>
                <a:gd name="T14" fmla="*/ 35 w 83"/>
                <a:gd name="T15" fmla="*/ 8 h 84"/>
                <a:gd name="T16" fmla="*/ 23 w 83"/>
                <a:gd name="T17" fmla="*/ 13 h 84"/>
                <a:gd name="T18" fmla="*/ 17 w 83"/>
                <a:gd name="T19" fmla="*/ 8 h 84"/>
                <a:gd name="T20" fmla="*/ 7 w 83"/>
                <a:gd name="T21" fmla="*/ 17 h 84"/>
                <a:gd name="T22" fmla="*/ 13 w 83"/>
                <a:gd name="T23" fmla="*/ 23 h 84"/>
                <a:gd name="T24" fmla="*/ 8 w 83"/>
                <a:gd name="T25" fmla="*/ 35 h 84"/>
                <a:gd name="T26" fmla="*/ 0 w 83"/>
                <a:gd name="T27" fmla="*/ 35 h 84"/>
                <a:gd name="T28" fmla="*/ 0 w 83"/>
                <a:gd name="T29" fmla="*/ 49 h 84"/>
                <a:gd name="T30" fmla="*/ 8 w 83"/>
                <a:gd name="T31" fmla="*/ 49 h 84"/>
                <a:gd name="T32" fmla="*/ 13 w 83"/>
                <a:gd name="T33" fmla="*/ 61 h 84"/>
                <a:gd name="T34" fmla="*/ 7 w 83"/>
                <a:gd name="T35" fmla="*/ 67 h 84"/>
                <a:gd name="T36" fmla="*/ 17 w 83"/>
                <a:gd name="T37" fmla="*/ 76 h 84"/>
                <a:gd name="T38" fmla="*/ 22 w 83"/>
                <a:gd name="T39" fmla="*/ 71 h 84"/>
                <a:gd name="T40" fmla="*/ 35 w 83"/>
                <a:gd name="T41" fmla="*/ 76 h 84"/>
                <a:gd name="T42" fmla="*/ 35 w 83"/>
                <a:gd name="T43" fmla="*/ 84 h 84"/>
                <a:gd name="T44" fmla="*/ 48 w 83"/>
                <a:gd name="T45" fmla="*/ 84 h 84"/>
                <a:gd name="T46" fmla="*/ 48 w 83"/>
                <a:gd name="T47" fmla="*/ 76 h 84"/>
                <a:gd name="T48" fmla="*/ 61 w 83"/>
                <a:gd name="T49" fmla="*/ 71 h 84"/>
                <a:gd name="T50" fmla="*/ 66 w 83"/>
                <a:gd name="T51" fmla="*/ 76 h 84"/>
                <a:gd name="T52" fmla="*/ 76 w 83"/>
                <a:gd name="T53" fmla="*/ 67 h 84"/>
                <a:gd name="T54" fmla="*/ 70 w 83"/>
                <a:gd name="T55" fmla="*/ 61 h 84"/>
                <a:gd name="T56" fmla="*/ 75 w 83"/>
                <a:gd name="T57" fmla="*/ 49 h 84"/>
                <a:gd name="T58" fmla="*/ 83 w 83"/>
                <a:gd name="T59" fmla="*/ 49 h 84"/>
                <a:gd name="T60" fmla="*/ 83 w 83"/>
                <a:gd name="T61" fmla="*/ 35 h 84"/>
                <a:gd name="T62" fmla="*/ 75 w 83"/>
                <a:gd name="T63" fmla="*/ 35 h 84"/>
                <a:gd name="T64" fmla="*/ 70 w 83"/>
                <a:gd name="T65" fmla="*/ 23 h 84"/>
                <a:gd name="T66" fmla="*/ 57 w 83"/>
                <a:gd name="T67" fmla="*/ 58 h 84"/>
                <a:gd name="T68" fmla="*/ 42 w 83"/>
                <a:gd name="T69" fmla="*/ 64 h 84"/>
                <a:gd name="T70" fmla="*/ 26 w 83"/>
                <a:gd name="T71" fmla="*/ 58 h 84"/>
                <a:gd name="T72" fmla="*/ 19 w 83"/>
                <a:gd name="T73" fmla="*/ 42 h 84"/>
                <a:gd name="T74" fmla="*/ 26 w 83"/>
                <a:gd name="T75" fmla="*/ 26 h 84"/>
                <a:gd name="T76" fmla="*/ 42 w 83"/>
                <a:gd name="T77" fmla="*/ 20 h 84"/>
                <a:gd name="T78" fmla="*/ 57 w 83"/>
                <a:gd name="T79" fmla="*/ 26 h 84"/>
                <a:gd name="T80" fmla="*/ 64 w 83"/>
                <a:gd name="T81" fmla="*/ 42 h 84"/>
                <a:gd name="T82" fmla="*/ 57 w 83"/>
                <a:gd name="T83" fmla="*/ 5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3" h="84">
                  <a:moveTo>
                    <a:pt x="70" y="23"/>
                  </a:moveTo>
                  <a:cubicBezTo>
                    <a:pt x="76" y="17"/>
                    <a:pt x="76" y="17"/>
                    <a:pt x="76" y="17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57" y="11"/>
                    <a:pt x="53" y="9"/>
                    <a:pt x="48" y="8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0" y="9"/>
                    <a:pt x="26" y="11"/>
                    <a:pt x="23" y="13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0" y="27"/>
                    <a:pt x="9" y="31"/>
                    <a:pt x="8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9" y="53"/>
                    <a:pt x="10" y="57"/>
                    <a:pt x="13" y="61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6" y="73"/>
                    <a:pt x="30" y="75"/>
                    <a:pt x="35" y="76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53" y="75"/>
                    <a:pt x="57" y="73"/>
                    <a:pt x="61" y="71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3" y="57"/>
                    <a:pt x="74" y="53"/>
                    <a:pt x="75" y="49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3" y="35"/>
                    <a:pt x="83" y="35"/>
                    <a:pt x="83" y="35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4" y="31"/>
                    <a:pt x="73" y="27"/>
                    <a:pt x="70" y="23"/>
                  </a:cubicBezTo>
                  <a:close/>
                  <a:moveTo>
                    <a:pt x="57" y="58"/>
                  </a:moveTo>
                  <a:cubicBezTo>
                    <a:pt x="53" y="62"/>
                    <a:pt x="48" y="64"/>
                    <a:pt x="42" y="64"/>
                  </a:cubicBezTo>
                  <a:cubicBezTo>
                    <a:pt x="35" y="64"/>
                    <a:pt x="30" y="62"/>
                    <a:pt x="26" y="58"/>
                  </a:cubicBezTo>
                  <a:cubicBezTo>
                    <a:pt x="22" y="54"/>
                    <a:pt x="19" y="48"/>
                    <a:pt x="19" y="42"/>
                  </a:cubicBezTo>
                  <a:cubicBezTo>
                    <a:pt x="19" y="36"/>
                    <a:pt x="22" y="30"/>
                    <a:pt x="26" y="26"/>
                  </a:cubicBezTo>
                  <a:cubicBezTo>
                    <a:pt x="30" y="22"/>
                    <a:pt x="35" y="20"/>
                    <a:pt x="42" y="20"/>
                  </a:cubicBezTo>
                  <a:cubicBezTo>
                    <a:pt x="48" y="20"/>
                    <a:pt x="53" y="22"/>
                    <a:pt x="57" y="26"/>
                  </a:cubicBezTo>
                  <a:cubicBezTo>
                    <a:pt x="61" y="30"/>
                    <a:pt x="64" y="36"/>
                    <a:pt x="64" y="42"/>
                  </a:cubicBezTo>
                  <a:cubicBezTo>
                    <a:pt x="64" y="48"/>
                    <a:pt x="61" y="54"/>
                    <a:pt x="57" y="58"/>
                  </a:cubicBez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76200">
              <a:extrusionClr>
                <a:srgbClr val="A5C3CF"/>
              </a:extrusion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ea typeface="楷体_GB2312" charset="-122"/>
              </a:endParaRPr>
            </a:p>
          </p:txBody>
        </p:sp>
        <p:grpSp>
          <p:nvGrpSpPr>
            <p:cNvPr id="178187" name="Group 8">
              <a:extLst>
                <a:ext uri="{FF2B5EF4-FFF2-40B4-BE49-F238E27FC236}">
                  <a16:creationId xmlns:a16="http://schemas.microsoft.com/office/drawing/2014/main" id="{7242BC83-25CA-D540-9C2C-25A9314D823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430530" y="3139897"/>
              <a:ext cx="608702" cy="743027"/>
              <a:chOff x="3804" y="2116"/>
              <a:chExt cx="503" cy="614"/>
            </a:xfrm>
          </p:grpSpPr>
          <p:sp>
            <p:nvSpPr>
              <p:cNvPr id="178196" name="AutoShape 7">
                <a:extLst>
                  <a:ext uri="{FF2B5EF4-FFF2-40B4-BE49-F238E27FC236}">
                    <a16:creationId xmlns:a16="http://schemas.microsoft.com/office/drawing/2014/main" id="{65C8139B-B342-1D46-AA44-23A677C0BF04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3804" y="2116"/>
                <a:ext cx="503" cy="6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8197" name="Oval 9">
                <a:extLst>
                  <a:ext uri="{FF2B5EF4-FFF2-40B4-BE49-F238E27FC236}">
                    <a16:creationId xmlns:a16="http://schemas.microsoft.com/office/drawing/2014/main" id="{B74509A4-AAA0-374A-BC69-2192CD64E8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8" y="2137"/>
                <a:ext cx="273" cy="266"/>
              </a:xfrm>
              <a:prstGeom prst="ellipse">
                <a:avLst/>
              </a:prstGeom>
              <a:solidFill>
                <a:srgbClr val="8888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130000"/>
                  </a:lnSpc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lnSpc>
                    <a:spcPct val="100000"/>
                  </a:lnSpc>
                </a:pPr>
                <a:endParaRPr lang="zh-CN" altLang="en-US" sz="1800">
                  <a:latin typeface="Calibri" panose="020F0502020204030204" pitchFamily="34" charset="0"/>
                  <a:ea typeface="楷体_GB2312" pitchFamily="49" charset="-122"/>
                </a:endParaRPr>
              </a:p>
            </p:txBody>
          </p:sp>
          <p:sp>
            <p:nvSpPr>
              <p:cNvPr id="178198" name="Freeform 10">
                <a:extLst>
                  <a:ext uri="{FF2B5EF4-FFF2-40B4-BE49-F238E27FC236}">
                    <a16:creationId xmlns:a16="http://schemas.microsoft.com/office/drawing/2014/main" id="{A1A96184-FD00-B045-BD85-213FB4ED28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3" y="2423"/>
                <a:ext cx="524" cy="327"/>
              </a:xfrm>
              <a:custGeom>
                <a:avLst/>
                <a:gdLst>
                  <a:gd name="T0" fmla="*/ 2147483646 w 25"/>
                  <a:gd name="T1" fmla="*/ 0 h 16"/>
                  <a:gd name="T2" fmla="*/ 2147483646 w 25"/>
                  <a:gd name="T3" fmla="*/ 0 h 16"/>
                  <a:gd name="T4" fmla="*/ 2147483646 w 25"/>
                  <a:gd name="T5" fmla="*/ 2147483646 h 16"/>
                  <a:gd name="T6" fmla="*/ 2147483646 w 25"/>
                  <a:gd name="T7" fmla="*/ 2147483646 h 16"/>
                  <a:gd name="T8" fmla="*/ 2147483646 w 25"/>
                  <a:gd name="T9" fmla="*/ 2147483646 h 16"/>
                  <a:gd name="T10" fmla="*/ 2147483646 w 25"/>
                  <a:gd name="T11" fmla="*/ 0 h 16"/>
                  <a:gd name="T12" fmla="*/ 2147483646 w 25"/>
                  <a:gd name="T13" fmla="*/ 0 h 16"/>
                  <a:gd name="T14" fmla="*/ 0 w 25"/>
                  <a:gd name="T15" fmla="*/ 2147483646 h 16"/>
                  <a:gd name="T16" fmla="*/ 0 w 25"/>
                  <a:gd name="T17" fmla="*/ 2147483646 h 16"/>
                  <a:gd name="T18" fmla="*/ 2147483646 w 25"/>
                  <a:gd name="T19" fmla="*/ 2147483646 h 16"/>
                  <a:gd name="T20" fmla="*/ 2147483646 w 25"/>
                  <a:gd name="T21" fmla="*/ 2147483646 h 16"/>
                  <a:gd name="T22" fmla="*/ 2147483646 w 25"/>
                  <a:gd name="T23" fmla="*/ 2147483646 h 16"/>
                  <a:gd name="T24" fmla="*/ 2147483646 w 25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5" h="16">
                    <a:moveTo>
                      <a:pt x="16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6"/>
                      <a:pt x="9" y="16"/>
                      <a:pt x="12" y="16"/>
                    </a:cubicBezTo>
                    <a:cubicBezTo>
                      <a:pt x="15" y="16"/>
                      <a:pt x="21" y="16"/>
                      <a:pt x="25" y="14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4"/>
                      <a:pt x="21" y="0"/>
                      <a:pt x="16" y="0"/>
                    </a:cubicBezTo>
                  </a:path>
                </a:pathLst>
              </a:custGeom>
              <a:solidFill>
                <a:srgbClr val="8888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8188" name="Freeform 14">
              <a:extLst>
                <a:ext uri="{FF2B5EF4-FFF2-40B4-BE49-F238E27FC236}">
                  <a16:creationId xmlns:a16="http://schemas.microsoft.com/office/drawing/2014/main" id="{944D4347-DD8D-C640-AC68-B42D3B00E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5400" y="1969376"/>
              <a:ext cx="2807530" cy="3255283"/>
            </a:xfrm>
            <a:custGeom>
              <a:avLst/>
              <a:gdLst>
                <a:gd name="T0" fmla="*/ 2147483646 w 85"/>
                <a:gd name="T1" fmla="*/ 0 h 99"/>
                <a:gd name="T2" fmla="*/ 2147483646 w 85"/>
                <a:gd name="T3" fmla="*/ 2147483646 h 99"/>
                <a:gd name="T4" fmla="*/ 0 w 85"/>
                <a:gd name="T5" fmla="*/ 2147483646 h 99"/>
                <a:gd name="T6" fmla="*/ 2147483646 w 85"/>
                <a:gd name="T7" fmla="*/ 2147483646 h 99"/>
                <a:gd name="T8" fmla="*/ 2147483646 w 85"/>
                <a:gd name="T9" fmla="*/ 2147483646 h 99"/>
                <a:gd name="T10" fmla="*/ 2147483646 w 85"/>
                <a:gd name="T11" fmla="*/ 2147483646 h 99"/>
                <a:gd name="T12" fmla="*/ 2147483646 w 85"/>
                <a:gd name="T13" fmla="*/ 2147483646 h 99"/>
                <a:gd name="T14" fmla="*/ 2147483646 w 85"/>
                <a:gd name="T15" fmla="*/ 2147483646 h 99"/>
                <a:gd name="T16" fmla="*/ 2147483646 w 85"/>
                <a:gd name="T17" fmla="*/ 2147483646 h 99"/>
                <a:gd name="T18" fmla="*/ 2147483646 w 85"/>
                <a:gd name="T19" fmla="*/ 2147483646 h 99"/>
                <a:gd name="T20" fmla="*/ 2147483646 w 85"/>
                <a:gd name="T21" fmla="*/ 2147483646 h 99"/>
                <a:gd name="T22" fmla="*/ 2147483646 w 85"/>
                <a:gd name="T23" fmla="*/ 2147483646 h 99"/>
                <a:gd name="T24" fmla="*/ 2147483646 w 85"/>
                <a:gd name="T25" fmla="*/ 2147483646 h 99"/>
                <a:gd name="T26" fmla="*/ 2147483646 w 85"/>
                <a:gd name="T27" fmla="*/ 2147483646 h 99"/>
                <a:gd name="T28" fmla="*/ 2147483646 w 85"/>
                <a:gd name="T29" fmla="*/ 0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5" h="99">
                  <a:moveTo>
                    <a:pt x="49" y="0"/>
                  </a:moveTo>
                  <a:cubicBezTo>
                    <a:pt x="36" y="0"/>
                    <a:pt x="24" y="5"/>
                    <a:pt x="14" y="14"/>
                  </a:cubicBezTo>
                  <a:cubicBezTo>
                    <a:pt x="5" y="23"/>
                    <a:pt x="0" y="36"/>
                    <a:pt x="0" y="49"/>
                  </a:cubicBezTo>
                  <a:cubicBezTo>
                    <a:pt x="0" y="62"/>
                    <a:pt x="5" y="75"/>
                    <a:pt x="14" y="84"/>
                  </a:cubicBezTo>
                  <a:cubicBezTo>
                    <a:pt x="24" y="94"/>
                    <a:pt x="36" y="99"/>
                    <a:pt x="50" y="99"/>
                  </a:cubicBezTo>
                  <a:cubicBezTo>
                    <a:pt x="63" y="99"/>
                    <a:pt x="75" y="94"/>
                    <a:pt x="85" y="84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74" y="91"/>
                    <a:pt x="62" y="96"/>
                    <a:pt x="50" y="96"/>
                  </a:cubicBezTo>
                  <a:cubicBezTo>
                    <a:pt x="37" y="96"/>
                    <a:pt x="25" y="91"/>
                    <a:pt x="17" y="82"/>
                  </a:cubicBezTo>
                  <a:cubicBezTo>
                    <a:pt x="8" y="73"/>
                    <a:pt x="3" y="61"/>
                    <a:pt x="3" y="49"/>
                  </a:cubicBezTo>
                  <a:cubicBezTo>
                    <a:pt x="3" y="37"/>
                    <a:pt x="8" y="25"/>
                    <a:pt x="17" y="16"/>
                  </a:cubicBezTo>
                  <a:cubicBezTo>
                    <a:pt x="25" y="7"/>
                    <a:pt x="37" y="3"/>
                    <a:pt x="49" y="2"/>
                  </a:cubicBezTo>
                  <a:cubicBezTo>
                    <a:pt x="60" y="3"/>
                    <a:pt x="70" y="6"/>
                    <a:pt x="78" y="12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71" y="3"/>
                    <a:pt x="61" y="0"/>
                    <a:pt x="49" y="0"/>
                  </a:cubicBezTo>
                </a:path>
              </a:pathLst>
            </a:custGeom>
            <a:solidFill>
              <a:srgbClr val="FFC9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986A154A-14A0-444E-82E9-4EAA5A4016FF}"/>
                </a:ext>
              </a:extLst>
            </p:cNvPr>
            <p:cNvGrpSpPr/>
            <p:nvPr/>
          </p:nvGrpSpPr>
          <p:grpSpPr>
            <a:xfrm rot="9277281">
              <a:off x="6065134" y="1197238"/>
              <a:ext cx="2449301" cy="2596616"/>
              <a:chOff x="3533775" y="1263651"/>
              <a:chExt cx="4028103" cy="4270375"/>
            </a:xfrm>
            <a:solidFill>
              <a:srgbClr val="8DC1CF"/>
            </a:solidFill>
          </p:grpSpPr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8A609809-F0F9-429E-AFBF-BD965B94D9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90769" y="1572211"/>
                <a:ext cx="3571109" cy="3614186"/>
              </a:xfrm>
              <a:custGeom>
                <a:avLst/>
                <a:gdLst>
                  <a:gd name="T0" fmla="*/ 70 w 83"/>
                  <a:gd name="T1" fmla="*/ 23 h 84"/>
                  <a:gd name="T2" fmla="*/ 76 w 83"/>
                  <a:gd name="T3" fmla="*/ 17 h 84"/>
                  <a:gd name="T4" fmla="*/ 66 w 83"/>
                  <a:gd name="T5" fmla="*/ 8 h 84"/>
                  <a:gd name="T6" fmla="*/ 61 w 83"/>
                  <a:gd name="T7" fmla="*/ 13 h 84"/>
                  <a:gd name="T8" fmla="*/ 48 w 83"/>
                  <a:gd name="T9" fmla="*/ 8 h 84"/>
                  <a:gd name="T10" fmla="*/ 48 w 83"/>
                  <a:gd name="T11" fmla="*/ 0 h 84"/>
                  <a:gd name="T12" fmla="*/ 35 w 83"/>
                  <a:gd name="T13" fmla="*/ 0 h 84"/>
                  <a:gd name="T14" fmla="*/ 35 w 83"/>
                  <a:gd name="T15" fmla="*/ 8 h 84"/>
                  <a:gd name="T16" fmla="*/ 23 w 83"/>
                  <a:gd name="T17" fmla="*/ 13 h 84"/>
                  <a:gd name="T18" fmla="*/ 17 w 83"/>
                  <a:gd name="T19" fmla="*/ 8 h 84"/>
                  <a:gd name="T20" fmla="*/ 7 w 83"/>
                  <a:gd name="T21" fmla="*/ 17 h 84"/>
                  <a:gd name="T22" fmla="*/ 13 w 83"/>
                  <a:gd name="T23" fmla="*/ 23 h 84"/>
                  <a:gd name="T24" fmla="*/ 8 w 83"/>
                  <a:gd name="T25" fmla="*/ 35 h 84"/>
                  <a:gd name="T26" fmla="*/ 0 w 83"/>
                  <a:gd name="T27" fmla="*/ 35 h 84"/>
                  <a:gd name="T28" fmla="*/ 0 w 83"/>
                  <a:gd name="T29" fmla="*/ 49 h 84"/>
                  <a:gd name="T30" fmla="*/ 8 w 83"/>
                  <a:gd name="T31" fmla="*/ 49 h 84"/>
                  <a:gd name="T32" fmla="*/ 13 w 83"/>
                  <a:gd name="T33" fmla="*/ 61 h 84"/>
                  <a:gd name="T34" fmla="*/ 7 w 83"/>
                  <a:gd name="T35" fmla="*/ 67 h 84"/>
                  <a:gd name="T36" fmla="*/ 17 w 83"/>
                  <a:gd name="T37" fmla="*/ 76 h 84"/>
                  <a:gd name="T38" fmla="*/ 22 w 83"/>
                  <a:gd name="T39" fmla="*/ 71 h 84"/>
                  <a:gd name="T40" fmla="*/ 35 w 83"/>
                  <a:gd name="T41" fmla="*/ 76 h 84"/>
                  <a:gd name="T42" fmla="*/ 35 w 83"/>
                  <a:gd name="T43" fmla="*/ 84 h 84"/>
                  <a:gd name="T44" fmla="*/ 48 w 83"/>
                  <a:gd name="T45" fmla="*/ 84 h 84"/>
                  <a:gd name="T46" fmla="*/ 48 w 83"/>
                  <a:gd name="T47" fmla="*/ 76 h 84"/>
                  <a:gd name="T48" fmla="*/ 61 w 83"/>
                  <a:gd name="T49" fmla="*/ 71 h 84"/>
                  <a:gd name="T50" fmla="*/ 66 w 83"/>
                  <a:gd name="T51" fmla="*/ 76 h 84"/>
                  <a:gd name="T52" fmla="*/ 76 w 83"/>
                  <a:gd name="T53" fmla="*/ 67 h 84"/>
                  <a:gd name="T54" fmla="*/ 70 w 83"/>
                  <a:gd name="T55" fmla="*/ 61 h 84"/>
                  <a:gd name="T56" fmla="*/ 75 w 83"/>
                  <a:gd name="T57" fmla="*/ 49 h 84"/>
                  <a:gd name="T58" fmla="*/ 83 w 83"/>
                  <a:gd name="T59" fmla="*/ 49 h 84"/>
                  <a:gd name="T60" fmla="*/ 83 w 83"/>
                  <a:gd name="T61" fmla="*/ 35 h 84"/>
                  <a:gd name="T62" fmla="*/ 75 w 83"/>
                  <a:gd name="T63" fmla="*/ 35 h 84"/>
                  <a:gd name="T64" fmla="*/ 70 w 83"/>
                  <a:gd name="T65" fmla="*/ 23 h 84"/>
                  <a:gd name="T66" fmla="*/ 57 w 83"/>
                  <a:gd name="T67" fmla="*/ 58 h 84"/>
                  <a:gd name="T68" fmla="*/ 42 w 83"/>
                  <a:gd name="T69" fmla="*/ 64 h 84"/>
                  <a:gd name="T70" fmla="*/ 26 w 83"/>
                  <a:gd name="T71" fmla="*/ 58 h 84"/>
                  <a:gd name="T72" fmla="*/ 19 w 83"/>
                  <a:gd name="T73" fmla="*/ 42 h 84"/>
                  <a:gd name="T74" fmla="*/ 26 w 83"/>
                  <a:gd name="T75" fmla="*/ 26 h 84"/>
                  <a:gd name="T76" fmla="*/ 42 w 83"/>
                  <a:gd name="T77" fmla="*/ 20 h 84"/>
                  <a:gd name="T78" fmla="*/ 57 w 83"/>
                  <a:gd name="T79" fmla="*/ 26 h 84"/>
                  <a:gd name="T80" fmla="*/ 64 w 83"/>
                  <a:gd name="T81" fmla="*/ 42 h 84"/>
                  <a:gd name="T82" fmla="*/ 57 w 83"/>
                  <a:gd name="T83" fmla="*/ 5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3" h="84">
                    <a:moveTo>
                      <a:pt x="70" y="23"/>
                    </a:moveTo>
                    <a:cubicBezTo>
                      <a:pt x="76" y="17"/>
                      <a:pt x="76" y="17"/>
                      <a:pt x="76" y="17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7" y="11"/>
                      <a:pt x="53" y="9"/>
                      <a:pt x="48" y="8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0" y="9"/>
                      <a:pt x="26" y="11"/>
                      <a:pt x="23" y="13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0" y="27"/>
                      <a:pt x="9" y="31"/>
                      <a:pt x="8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9" y="53"/>
                      <a:pt x="10" y="57"/>
                      <a:pt x="13" y="61"/>
                    </a:cubicBezTo>
                    <a:cubicBezTo>
                      <a:pt x="7" y="67"/>
                      <a:pt x="7" y="67"/>
                      <a:pt x="7" y="67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6" y="73"/>
                      <a:pt x="30" y="75"/>
                      <a:pt x="35" y="76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48" y="84"/>
                      <a:pt x="48" y="84"/>
                      <a:pt x="48" y="84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53" y="75"/>
                      <a:pt x="57" y="73"/>
                      <a:pt x="61" y="71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0" y="61"/>
                      <a:pt x="70" y="61"/>
                      <a:pt x="70" y="61"/>
                    </a:cubicBezTo>
                    <a:cubicBezTo>
                      <a:pt x="73" y="57"/>
                      <a:pt x="74" y="53"/>
                      <a:pt x="75" y="49"/>
                    </a:cubicBezTo>
                    <a:cubicBezTo>
                      <a:pt x="83" y="49"/>
                      <a:pt x="83" y="49"/>
                      <a:pt x="83" y="49"/>
                    </a:cubicBezTo>
                    <a:cubicBezTo>
                      <a:pt x="83" y="35"/>
                      <a:pt x="83" y="35"/>
                      <a:pt x="83" y="35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4" y="31"/>
                      <a:pt x="73" y="27"/>
                      <a:pt x="70" y="23"/>
                    </a:cubicBezTo>
                    <a:close/>
                    <a:moveTo>
                      <a:pt x="57" y="58"/>
                    </a:moveTo>
                    <a:cubicBezTo>
                      <a:pt x="53" y="62"/>
                      <a:pt x="48" y="64"/>
                      <a:pt x="42" y="64"/>
                    </a:cubicBezTo>
                    <a:cubicBezTo>
                      <a:pt x="35" y="64"/>
                      <a:pt x="30" y="62"/>
                      <a:pt x="26" y="58"/>
                    </a:cubicBezTo>
                    <a:cubicBezTo>
                      <a:pt x="22" y="54"/>
                      <a:pt x="19" y="48"/>
                      <a:pt x="19" y="42"/>
                    </a:cubicBezTo>
                    <a:cubicBezTo>
                      <a:pt x="19" y="36"/>
                      <a:pt x="22" y="30"/>
                      <a:pt x="26" y="26"/>
                    </a:cubicBezTo>
                    <a:cubicBezTo>
                      <a:pt x="30" y="22"/>
                      <a:pt x="35" y="20"/>
                      <a:pt x="42" y="20"/>
                    </a:cubicBezTo>
                    <a:cubicBezTo>
                      <a:pt x="48" y="20"/>
                      <a:pt x="53" y="22"/>
                      <a:pt x="57" y="26"/>
                    </a:cubicBezTo>
                    <a:cubicBezTo>
                      <a:pt x="61" y="30"/>
                      <a:pt x="64" y="36"/>
                      <a:pt x="64" y="42"/>
                    </a:cubicBezTo>
                    <a:cubicBezTo>
                      <a:pt x="64" y="48"/>
                      <a:pt x="61" y="54"/>
                      <a:pt x="57" y="58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76200">
                <a:extrusionClr>
                  <a:srgbClr val="A5C3CF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楷体_GB2312" charset="-122"/>
                </a:endParaRPr>
              </a:p>
            </p:txBody>
          </p:sp>
          <p:sp>
            <p:nvSpPr>
              <p:cNvPr id="16" name="Freeform 14">
                <a:extLst>
                  <a:ext uri="{FF2B5EF4-FFF2-40B4-BE49-F238E27FC236}">
                    <a16:creationId xmlns:a16="http://schemas.microsoft.com/office/drawing/2014/main" id="{A0ACB7A0-C463-41C3-925D-C4D7004828EE}"/>
                  </a:ext>
                </a:extLst>
              </p:cNvPr>
              <p:cNvSpPr/>
              <p:nvPr/>
            </p:nvSpPr>
            <p:spPr bwMode="auto">
              <a:xfrm>
                <a:off x="3533775" y="1263651"/>
                <a:ext cx="3683000" cy="4270375"/>
              </a:xfrm>
              <a:custGeom>
                <a:avLst/>
                <a:gdLst>
                  <a:gd name="T0" fmla="*/ 49 w 85"/>
                  <a:gd name="T1" fmla="*/ 0 h 99"/>
                  <a:gd name="T2" fmla="*/ 14 w 85"/>
                  <a:gd name="T3" fmla="*/ 14 h 99"/>
                  <a:gd name="T4" fmla="*/ 0 w 85"/>
                  <a:gd name="T5" fmla="*/ 49 h 99"/>
                  <a:gd name="T6" fmla="*/ 14 w 85"/>
                  <a:gd name="T7" fmla="*/ 84 h 99"/>
                  <a:gd name="T8" fmla="*/ 50 w 85"/>
                  <a:gd name="T9" fmla="*/ 99 h 99"/>
                  <a:gd name="T10" fmla="*/ 85 w 85"/>
                  <a:gd name="T11" fmla="*/ 84 h 99"/>
                  <a:gd name="T12" fmla="*/ 82 w 85"/>
                  <a:gd name="T13" fmla="*/ 82 h 99"/>
                  <a:gd name="T14" fmla="*/ 50 w 85"/>
                  <a:gd name="T15" fmla="*/ 96 h 99"/>
                  <a:gd name="T16" fmla="*/ 17 w 85"/>
                  <a:gd name="T17" fmla="*/ 82 h 99"/>
                  <a:gd name="T18" fmla="*/ 3 w 85"/>
                  <a:gd name="T19" fmla="*/ 49 h 99"/>
                  <a:gd name="T20" fmla="*/ 17 w 85"/>
                  <a:gd name="T21" fmla="*/ 16 h 99"/>
                  <a:gd name="T22" fmla="*/ 49 w 85"/>
                  <a:gd name="T23" fmla="*/ 2 h 99"/>
                  <a:gd name="T24" fmla="*/ 78 w 85"/>
                  <a:gd name="T25" fmla="*/ 12 h 99"/>
                  <a:gd name="T26" fmla="*/ 80 w 85"/>
                  <a:gd name="T27" fmla="*/ 10 h 99"/>
                  <a:gd name="T28" fmla="*/ 49 w 85"/>
                  <a:gd name="T2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5" h="99">
                    <a:moveTo>
                      <a:pt x="49" y="0"/>
                    </a:moveTo>
                    <a:cubicBezTo>
                      <a:pt x="36" y="0"/>
                      <a:pt x="24" y="5"/>
                      <a:pt x="14" y="14"/>
                    </a:cubicBezTo>
                    <a:cubicBezTo>
                      <a:pt x="5" y="23"/>
                      <a:pt x="0" y="36"/>
                      <a:pt x="0" y="49"/>
                    </a:cubicBezTo>
                    <a:cubicBezTo>
                      <a:pt x="0" y="62"/>
                      <a:pt x="5" y="75"/>
                      <a:pt x="14" y="84"/>
                    </a:cubicBezTo>
                    <a:cubicBezTo>
                      <a:pt x="24" y="94"/>
                      <a:pt x="36" y="99"/>
                      <a:pt x="50" y="99"/>
                    </a:cubicBezTo>
                    <a:cubicBezTo>
                      <a:pt x="63" y="99"/>
                      <a:pt x="75" y="94"/>
                      <a:pt x="85" y="84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74" y="91"/>
                      <a:pt x="62" y="96"/>
                      <a:pt x="50" y="96"/>
                    </a:cubicBezTo>
                    <a:cubicBezTo>
                      <a:pt x="37" y="96"/>
                      <a:pt x="25" y="91"/>
                      <a:pt x="17" y="82"/>
                    </a:cubicBezTo>
                    <a:cubicBezTo>
                      <a:pt x="8" y="73"/>
                      <a:pt x="3" y="61"/>
                      <a:pt x="3" y="49"/>
                    </a:cubicBezTo>
                    <a:cubicBezTo>
                      <a:pt x="3" y="37"/>
                      <a:pt x="8" y="25"/>
                      <a:pt x="17" y="16"/>
                    </a:cubicBezTo>
                    <a:cubicBezTo>
                      <a:pt x="25" y="7"/>
                      <a:pt x="37" y="3"/>
                      <a:pt x="49" y="2"/>
                    </a:cubicBezTo>
                    <a:cubicBezTo>
                      <a:pt x="60" y="3"/>
                      <a:pt x="70" y="6"/>
                      <a:pt x="78" y="12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71" y="3"/>
                      <a:pt x="61" y="0"/>
                      <a:pt x="4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楷体_GB2312" charset="-122"/>
                </a:endParaRPr>
              </a:p>
            </p:txBody>
          </p:sp>
        </p:grpSp>
        <p:sp>
          <p:nvSpPr>
            <p:cNvPr id="178190" name="KSO_Shape">
              <a:extLst>
                <a:ext uri="{FF2B5EF4-FFF2-40B4-BE49-F238E27FC236}">
                  <a16:creationId xmlns:a16="http://schemas.microsoft.com/office/drawing/2014/main" id="{94B8D923-1339-5647-9121-EFB245E5F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0806" y="2262153"/>
              <a:ext cx="337077" cy="607346"/>
            </a:xfrm>
            <a:custGeom>
              <a:avLst/>
              <a:gdLst>
                <a:gd name="T0" fmla="*/ 566 w 709759"/>
                <a:gd name="T1" fmla="*/ 0 h 1280034"/>
                <a:gd name="T2" fmla="*/ 876 w 709759"/>
                <a:gd name="T3" fmla="*/ 0 h 1280034"/>
                <a:gd name="T4" fmla="*/ 876 w 709759"/>
                <a:gd name="T5" fmla="*/ 279 h 1280034"/>
                <a:gd name="T6" fmla="*/ 1357 w 709759"/>
                <a:gd name="T7" fmla="*/ 362 h 1280034"/>
                <a:gd name="T8" fmla="*/ 1244 w 709759"/>
                <a:gd name="T9" fmla="*/ 725 h 1280034"/>
                <a:gd name="T10" fmla="*/ 792 w 709759"/>
                <a:gd name="T11" fmla="*/ 613 h 1280034"/>
                <a:gd name="T12" fmla="*/ 509 w 709759"/>
                <a:gd name="T13" fmla="*/ 808 h 1280034"/>
                <a:gd name="T14" fmla="*/ 905 w 709759"/>
                <a:gd name="T15" fmla="*/ 1059 h 1280034"/>
                <a:gd name="T16" fmla="*/ 1442 w 709759"/>
                <a:gd name="T17" fmla="*/ 1672 h 1280034"/>
                <a:gd name="T18" fmla="*/ 876 w 709759"/>
                <a:gd name="T19" fmla="*/ 2230 h 1280034"/>
                <a:gd name="T20" fmla="*/ 876 w 709759"/>
                <a:gd name="T21" fmla="*/ 2564 h 1280034"/>
                <a:gd name="T22" fmla="*/ 566 w 709759"/>
                <a:gd name="T23" fmla="*/ 2564 h 1280034"/>
                <a:gd name="T24" fmla="*/ 566 w 709759"/>
                <a:gd name="T25" fmla="*/ 2258 h 1280034"/>
                <a:gd name="T26" fmla="*/ 0 w 709759"/>
                <a:gd name="T27" fmla="*/ 2118 h 1280034"/>
                <a:gd name="T28" fmla="*/ 113 w 709759"/>
                <a:gd name="T29" fmla="*/ 1756 h 1280034"/>
                <a:gd name="T30" fmla="*/ 650 w 709759"/>
                <a:gd name="T31" fmla="*/ 1896 h 1280034"/>
                <a:gd name="T32" fmla="*/ 961 w 709759"/>
                <a:gd name="T33" fmla="*/ 1700 h 1280034"/>
                <a:gd name="T34" fmla="*/ 622 w 709759"/>
                <a:gd name="T35" fmla="*/ 1422 h 1280034"/>
                <a:gd name="T36" fmla="*/ 28 w 709759"/>
                <a:gd name="T37" fmla="*/ 864 h 1280034"/>
                <a:gd name="T38" fmla="*/ 566 w 709759"/>
                <a:gd name="T39" fmla="*/ 279 h 1280034"/>
                <a:gd name="T40" fmla="*/ 566 w 709759"/>
                <a:gd name="T41" fmla="*/ 0 h 128003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9759" h="1280034">
                  <a:moveTo>
                    <a:pt x="278337" y="0"/>
                  </a:moveTo>
                  <a:cubicBezTo>
                    <a:pt x="431422" y="0"/>
                    <a:pt x="431422" y="0"/>
                    <a:pt x="431422" y="0"/>
                  </a:cubicBezTo>
                  <a:cubicBezTo>
                    <a:pt x="431422" y="139134"/>
                    <a:pt x="431422" y="139134"/>
                    <a:pt x="431422" y="139134"/>
                  </a:cubicBezTo>
                  <a:cubicBezTo>
                    <a:pt x="542757" y="139134"/>
                    <a:pt x="612342" y="166961"/>
                    <a:pt x="668009" y="180875"/>
                  </a:cubicBezTo>
                  <a:cubicBezTo>
                    <a:pt x="612342" y="361749"/>
                    <a:pt x="612342" y="361749"/>
                    <a:pt x="612342" y="361749"/>
                  </a:cubicBezTo>
                  <a:cubicBezTo>
                    <a:pt x="584508" y="347835"/>
                    <a:pt x="501007" y="306095"/>
                    <a:pt x="389672" y="306095"/>
                  </a:cubicBezTo>
                  <a:cubicBezTo>
                    <a:pt x="292254" y="306095"/>
                    <a:pt x="250503" y="361749"/>
                    <a:pt x="250503" y="403489"/>
                  </a:cubicBezTo>
                  <a:cubicBezTo>
                    <a:pt x="250503" y="445229"/>
                    <a:pt x="306171" y="486970"/>
                    <a:pt x="445339" y="528710"/>
                  </a:cubicBezTo>
                  <a:cubicBezTo>
                    <a:pt x="640175" y="598277"/>
                    <a:pt x="709759" y="681757"/>
                    <a:pt x="709759" y="834805"/>
                  </a:cubicBezTo>
                  <a:cubicBezTo>
                    <a:pt x="709759" y="973939"/>
                    <a:pt x="612342" y="1085246"/>
                    <a:pt x="431422" y="1113073"/>
                  </a:cubicBezTo>
                  <a:cubicBezTo>
                    <a:pt x="431422" y="1280034"/>
                    <a:pt x="431422" y="1280034"/>
                    <a:pt x="431422" y="1280034"/>
                  </a:cubicBezTo>
                  <a:cubicBezTo>
                    <a:pt x="278337" y="1280034"/>
                    <a:pt x="278337" y="1280034"/>
                    <a:pt x="278337" y="1280034"/>
                  </a:cubicBezTo>
                  <a:cubicBezTo>
                    <a:pt x="278337" y="1126986"/>
                    <a:pt x="278337" y="1126986"/>
                    <a:pt x="278337" y="1126986"/>
                  </a:cubicBezTo>
                  <a:cubicBezTo>
                    <a:pt x="167002" y="1126986"/>
                    <a:pt x="69584" y="1099160"/>
                    <a:pt x="0" y="1057419"/>
                  </a:cubicBezTo>
                  <a:cubicBezTo>
                    <a:pt x="55667" y="876545"/>
                    <a:pt x="55667" y="876545"/>
                    <a:pt x="55667" y="876545"/>
                  </a:cubicBezTo>
                  <a:cubicBezTo>
                    <a:pt x="125252" y="918285"/>
                    <a:pt x="208753" y="946112"/>
                    <a:pt x="320088" y="946112"/>
                  </a:cubicBezTo>
                  <a:cubicBezTo>
                    <a:pt x="403589" y="946112"/>
                    <a:pt x="473173" y="918285"/>
                    <a:pt x="473173" y="848718"/>
                  </a:cubicBezTo>
                  <a:cubicBezTo>
                    <a:pt x="473173" y="793065"/>
                    <a:pt x="417506" y="751324"/>
                    <a:pt x="306171" y="709584"/>
                  </a:cubicBezTo>
                  <a:cubicBezTo>
                    <a:pt x="125252" y="653930"/>
                    <a:pt x="13917" y="584363"/>
                    <a:pt x="13917" y="431316"/>
                  </a:cubicBezTo>
                  <a:cubicBezTo>
                    <a:pt x="13917" y="292182"/>
                    <a:pt x="111335" y="180875"/>
                    <a:pt x="278337" y="139134"/>
                  </a:cubicBezTo>
                  <a:cubicBezTo>
                    <a:pt x="278337" y="0"/>
                    <a:pt x="278337" y="0"/>
                    <a:pt x="278337" y="0"/>
                  </a:cubicBezTo>
                  <a:close/>
                </a:path>
              </a:pathLst>
            </a:custGeom>
            <a:solidFill>
              <a:srgbClr val="8888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788EFBC8-E60D-46B4-8420-F0C9AAFD9F41}"/>
                </a:ext>
              </a:extLst>
            </p:cNvPr>
            <p:cNvSpPr>
              <a:spLocks noEditPoints="1"/>
            </p:cNvSpPr>
            <p:nvPr/>
          </p:nvSpPr>
          <p:spPr bwMode="auto">
            <a:xfrm rot="13858708">
              <a:off x="6228882" y="4042244"/>
              <a:ext cx="1697289" cy="1717763"/>
            </a:xfrm>
            <a:custGeom>
              <a:avLst/>
              <a:gdLst>
                <a:gd name="T0" fmla="*/ 70 w 83"/>
                <a:gd name="T1" fmla="*/ 23 h 84"/>
                <a:gd name="T2" fmla="*/ 76 w 83"/>
                <a:gd name="T3" fmla="*/ 17 h 84"/>
                <a:gd name="T4" fmla="*/ 66 w 83"/>
                <a:gd name="T5" fmla="*/ 8 h 84"/>
                <a:gd name="T6" fmla="*/ 61 w 83"/>
                <a:gd name="T7" fmla="*/ 13 h 84"/>
                <a:gd name="T8" fmla="*/ 48 w 83"/>
                <a:gd name="T9" fmla="*/ 8 h 84"/>
                <a:gd name="T10" fmla="*/ 48 w 83"/>
                <a:gd name="T11" fmla="*/ 0 h 84"/>
                <a:gd name="T12" fmla="*/ 35 w 83"/>
                <a:gd name="T13" fmla="*/ 0 h 84"/>
                <a:gd name="T14" fmla="*/ 35 w 83"/>
                <a:gd name="T15" fmla="*/ 8 h 84"/>
                <a:gd name="T16" fmla="*/ 23 w 83"/>
                <a:gd name="T17" fmla="*/ 13 h 84"/>
                <a:gd name="T18" fmla="*/ 17 w 83"/>
                <a:gd name="T19" fmla="*/ 8 h 84"/>
                <a:gd name="T20" fmla="*/ 7 w 83"/>
                <a:gd name="T21" fmla="*/ 17 h 84"/>
                <a:gd name="T22" fmla="*/ 13 w 83"/>
                <a:gd name="T23" fmla="*/ 23 h 84"/>
                <a:gd name="T24" fmla="*/ 8 w 83"/>
                <a:gd name="T25" fmla="*/ 35 h 84"/>
                <a:gd name="T26" fmla="*/ 0 w 83"/>
                <a:gd name="T27" fmla="*/ 35 h 84"/>
                <a:gd name="T28" fmla="*/ 0 w 83"/>
                <a:gd name="T29" fmla="*/ 49 h 84"/>
                <a:gd name="T30" fmla="*/ 8 w 83"/>
                <a:gd name="T31" fmla="*/ 49 h 84"/>
                <a:gd name="T32" fmla="*/ 13 w 83"/>
                <a:gd name="T33" fmla="*/ 61 h 84"/>
                <a:gd name="T34" fmla="*/ 7 w 83"/>
                <a:gd name="T35" fmla="*/ 67 h 84"/>
                <a:gd name="T36" fmla="*/ 17 w 83"/>
                <a:gd name="T37" fmla="*/ 76 h 84"/>
                <a:gd name="T38" fmla="*/ 22 w 83"/>
                <a:gd name="T39" fmla="*/ 71 h 84"/>
                <a:gd name="T40" fmla="*/ 35 w 83"/>
                <a:gd name="T41" fmla="*/ 76 h 84"/>
                <a:gd name="T42" fmla="*/ 35 w 83"/>
                <a:gd name="T43" fmla="*/ 84 h 84"/>
                <a:gd name="T44" fmla="*/ 48 w 83"/>
                <a:gd name="T45" fmla="*/ 84 h 84"/>
                <a:gd name="T46" fmla="*/ 48 w 83"/>
                <a:gd name="T47" fmla="*/ 76 h 84"/>
                <a:gd name="T48" fmla="*/ 61 w 83"/>
                <a:gd name="T49" fmla="*/ 71 h 84"/>
                <a:gd name="T50" fmla="*/ 66 w 83"/>
                <a:gd name="T51" fmla="*/ 76 h 84"/>
                <a:gd name="T52" fmla="*/ 76 w 83"/>
                <a:gd name="T53" fmla="*/ 67 h 84"/>
                <a:gd name="T54" fmla="*/ 70 w 83"/>
                <a:gd name="T55" fmla="*/ 61 h 84"/>
                <a:gd name="T56" fmla="*/ 75 w 83"/>
                <a:gd name="T57" fmla="*/ 49 h 84"/>
                <a:gd name="T58" fmla="*/ 83 w 83"/>
                <a:gd name="T59" fmla="*/ 49 h 84"/>
                <a:gd name="T60" fmla="*/ 83 w 83"/>
                <a:gd name="T61" fmla="*/ 35 h 84"/>
                <a:gd name="T62" fmla="*/ 75 w 83"/>
                <a:gd name="T63" fmla="*/ 35 h 84"/>
                <a:gd name="T64" fmla="*/ 70 w 83"/>
                <a:gd name="T65" fmla="*/ 23 h 84"/>
                <a:gd name="T66" fmla="*/ 57 w 83"/>
                <a:gd name="T67" fmla="*/ 58 h 84"/>
                <a:gd name="T68" fmla="*/ 42 w 83"/>
                <a:gd name="T69" fmla="*/ 64 h 84"/>
                <a:gd name="T70" fmla="*/ 26 w 83"/>
                <a:gd name="T71" fmla="*/ 58 h 84"/>
                <a:gd name="T72" fmla="*/ 19 w 83"/>
                <a:gd name="T73" fmla="*/ 42 h 84"/>
                <a:gd name="T74" fmla="*/ 26 w 83"/>
                <a:gd name="T75" fmla="*/ 26 h 84"/>
                <a:gd name="T76" fmla="*/ 42 w 83"/>
                <a:gd name="T77" fmla="*/ 20 h 84"/>
                <a:gd name="T78" fmla="*/ 57 w 83"/>
                <a:gd name="T79" fmla="*/ 26 h 84"/>
                <a:gd name="T80" fmla="*/ 64 w 83"/>
                <a:gd name="T81" fmla="*/ 42 h 84"/>
                <a:gd name="T82" fmla="*/ 57 w 83"/>
                <a:gd name="T83" fmla="*/ 5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3" h="84">
                  <a:moveTo>
                    <a:pt x="70" y="23"/>
                  </a:moveTo>
                  <a:cubicBezTo>
                    <a:pt x="76" y="17"/>
                    <a:pt x="76" y="17"/>
                    <a:pt x="76" y="17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57" y="11"/>
                    <a:pt x="53" y="9"/>
                    <a:pt x="48" y="8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0" y="9"/>
                    <a:pt x="26" y="11"/>
                    <a:pt x="23" y="13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0" y="27"/>
                    <a:pt x="9" y="31"/>
                    <a:pt x="8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9" y="53"/>
                    <a:pt x="10" y="57"/>
                    <a:pt x="13" y="61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6" y="73"/>
                    <a:pt x="30" y="75"/>
                    <a:pt x="35" y="76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53" y="75"/>
                    <a:pt x="57" y="73"/>
                    <a:pt x="61" y="71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3" y="57"/>
                    <a:pt x="74" y="53"/>
                    <a:pt x="75" y="49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3" y="35"/>
                    <a:pt x="83" y="35"/>
                    <a:pt x="83" y="35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4" y="31"/>
                    <a:pt x="73" y="27"/>
                    <a:pt x="70" y="23"/>
                  </a:cubicBezTo>
                  <a:close/>
                  <a:moveTo>
                    <a:pt x="57" y="58"/>
                  </a:moveTo>
                  <a:cubicBezTo>
                    <a:pt x="53" y="62"/>
                    <a:pt x="48" y="64"/>
                    <a:pt x="42" y="64"/>
                  </a:cubicBezTo>
                  <a:cubicBezTo>
                    <a:pt x="35" y="64"/>
                    <a:pt x="30" y="62"/>
                    <a:pt x="26" y="58"/>
                  </a:cubicBezTo>
                  <a:cubicBezTo>
                    <a:pt x="22" y="54"/>
                    <a:pt x="19" y="48"/>
                    <a:pt x="19" y="42"/>
                  </a:cubicBezTo>
                  <a:cubicBezTo>
                    <a:pt x="19" y="36"/>
                    <a:pt x="22" y="30"/>
                    <a:pt x="26" y="26"/>
                  </a:cubicBezTo>
                  <a:cubicBezTo>
                    <a:pt x="30" y="22"/>
                    <a:pt x="35" y="20"/>
                    <a:pt x="42" y="20"/>
                  </a:cubicBezTo>
                  <a:cubicBezTo>
                    <a:pt x="48" y="20"/>
                    <a:pt x="53" y="22"/>
                    <a:pt x="57" y="26"/>
                  </a:cubicBezTo>
                  <a:cubicBezTo>
                    <a:pt x="61" y="30"/>
                    <a:pt x="64" y="36"/>
                    <a:pt x="64" y="42"/>
                  </a:cubicBezTo>
                  <a:cubicBezTo>
                    <a:pt x="64" y="48"/>
                    <a:pt x="61" y="54"/>
                    <a:pt x="57" y="58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76200">
              <a:extrusionClr>
                <a:srgbClr val="A5C3CF"/>
              </a:extrusionClr>
            </a:sp3d>
          </p:spPr>
          <p:txBody>
            <a:bodyPr/>
            <a:lstStyle/>
            <a:p>
              <a:pPr>
                <a:defRPr/>
              </a:pPr>
              <a:endParaRPr lang="zh-CN" altLang="en-US">
                <a:ea typeface="楷体_GB2312" charset="-122"/>
              </a:endParaRPr>
            </a:p>
          </p:txBody>
        </p:sp>
        <p:sp>
          <p:nvSpPr>
            <p:cNvPr id="178194" name="Freeform 18">
              <a:extLst>
                <a:ext uri="{FF2B5EF4-FFF2-40B4-BE49-F238E27FC236}">
                  <a16:creationId xmlns:a16="http://schemas.microsoft.com/office/drawing/2014/main" id="{EE41B123-A32B-D647-8F60-F7380BEDEEC6}"/>
                </a:ext>
              </a:extLst>
            </p:cNvPr>
            <p:cNvSpPr>
              <a:spLocks/>
            </p:cNvSpPr>
            <p:nvPr/>
          </p:nvSpPr>
          <p:spPr bwMode="auto">
            <a:xfrm rot="-1119039">
              <a:off x="5874452" y="4031791"/>
              <a:ext cx="2406149" cy="2056251"/>
            </a:xfrm>
            <a:custGeom>
              <a:avLst/>
              <a:gdLst>
                <a:gd name="T0" fmla="*/ 2147483646 w 52"/>
                <a:gd name="T1" fmla="*/ 0 h 44"/>
                <a:gd name="T2" fmla="*/ 2147483646 w 52"/>
                <a:gd name="T3" fmla="*/ 2147483646 h 44"/>
                <a:gd name="T4" fmla="*/ 2147483646 w 52"/>
                <a:gd name="T5" fmla="*/ 2147483646 h 44"/>
                <a:gd name="T6" fmla="*/ 2147483646 w 52"/>
                <a:gd name="T7" fmla="*/ 2147483646 h 44"/>
                <a:gd name="T8" fmla="*/ 2147483646 w 52"/>
                <a:gd name="T9" fmla="*/ 2147483646 h 44"/>
                <a:gd name="T10" fmla="*/ 2147483646 w 52"/>
                <a:gd name="T11" fmla="*/ 2147483646 h 44"/>
                <a:gd name="T12" fmla="*/ 2147483646 w 52"/>
                <a:gd name="T13" fmla="*/ 2147483646 h 44"/>
                <a:gd name="T14" fmla="*/ 2147483646 w 52"/>
                <a:gd name="T15" fmla="*/ 2147483646 h 44"/>
                <a:gd name="T16" fmla="*/ 2147483646 w 52"/>
                <a:gd name="T17" fmla="*/ 2147483646 h 44"/>
                <a:gd name="T18" fmla="*/ 2147483646 w 52"/>
                <a:gd name="T19" fmla="*/ 2147483646 h 44"/>
                <a:gd name="T20" fmla="*/ 0 w 52"/>
                <a:gd name="T21" fmla="*/ 2147483646 h 44"/>
                <a:gd name="T22" fmla="*/ 0 w 52"/>
                <a:gd name="T23" fmla="*/ 2147483646 h 44"/>
                <a:gd name="T24" fmla="*/ 2147483646 w 52"/>
                <a:gd name="T25" fmla="*/ 2147483646 h 44"/>
                <a:gd name="T26" fmla="*/ 2147483646 w 52"/>
                <a:gd name="T27" fmla="*/ 2147483646 h 44"/>
                <a:gd name="T28" fmla="*/ 2147483646 w 52"/>
                <a:gd name="T29" fmla="*/ 2147483646 h 44"/>
                <a:gd name="T30" fmla="*/ 2147483646 w 52"/>
                <a:gd name="T31" fmla="*/ 2147483646 h 44"/>
                <a:gd name="T32" fmla="*/ 2147483646 w 52"/>
                <a:gd name="T33" fmla="*/ 2147483646 h 44"/>
                <a:gd name="T34" fmla="*/ 2147483646 w 52"/>
                <a:gd name="T35" fmla="*/ 2147483646 h 44"/>
                <a:gd name="T36" fmla="*/ 2147483646 w 52"/>
                <a:gd name="T37" fmla="*/ 0 h 4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2" h="44">
                  <a:moveTo>
                    <a:pt x="45" y="0"/>
                  </a:moveTo>
                  <a:cubicBezTo>
                    <a:pt x="43" y="2"/>
                    <a:pt x="43" y="2"/>
                    <a:pt x="43" y="2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7" y="8"/>
                    <a:pt x="49" y="14"/>
                    <a:pt x="49" y="20"/>
                  </a:cubicBezTo>
                  <a:cubicBezTo>
                    <a:pt x="48" y="26"/>
                    <a:pt x="45" y="31"/>
                    <a:pt x="41" y="35"/>
                  </a:cubicBezTo>
                  <a:cubicBezTo>
                    <a:pt x="37" y="39"/>
                    <a:pt x="31" y="41"/>
                    <a:pt x="26" y="41"/>
                  </a:cubicBezTo>
                  <a:cubicBezTo>
                    <a:pt x="25" y="41"/>
                    <a:pt x="25" y="41"/>
                    <a:pt x="24" y="40"/>
                  </a:cubicBezTo>
                  <a:cubicBezTo>
                    <a:pt x="18" y="40"/>
                    <a:pt x="13" y="37"/>
                    <a:pt x="9" y="32"/>
                  </a:cubicBezTo>
                  <a:cubicBezTo>
                    <a:pt x="5" y="28"/>
                    <a:pt x="3" y="22"/>
                    <a:pt x="3" y="16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2"/>
                    <a:pt x="2" y="29"/>
                    <a:pt x="6" y="34"/>
                  </a:cubicBezTo>
                  <a:cubicBezTo>
                    <a:pt x="11" y="40"/>
                    <a:pt x="17" y="43"/>
                    <a:pt x="24" y="43"/>
                  </a:cubicBezTo>
                  <a:cubicBezTo>
                    <a:pt x="25" y="44"/>
                    <a:pt x="25" y="44"/>
                    <a:pt x="26" y="44"/>
                  </a:cubicBezTo>
                  <a:cubicBezTo>
                    <a:pt x="32" y="44"/>
                    <a:pt x="38" y="41"/>
                    <a:pt x="43" y="38"/>
                  </a:cubicBezTo>
                  <a:cubicBezTo>
                    <a:pt x="48" y="33"/>
                    <a:pt x="51" y="27"/>
                    <a:pt x="52" y="20"/>
                  </a:cubicBezTo>
                  <a:cubicBezTo>
                    <a:pt x="52" y="13"/>
                    <a:pt x="50" y="6"/>
                    <a:pt x="46" y="1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D3EF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KSO_Shape">
              <a:extLst>
                <a:ext uri="{FF2B5EF4-FFF2-40B4-BE49-F238E27FC236}">
                  <a16:creationId xmlns:a16="http://schemas.microsoft.com/office/drawing/2014/main" id="{53824011-7FE8-4376-9A04-FFDB89AE186F}"/>
                </a:ext>
              </a:extLst>
            </p:cNvPr>
            <p:cNvSpPr/>
            <p:nvPr/>
          </p:nvSpPr>
          <p:spPr bwMode="auto">
            <a:xfrm>
              <a:off x="6931652" y="4722142"/>
              <a:ext cx="330666" cy="356898"/>
            </a:xfrm>
            <a:custGeom>
              <a:avLst/>
              <a:gdLst>
                <a:gd name="T0" fmla="*/ 1753292 w 4636"/>
                <a:gd name="T1" fmla="*/ 1304768 h 4986"/>
                <a:gd name="T2" fmla="*/ 1683756 w 4636"/>
                <a:gd name="T3" fmla="*/ 1479374 h 4986"/>
                <a:gd name="T4" fmla="*/ 1569137 w 4636"/>
                <a:gd name="T5" fmla="*/ 1631438 h 4986"/>
                <a:gd name="T6" fmla="*/ 1415547 w 4636"/>
                <a:gd name="T7" fmla="*/ 1755611 h 4986"/>
                <a:gd name="T8" fmla="*/ 1230628 w 4636"/>
                <a:gd name="T9" fmla="*/ 1845779 h 4986"/>
                <a:gd name="T10" fmla="*/ 1020493 w 4636"/>
                <a:gd name="T11" fmla="*/ 1896594 h 4986"/>
                <a:gd name="T12" fmla="*/ 817235 w 4636"/>
                <a:gd name="T13" fmla="*/ 1902708 h 4986"/>
                <a:gd name="T14" fmla="*/ 601369 w 4636"/>
                <a:gd name="T15" fmla="*/ 1865647 h 4986"/>
                <a:gd name="T16" fmla="*/ 408426 w 4636"/>
                <a:gd name="T17" fmla="*/ 1786558 h 4986"/>
                <a:gd name="T18" fmla="*/ 244521 w 4636"/>
                <a:gd name="T19" fmla="*/ 1671937 h 4986"/>
                <a:gd name="T20" fmla="*/ 117294 w 4636"/>
                <a:gd name="T21" fmla="*/ 1527897 h 4986"/>
                <a:gd name="T22" fmla="*/ 33622 w 4636"/>
                <a:gd name="T23" fmla="*/ 1359022 h 4986"/>
                <a:gd name="T24" fmla="*/ 382 w 4636"/>
                <a:gd name="T25" fmla="*/ 1173336 h 4986"/>
                <a:gd name="T26" fmla="*/ 9170 w 4636"/>
                <a:gd name="T27" fmla="*/ 1046107 h 4986"/>
                <a:gd name="T28" fmla="*/ 44319 w 4636"/>
                <a:gd name="T29" fmla="*/ 918114 h 4986"/>
                <a:gd name="T30" fmla="*/ 104303 w 4636"/>
                <a:gd name="T31" fmla="*/ 799672 h 4986"/>
                <a:gd name="T32" fmla="*/ 224654 w 4636"/>
                <a:gd name="T33" fmla="*/ 654103 h 4986"/>
                <a:gd name="T34" fmla="*/ 458477 w 4636"/>
                <a:gd name="T35" fmla="*/ 495927 h 4986"/>
                <a:gd name="T36" fmla="*/ 1413637 w 4636"/>
                <a:gd name="T37" fmla="*/ 551327 h 4986"/>
                <a:gd name="T38" fmla="*/ 1619952 w 4636"/>
                <a:gd name="T39" fmla="*/ 733956 h 4986"/>
                <a:gd name="T40" fmla="*/ 1693690 w 4636"/>
                <a:gd name="T41" fmla="*/ 845520 h 4986"/>
                <a:gd name="T42" fmla="*/ 1744122 w 4636"/>
                <a:gd name="T43" fmla="*/ 968165 h 4986"/>
                <a:gd name="T44" fmla="*/ 1768957 w 4636"/>
                <a:gd name="T45" fmla="*/ 1099215 h 4986"/>
                <a:gd name="T46" fmla="*/ 810740 w 4636"/>
                <a:gd name="T47" fmla="*/ 1403342 h 4986"/>
                <a:gd name="T48" fmla="*/ 749610 w 4636"/>
                <a:gd name="T49" fmla="*/ 1364371 h 4986"/>
                <a:gd name="T50" fmla="*/ 721337 w 4636"/>
                <a:gd name="T51" fmla="*/ 1311646 h 4986"/>
                <a:gd name="T52" fmla="*/ 574242 w 4636"/>
                <a:gd name="T53" fmla="*/ 1220331 h 4986"/>
                <a:gd name="T54" fmla="*/ 590289 w 4636"/>
                <a:gd name="T55" fmla="*/ 1349853 h 4986"/>
                <a:gd name="T56" fmla="*/ 636519 w 4636"/>
                <a:gd name="T57" fmla="*/ 1442696 h 4986"/>
                <a:gd name="T58" fmla="*/ 705290 w 4636"/>
                <a:gd name="T59" fmla="*/ 1500770 h 4986"/>
                <a:gd name="T60" fmla="*/ 835956 w 4636"/>
                <a:gd name="T61" fmla="*/ 1679961 h 4986"/>
                <a:gd name="T62" fmla="*/ 1024696 w 4636"/>
                <a:gd name="T63" fmla="*/ 1517199 h 4986"/>
                <a:gd name="T64" fmla="*/ 1127089 w 4636"/>
                <a:gd name="T65" fmla="*/ 1453011 h 4986"/>
                <a:gd name="T66" fmla="*/ 1182488 w 4636"/>
                <a:gd name="T67" fmla="*/ 1354819 h 4986"/>
                <a:gd name="T68" fmla="*/ 1193950 w 4636"/>
                <a:gd name="T69" fmla="*/ 1246694 h 4986"/>
                <a:gd name="T70" fmla="*/ 1176375 w 4636"/>
                <a:gd name="T71" fmla="*/ 1166459 h 4986"/>
                <a:gd name="T72" fmla="*/ 1133584 w 4636"/>
                <a:gd name="T73" fmla="*/ 1100361 h 4986"/>
                <a:gd name="T74" fmla="*/ 1066341 w 4636"/>
                <a:gd name="T75" fmla="*/ 1049164 h 4986"/>
                <a:gd name="T76" fmla="*/ 943316 w 4636"/>
                <a:gd name="T77" fmla="*/ 710650 h 4986"/>
                <a:gd name="T78" fmla="*/ 992220 w 4636"/>
                <a:gd name="T79" fmla="*/ 732810 h 4986"/>
                <a:gd name="T80" fmla="*/ 1028899 w 4636"/>
                <a:gd name="T81" fmla="*/ 775984 h 4986"/>
                <a:gd name="T82" fmla="*/ 1183634 w 4636"/>
                <a:gd name="T83" fmla="*/ 862332 h 4986"/>
                <a:gd name="T84" fmla="*/ 1156126 w 4636"/>
                <a:gd name="T85" fmla="*/ 728989 h 4986"/>
                <a:gd name="T86" fmla="*/ 1112953 w 4636"/>
                <a:gd name="T87" fmla="*/ 665566 h 4986"/>
                <a:gd name="T88" fmla="*/ 1054879 w 4636"/>
                <a:gd name="T89" fmla="*/ 620481 h 4986"/>
                <a:gd name="T90" fmla="*/ 971207 w 4636"/>
                <a:gd name="T91" fmla="*/ 591062 h 4986"/>
                <a:gd name="T92" fmla="*/ 831753 w 4636"/>
                <a:gd name="T93" fmla="*/ 588005 h 4986"/>
                <a:gd name="T94" fmla="*/ 707201 w 4636"/>
                <a:gd name="T95" fmla="*/ 635382 h 4986"/>
                <a:gd name="T96" fmla="*/ 628877 w 4636"/>
                <a:gd name="T97" fmla="*/ 713324 h 4986"/>
                <a:gd name="T98" fmla="*/ 596784 w 4636"/>
                <a:gd name="T99" fmla="*/ 822978 h 4986"/>
                <a:gd name="T100" fmla="*/ 609010 w 4636"/>
                <a:gd name="T101" fmla="*/ 933779 h 4986"/>
                <a:gd name="T102" fmla="*/ 664409 w 4636"/>
                <a:gd name="T103" fmla="*/ 1020508 h 4986"/>
                <a:gd name="T104" fmla="*/ 780175 w 4636"/>
                <a:gd name="T105" fmla="*/ 1086989 h 4986"/>
                <a:gd name="T106" fmla="*/ 829461 w 4636"/>
                <a:gd name="T107" fmla="*/ 963962 h 4986"/>
                <a:gd name="T108" fmla="*/ 750374 w 4636"/>
                <a:gd name="T109" fmla="*/ 897100 h 4986"/>
                <a:gd name="T110" fmla="*/ 740440 w 4636"/>
                <a:gd name="T111" fmla="*/ 809988 h 4986"/>
                <a:gd name="T112" fmla="*/ 788198 w 4636"/>
                <a:gd name="T113" fmla="*/ 733192 h 4986"/>
                <a:gd name="T114" fmla="*/ 943316 w 4636"/>
                <a:gd name="T115" fmla="*/ 1136276 h 4986"/>
                <a:gd name="T116" fmla="*/ 1017437 w 4636"/>
                <a:gd name="T117" fmla="*/ 1185945 h 4986"/>
                <a:gd name="T118" fmla="*/ 1045709 w 4636"/>
                <a:gd name="T119" fmla="*/ 1231411 h 4986"/>
                <a:gd name="T120" fmla="*/ 1048766 w 4636"/>
                <a:gd name="T121" fmla="*/ 1299801 h 4986"/>
                <a:gd name="T122" fmla="*/ 1017819 w 4636"/>
                <a:gd name="T123" fmla="*/ 1372395 h 4986"/>
                <a:gd name="T124" fmla="*/ 965858 w 4636"/>
                <a:gd name="T125" fmla="*/ 1409838 h 49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636" h="4986">
                  <a:moveTo>
                    <a:pt x="4636" y="3019"/>
                  </a:moveTo>
                  <a:lnTo>
                    <a:pt x="4636" y="3019"/>
                  </a:lnTo>
                  <a:lnTo>
                    <a:pt x="4635" y="3071"/>
                  </a:lnTo>
                  <a:lnTo>
                    <a:pt x="4633" y="3121"/>
                  </a:lnTo>
                  <a:lnTo>
                    <a:pt x="4629" y="3171"/>
                  </a:lnTo>
                  <a:lnTo>
                    <a:pt x="4624" y="3221"/>
                  </a:lnTo>
                  <a:lnTo>
                    <a:pt x="4618" y="3270"/>
                  </a:lnTo>
                  <a:lnTo>
                    <a:pt x="4609" y="3319"/>
                  </a:lnTo>
                  <a:lnTo>
                    <a:pt x="4600" y="3367"/>
                  </a:lnTo>
                  <a:lnTo>
                    <a:pt x="4589" y="3415"/>
                  </a:lnTo>
                  <a:lnTo>
                    <a:pt x="4577" y="3464"/>
                  </a:lnTo>
                  <a:lnTo>
                    <a:pt x="4563" y="3511"/>
                  </a:lnTo>
                  <a:lnTo>
                    <a:pt x="4548" y="3557"/>
                  </a:lnTo>
                  <a:lnTo>
                    <a:pt x="4532" y="3605"/>
                  </a:lnTo>
                  <a:lnTo>
                    <a:pt x="4515" y="3650"/>
                  </a:lnTo>
                  <a:lnTo>
                    <a:pt x="4496" y="3696"/>
                  </a:lnTo>
                  <a:lnTo>
                    <a:pt x="4476" y="3740"/>
                  </a:lnTo>
                  <a:lnTo>
                    <a:pt x="4454" y="3785"/>
                  </a:lnTo>
                  <a:lnTo>
                    <a:pt x="4431" y="3829"/>
                  </a:lnTo>
                  <a:lnTo>
                    <a:pt x="4407" y="3872"/>
                  </a:lnTo>
                  <a:lnTo>
                    <a:pt x="4382" y="3915"/>
                  </a:lnTo>
                  <a:lnTo>
                    <a:pt x="4357" y="3957"/>
                  </a:lnTo>
                  <a:lnTo>
                    <a:pt x="4330" y="3999"/>
                  </a:lnTo>
                  <a:lnTo>
                    <a:pt x="4300" y="4039"/>
                  </a:lnTo>
                  <a:lnTo>
                    <a:pt x="4271" y="4080"/>
                  </a:lnTo>
                  <a:lnTo>
                    <a:pt x="4240" y="4119"/>
                  </a:lnTo>
                  <a:lnTo>
                    <a:pt x="4209" y="4157"/>
                  </a:lnTo>
                  <a:lnTo>
                    <a:pt x="4176" y="4196"/>
                  </a:lnTo>
                  <a:lnTo>
                    <a:pt x="4141" y="4233"/>
                  </a:lnTo>
                  <a:lnTo>
                    <a:pt x="4107" y="4270"/>
                  </a:lnTo>
                  <a:lnTo>
                    <a:pt x="4071" y="4307"/>
                  </a:lnTo>
                  <a:lnTo>
                    <a:pt x="4034" y="4341"/>
                  </a:lnTo>
                  <a:lnTo>
                    <a:pt x="3996" y="4376"/>
                  </a:lnTo>
                  <a:lnTo>
                    <a:pt x="3957" y="4410"/>
                  </a:lnTo>
                  <a:lnTo>
                    <a:pt x="3917" y="4443"/>
                  </a:lnTo>
                  <a:lnTo>
                    <a:pt x="3876" y="4475"/>
                  </a:lnTo>
                  <a:lnTo>
                    <a:pt x="3835" y="4506"/>
                  </a:lnTo>
                  <a:lnTo>
                    <a:pt x="3792" y="4537"/>
                  </a:lnTo>
                  <a:lnTo>
                    <a:pt x="3749" y="4566"/>
                  </a:lnTo>
                  <a:lnTo>
                    <a:pt x="3705" y="4595"/>
                  </a:lnTo>
                  <a:lnTo>
                    <a:pt x="3660" y="4623"/>
                  </a:lnTo>
                  <a:lnTo>
                    <a:pt x="3614" y="4650"/>
                  </a:lnTo>
                  <a:lnTo>
                    <a:pt x="3567" y="4676"/>
                  </a:lnTo>
                  <a:lnTo>
                    <a:pt x="3520" y="4701"/>
                  </a:lnTo>
                  <a:lnTo>
                    <a:pt x="3472" y="4725"/>
                  </a:lnTo>
                  <a:lnTo>
                    <a:pt x="3422" y="4748"/>
                  </a:lnTo>
                  <a:lnTo>
                    <a:pt x="3373" y="4770"/>
                  </a:lnTo>
                  <a:lnTo>
                    <a:pt x="3322" y="4792"/>
                  </a:lnTo>
                  <a:lnTo>
                    <a:pt x="3272" y="4812"/>
                  </a:lnTo>
                  <a:lnTo>
                    <a:pt x="3221" y="4831"/>
                  </a:lnTo>
                  <a:lnTo>
                    <a:pt x="3168" y="4849"/>
                  </a:lnTo>
                  <a:lnTo>
                    <a:pt x="3114" y="4867"/>
                  </a:lnTo>
                  <a:lnTo>
                    <a:pt x="3062" y="4883"/>
                  </a:lnTo>
                  <a:lnTo>
                    <a:pt x="3007" y="4897"/>
                  </a:lnTo>
                  <a:lnTo>
                    <a:pt x="2952" y="4911"/>
                  </a:lnTo>
                  <a:lnTo>
                    <a:pt x="2897" y="4924"/>
                  </a:lnTo>
                  <a:lnTo>
                    <a:pt x="2841" y="4935"/>
                  </a:lnTo>
                  <a:lnTo>
                    <a:pt x="2785" y="4946"/>
                  </a:lnTo>
                  <a:lnTo>
                    <a:pt x="2729" y="4955"/>
                  </a:lnTo>
                  <a:lnTo>
                    <a:pt x="2671" y="4964"/>
                  </a:lnTo>
                  <a:lnTo>
                    <a:pt x="2613" y="4970"/>
                  </a:lnTo>
                  <a:lnTo>
                    <a:pt x="2555" y="4975"/>
                  </a:lnTo>
                  <a:lnTo>
                    <a:pt x="2496" y="4980"/>
                  </a:lnTo>
                  <a:lnTo>
                    <a:pt x="2437" y="4984"/>
                  </a:lnTo>
                  <a:lnTo>
                    <a:pt x="2377" y="4986"/>
                  </a:lnTo>
                  <a:lnTo>
                    <a:pt x="2318" y="4986"/>
                  </a:lnTo>
                  <a:lnTo>
                    <a:pt x="2258" y="4986"/>
                  </a:lnTo>
                  <a:lnTo>
                    <a:pt x="2199" y="4984"/>
                  </a:lnTo>
                  <a:lnTo>
                    <a:pt x="2139" y="4980"/>
                  </a:lnTo>
                  <a:lnTo>
                    <a:pt x="2081" y="4975"/>
                  </a:lnTo>
                  <a:lnTo>
                    <a:pt x="2022" y="4970"/>
                  </a:lnTo>
                  <a:lnTo>
                    <a:pt x="1964" y="4964"/>
                  </a:lnTo>
                  <a:lnTo>
                    <a:pt x="1908" y="4955"/>
                  </a:lnTo>
                  <a:lnTo>
                    <a:pt x="1851" y="4946"/>
                  </a:lnTo>
                  <a:lnTo>
                    <a:pt x="1794" y="4935"/>
                  </a:lnTo>
                  <a:lnTo>
                    <a:pt x="1738" y="4924"/>
                  </a:lnTo>
                  <a:lnTo>
                    <a:pt x="1683" y="4911"/>
                  </a:lnTo>
                  <a:lnTo>
                    <a:pt x="1628" y="4897"/>
                  </a:lnTo>
                  <a:lnTo>
                    <a:pt x="1574" y="4883"/>
                  </a:lnTo>
                  <a:lnTo>
                    <a:pt x="1521" y="4867"/>
                  </a:lnTo>
                  <a:lnTo>
                    <a:pt x="1468" y="4849"/>
                  </a:lnTo>
                  <a:lnTo>
                    <a:pt x="1416" y="4831"/>
                  </a:lnTo>
                  <a:lnTo>
                    <a:pt x="1364" y="4812"/>
                  </a:lnTo>
                  <a:lnTo>
                    <a:pt x="1313" y="4792"/>
                  </a:lnTo>
                  <a:lnTo>
                    <a:pt x="1262" y="4770"/>
                  </a:lnTo>
                  <a:lnTo>
                    <a:pt x="1213" y="4748"/>
                  </a:lnTo>
                  <a:lnTo>
                    <a:pt x="1163" y="4725"/>
                  </a:lnTo>
                  <a:lnTo>
                    <a:pt x="1116" y="4701"/>
                  </a:lnTo>
                  <a:lnTo>
                    <a:pt x="1069" y="4676"/>
                  </a:lnTo>
                  <a:lnTo>
                    <a:pt x="1021" y="4650"/>
                  </a:lnTo>
                  <a:lnTo>
                    <a:pt x="976" y="4623"/>
                  </a:lnTo>
                  <a:lnTo>
                    <a:pt x="931" y="4595"/>
                  </a:lnTo>
                  <a:lnTo>
                    <a:pt x="887" y="4566"/>
                  </a:lnTo>
                  <a:lnTo>
                    <a:pt x="843" y="4537"/>
                  </a:lnTo>
                  <a:lnTo>
                    <a:pt x="801" y="4506"/>
                  </a:lnTo>
                  <a:lnTo>
                    <a:pt x="759" y="4475"/>
                  </a:lnTo>
                  <a:lnTo>
                    <a:pt x="719" y="4443"/>
                  </a:lnTo>
                  <a:lnTo>
                    <a:pt x="679" y="4410"/>
                  </a:lnTo>
                  <a:lnTo>
                    <a:pt x="640" y="4376"/>
                  </a:lnTo>
                  <a:lnTo>
                    <a:pt x="602" y="4341"/>
                  </a:lnTo>
                  <a:lnTo>
                    <a:pt x="565" y="4307"/>
                  </a:lnTo>
                  <a:lnTo>
                    <a:pt x="529" y="4270"/>
                  </a:lnTo>
                  <a:lnTo>
                    <a:pt x="494" y="4233"/>
                  </a:lnTo>
                  <a:lnTo>
                    <a:pt x="460" y="4196"/>
                  </a:lnTo>
                  <a:lnTo>
                    <a:pt x="428" y="4157"/>
                  </a:lnTo>
                  <a:lnTo>
                    <a:pt x="396" y="4119"/>
                  </a:lnTo>
                  <a:lnTo>
                    <a:pt x="364" y="4080"/>
                  </a:lnTo>
                  <a:lnTo>
                    <a:pt x="335" y="4039"/>
                  </a:lnTo>
                  <a:lnTo>
                    <a:pt x="307" y="3999"/>
                  </a:lnTo>
                  <a:lnTo>
                    <a:pt x="279" y="3957"/>
                  </a:lnTo>
                  <a:lnTo>
                    <a:pt x="253" y="3915"/>
                  </a:lnTo>
                  <a:lnTo>
                    <a:pt x="228" y="3872"/>
                  </a:lnTo>
                  <a:lnTo>
                    <a:pt x="205" y="3829"/>
                  </a:lnTo>
                  <a:lnTo>
                    <a:pt x="182" y="3785"/>
                  </a:lnTo>
                  <a:lnTo>
                    <a:pt x="160" y="3740"/>
                  </a:lnTo>
                  <a:lnTo>
                    <a:pt x="141" y="3696"/>
                  </a:lnTo>
                  <a:lnTo>
                    <a:pt x="122" y="3650"/>
                  </a:lnTo>
                  <a:lnTo>
                    <a:pt x="104" y="3605"/>
                  </a:lnTo>
                  <a:lnTo>
                    <a:pt x="88" y="3557"/>
                  </a:lnTo>
                  <a:lnTo>
                    <a:pt x="72" y="3511"/>
                  </a:lnTo>
                  <a:lnTo>
                    <a:pt x="59" y="3464"/>
                  </a:lnTo>
                  <a:lnTo>
                    <a:pt x="47" y="3415"/>
                  </a:lnTo>
                  <a:lnTo>
                    <a:pt x="35" y="3367"/>
                  </a:lnTo>
                  <a:lnTo>
                    <a:pt x="26" y="3319"/>
                  </a:lnTo>
                  <a:lnTo>
                    <a:pt x="19" y="3270"/>
                  </a:lnTo>
                  <a:lnTo>
                    <a:pt x="11" y="3221"/>
                  </a:lnTo>
                  <a:lnTo>
                    <a:pt x="6" y="3171"/>
                  </a:lnTo>
                  <a:lnTo>
                    <a:pt x="3" y="3121"/>
                  </a:lnTo>
                  <a:lnTo>
                    <a:pt x="1" y="3071"/>
                  </a:lnTo>
                  <a:lnTo>
                    <a:pt x="0" y="3019"/>
                  </a:lnTo>
                  <a:lnTo>
                    <a:pt x="0" y="2983"/>
                  </a:lnTo>
                  <a:lnTo>
                    <a:pt x="1" y="2948"/>
                  </a:lnTo>
                  <a:lnTo>
                    <a:pt x="3" y="2912"/>
                  </a:lnTo>
                  <a:lnTo>
                    <a:pt x="6" y="2877"/>
                  </a:lnTo>
                  <a:lnTo>
                    <a:pt x="9" y="2842"/>
                  </a:lnTo>
                  <a:lnTo>
                    <a:pt x="13" y="2807"/>
                  </a:lnTo>
                  <a:lnTo>
                    <a:pt x="18" y="2772"/>
                  </a:lnTo>
                  <a:lnTo>
                    <a:pt x="24" y="2738"/>
                  </a:lnTo>
                  <a:lnTo>
                    <a:pt x="29" y="2703"/>
                  </a:lnTo>
                  <a:lnTo>
                    <a:pt x="36" y="2669"/>
                  </a:lnTo>
                  <a:lnTo>
                    <a:pt x="44" y="2635"/>
                  </a:lnTo>
                  <a:lnTo>
                    <a:pt x="52" y="2601"/>
                  </a:lnTo>
                  <a:lnTo>
                    <a:pt x="62" y="2567"/>
                  </a:lnTo>
                  <a:lnTo>
                    <a:pt x="71" y="2534"/>
                  </a:lnTo>
                  <a:lnTo>
                    <a:pt x="82" y="2501"/>
                  </a:lnTo>
                  <a:lnTo>
                    <a:pt x="92" y="2468"/>
                  </a:lnTo>
                  <a:lnTo>
                    <a:pt x="104" y="2436"/>
                  </a:lnTo>
                  <a:lnTo>
                    <a:pt x="116" y="2403"/>
                  </a:lnTo>
                  <a:lnTo>
                    <a:pt x="129" y="2371"/>
                  </a:lnTo>
                  <a:lnTo>
                    <a:pt x="143" y="2339"/>
                  </a:lnTo>
                  <a:lnTo>
                    <a:pt x="156" y="2308"/>
                  </a:lnTo>
                  <a:lnTo>
                    <a:pt x="172" y="2276"/>
                  </a:lnTo>
                  <a:lnTo>
                    <a:pt x="187" y="2245"/>
                  </a:lnTo>
                  <a:lnTo>
                    <a:pt x="203" y="2214"/>
                  </a:lnTo>
                  <a:lnTo>
                    <a:pt x="219" y="2184"/>
                  </a:lnTo>
                  <a:lnTo>
                    <a:pt x="237" y="2153"/>
                  </a:lnTo>
                  <a:lnTo>
                    <a:pt x="255" y="2123"/>
                  </a:lnTo>
                  <a:lnTo>
                    <a:pt x="273" y="2093"/>
                  </a:lnTo>
                  <a:lnTo>
                    <a:pt x="292" y="2064"/>
                  </a:lnTo>
                  <a:lnTo>
                    <a:pt x="312" y="2034"/>
                  </a:lnTo>
                  <a:lnTo>
                    <a:pt x="332" y="2006"/>
                  </a:lnTo>
                  <a:lnTo>
                    <a:pt x="353" y="1978"/>
                  </a:lnTo>
                  <a:lnTo>
                    <a:pt x="374" y="1949"/>
                  </a:lnTo>
                  <a:lnTo>
                    <a:pt x="396" y="1922"/>
                  </a:lnTo>
                  <a:lnTo>
                    <a:pt x="440" y="1867"/>
                  </a:lnTo>
                  <a:lnTo>
                    <a:pt x="487" y="1814"/>
                  </a:lnTo>
                  <a:lnTo>
                    <a:pt x="537" y="1762"/>
                  </a:lnTo>
                  <a:lnTo>
                    <a:pt x="588" y="1712"/>
                  </a:lnTo>
                  <a:lnTo>
                    <a:pt x="642" y="1662"/>
                  </a:lnTo>
                  <a:lnTo>
                    <a:pt x="697" y="1615"/>
                  </a:lnTo>
                  <a:lnTo>
                    <a:pt x="754" y="1570"/>
                  </a:lnTo>
                  <a:lnTo>
                    <a:pt x="812" y="1526"/>
                  </a:lnTo>
                  <a:lnTo>
                    <a:pt x="873" y="1483"/>
                  </a:lnTo>
                  <a:lnTo>
                    <a:pt x="935" y="1443"/>
                  </a:lnTo>
                  <a:lnTo>
                    <a:pt x="999" y="1404"/>
                  </a:lnTo>
                  <a:lnTo>
                    <a:pt x="1065" y="1366"/>
                  </a:lnTo>
                  <a:lnTo>
                    <a:pt x="1132" y="1331"/>
                  </a:lnTo>
                  <a:lnTo>
                    <a:pt x="1200" y="1298"/>
                  </a:lnTo>
                  <a:lnTo>
                    <a:pt x="1271" y="1266"/>
                  </a:lnTo>
                  <a:lnTo>
                    <a:pt x="553" y="0"/>
                  </a:lnTo>
                  <a:lnTo>
                    <a:pt x="4082" y="0"/>
                  </a:lnTo>
                  <a:lnTo>
                    <a:pt x="3365" y="1266"/>
                  </a:lnTo>
                  <a:lnTo>
                    <a:pt x="3435" y="1298"/>
                  </a:lnTo>
                  <a:lnTo>
                    <a:pt x="3503" y="1331"/>
                  </a:lnTo>
                  <a:lnTo>
                    <a:pt x="3571" y="1366"/>
                  </a:lnTo>
                  <a:lnTo>
                    <a:pt x="3636" y="1404"/>
                  </a:lnTo>
                  <a:lnTo>
                    <a:pt x="3700" y="1443"/>
                  </a:lnTo>
                  <a:lnTo>
                    <a:pt x="3762" y="1483"/>
                  </a:lnTo>
                  <a:lnTo>
                    <a:pt x="3823" y="1526"/>
                  </a:lnTo>
                  <a:lnTo>
                    <a:pt x="3882" y="1570"/>
                  </a:lnTo>
                  <a:lnTo>
                    <a:pt x="3938" y="1615"/>
                  </a:lnTo>
                  <a:lnTo>
                    <a:pt x="3994" y="1662"/>
                  </a:lnTo>
                  <a:lnTo>
                    <a:pt x="4047" y="1712"/>
                  </a:lnTo>
                  <a:lnTo>
                    <a:pt x="4098" y="1762"/>
                  </a:lnTo>
                  <a:lnTo>
                    <a:pt x="4148" y="1814"/>
                  </a:lnTo>
                  <a:lnTo>
                    <a:pt x="4195" y="1866"/>
                  </a:lnTo>
                  <a:lnTo>
                    <a:pt x="4240" y="1921"/>
                  </a:lnTo>
                  <a:lnTo>
                    <a:pt x="4262" y="1949"/>
                  </a:lnTo>
                  <a:lnTo>
                    <a:pt x="4283" y="1978"/>
                  </a:lnTo>
                  <a:lnTo>
                    <a:pt x="4304" y="2006"/>
                  </a:lnTo>
                  <a:lnTo>
                    <a:pt x="4324" y="2034"/>
                  </a:lnTo>
                  <a:lnTo>
                    <a:pt x="4343" y="2064"/>
                  </a:lnTo>
                  <a:lnTo>
                    <a:pt x="4362" y="2093"/>
                  </a:lnTo>
                  <a:lnTo>
                    <a:pt x="4381" y="2123"/>
                  </a:lnTo>
                  <a:lnTo>
                    <a:pt x="4399" y="2153"/>
                  </a:lnTo>
                  <a:lnTo>
                    <a:pt x="4416" y="2183"/>
                  </a:lnTo>
                  <a:lnTo>
                    <a:pt x="4433" y="2213"/>
                  </a:lnTo>
                  <a:lnTo>
                    <a:pt x="4448" y="2245"/>
                  </a:lnTo>
                  <a:lnTo>
                    <a:pt x="4464" y="2275"/>
                  </a:lnTo>
                  <a:lnTo>
                    <a:pt x="4479" y="2307"/>
                  </a:lnTo>
                  <a:lnTo>
                    <a:pt x="4494" y="2338"/>
                  </a:lnTo>
                  <a:lnTo>
                    <a:pt x="4507" y="2371"/>
                  </a:lnTo>
                  <a:lnTo>
                    <a:pt x="4520" y="2402"/>
                  </a:lnTo>
                  <a:lnTo>
                    <a:pt x="4532" y="2435"/>
                  </a:lnTo>
                  <a:lnTo>
                    <a:pt x="4544" y="2467"/>
                  </a:lnTo>
                  <a:lnTo>
                    <a:pt x="4554" y="2501"/>
                  </a:lnTo>
                  <a:lnTo>
                    <a:pt x="4565" y="2534"/>
                  </a:lnTo>
                  <a:lnTo>
                    <a:pt x="4574" y="2567"/>
                  </a:lnTo>
                  <a:lnTo>
                    <a:pt x="4584" y="2601"/>
                  </a:lnTo>
                  <a:lnTo>
                    <a:pt x="4592" y="2635"/>
                  </a:lnTo>
                  <a:lnTo>
                    <a:pt x="4600" y="2669"/>
                  </a:lnTo>
                  <a:lnTo>
                    <a:pt x="4606" y="2703"/>
                  </a:lnTo>
                  <a:lnTo>
                    <a:pt x="4612" y="2738"/>
                  </a:lnTo>
                  <a:lnTo>
                    <a:pt x="4618" y="2772"/>
                  </a:lnTo>
                  <a:lnTo>
                    <a:pt x="4623" y="2807"/>
                  </a:lnTo>
                  <a:lnTo>
                    <a:pt x="4627" y="2842"/>
                  </a:lnTo>
                  <a:lnTo>
                    <a:pt x="4630" y="2877"/>
                  </a:lnTo>
                  <a:lnTo>
                    <a:pt x="4633" y="2912"/>
                  </a:lnTo>
                  <a:lnTo>
                    <a:pt x="4634" y="2948"/>
                  </a:lnTo>
                  <a:lnTo>
                    <a:pt x="4635" y="2983"/>
                  </a:lnTo>
                  <a:lnTo>
                    <a:pt x="4636" y="3019"/>
                  </a:lnTo>
                  <a:close/>
                  <a:moveTo>
                    <a:pt x="2188" y="3696"/>
                  </a:moveTo>
                  <a:lnTo>
                    <a:pt x="2188" y="3696"/>
                  </a:lnTo>
                  <a:lnTo>
                    <a:pt x="2165" y="3689"/>
                  </a:lnTo>
                  <a:lnTo>
                    <a:pt x="2143" y="3681"/>
                  </a:lnTo>
                  <a:lnTo>
                    <a:pt x="2122" y="3673"/>
                  </a:lnTo>
                  <a:lnTo>
                    <a:pt x="2101" y="3665"/>
                  </a:lnTo>
                  <a:lnTo>
                    <a:pt x="2082" y="3655"/>
                  </a:lnTo>
                  <a:lnTo>
                    <a:pt x="2064" y="3646"/>
                  </a:lnTo>
                  <a:lnTo>
                    <a:pt x="2046" y="3636"/>
                  </a:lnTo>
                  <a:lnTo>
                    <a:pt x="2030" y="3627"/>
                  </a:lnTo>
                  <a:lnTo>
                    <a:pt x="2015" y="3616"/>
                  </a:lnTo>
                  <a:lnTo>
                    <a:pt x="2000" y="3606"/>
                  </a:lnTo>
                  <a:lnTo>
                    <a:pt x="1986" y="3594"/>
                  </a:lnTo>
                  <a:lnTo>
                    <a:pt x="1974" y="3583"/>
                  </a:lnTo>
                  <a:lnTo>
                    <a:pt x="1962" y="3571"/>
                  </a:lnTo>
                  <a:lnTo>
                    <a:pt x="1952" y="3558"/>
                  </a:lnTo>
                  <a:lnTo>
                    <a:pt x="1942" y="3546"/>
                  </a:lnTo>
                  <a:lnTo>
                    <a:pt x="1934" y="3533"/>
                  </a:lnTo>
                  <a:lnTo>
                    <a:pt x="1925" y="3518"/>
                  </a:lnTo>
                  <a:lnTo>
                    <a:pt x="1917" y="3504"/>
                  </a:lnTo>
                  <a:lnTo>
                    <a:pt x="1909" y="3487"/>
                  </a:lnTo>
                  <a:lnTo>
                    <a:pt x="1901" y="3470"/>
                  </a:lnTo>
                  <a:lnTo>
                    <a:pt x="1894" y="3452"/>
                  </a:lnTo>
                  <a:lnTo>
                    <a:pt x="1888" y="3433"/>
                  </a:lnTo>
                  <a:lnTo>
                    <a:pt x="1882" y="3413"/>
                  </a:lnTo>
                  <a:lnTo>
                    <a:pt x="1877" y="3392"/>
                  </a:lnTo>
                  <a:lnTo>
                    <a:pt x="1873" y="3370"/>
                  </a:lnTo>
                  <a:lnTo>
                    <a:pt x="1869" y="3348"/>
                  </a:lnTo>
                  <a:lnTo>
                    <a:pt x="1866" y="3325"/>
                  </a:lnTo>
                  <a:lnTo>
                    <a:pt x="1862" y="3300"/>
                  </a:lnTo>
                  <a:lnTo>
                    <a:pt x="1858" y="3248"/>
                  </a:lnTo>
                  <a:lnTo>
                    <a:pt x="1856" y="3194"/>
                  </a:lnTo>
                  <a:lnTo>
                    <a:pt x="1503" y="3194"/>
                  </a:lnTo>
                  <a:lnTo>
                    <a:pt x="1505" y="3234"/>
                  </a:lnTo>
                  <a:lnTo>
                    <a:pt x="1507" y="3271"/>
                  </a:lnTo>
                  <a:lnTo>
                    <a:pt x="1509" y="3309"/>
                  </a:lnTo>
                  <a:lnTo>
                    <a:pt x="1512" y="3345"/>
                  </a:lnTo>
                  <a:lnTo>
                    <a:pt x="1517" y="3380"/>
                  </a:lnTo>
                  <a:lnTo>
                    <a:pt x="1521" y="3412"/>
                  </a:lnTo>
                  <a:lnTo>
                    <a:pt x="1526" y="3445"/>
                  </a:lnTo>
                  <a:lnTo>
                    <a:pt x="1532" y="3475"/>
                  </a:lnTo>
                  <a:lnTo>
                    <a:pt x="1538" y="3505"/>
                  </a:lnTo>
                  <a:lnTo>
                    <a:pt x="1545" y="3533"/>
                  </a:lnTo>
                  <a:lnTo>
                    <a:pt x="1552" y="3559"/>
                  </a:lnTo>
                  <a:lnTo>
                    <a:pt x="1561" y="3585"/>
                  </a:lnTo>
                  <a:lnTo>
                    <a:pt x="1569" y="3609"/>
                  </a:lnTo>
                  <a:lnTo>
                    <a:pt x="1578" y="3632"/>
                  </a:lnTo>
                  <a:lnTo>
                    <a:pt x="1588" y="3653"/>
                  </a:lnTo>
                  <a:lnTo>
                    <a:pt x="1599" y="3673"/>
                  </a:lnTo>
                  <a:lnTo>
                    <a:pt x="1618" y="3710"/>
                  </a:lnTo>
                  <a:lnTo>
                    <a:pt x="1642" y="3743"/>
                  </a:lnTo>
                  <a:lnTo>
                    <a:pt x="1666" y="3776"/>
                  </a:lnTo>
                  <a:lnTo>
                    <a:pt x="1691" y="3806"/>
                  </a:lnTo>
                  <a:lnTo>
                    <a:pt x="1705" y="3820"/>
                  </a:lnTo>
                  <a:lnTo>
                    <a:pt x="1718" y="3835"/>
                  </a:lnTo>
                  <a:lnTo>
                    <a:pt x="1733" y="3848"/>
                  </a:lnTo>
                  <a:lnTo>
                    <a:pt x="1748" y="3861"/>
                  </a:lnTo>
                  <a:lnTo>
                    <a:pt x="1763" y="3874"/>
                  </a:lnTo>
                  <a:lnTo>
                    <a:pt x="1778" y="3885"/>
                  </a:lnTo>
                  <a:lnTo>
                    <a:pt x="1795" y="3897"/>
                  </a:lnTo>
                  <a:lnTo>
                    <a:pt x="1811" y="3908"/>
                  </a:lnTo>
                  <a:lnTo>
                    <a:pt x="1846" y="3928"/>
                  </a:lnTo>
                  <a:lnTo>
                    <a:pt x="1881" y="3947"/>
                  </a:lnTo>
                  <a:lnTo>
                    <a:pt x="1918" y="3964"/>
                  </a:lnTo>
                  <a:lnTo>
                    <a:pt x="1958" y="3980"/>
                  </a:lnTo>
                  <a:lnTo>
                    <a:pt x="1998" y="3992"/>
                  </a:lnTo>
                  <a:lnTo>
                    <a:pt x="2041" y="4004"/>
                  </a:lnTo>
                  <a:lnTo>
                    <a:pt x="2085" y="4012"/>
                  </a:lnTo>
                  <a:lnTo>
                    <a:pt x="2131" y="4020"/>
                  </a:lnTo>
                  <a:lnTo>
                    <a:pt x="2188" y="4027"/>
                  </a:lnTo>
                  <a:lnTo>
                    <a:pt x="2188" y="4397"/>
                  </a:lnTo>
                  <a:lnTo>
                    <a:pt x="2469" y="4397"/>
                  </a:lnTo>
                  <a:lnTo>
                    <a:pt x="2469" y="4027"/>
                  </a:lnTo>
                  <a:lnTo>
                    <a:pt x="2504" y="4021"/>
                  </a:lnTo>
                  <a:lnTo>
                    <a:pt x="2541" y="4012"/>
                  </a:lnTo>
                  <a:lnTo>
                    <a:pt x="2578" y="4004"/>
                  </a:lnTo>
                  <a:lnTo>
                    <a:pt x="2614" y="3994"/>
                  </a:lnTo>
                  <a:lnTo>
                    <a:pt x="2649" y="3983"/>
                  </a:lnTo>
                  <a:lnTo>
                    <a:pt x="2682" y="3971"/>
                  </a:lnTo>
                  <a:lnTo>
                    <a:pt x="2715" y="3959"/>
                  </a:lnTo>
                  <a:lnTo>
                    <a:pt x="2745" y="3945"/>
                  </a:lnTo>
                  <a:lnTo>
                    <a:pt x="2776" y="3930"/>
                  </a:lnTo>
                  <a:lnTo>
                    <a:pt x="2804" y="3915"/>
                  </a:lnTo>
                  <a:lnTo>
                    <a:pt x="2832" y="3899"/>
                  </a:lnTo>
                  <a:lnTo>
                    <a:pt x="2858" y="3882"/>
                  </a:lnTo>
                  <a:lnTo>
                    <a:pt x="2882" y="3863"/>
                  </a:lnTo>
                  <a:lnTo>
                    <a:pt x="2906" y="3844"/>
                  </a:lnTo>
                  <a:lnTo>
                    <a:pt x="2928" y="3824"/>
                  </a:lnTo>
                  <a:lnTo>
                    <a:pt x="2950" y="3803"/>
                  </a:lnTo>
                  <a:lnTo>
                    <a:pt x="2970" y="3782"/>
                  </a:lnTo>
                  <a:lnTo>
                    <a:pt x="2989" y="3759"/>
                  </a:lnTo>
                  <a:lnTo>
                    <a:pt x="3006" y="3736"/>
                  </a:lnTo>
                  <a:lnTo>
                    <a:pt x="3023" y="3711"/>
                  </a:lnTo>
                  <a:lnTo>
                    <a:pt x="3038" y="3686"/>
                  </a:lnTo>
                  <a:lnTo>
                    <a:pt x="3052" y="3659"/>
                  </a:lnTo>
                  <a:lnTo>
                    <a:pt x="3065" y="3632"/>
                  </a:lnTo>
                  <a:lnTo>
                    <a:pt x="3076" y="3605"/>
                  </a:lnTo>
                  <a:lnTo>
                    <a:pt x="3087" y="3575"/>
                  </a:lnTo>
                  <a:lnTo>
                    <a:pt x="3095" y="3546"/>
                  </a:lnTo>
                  <a:lnTo>
                    <a:pt x="3104" y="3514"/>
                  </a:lnTo>
                  <a:lnTo>
                    <a:pt x="3110" y="3483"/>
                  </a:lnTo>
                  <a:lnTo>
                    <a:pt x="3115" y="3450"/>
                  </a:lnTo>
                  <a:lnTo>
                    <a:pt x="3121" y="3417"/>
                  </a:lnTo>
                  <a:lnTo>
                    <a:pt x="3123" y="3382"/>
                  </a:lnTo>
                  <a:lnTo>
                    <a:pt x="3125" y="3346"/>
                  </a:lnTo>
                  <a:lnTo>
                    <a:pt x="3126" y="3310"/>
                  </a:lnTo>
                  <a:lnTo>
                    <a:pt x="3125" y="3286"/>
                  </a:lnTo>
                  <a:lnTo>
                    <a:pt x="3125" y="3263"/>
                  </a:lnTo>
                  <a:lnTo>
                    <a:pt x="3123" y="3241"/>
                  </a:lnTo>
                  <a:lnTo>
                    <a:pt x="3121" y="3218"/>
                  </a:lnTo>
                  <a:lnTo>
                    <a:pt x="3117" y="3196"/>
                  </a:lnTo>
                  <a:lnTo>
                    <a:pt x="3114" y="3175"/>
                  </a:lnTo>
                  <a:lnTo>
                    <a:pt x="3109" y="3154"/>
                  </a:lnTo>
                  <a:lnTo>
                    <a:pt x="3105" y="3133"/>
                  </a:lnTo>
                  <a:lnTo>
                    <a:pt x="3100" y="3112"/>
                  </a:lnTo>
                  <a:lnTo>
                    <a:pt x="3093" y="3092"/>
                  </a:lnTo>
                  <a:lnTo>
                    <a:pt x="3086" y="3072"/>
                  </a:lnTo>
                  <a:lnTo>
                    <a:pt x="3079" y="3053"/>
                  </a:lnTo>
                  <a:lnTo>
                    <a:pt x="3070" y="3034"/>
                  </a:lnTo>
                  <a:lnTo>
                    <a:pt x="3062" y="3015"/>
                  </a:lnTo>
                  <a:lnTo>
                    <a:pt x="3052" y="2997"/>
                  </a:lnTo>
                  <a:lnTo>
                    <a:pt x="3042" y="2979"/>
                  </a:lnTo>
                  <a:lnTo>
                    <a:pt x="3031" y="2961"/>
                  </a:lnTo>
                  <a:lnTo>
                    <a:pt x="3020" y="2945"/>
                  </a:lnTo>
                  <a:lnTo>
                    <a:pt x="3007" y="2928"/>
                  </a:lnTo>
                  <a:lnTo>
                    <a:pt x="2995" y="2912"/>
                  </a:lnTo>
                  <a:lnTo>
                    <a:pt x="2981" y="2895"/>
                  </a:lnTo>
                  <a:lnTo>
                    <a:pt x="2967" y="2880"/>
                  </a:lnTo>
                  <a:lnTo>
                    <a:pt x="2952" y="2865"/>
                  </a:lnTo>
                  <a:lnTo>
                    <a:pt x="2937" y="2850"/>
                  </a:lnTo>
                  <a:lnTo>
                    <a:pt x="2921" y="2836"/>
                  </a:lnTo>
                  <a:lnTo>
                    <a:pt x="2904" y="2822"/>
                  </a:lnTo>
                  <a:lnTo>
                    <a:pt x="2887" y="2808"/>
                  </a:lnTo>
                  <a:lnTo>
                    <a:pt x="2869" y="2795"/>
                  </a:lnTo>
                  <a:lnTo>
                    <a:pt x="2850" y="2783"/>
                  </a:lnTo>
                  <a:lnTo>
                    <a:pt x="2832" y="2770"/>
                  </a:lnTo>
                  <a:lnTo>
                    <a:pt x="2812" y="2758"/>
                  </a:lnTo>
                  <a:lnTo>
                    <a:pt x="2791" y="2746"/>
                  </a:lnTo>
                  <a:lnTo>
                    <a:pt x="2756" y="2728"/>
                  </a:lnTo>
                  <a:lnTo>
                    <a:pt x="2720" y="2709"/>
                  </a:lnTo>
                  <a:lnTo>
                    <a:pt x="2682" y="2690"/>
                  </a:lnTo>
                  <a:lnTo>
                    <a:pt x="2642" y="2672"/>
                  </a:lnTo>
                  <a:lnTo>
                    <a:pt x="2601" y="2655"/>
                  </a:lnTo>
                  <a:lnTo>
                    <a:pt x="2559" y="2637"/>
                  </a:lnTo>
                  <a:lnTo>
                    <a:pt x="2515" y="2618"/>
                  </a:lnTo>
                  <a:lnTo>
                    <a:pt x="2469" y="2600"/>
                  </a:lnTo>
                  <a:lnTo>
                    <a:pt x="2469" y="1860"/>
                  </a:lnTo>
                  <a:lnTo>
                    <a:pt x="2486" y="1864"/>
                  </a:lnTo>
                  <a:lnTo>
                    <a:pt x="2501" y="1869"/>
                  </a:lnTo>
                  <a:lnTo>
                    <a:pt x="2516" y="1875"/>
                  </a:lnTo>
                  <a:lnTo>
                    <a:pt x="2531" y="1880"/>
                  </a:lnTo>
                  <a:lnTo>
                    <a:pt x="2545" y="1886"/>
                  </a:lnTo>
                  <a:lnTo>
                    <a:pt x="2558" y="1894"/>
                  </a:lnTo>
                  <a:lnTo>
                    <a:pt x="2572" y="1901"/>
                  </a:lnTo>
                  <a:lnTo>
                    <a:pt x="2585" y="1909"/>
                  </a:lnTo>
                  <a:lnTo>
                    <a:pt x="2597" y="1918"/>
                  </a:lnTo>
                  <a:lnTo>
                    <a:pt x="2609" y="1926"/>
                  </a:lnTo>
                  <a:lnTo>
                    <a:pt x="2620" y="1936"/>
                  </a:lnTo>
                  <a:lnTo>
                    <a:pt x="2631" y="1946"/>
                  </a:lnTo>
                  <a:lnTo>
                    <a:pt x="2641" y="1957"/>
                  </a:lnTo>
                  <a:lnTo>
                    <a:pt x="2651" y="1967"/>
                  </a:lnTo>
                  <a:lnTo>
                    <a:pt x="2660" y="1979"/>
                  </a:lnTo>
                  <a:lnTo>
                    <a:pt x="2669" y="1991"/>
                  </a:lnTo>
                  <a:lnTo>
                    <a:pt x="2677" y="2004"/>
                  </a:lnTo>
                  <a:lnTo>
                    <a:pt x="2685" y="2018"/>
                  </a:lnTo>
                  <a:lnTo>
                    <a:pt x="2693" y="2031"/>
                  </a:lnTo>
                  <a:lnTo>
                    <a:pt x="2699" y="2045"/>
                  </a:lnTo>
                  <a:lnTo>
                    <a:pt x="2705" y="2060"/>
                  </a:lnTo>
                  <a:lnTo>
                    <a:pt x="2712" y="2075"/>
                  </a:lnTo>
                  <a:lnTo>
                    <a:pt x="2722" y="2107"/>
                  </a:lnTo>
                  <a:lnTo>
                    <a:pt x="2731" y="2142"/>
                  </a:lnTo>
                  <a:lnTo>
                    <a:pt x="2737" y="2178"/>
                  </a:lnTo>
                  <a:lnTo>
                    <a:pt x="2741" y="2216"/>
                  </a:lnTo>
                  <a:lnTo>
                    <a:pt x="2744" y="2257"/>
                  </a:lnTo>
                  <a:lnTo>
                    <a:pt x="3098" y="2257"/>
                  </a:lnTo>
                  <a:lnTo>
                    <a:pt x="3095" y="2208"/>
                  </a:lnTo>
                  <a:lnTo>
                    <a:pt x="3092" y="2161"/>
                  </a:lnTo>
                  <a:lnTo>
                    <a:pt x="3087" y="2114"/>
                  </a:lnTo>
                  <a:lnTo>
                    <a:pt x="3079" y="2070"/>
                  </a:lnTo>
                  <a:lnTo>
                    <a:pt x="3069" y="2027"/>
                  </a:lnTo>
                  <a:lnTo>
                    <a:pt x="3057" y="1986"/>
                  </a:lnTo>
                  <a:lnTo>
                    <a:pt x="3050" y="1966"/>
                  </a:lnTo>
                  <a:lnTo>
                    <a:pt x="3043" y="1946"/>
                  </a:lnTo>
                  <a:lnTo>
                    <a:pt x="3034" y="1927"/>
                  </a:lnTo>
                  <a:lnTo>
                    <a:pt x="3026" y="1908"/>
                  </a:lnTo>
                  <a:lnTo>
                    <a:pt x="3017" y="1889"/>
                  </a:lnTo>
                  <a:lnTo>
                    <a:pt x="3007" y="1871"/>
                  </a:lnTo>
                  <a:lnTo>
                    <a:pt x="2998" y="1854"/>
                  </a:lnTo>
                  <a:lnTo>
                    <a:pt x="2987" y="1837"/>
                  </a:lnTo>
                  <a:lnTo>
                    <a:pt x="2976" y="1820"/>
                  </a:lnTo>
                  <a:lnTo>
                    <a:pt x="2964" y="1803"/>
                  </a:lnTo>
                  <a:lnTo>
                    <a:pt x="2952" y="1787"/>
                  </a:lnTo>
                  <a:lnTo>
                    <a:pt x="2940" y="1772"/>
                  </a:lnTo>
                  <a:lnTo>
                    <a:pt x="2926" y="1757"/>
                  </a:lnTo>
                  <a:lnTo>
                    <a:pt x="2913" y="1742"/>
                  </a:lnTo>
                  <a:lnTo>
                    <a:pt x="2898" y="1727"/>
                  </a:lnTo>
                  <a:lnTo>
                    <a:pt x="2883" y="1714"/>
                  </a:lnTo>
                  <a:lnTo>
                    <a:pt x="2868" y="1700"/>
                  </a:lnTo>
                  <a:lnTo>
                    <a:pt x="2853" y="1686"/>
                  </a:lnTo>
                  <a:lnTo>
                    <a:pt x="2836" y="1674"/>
                  </a:lnTo>
                  <a:lnTo>
                    <a:pt x="2819" y="1661"/>
                  </a:lnTo>
                  <a:lnTo>
                    <a:pt x="2800" y="1649"/>
                  </a:lnTo>
                  <a:lnTo>
                    <a:pt x="2781" y="1636"/>
                  </a:lnTo>
                  <a:lnTo>
                    <a:pt x="2761" y="1624"/>
                  </a:lnTo>
                  <a:lnTo>
                    <a:pt x="2741" y="1614"/>
                  </a:lnTo>
                  <a:lnTo>
                    <a:pt x="2720" y="1603"/>
                  </a:lnTo>
                  <a:lnTo>
                    <a:pt x="2700" y="1594"/>
                  </a:lnTo>
                  <a:lnTo>
                    <a:pt x="2678" y="1586"/>
                  </a:lnTo>
                  <a:lnTo>
                    <a:pt x="2657" y="1577"/>
                  </a:lnTo>
                  <a:lnTo>
                    <a:pt x="2635" y="1570"/>
                  </a:lnTo>
                  <a:lnTo>
                    <a:pt x="2612" y="1562"/>
                  </a:lnTo>
                  <a:lnTo>
                    <a:pt x="2590" y="1556"/>
                  </a:lnTo>
                  <a:lnTo>
                    <a:pt x="2567" y="1551"/>
                  </a:lnTo>
                  <a:lnTo>
                    <a:pt x="2542" y="1547"/>
                  </a:lnTo>
                  <a:lnTo>
                    <a:pt x="2518" y="1542"/>
                  </a:lnTo>
                  <a:lnTo>
                    <a:pt x="2494" y="1538"/>
                  </a:lnTo>
                  <a:lnTo>
                    <a:pt x="2469" y="1535"/>
                  </a:lnTo>
                  <a:lnTo>
                    <a:pt x="2469" y="1248"/>
                  </a:lnTo>
                  <a:lnTo>
                    <a:pt x="2197" y="1248"/>
                  </a:lnTo>
                  <a:lnTo>
                    <a:pt x="2197" y="1536"/>
                  </a:lnTo>
                  <a:lnTo>
                    <a:pt x="2186" y="1537"/>
                  </a:lnTo>
                  <a:lnTo>
                    <a:pt x="2177" y="1539"/>
                  </a:lnTo>
                  <a:lnTo>
                    <a:pt x="2139" y="1549"/>
                  </a:lnTo>
                  <a:lnTo>
                    <a:pt x="2102" y="1558"/>
                  </a:lnTo>
                  <a:lnTo>
                    <a:pt x="2066" y="1568"/>
                  </a:lnTo>
                  <a:lnTo>
                    <a:pt x="2032" y="1579"/>
                  </a:lnTo>
                  <a:lnTo>
                    <a:pt x="1999" y="1591"/>
                  </a:lnTo>
                  <a:lnTo>
                    <a:pt x="1966" y="1603"/>
                  </a:lnTo>
                  <a:lnTo>
                    <a:pt x="1936" y="1617"/>
                  </a:lnTo>
                  <a:lnTo>
                    <a:pt x="1907" y="1632"/>
                  </a:lnTo>
                  <a:lnTo>
                    <a:pt x="1878" y="1647"/>
                  </a:lnTo>
                  <a:lnTo>
                    <a:pt x="1851" y="1663"/>
                  </a:lnTo>
                  <a:lnTo>
                    <a:pt x="1826" y="1680"/>
                  </a:lnTo>
                  <a:lnTo>
                    <a:pt x="1800" y="1697"/>
                  </a:lnTo>
                  <a:lnTo>
                    <a:pt x="1777" y="1716"/>
                  </a:lnTo>
                  <a:lnTo>
                    <a:pt x="1755" y="1735"/>
                  </a:lnTo>
                  <a:lnTo>
                    <a:pt x="1734" y="1755"/>
                  </a:lnTo>
                  <a:lnTo>
                    <a:pt x="1714" y="1776"/>
                  </a:lnTo>
                  <a:lnTo>
                    <a:pt x="1695" y="1798"/>
                  </a:lnTo>
                  <a:lnTo>
                    <a:pt x="1677" y="1820"/>
                  </a:lnTo>
                  <a:lnTo>
                    <a:pt x="1662" y="1843"/>
                  </a:lnTo>
                  <a:lnTo>
                    <a:pt x="1646" y="1867"/>
                  </a:lnTo>
                  <a:lnTo>
                    <a:pt x="1632" y="1892"/>
                  </a:lnTo>
                  <a:lnTo>
                    <a:pt x="1620" y="1919"/>
                  </a:lnTo>
                  <a:lnTo>
                    <a:pt x="1608" y="1945"/>
                  </a:lnTo>
                  <a:lnTo>
                    <a:pt x="1599" y="1972"/>
                  </a:lnTo>
                  <a:lnTo>
                    <a:pt x="1589" y="2001"/>
                  </a:lnTo>
                  <a:lnTo>
                    <a:pt x="1582" y="2029"/>
                  </a:lnTo>
                  <a:lnTo>
                    <a:pt x="1574" y="2060"/>
                  </a:lnTo>
                  <a:lnTo>
                    <a:pt x="1569" y="2090"/>
                  </a:lnTo>
                  <a:lnTo>
                    <a:pt x="1565" y="2122"/>
                  </a:lnTo>
                  <a:lnTo>
                    <a:pt x="1562" y="2154"/>
                  </a:lnTo>
                  <a:lnTo>
                    <a:pt x="1561" y="2187"/>
                  </a:lnTo>
                  <a:lnTo>
                    <a:pt x="1560" y="2220"/>
                  </a:lnTo>
                  <a:lnTo>
                    <a:pt x="1561" y="2255"/>
                  </a:lnTo>
                  <a:lnTo>
                    <a:pt x="1563" y="2289"/>
                  </a:lnTo>
                  <a:lnTo>
                    <a:pt x="1566" y="2321"/>
                  </a:lnTo>
                  <a:lnTo>
                    <a:pt x="1571" y="2353"/>
                  </a:lnTo>
                  <a:lnTo>
                    <a:pt x="1578" y="2384"/>
                  </a:lnTo>
                  <a:lnTo>
                    <a:pt x="1585" y="2415"/>
                  </a:lnTo>
                  <a:lnTo>
                    <a:pt x="1594" y="2444"/>
                  </a:lnTo>
                  <a:lnTo>
                    <a:pt x="1605" y="2473"/>
                  </a:lnTo>
                  <a:lnTo>
                    <a:pt x="1616" y="2500"/>
                  </a:lnTo>
                  <a:lnTo>
                    <a:pt x="1630" y="2527"/>
                  </a:lnTo>
                  <a:lnTo>
                    <a:pt x="1645" y="2554"/>
                  </a:lnTo>
                  <a:lnTo>
                    <a:pt x="1661" y="2579"/>
                  </a:lnTo>
                  <a:lnTo>
                    <a:pt x="1678" y="2603"/>
                  </a:lnTo>
                  <a:lnTo>
                    <a:pt x="1697" y="2627"/>
                  </a:lnTo>
                  <a:lnTo>
                    <a:pt x="1718" y="2649"/>
                  </a:lnTo>
                  <a:lnTo>
                    <a:pt x="1739" y="2671"/>
                  </a:lnTo>
                  <a:lnTo>
                    <a:pt x="1752" y="2683"/>
                  </a:lnTo>
                  <a:lnTo>
                    <a:pt x="1767" y="2694"/>
                  </a:lnTo>
                  <a:lnTo>
                    <a:pt x="1781" y="2707"/>
                  </a:lnTo>
                  <a:lnTo>
                    <a:pt x="1798" y="2719"/>
                  </a:lnTo>
                  <a:lnTo>
                    <a:pt x="1816" y="2730"/>
                  </a:lnTo>
                  <a:lnTo>
                    <a:pt x="1836" y="2743"/>
                  </a:lnTo>
                  <a:lnTo>
                    <a:pt x="1879" y="2767"/>
                  </a:lnTo>
                  <a:lnTo>
                    <a:pt x="1928" y="2793"/>
                  </a:lnTo>
                  <a:lnTo>
                    <a:pt x="1982" y="2818"/>
                  </a:lnTo>
                  <a:lnTo>
                    <a:pt x="2042" y="2845"/>
                  </a:lnTo>
                  <a:lnTo>
                    <a:pt x="2107" y="2872"/>
                  </a:lnTo>
                  <a:lnTo>
                    <a:pt x="2148" y="2888"/>
                  </a:lnTo>
                  <a:lnTo>
                    <a:pt x="2188" y="2903"/>
                  </a:lnTo>
                  <a:lnTo>
                    <a:pt x="2188" y="3696"/>
                  </a:lnTo>
                  <a:close/>
                  <a:moveTo>
                    <a:pt x="2188" y="2533"/>
                  </a:moveTo>
                  <a:lnTo>
                    <a:pt x="2188" y="2533"/>
                  </a:lnTo>
                  <a:lnTo>
                    <a:pt x="2180" y="2528"/>
                  </a:lnTo>
                  <a:lnTo>
                    <a:pt x="2171" y="2523"/>
                  </a:lnTo>
                  <a:lnTo>
                    <a:pt x="2143" y="2508"/>
                  </a:lnTo>
                  <a:lnTo>
                    <a:pt x="2116" y="2494"/>
                  </a:lnTo>
                  <a:lnTo>
                    <a:pt x="2089" y="2479"/>
                  </a:lnTo>
                  <a:lnTo>
                    <a:pt x="2066" y="2462"/>
                  </a:lnTo>
                  <a:lnTo>
                    <a:pt x="2044" y="2445"/>
                  </a:lnTo>
                  <a:lnTo>
                    <a:pt x="2025" y="2427"/>
                  </a:lnTo>
                  <a:lnTo>
                    <a:pt x="2007" y="2409"/>
                  </a:lnTo>
                  <a:lnTo>
                    <a:pt x="1991" y="2389"/>
                  </a:lnTo>
                  <a:lnTo>
                    <a:pt x="1977" y="2369"/>
                  </a:lnTo>
                  <a:lnTo>
                    <a:pt x="1964" y="2348"/>
                  </a:lnTo>
                  <a:lnTo>
                    <a:pt x="1954" y="2326"/>
                  </a:lnTo>
                  <a:lnTo>
                    <a:pt x="1945" y="2302"/>
                  </a:lnTo>
                  <a:lnTo>
                    <a:pt x="1939" y="2279"/>
                  </a:lnTo>
                  <a:lnTo>
                    <a:pt x="1935" y="2255"/>
                  </a:lnTo>
                  <a:lnTo>
                    <a:pt x="1932" y="2230"/>
                  </a:lnTo>
                  <a:lnTo>
                    <a:pt x="1931" y="2204"/>
                  </a:lnTo>
                  <a:lnTo>
                    <a:pt x="1932" y="2174"/>
                  </a:lnTo>
                  <a:lnTo>
                    <a:pt x="1934" y="2147"/>
                  </a:lnTo>
                  <a:lnTo>
                    <a:pt x="1938" y="2120"/>
                  </a:lnTo>
                  <a:lnTo>
                    <a:pt x="1943" y="2094"/>
                  </a:lnTo>
                  <a:lnTo>
                    <a:pt x="1951" y="2070"/>
                  </a:lnTo>
                  <a:lnTo>
                    <a:pt x="1959" y="2047"/>
                  </a:lnTo>
                  <a:lnTo>
                    <a:pt x="1969" y="2025"/>
                  </a:lnTo>
                  <a:lnTo>
                    <a:pt x="1981" y="2004"/>
                  </a:lnTo>
                  <a:lnTo>
                    <a:pt x="1994" y="1985"/>
                  </a:lnTo>
                  <a:lnTo>
                    <a:pt x="2008" y="1966"/>
                  </a:lnTo>
                  <a:lnTo>
                    <a:pt x="2025" y="1949"/>
                  </a:lnTo>
                  <a:lnTo>
                    <a:pt x="2043" y="1933"/>
                  </a:lnTo>
                  <a:lnTo>
                    <a:pt x="2063" y="1919"/>
                  </a:lnTo>
                  <a:lnTo>
                    <a:pt x="2084" y="1905"/>
                  </a:lnTo>
                  <a:lnTo>
                    <a:pt x="2106" y="1892"/>
                  </a:lnTo>
                  <a:lnTo>
                    <a:pt x="2131" y="1881"/>
                  </a:lnTo>
                  <a:lnTo>
                    <a:pt x="2142" y="1877"/>
                  </a:lnTo>
                  <a:lnTo>
                    <a:pt x="2156" y="1871"/>
                  </a:lnTo>
                  <a:lnTo>
                    <a:pt x="2188" y="1861"/>
                  </a:lnTo>
                  <a:lnTo>
                    <a:pt x="2188" y="2533"/>
                  </a:lnTo>
                  <a:close/>
                  <a:moveTo>
                    <a:pt x="2469" y="2974"/>
                  </a:moveTo>
                  <a:lnTo>
                    <a:pt x="2469" y="2974"/>
                  </a:lnTo>
                  <a:lnTo>
                    <a:pt x="2485" y="2981"/>
                  </a:lnTo>
                  <a:lnTo>
                    <a:pt x="2499" y="2991"/>
                  </a:lnTo>
                  <a:lnTo>
                    <a:pt x="2544" y="3017"/>
                  </a:lnTo>
                  <a:lnTo>
                    <a:pt x="2583" y="3042"/>
                  </a:lnTo>
                  <a:lnTo>
                    <a:pt x="2602" y="3055"/>
                  </a:lnTo>
                  <a:lnTo>
                    <a:pt x="2619" y="3068"/>
                  </a:lnTo>
                  <a:lnTo>
                    <a:pt x="2635" y="3079"/>
                  </a:lnTo>
                  <a:lnTo>
                    <a:pt x="2650" y="3092"/>
                  </a:lnTo>
                  <a:lnTo>
                    <a:pt x="2663" y="3104"/>
                  </a:lnTo>
                  <a:lnTo>
                    <a:pt x="2676" y="3117"/>
                  </a:lnTo>
                  <a:lnTo>
                    <a:pt x="2688" y="3130"/>
                  </a:lnTo>
                  <a:lnTo>
                    <a:pt x="2697" y="3142"/>
                  </a:lnTo>
                  <a:lnTo>
                    <a:pt x="2706" y="3155"/>
                  </a:lnTo>
                  <a:lnTo>
                    <a:pt x="2714" y="3166"/>
                  </a:lnTo>
                  <a:lnTo>
                    <a:pt x="2721" y="3179"/>
                  </a:lnTo>
                  <a:lnTo>
                    <a:pt x="2726" y="3192"/>
                  </a:lnTo>
                  <a:lnTo>
                    <a:pt x="2732" y="3207"/>
                  </a:lnTo>
                  <a:lnTo>
                    <a:pt x="2737" y="3223"/>
                  </a:lnTo>
                  <a:lnTo>
                    <a:pt x="2741" y="3240"/>
                  </a:lnTo>
                  <a:lnTo>
                    <a:pt x="2744" y="3257"/>
                  </a:lnTo>
                  <a:lnTo>
                    <a:pt x="2746" y="3275"/>
                  </a:lnTo>
                  <a:lnTo>
                    <a:pt x="2749" y="3292"/>
                  </a:lnTo>
                  <a:lnTo>
                    <a:pt x="2750" y="3311"/>
                  </a:lnTo>
                  <a:lnTo>
                    <a:pt x="2750" y="3330"/>
                  </a:lnTo>
                  <a:lnTo>
                    <a:pt x="2750" y="3354"/>
                  </a:lnTo>
                  <a:lnTo>
                    <a:pt x="2747" y="3379"/>
                  </a:lnTo>
                  <a:lnTo>
                    <a:pt x="2745" y="3402"/>
                  </a:lnTo>
                  <a:lnTo>
                    <a:pt x="2742" y="3424"/>
                  </a:lnTo>
                  <a:lnTo>
                    <a:pt x="2737" y="3445"/>
                  </a:lnTo>
                  <a:lnTo>
                    <a:pt x="2732" y="3466"/>
                  </a:lnTo>
                  <a:lnTo>
                    <a:pt x="2725" y="3486"/>
                  </a:lnTo>
                  <a:lnTo>
                    <a:pt x="2717" y="3506"/>
                  </a:lnTo>
                  <a:lnTo>
                    <a:pt x="2709" y="3524"/>
                  </a:lnTo>
                  <a:lnTo>
                    <a:pt x="2699" y="3543"/>
                  </a:lnTo>
                  <a:lnTo>
                    <a:pt x="2689" y="3559"/>
                  </a:lnTo>
                  <a:lnTo>
                    <a:pt x="2677" y="3576"/>
                  </a:lnTo>
                  <a:lnTo>
                    <a:pt x="2664" y="3592"/>
                  </a:lnTo>
                  <a:lnTo>
                    <a:pt x="2651" y="3608"/>
                  </a:lnTo>
                  <a:lnTo>
                    <a:pt x="2636" y="3623"/>
                  </a:lnTo>
                  <a:lnTo>
                    <a:pt x="2620" y="3636"/>
                  </a:lnTo>
                  <a:lnTo>
                    <a:pt x="2605" y="3648"/>
                  </a:lnTo>
                  <a:lnTo>
                    <a:pt x="2590" y="3659"/>
                  </a:lnTo>
                  <a:lnTo>
                    <a:pt x="2574" y="3669"/>
                  </a:lnTo>
                  <a:lnTo>
                    <a:pt x="2558" y="3677"/>
                  </a:lnTo>
                  <a:lnTo>
                    <a:pt x="2544" y="3683"/>
                  </a:lnTo>
                  <a:lnTo>
                    <a:pt x="2528" y="3690"/>
                  </a:lnTo>
                  <a:lnTo>
                    <a:pt x="2512" y="3694"/>
                  </a:lnTo>
                  <a:lnTo>
                    <a:pt x="2496" y="3697"/>
                  </a:lnTo>
                  <a:lnTo>
                    <a:pt x="2469" y="3697"/>
                  </a:lnTo>
                  <a:lnTo>
                    <a:pt x="2469" y="2974"/>
                  </a:lnTo>
                  <a:close/>
                </a:path>
              </a:pathLst>
            </a:custGeom>
            <a:solidFill>
              <a:srgbClr val="88889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0" name="Rectangle 4">
            <a:extLst>
              <a:ext uri="{FF2B5EF4-FFF2-40B4-BE49-F238E27FC236}">
                <a16:creationId xmlns:a16="http://schemas.microsoft.com/office/drawing/2014/main" id="{471EE30B-F10D-4598-B634-7DE6FA66F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" y="3662363"/>
            <a:ext cx="2801938" cy="1119187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rgbClr val="05B8CA"/>
                </a:solidFill>
                <a:ea typeface="微软雅黑" panose="020B0503020204020204" pitchFamily="34" charset="-122"/>
                <a:sym typeface="+mn-lt"/>
              </a:rPr>
              <a:t>① 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求链表中的最大整数；</a:t>
            </a:r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3F026B10-BE9F-4BFE-87C8-87CFAD6BA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2313" y="3044825"/>
            <a:ext cx="2760662" cy="1119188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rgbClr val="B296CE"/>
                </a:solidFill>
                <a:ea typeface="微软雅黑" panose="020B0503020204020204" pitchFamily="34" charset="-122"/>
                <a:sym typeface="+mn-lt"/>
              </a:rPr>
              <a:t>② 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求链表的结点个数；</a:t>
            </a:r>
          </a:p>
        </p:txBody>
      </p:sp>
      <p:sp>
        <p:nvSpPr>
          <p:cNvPr id="22" name="Rectangle 4">
            <a:extLst>
              <a:ext uri="{FF2B5EF4-FFF2-40B4-BE49-F238E27FC236}">
                <a16:creationId xmlns:a16="http://schemas.microsoft.com/office/drawing/2014/main" id="{6BFAA044-290C-4A22-B748-68818FFA88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3825" y="5583238"/>
            <a:ext cx="4437063" cy="58261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lnSpc>
                <a:spcPct val="125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0">
                <a:solidFill>
                  <a:srgbClr val="CCCCCC"/>
                </a:solidFill>
                <a:ea typeface="微软雅黑" panose="020B0503020204020204" pitchFamily="34" charset="-122"/>
                <a:sym typeface="+mn-lt"/>
              </a:rPr>
              <a:t>③ </a:t>
            </a:r>
            <a:r>
              <a:rPr lang="zh-CN" altLang="en-US" sz="2800" b="0">
                <a:ea typeface="微软雅黑" panose="020B0503020204020204" pitchFamily="34" charset="-122"/>
                <a:sym typeface="+mn-lt"/>
              </a:rPr>
              <a:t>求所有整数的平均值。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4" name="Rectangle 4">
            <a:extLst>
              <a:ext uri="{FF2B5EF4-FFF2-40B4-BE49-F238E27FC236}">
                <a16:creationId xmlns:a16="http://schemas.microsoft.com/office/drawing/2014/main" id="{601A1873-04AA-44A7-8959-964C4CE6C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3825875"/>
            <a:ext cx="8697912" cy="2881313"/>
          </a:xfrm>
          <a:prstGeom prst="roundRect">
            <a:avLst>
              <a:gd name="adj" fmla="val 5646"/>
            </a:avLst>
          </a:prstGeom>
          <a:solidFill>
            <a:srgbClr val="C4B3D7"/>
          </a:solidFill>
          <a:ln w="57150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void main( ){	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     LinkList L;	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	CreatList(L);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	cout&lt;&lt;"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链表中的最大整数为：</a:t>
            </a:r>
            <a:r>
              <a:rPr lang="en-US" altLang="zh-CN" b="0">
                <a:ea typeface="微软雅黑" panose="020B0503020204020204" pitchFamily="34" charset="-122"/>
                <a:sym typeface="+mn-lt"/>
              </a:rPr>
              <a:t>"&lt;&lt;GetMax(L-&gt;next)&lt;&lt;endl;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0">
                <a:ea typeface="微软雅黑" panose="020B0503020204020204" pitchFamily="34" charset="-122"/>
                <a:sym typeface="+mn-lt"/>
              </a:rPr>
              <a:t>	……}</a:t>
            </a:r>
          </a:p>
        </p:txBody>
      </p:sp>
      <p:sp>
        <p:nvSpPr>
          <p:cNvPr id="783365" name="Rectangle 5">
            <a:extLst>
              <a:ext uri="{FF2B5EF4-FFF2-40B4-BE49-F238E27FC236}">
                <a16:creationId xmlns:a16="http://schemas.microsoft.com/office/drawing/2014/main" id="{E61B3A10-8476-4EB5-A98E-D1E686437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08050"/>
            <a:ext cx="8697912" cy="2755900"/>
          </a:xfrm>
          <a:prstGeom prst="roundRect">
            <a:avLst>
              <a:gd name="adj" fmla="val 6119"/>
            </a:avLst>
          </a:prstGeom>
          <a:solidFill>
            <a:srgbClr val="EAEAEA"/>
          </a:solidFill>
          <a:ln>
            <a:noFill/>
          </a:ln>
        </p:spPr>
        <p:txBody>
          <a:bodyPr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楷体_GB2312" pitchFamily="49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int GetMax(LinkList p){//</a:t>
            </a:r>
            <a:r>
              <a:rPr lang="zh-CN" altLang="en-US" b="0">
                <a:ea typeface="微软雅黑" panose="020B0503020204020204" pitchFamily="34" charset="-122"/>
                <a:sym typeface="+mn-lt"/>
              </a:rPr>
              <a:t>求链表中的最大整数</a:t>
            </a:r>
            <a:endParaRPr lang="zh-CN" altLang="en-US" sz="2000" b="0">
              <a:ea typeface="微软雅黑" panose="020B0503020204020204" pitchFamily="34" charset="-122"/>
              <a:sym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0">
                <a:ea typeface="微软雅黑" panose="020B0503020204020204" pitchFamily="34" charset="-122"/>
                <a:sym typeface="+mn-lt"/>
              </a:rPr>
              <a:t>	</a:t>
            </a: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if(!p-&gt;next)	return p-&gt;data;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	else {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		int max=GetMax(p-&gt;next);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		return  p-&gt;data&gt;=max ? p-&gt;data:max;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	}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000" b="0">
                <a:ea typeface="微软雅黑" panose="020B0503020204020204" pitchFamily="34" charset="-122"/>
                <a:sym typeface="+mn-lt"/>
              </a:rPr>
              <a:t>}</a:t>
            </a:r>
          </a:p>
        </p:txBody>
      </p:sp>
      <p:sp>
        <p:nvSpPr>
          <p:cNvPr id="783366" name="Comment 6">
            <a:extLst>
              <a:ext uri="{FF2B5EF4-FFF2-40B4-BE49-F238E27FC236}">
                <a16:creationId xmlns:a16="http://schemas.microsoft.com/office/drawing/2014/main" id="{051FCC4F-C5FD-4ED1-8298-BDD7B42A4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98438"/>
            <a:ext cx="18764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342900" indent="-342900">
              <a:defRPr/>
            </a:pPr>
            <a:r>
              <a: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提示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8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8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3364" grpId="0" animBg="1"/>
      <p:bldP spid="783365" grpId="0" animBg="1"/>
    </p:bldLst>
  </p:timing>
</p:sld>
</file>

<file path=ppt/theme/theme1.xml><?xml version="1.0" encoding="utf-8"?>
<a:theme xmlns:a="http://schemas.openxmlformats.org/drawingml/2006/main" name="1_默认设计模板">
  <a:themeElements>
    <a:clrScheme name="自定义 33">
      <a:dk1>
        <a:srgbClr val="000000"/>
      </a:dk1>
      <a:lt1>
        <a:srgbClr val="FEFFFF"/>
      </a:lt1>
      <a:dk2>
        <a:srgbClr val="000000"/>
      </a:dk2>
      <a:lt2>
        <a:srgbClr val="969696"/>
      </a:lt2>
      <a:accent1>
        <a:srgbClr val="6C4C8F"/>
      </a:accent1>
      <a:accent2>
        <a:srgbClr val="3333CC"/>
      </a:accent2>
      <a:accent3>
        <a:srgbClr val="FE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3366"/>
      </a:folHlink>
    </a:clrScheme>
    <a:fontScheme name="dmabmibi">
      <a:majorFont>
        <a:latin typeface="Times New Roman"/>
        <a:ea typeface="Microsoft YaHei"/>
        <a:cs typeface=""/>
      </a:majorFont>
      <a:minorFont>
        <a:latin typeface="Times New Roman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rtlCol="0" anchor="t" anchorCtr="0" compatLnSpc="1"/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defRPr kumimoji="1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仿宋_GB2312" panose="0201060903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仿宋_GB2312" panose="02010609030101010101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833</TotalTime>
  <Words>10084</Words>
  <Application>Microsoft Macintosh PowerPoint</Application>
  <PresentationFormat>On-screen Show (4:3)</PresentationFormat>
  <Paragraphs>1884</Paragraphs>
  <Slides>159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6</vt:i4>
      </vt:variant>
      <vt:variant>
        <vt:lpstr>Slide Titles</vt:lpstr>
      </vt:variant>
      <vt:variant>
        <vt:i4>159</vt:i4>
      </vt:variant>
    </vt:vector>
  </HeadingPairs>
  <TitlesOfParts>
    <vt:vector size="176" baseType="lpstr">
      <vt:lpstr>等线</vt:lpstr>
      <vt:lpstr>楷体_GB2312</vt:lpstr>
      <vt:lpstr>微软雅黑</vt:lpstr>
      <vt:lpstr>Arial</vt:lpstr>
      <vt:lpstr>Arial Narrow</vt:lpstr>
      <vt:lpstr>Calibri</vt:lpstr>
      <vt:lpstr>Courier New</vt:lpstr>
      <vt:lpstr>Tahoma</vt:lpstr>
      <vt:lpstr>Times New Roman</vt:lpstr>
      <vt:lpstr>Wingdings</vt:lpstr>
      <vt:lpstr>1_默认设计模板</vt:lpstr>
      <vt:lpstr>公式</vt:lpstr>
      <vt:lpstr>Equation.3</vt:lpstr>
      <vt:lpstr>Visio.Drawing.5</vt:lpstr>
      <vt:lpstr>Word.Picture.8</vt:lpstr>
      <vt:lpstr>Document</vt:lpstr>
      <vt:lpstr>Picture</vt:lpstr>
      <vt:lpstr>PowerPoint Presentation</vt:lpstr>
      <vt:lpstr>PowerPoint Presentation</vt:lpstr>
      <vt:lpstr>PowerPoint Presentation</vt:lpstr>
      <vt:lpstr>PowerPoint Presentation</vt:lpstr>
      <vt:lpstr>栈</vt:lpstr>
      <vt:lpstr>栈</vt:lpstr>
      <vt:lpstr>队列</vt:lpstr>
      <vt:lpstr>队列</vt:lpstr>
      <vt:lpstr>队列</vt:lpstr>
      <vt:lpstr>队列</vt:lpstr>
      <vt:lpstr>栈</vt:lpstr>
      <vt:lpstr>栈、队列与一般线性表的区别</vt:lpstr>
      <vt:lpstr>PowerPoint Presentation</vt:lpstr>
      <vt:lpstr>3.2 案例引入</vt:lpstr>
      <vt:lpstr>案例3.1 ：数制的转换</vt:lpstr>
      <vt:lpstr>案例3.2：号匹配的检验</vt:lpstr>
      <vt:lpstr>案例3.3 ：表达式求值</vt:lpstr>
      <vt:lpstr>案例3.4 ：舞伴问题</vt:lpstr>
      <vt:lpstr>PowerPoint Presentation</vt:lpstr>
      <vt:lpstr>PowerPoint Presentation</vt:lpstr>
      <vt:lpstr>PowerPoint Presentation</vt:lpstr>
      <vt:lpstr>顺序栈的表示</vt:lpstr>
      <vt:lpstr>栈的抽象数据类型：</vt:lpstr>
      <vt:lpstr>栈的抽象数据类型：</vt:lpstr>
      <vt:lpstr>顺序栈的表示</vt:lpstr>
      <vt:lpstr>顺序栈初始化</vt:lpstr>
      <vt:lpstr>PowerPoint Presentation</vt:lpstr>
      <vt:lpstr>PowerPoint Presentation</vt:lpstr>
      <vt:lpstr>求顺序栈的长度</vt:lpstr>
      <vt:lpstr>清空顺序栈</vt:lpstr>
      <vt:lpstr>销毁顺序栈</vt:lpstr>
      <vt:lpstr>顺序栈进栈</vt:lpstr>
      <vt:lpstr>顺序栈出栈</vt:lpstr>
      <vt:lpstr>取顺序栈栈顶元素</vt:lpstr>
      <vt:lpstr>PowerPoint Presentation</vt:lpstr>
      <vt:lpstr>练习</vt:lpstr>
      <vt:lpstr>考研试题</vt:lpstr>
      <vt:lpstr>考研试题</vt:lpstr>
      <vt:lpstr>考研试题</vt:lpstr>
      <vt:lpstr>考研试题</vt:lpstr>
      <vt:lpstr>提示</vt:lpstr>
      <vt:lpstr>链栈的表示</vt:lpstr>
      <vt:lpstr>链栈的初始化</vt:lpstr>
      <vt:lpstr>判断链栈是否为空</vt:lpstr>
      <vt:lpstr>链栈进栈</vt:lpstr>
      <vt:lpstr>链栈进栈</vt:lpstr>
      <vt:lpstr>链栈进栈</vt:lpstr>
      <vt:lpstr>链栈进栈</vt:lpstr>
      <vt:lpstr>链栈出栈</vt:lpstr>
      <vt:lpstr>链栈出栈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队列的抽象数据类型定义</vt:lpstr>
      <vt:lpstr>队列的抽象数据类型定义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bjfu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数据结构</dc:title>
  <dc:creator>lidongmei</dc:creator>
  <cp:lastModifiedBy>Microsoft Office User</cp:lastModifiedBy>
  <cp:revision>1264</cp:revision>
  <cp:lastPrinted>2026-03-18T08:18:45Z</cp:lastPrinted>
  <dcterms:created xsi:type="dcterms:W3CDTF">1996-07-15T15:40:02Z</dcterms:created>
  <dcterms:modified xsi:type="dcterms:W3CDTF">2026-03-18T15:14:26Z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