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8" r:id="rId1"/>
    <p:sldMasterId id="2147483657" r:id="rId2"/>
    <p:sldMasterId id="2147483688" r:id="rId3"/>
  </p:sldMasterIdLst>
  <p:notesMasterIdLst>
    <p:notesMasterId r:id="rId154"/>
  </p:notesMasterIdLst>
  <p:handoutMasterIdLst>
    <p:handoutMasterId r:id="rId155"/>
  </p:handoutMasterIdLst>
  <p:sldIdLst>
    <p:sldId id="752" r:id="rId4"/>
    <p:sldId id="440" r:id="rId5"/>
    <p:sldId id="745" r:id="rId6"/>
    <p:sldId id="521" r:id="rId7"/>
    <p:sldId id="522" r:id="rId8"/>
    <p:sldId id="753" r:id="rId9"/>
    <p:sldId id="569" r:id="rId10"/>
    <p:sldId id="754" r:id="rId11"/>
    <p:sldId id="1049" r:id="rId12"/>
    <p:sldId id="1050" r:id="rId13"/>
    <p:sldId id="1051" r:id="rId14"/>
    <p:sldId id="1052" r:id="rId15"/>
    <p:sldId id="1053" r:id="rId16"/>
    <p:sldId id="1054" r:id="rId17"/>
    <p:sldId id="1055" r:id="rId18"/>
    <p:sldId id="570" r:id="rId19"/>
    <p:sldId id="524" r:id="rId20"/>
    <p:sldId id="525" r:id="rId21"/>
    <p:sldId id="526" r:id="rId22"/>
    <p:sldId id="528" r:id="rId23"/>
    <p:sldId id="529" r:id="rId24"/>
    <p:sldId id="531" r:id="rId25"/>
    <p:sldId id="1056" r:id="rId26"/>
    <p:sldId id="1057" r:id="rId27"/>
    <p:sldId id="532" r:id="rId28"/>
    <p:sldId id="533" r:id="rId29"/>
    <p:sldId id="534" r:id="rId30"/>
    <p:sldId id="535" r:id="rId31"/>
    <p:sldId id="536" r:id="rId32"/>
    <p:sldId id="1058" r:id="rId33"/>
    <p:sldId id="1059" r:id="rId34"/>
    <p:sldId id="537" r:id="rId35"/>
    <p:sldId id="538" r:id="rId36"/>
    <p:sldId id="539" r:id="rId37"/>
    <p:sldId id="1060" r:id="rId38"/>
    <p:sldId id="1061" r:id="rId39"/>
    <p:sldId id="540" r:id="rId40"/>
    <p:sldId id="541" r:id="rId41"/>
    <p:sldId id="542" r:id="rId42"/>
    <p:sldId id="543" r:id="rId43"/>
    <p:sldId id="1063" r:id="rId44"/>
    <p:sldId id="544" r:id="rId45"/>
    <p:sldId id="545" r:id="rId46"/>
    <p:sldId id="546" r:id="rId47"/>
    <p:sldId id="1064" r:id="rId48"/>
    <p:sldId id="553" r:id="rId49"/>
    <p:sldId id="1065" r:id="rId50"/>
    <p:sldId id="1066" r:id="rId51"/>
    <p:sldId id="1067" r:id="rId52"/>
    <p:sldId id="1068" r:id="rId53"/>
    <p:sldId id="1069" r:id="rId54"/>
    <p:sldId id="1070" r:id="rId55"/>
    <p:sldId id="1071" r:id="rId56"/>
    <p:sldId id="1072" r:id="rId57"/>
    <p:sldId id="1073" r:id="rId58"/>
    <p:sldId id="1074" r:id="rId59"/>
    <p:sldId id="1075" r:id="rId60"/>
    <p:sldId id="1076" r:id="rId61"/>
    <p:sldId id="1077" r:id="rId62"/>
    <p:sldId id="1078" r:id="rId63"/>
    <p:sldId id="1079" r:id="rId64"/>
    <p:sldId id="1080" r:id="rId65"/>
    <p:sldId id="1081" r:id="rId66"/>
    <p:sldId id="547" r:id="rId67"/>
    <p:sldId id="548" r:id="rId68"/>
    <p:sldId id="550" r:id="rId69"/>
    <p:sldId id="549" r:id="rId70"/>
    <p:sldId id="552" r:id="rId71"/>
    <p:sldId id="554" r:id="rId72"/>
    <p:sldId id="555" r:id="rId73"/>
    <p:sldId id="556" r:id="rId74"/>
    <p:sldId id="557" r:id="rId75"/>
    <p:sldId id="558" r:id="rId76"/>
    <p:sldId id="559" r:id="rId77"/>
    <p:sldId id="560" r:id="rId78"/>
    <p:sldId id="562" r:id="rId79"/>
    <p:sldId id="561" r:id="rId80"/>
    <p:sldId id="563" r:id="rId81"/>
    <p:sldId id="564" r:id="rId82"/>
    <p:sldId id="565" r:id="rId83"/>
    <p:sldId id="747" r:id="rId84"/>
    <p:sldId id="566" r:id="rId85"/>
    <p:sldId id="567" r:id="rId86"/>
    <p:sldId id="568" r:id="rId87"/>
    <p:sldId id="571" r:id="rId88"/>
    <p:sldId id="572" r:id="rId89"/>
    <p:sldId id="573" r:id="rId90"/>
    <p:sldId id="574" r:id="rId91"/>
    <p:sldId id="575" r:id="rId92"/>
    <p:sldId id="576" r:id="rId93"/>
    <p:sldId id="577" r:id="rId94"/>
    <p:sldId id="578" r:id="rId95"/>
    <p:sldId id="738" r:id="rId96"/>
    <p:sldId id="579" r:id="rId97"/>
    <p:sldId id="742" r:id="rId98"/>
    <p:sldId id="580" r:id="rId99"/>
    <p:sldId id="581" r:id="rId100"/>
    <p:sldId id="582" r:id="rId101"/>
    <p:sldId id="583" r:id="rId102"/>
    <p:sldId id="584" r:id="rId103"/>
    <p:sldId id="586" r:id="rId104"/>
    <p:sldId id="588" r:id="rId105"/>
    <p:sldId id="590" r:id="rId106"/>
    <p:sldId id="591" r:id="rId107"/>
    <p:sldId id="592" r:id="rId108"/>
    <p:sldId id="593" r:id="rId109"/>
    <p:sldId id="594" r:id="rId110"/>
    <p:sldId id="595" r:id="rId111"/>
    <p:sldId id="596" r:id="rId112"/>
    <p:sldId id="597" r:id="rId113"/>
    <p:sldId id="599" r:id="rId114"/>
    <p:sldId id="600" r:id="rId115"/>
    <p:sldId id="601" r:id="rId116"/>
    <p:sldId id="602" r:id="rId117"/>
    <p:sldId id="603" r:id="rId118"/>
    <p:sldId id="604" r:id="rId119"/>
    <p:sldId id="746" r:id="rId120"/>
    <p:sldId id="605" r:id="rId121"/>
    <p:sldId id="606" r:id="rId122"/>
    <p:sldId id="607" r:id="rId123"/>
    <p:sldId id="748" r:id="rId124"/>
    <p:sldId id="749" r:id="rId125"/>
    <p:sldId id="750" r:id="rId126"/>
    <p:sldId id="751" r:id="rId127"/>
    <p:sldId id="608" r:id="rId128"/>
    <p:sldId id="609" r:id="rId129"/>
    <p:sldId id="610" r:id="rId130"/>
    <p:sldId id="611" r:id="rId131"/>
    <p:sldId id="612" r:id="rId132"/>
    <p:sldId id="613" r:id="rId133"/>
    <p:sldId id="614" r:id="rId134"/>
    <p:sldId id="615" r:id="rId135"/>
    <p:sldId id="616" r:id="rId136"/>
    <p:sldId id="617" r:id="rId137"/>
    <p:sldId id="619" r:id="rId138"/>
    <p:sldId id="622" r:id="rId139"/>
    <p:sldId id="1048" r:id="rId140"/>
    <p:sldId id="623" r:id="rId141"/>
    <p:sldId id="733" r:id="rId142"/>
    <p:sldId id="1037" r:id="rId143"/>
    <p:sldId id="1038" r:id="rId144"/>
    <p:sldId id="1039" r:id="rId145"/>
    <p:sldId id="1040" r:id="rId146"/>
    <p:sldId id="1041" r:id="rId147"/>
    <p:sldId id="1042" r:id="rId148"/>
    <p:sldId id="1043" r:id="rId149"/>
    <p:sldId id="1045" r:id="rId150"/>
    <p:sldId id="1044" r:id="rId151"/>
    <p:sldId id="1046" r:id="rId152"/>
    <p:sldId id="1047" r:id="rId153"/>
  </p:sldIdLst>
  <p:sldSz cx="9144000" cy="6858000" type="screen4x3"/>
  <p:notesSz cx="6858000" cy="9144000"/>
  <p:defaultTextStyle>
    <a:defPPr>
      <a:defRPr lang="zh-CN"/>
    </a:defPPr>
    <a:lvl1pPr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000099"/>
    <a:srgbClr val="3333FF"/>
    <a:srgbClr val="FF3300"/>
    <a:srgbClr val="FF3399"/>
    <a:srgbClr val="000066"/>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99"/>
    <p:restoredTop sz="95977" autoAdjust="0"/>
  </p:normalViewPr>
  <p:slideViewPr>
    <p:cSldViewPr snapToObjects="1">
      <p:cViewPr varScale="1">
        <p:scale>
          <a:sx n="103" d="100"/>
          <a:sy n="103" d="100"/>
        </p:scale>
        <p:origin x="192" y="688"/>
      </p:cViewPr>
      <p:guideLst>
        <p:guide orient="horz" pos="2160"/>
        <p:guide pos="2880"/>
      </p:guideLst>
    </p:cSldViewPr>
  </p:slideViewPr>
  <p:notesTextViewPr>
    <p:cViewPr>
      <p:scale>
        <a:sx n="100" d="100"/>
        <a:sy n="100" d="100"/>
      </p:scale>
      <p:origin x="0" y="0"/>
    </p:cViewPr>
  </p:notesTextViewPr>
  <p:notesViewPr>
    <p:cSldViewPr snapToObjects="1">
      <p:cViewPr varScale="1">
        <p:scale>
          <a:sx n="89" d="100"/>
          <a:sy n="89" d="100"/>
        </p:scale>
        <p:origin x="-259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tableStyles" Target="tableStyles.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150" Type="http://schemas.openxmlformats.org/officeDocument/2006/relationships/slide" Target="slides/slide147.xml"/><Relationship Id="rId155" Type="http://schemas.openxmlformats.org/officeDocument/2006/relationships/handoutMaster" Target="handoutMasters/handoutMaster1.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40" Type="http://schemas.openxmlformats.org/officeDocument/2006/relationships/slide" Target="slides/slide137.xml"/><Relationship Id="rId145" Type="http://schemas.openxmlformats.org/officeDocument/2006/relationships/slide" Target="slides/slide142.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presProps" Target="pres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viewProps" Target="viewProps.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notesMaster" Target="notesMasters/notesMaster1.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42FD06A0-4A04-4207-BA55-20320BD0CA1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charset="-122"/>
              </a:defRPr>
            </a:lvl1pPr>
          </a:lstStyle>
          <a:p>
            <a:pPr>
              <a:defRPr/>
            </a:pPr>
            <a:endParaRPr lang="zh-CN" altLang="en-US"/>
          </a:p>
        </p:txBody>
      </p:sp>
      <p:sp>
        <p:nvSpPr>
          <p:cNvPr id="129027" name="Rectangle 3">
            <a:extLst>
              <a:ext uri="{FF2B5EF4-FFF2-40B4-BE49-F238E27FC236}">
                <a16:creationId xmlns:a16="http://schemas.microsoft.com/office/drawing/2014/main" id="{D659053F-8BA1-412B-822F-C8D4D44D4CFA}"/>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charset="-122"/>
              </a:defRPr>
            </a:lvl1pPr>
          </a:lstStyle>
          <a:p>
            <a:pPr>
              <a:defRPr/>
            </a:pPr>
            <a:fld id="{CB91AAEC-8EFB-4394-B8A4-E15FE075C5AC}" type="datetimeFigureOut">
              <a:rPr lang="zh-CN" altLang="en-US"/>
              <a:pPr>
                <a:defRPr/>
              </a:pPr>
              <a:t>2026/9/28</a:t>
            </a:fld>
            <a:endParaRPr lang="en-US" altLang="zh-CN"/>
          </a:p>
        </p:txBody>
      </p:sp>
      <p:sp>
        <p:nvSpPr>
          <p:cNvPr id="129028" name="Rectangle 4">
            <a:extLst>
              <a:ext uri="{FF2B5EF4-FFF2-40B4-BE49-F238E27FC236}">
                <a16:creationId xmlns:a16="http://schemas.microsoft.com/office/drawing/2014/main" id="{8C1C94B8-7F22-4786-9256-D509EB600B3E}"/>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charset="-122"/>
              </a:defRPr>
            </a:lvl1pPr>
          </a:lstStyle>
          <a:p>
            <a:pPr>
              <a:defRPr/>
            </a:pPr>
            <a:endParaRPr lang="en-US" altLang="zh-CN"/>
          </a:p>
        </p:txBody>
      </p:sp>
      <p:sp>
        <p:nvSpPr>
          <p:cNvPr id="129029" name="Rectangle 5">
            <a:extLst>
              <a:ext uri="{FF2B5EF4-FFF2-40B4-BE49-F238E27FC236}">
                <a16:creationId xmlns:a16="http://schemas.microsoft.com/office/drawing/2014/main" id="{027CC86A-4E79-4B49-961D-678695B74FE3}"/>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ea typeface="宋体" charset="-122"/>
              </a:defRPr>
            </a:lvl1pPr>
          </a:lstStyle>
          <a:p>
            <a:pPr>
              <a:defRPr/>
            </a:pPr>
            <a:fld id="{C6121AA2-98AB-4F94-958F-7A8C3CB841AA}"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A9898D4-3758-4233-BC9D-C888DC46B7FE}"/>
              </a:ext>
            </a:extLst>
          </p:cNvPr>
          <p:cNvSpPr>
            <a:spLocks noGrp="1" noChangeArrowheads="1"/>
          </p:cNvSpPr>
          <p:nvPr>
            <p:ph type="hdr" sz="quarter"/>
          </p:nvPr>
        </p:nvSpPr>
        <p:spPr bwMode="auto">
          <a:xfrm>
            <a:off x="0" y="0"/>
            <a:ext cx="2970213"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lnSpc>
                <a:spcPct val="100000"/>
              </a:lnSpc>
              <a:spcBef>
                <a:spcPct val="0"/>
              </a:spcBef>
              <a:buFont typeface="Arial" panose="020B0604020202020204" pitchFamily="34" charset="0"/>
              <a:buNone/>
              <a:defRPr sz="1200" b="0">
                <a:latin typeface="Arial" panose="020B0604020202020204" pitchFamily="34" charset="0"/>
                <a:ea typeface="宋体" panose="02010600030101010101" pitchFamily="2" charset="-122"/>
              </a:defRPr>
            </a:lvl1pPr>
          </a:lstStyle>
          <a:p>
            <a:pPr>
              <a:defRPr/>
            </a:pPr>
            <a:endParaRPr lang="zh-CN" altLang="en-US"/>
          </a:p>
        </p:txBody>
      </p:sp>
      <p:sp>
        <p:nvSpPr>
          <p:cNvPr id="2051" name="Rectangle 3">
            <a:extLst>
              <a:ext uri="{FF2B5EF4-FFF2-40B4-BE49-F238E27FC236}">
                <a16:creationId xmlns:a16="http://schemas.microsoft.com/office/drawing/2014/main" id="{A7EBCD7D-89D6-4F80-ABC5-9DC634B01290}"/>
              </a:ext>
            </a:extLst>
          </p:cNvPr>
          <p:cNvSpPr>
            <a:spLocks noGrp="1" noChangeArrowheads="1"/>
          </p:cNvSpPr>
          <p:nvPr>
            <p:ph type="dt" idx="1"/>
          </p:nvPr>
        </p:nvSpPr>
        <p:spPr bwMode="auto">
          <a:xfrm>
            <a:off x="3883025" y="0"/>
            <a:ext cx="2973388"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Font typeface="Arial" panose="020B0604020202020204" pitchFamily="34" charset="0"/>
              <a:buNone/>
              <a:defRPr sz="1200" b="0">
                <a:latin typeface="Arial" panose="020B0604020202020204" pitchFamily="34" charset="0"/>
                <a:ea typeface="宋体" panose="02010600030101010101" pitchFamily="2" charset="-122"/>
              </a:defRPr>
            </a:lvl1pPr>
          </a:lstStyle>
          <a:p>
            <a:pPr>
              <a:defRPr/>
            </a:pPr>
            <a:fld id="{81D81C57-656B-44B7-BC76-840B7C273DDA}" type="datetimeFigureOut">
              <a:rPr lang="zh-CN" altLang="en-US"/>
              <a:pPr>
                <a:defRPr/>
              </a:pPr>
              <a:t>2026/9/28</a:t>
            </a:fld>
            <a:endParaRPr lang="en-US" altLang="zh-CN"/>
          </a:p>
        </p:txBody>
      </p:sp>
      <p:sp>
        <p:nvSpPr>
          <p:cNvPr id="4100" name="Rectangle 4">
            <a:extLst>
              <a:ext uri="{FF2B5EF4-FFF2-40B4-BE49-F238E27FC236}">
                <a16:creationId xmlns:a16="http://schemas.microsoft.com/office/drawing/2014/main" id="{26F3FA39-14AC-4D3A-AC97-7DE70C913237}"/>
              </a:ext>
            </a:extLst>
          </p:cNvPr>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53" name="Rectangle 5">
            <a:extLst>
              <a:ext uri="{FF2B5EF4-FFF2-40B4-BE49-F238E27FC236}">
                <a16:creationId xmlns:a16="http://schemas.microsoft.com/office/drawing/2014/main" id="{CE8BC777-C32F-4935-9B4F-B43096935A80}"/>
              </a:ext>
            </a:extLst>
          </p:cNvPr>
          <p:cNvSpPr>
            <a:spLocks noGrp="1" noRot="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2054" name="Rectangle 6">
            <a:extLst>
              <a:ext uri="{FF2B5EF4-FFF2-40B4-BE49-F238E27FC236}">
                <a16:creationId xmlns:a16="http://schemas.microsoft.com/office/drawing/2014/main" id="{752F716F-0686-43E4-AE3B-56A9BD2DE390}"/>
              </a:ext>
            </a:extLst>
          </p:cNvPr>
          <p:cNvSpPr>
            <a:spLocks noGrp="1" noChangeArrowheads="1"/>
          </p:cNvSpPr>
          <p:nvPr>
            <p:ph type="ftr" sz="quarter" idx="4"/>
          </p:nvPr>
        </p:nvSpPr>
        <p:spPr bwMode="auto">
          <a:xfrm>
            <a:off x="0" y="8685213"/>
            <a:ext cx="2970213"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lnSpc>
                <a:spcPct val="100000"/>
              </a:lnSpc>
              <a:spcBef>
                <a:spcPct val="0"/>
              </a:spcBef>
              <a:buFont typeface="Arial" panose="020B0604020202020204" pitchFamily="34" charset="0"/>
              <a:buNone/>
              <a:defRPr sz="1200" b="0">
                <a:latin typeface="Arial" panose="020B0604020202020204" pitchFamily="34" charset="0"/>
                <a:ea typeface="宋体" panose="02010600030101010101" pitchFamily="2" charset="-122"/>
              </a:defRPr>
            </a:lvl1pPr>
          </a:lstStyle>
          <a:p>
            <a:pPr>
              <a:defRPr/>
            </a:pPr>
            <a:endParaRPr lang="en-US" altLang="zh-CN"/>
          </a:p>
        </p:txBody>
      </p:sp>
      <p:sp>
        <p:nvSpPr>
          <p:cNvPr id="2055" name="Rectangle 7">
            <a:extLst>
              <a:ext uri="{FF2B5EF4-FFF2-40B4-BE49-F238E27FC236}">
                <a16:creationId xmlns:a16="http://schemas.microsoft.com/office/drawing/2014/main" id="{A92B304C-6DD2-4D41-8B42-06A404F85634}"/>
              </a:ext>
            </a:extLst>
          </p:cNvPr>
          <p:cNvSpPr>
            <a:spLocks noGrp="1" noChangeArrowheads="1"/>
          </p:cNvSpPr>
          <p:nvPr>
            <p:ph type="sldNum" sz="quarter" idx="5"/>
          </p:nvPr>
        </p:nvSpPr>
        <p:spPr bwMode="auto">
          <a:xfrm>
            <a:off x="3883025" y="8685213"/>
            <a:ext cx="2973388"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lnSpc>
                <a:spcPct val="100000"/>
              </a:lnSpc>
              <a:spcBef>
                <a:spcPct val="0"/>
              </a:spcBef>
              <a:buFont typeface="Arial" panose="020B0604020202020204" pitchFamily="34" charset="0"/>
              <a:buNone/>
              <a:defRPr sz="1200" b="0">
                <a:latin typeface="Arial" panose="020B0604020202020204" pitchFamily="34" charset="0"/>
                <a:ea typeface="宋体" panose="02010600030101010101" pitchFamily="2" charset="-122"/>
              </a:defRPr>
            </a:lvl1pPr>
          </a:lstStyle>
          <a:p>
            <a:pPr>
              <a:defRPr/>
            </a:pPr>
            <a:fld id="{6ACA4BF9-96FE-4DD1-915F-69E593631DBE}"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2EE33617-1CA6-42AB-8982-216FA310D119}"/>
              </a:ext>
            </a:extLst>
          </p:cNvPr>
          <p:cNvSpPr>
            <a:spLocks noGrp="1" noRot="1" noChangeAspect="1" noChangeArrowheads="1" noTextEdit="1"/>
          </p:cNvSpPr>
          <p:nvPr>
            <p:ph type="sldImg"/>
          </p:nvPr>
        </p:nvSpPr>
        <p:spPr/>
      </p:sp>
      <p:sp>
        <p:nvSpPr>
          <p:cNvPr id="57347" name="Rectangle 3">
            <a:extLst>
              <a:ext uri="{FF2B5EF4-FFF2-40B4-BE49-F238E27FC236}">
                <a16:creationId xmlns:a16="http://schemas.microsoft.com/office/drawing/2014/main" id="{E4D555A6-87AC-447B-8138-4041C2D05C97}"/>
              </a:ext>
            </a:extLst>
          </p:cNvPr>
          <p:cNvSpPr>
            <a:spLocks noGrp="1" noRot="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a:t>https://blog.csdn.net/weixin_42708321/article/details/109107369</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4CBD798A-1900-4DF5-B87E-3FC3EB8C4075}"/>
              </a:ext>
            </a:extLst>
          </p:cNvPr>
          <p:cNvSpPr>
            <a:spLocks noGrp="1" noRot="1" noChangeAspect="1" noChangeArrowheads="1" noTextEdit="1"/>
          </p:cNvSpPr>
          <p:nvPr>
            <p:ph type="sldImg"/>
          </p:nvPr>
        </p:nvSpPr>
        <p:spPr/>
      </p:sp>
      <p:sp>
        <p:nvSpPr>
          <p:cNvPr id="98307" name="Rectangle 3">
            <a:extLst>
              <a:ext uri="{FF2B5EF4-FFF2-40B4-BE49-F238E27FC236}">
                <a16:creationId xmlns:a16="http://schemas.microsoft.com/office/drawing/2014/main" id="{39E4C9AE-E80B-49F7-92D3-0C2C279014FC}"/>
              </a:ext>
            </a:extLst>
          </p:cNvPr>
          <p:cNvSpPr>
            <a:spLocks noGrp="1" noRot="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a:t>https://blog.csdn.net/qq_44096670/article/details/120006446</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0A82D9-29D7-4D3E-90F3-3CD9E4129D5F}"/>
              </a:ext>
            </a:extLst>
          </p:cNvPr>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69F3522-B1AB-466C-8AC2-691C874763A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Rectangle 4">
            <a:extLst>
              <a:ext uri="{FF2B5EF4-FFF2-40B4-BE49-F238E27FC236}">
                <a16:creationId xmlns:a16="http://schemas.microsoft.com/office/drawing/2014/main" id="{915CF4E7-A2D8-406B-9CDD-514AA416143F}"/>
              </a:ext>
            </a:extLst>
          </p:cNvPr>
          <p:cNvSpPr>
            <a:spLocks noGrp="1" noChangeArrowheads="1"/>
          </p:cNvSpPr>
          <p:nvPr>
            <p:ph type="dt" sz="half" idx="10"/>
          </p:nvPr>
        </p:nvSpPr>
        <p:spPr>
          <a:ln/>
        </p:spPr>
        <p:txBody>
          <a:bodyPr/>
          <a:lstStyle>
            <a:lvl1pPr>
              <a:defRPr/>
            </a:lvl1pPr>
          </a:lstStyle>
          <a:p>
            <a:pPr>
              <a:defRPr/>
            </a:pPr>
            <a:fld id="{982B86D8-B777-4969-B466-1CA8567706E2}" type="datetime1">
              <a:rPr lang="zh-CN" altLang="en-US" smtClean="0"/>
              <a:t>2026/9/28</a:t>
            </a:fld>
            <a:endParaRPr lang="en-US" altLang="zh-CN"/>
          </a:p>
        </p:txBody>
      </p:sp>
      <p:sp>
        <p:nvSpPr>
          <p:cNvPr id="5" name="Rectangle 5">
            <a:extLst>
              <a:ext uri="{FF2B5EF4-FFF2-40B4-BE49-F238E27FC236}">
                <a16:creationId xmlns:a16="http://schemas.microsoft.com/office/drawing/2014/main" id="{DC6D5938-9905-4C71-8D33-3F34286161EC}"/>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6">
            <a:extLst>
              <a:ext uri="{FF2B5EF4-FFF2-40B4-BE49-F238E27FC236}">
                <a16:creationId xmlns:a16="http://schemas.microsoft.com/office/drawing/2014/main" id="{2CB37E29-C9C7-4C78-8E10-D0B63CDB7E4F}"/>
              </a:ext>
            </a:extLst>
          </p:cNvPr>
          <p:cNvSpPr>
            <a:spLocks noGrp="1" noChangeArrowheads="1"/>
          </p:cNvSpPr>
          <p:nvPr>
            <p:ph type="sldNum" sz="quarter" idx="12"/>
          </p:nvPr>
        </p:nvSpPr>
        <p:spPr>
          <a:ln/>
        </p:spPr>
        <p:txBody>
          <a:bodyPr/>
          <a:lstStyle>
            <a:lvl1pPr>
              <a:defRPr/>
            </a:lvl1pPr>
          </a:lstStyle>
          <a:p>
            <a:pPr>
              <a:defRPr/>
            </a:pPr>
            <a:fld id="{A859D5DA-DC74-49FC-8676-7599A291F523}" type="slidenum">
              <a:rPr lang="zh-CN" altLang="en-US"/>
              <a:pPr>
                <a:defRPr/>
              </a:pPr>
              <a:t>‹#›</a:t>
            </a:fld>
            <a:endParaRPr lang="en-US" altLang="zh-CN"/>
          </a:p>
        </p:txBody>
      </p:sp>
    </p:spTree>
    <p:extLst>
      <p:ext uri="{BB962C8B-B14F-4D97-AF65-F5344CB8AC3E}">
        <p14:creationId xmlns:p14="http://schemas.microsoft.com/office/powerpoint/2010/main" val="3340583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D2B856-2B66-4E10-A5CC-C9894025582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B3F7FBC-BE9B-4EB5-B1C9-A939BD5C0A2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DC93883D-B2F1-4883-A75B-B86751A57831}"/>
              </a:ext>
            </a:extLst>
          </p:cNvPr>
          <p:cNvSpPr>
            <a:spLocks noGrp="1" noChangeArrowheads="1"/>
          </p:cNvSpPr>
          <p:nvPr>
            <p:ph type="dt" sz="half" idx="10"/>
          </p:nvPr>
        </p:nvSpPr>
        <p:spPr>
          <a:ln/>
        </p:spPr>
        <p:txBody>
          <a:bodyPr/>
          <a:lstStyle>
            <a:lvl1pPr>
              <a:defRPr/>
            </a:lvl1pPr>
          </a:lstStyle>
          <a:p>
            <a:pPr>
              <a:defRPr/>
            </a:pPr>
            <a:fld id="{81CF6337-148E-4C8E-B99E-D10BAE7F19AC}" type="datetime1">
              <a:rPr lang="zh-CN" altLang="en-US" smtClean="0"/>
              <a:t>2026/9/28</a:t>
            </a:fld>
            <a:endParaRPr lang="en-US" altLang="zh-CN"/>
          </a:p>
        </p:txBody>
      </p:sp>
      <p:sp>
        <p:nvSpPr>
          <p:cNvPr id="5" name="Rectangle 5">
            <a:extLst>
              <a:ext uri="{FF2B5EF4-FFF2-40B4-BE49-F238E27FC236}">
                <a16:creationId xmlns:a16="http://schemas.microsoft.com/office/drawing/2014/main" id="{B7859675-90A8-4ECC-90F4-F8D61E176DFC}"/>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6">
            <a:extLst>
              <a:ext uri="{FF2B5EF4-FFF2-40B4-BE49-F238E27FC236}">
                <a16:creationId xmlns:a16="http://schemas.microsoft.com/office/drawing/2014/main" id="{E391F8C4-B01F-4228-B208-8A7F05A235EC}"/>
              </a:ext>
            </a:extLst>
          </p:cNvPr>
          <p:cNvSpPr>
            <a:spLocks noGrp="1" noChangeArrowheads="1"/>
          </p:cNvSpPr>
          <p:nvPr>
            <p:ph type="sldNum" sz="quarter" idx="12"/>
          </p:nvPr>
        </p:nvSpPr>
        <p:spPr>
          <a:ln/>
        </p:spPr>
        <p:txBody>
          <a:bodyPr/>
          <a:lstStyle>
            <a:lvl1pPr>
              <a:defRPr/>
            </a:lvl1pPr>
          </a:lstStyle>
          <a:p>
            <a:pPr>
              <a:defRPr/>
            </a:pPr>
            <a:fld id="{D781F430-6020-41E2-AA03-51D79F144B95}" type="slidenum">
              <a:rPr lang="zh-CN" altLang="en-US"/>
              <a:pPr>
                <a:defRPr/>
              </a:pPr>
              <a:t>‹#›</a:t>
            </a:fld>
            <a:endParaRPr lang="en-US" altLang="zh-CN"/>
          </a:p>
        </p:txBody>
      </p:sp>
    </p:spTree>
    <p:extLst>
      <p:ext uri="{BB962C8B-B14F-4D97-AF65-F5344CB8AC3E}">
        <p14:creationId xmlns:p14="http://schemas.microsoft.com/office/powerpoint/2010/main" val="2179956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C9045E-5667-4254-AFD1-786C22BC40F4}"/>
              </a:ext>
            </a:extLst>
          </p:cNvPr>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DE6D16E-51E1-4E04-964B-D2EF84D12FB4}"/>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Rectangle 4">
            <a:extLst>
              <a:ext uri="{FF2B5EF4-FFF2-40B4-BE49-F238E27FC236}">
                <a16:creationId xmlns:a16="http://schemas.microsoft.com/office/drawing/2014/main" id="{D18A2E8B-0BAE-495A-940C-D61E14551347}"/>
              </a:ext>
            </a:extLst>
          </p:cNvPr>
          <p:cNvSpPr>
            <a:spLocks noGrp="1" noChangeArrowheads="1"/>
          </p:cNvSpPr>
          <p:nvPr>
            <p:ph type="dt" sz="half" idx="10"/>
          </p:nvPr>
        </p:nvSpPr>
        <p:spPr>
          <a:ln/>
        </p:spPr>
        <p:txBody>
          <a:bodyPr/>
          <a:lstStyle>
            <a:lvl1pPr>
              <a:defRPr/>
            </a:lvl1pPr>
          </a:lstStyle>
          <a:p>
            <a:pPr>
              <a:defRPr/>
            </a:pPr>
            <a:fld id="{377887EA-4E55-4D4F-930C-9B8B060E9241}" type="datetime1">
              <a:rPr lang="zh-CN" altLang="en-US" smtClean="0"/>
              <a:t>2026/9/28</a:t>
            </a:fld>
            <a:endParaRPr lang="en-US" altLang="zh-CN"/>
          </a:p>
        </p:txBody>
      </p:sp>
      <p:sp>
        <p:nvSpPr>
          <p:cNvPr id="5" name="Rectangle 5">
            <a:extLst>
              <a:ext uri="{FF2B5EF4-FFF2-40B4-BE49-F238E27FC236}">
                <a16:creationId xmlns:a16="http://schemas.microsoft.com/office/drawing/2014/main" id="{9A9BEFCE-EC0B-46B9-B06E-85CA7AEED428}"/>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6">
            <a:extLst>
              <a:ext uri="{FF2B5EF4-FFF2-40B4-BE49-F238E27FC236}">
                <a16:creationId xmlns:a16="http://schemas.microsoft.com/office/drawing/2014/main" id="{B5330920-EAD5-4C55-958D-FE3F0B553015}"/>
              </a:ext>
            </a:extLst>
          </p:cNvPr>
          <p:cNvSpPr>
            <a:spLocks noGrp="1" noChangeArrowheads="1"/>
          </p:cNvSpPr>
          <p:nvPr>
            <p:ph type="sldNum" sz="quarter" idx="12"/>
          </p:nvPr>
        </p:nvSpPr>
        <p:spPr>
          <a:ln/>
        </p:spPr>
        <p:txBody>
          <a:bodyPr/>
          <a:lstStyle>
            <a:lvl1pPr>
              <a:defRPr/>
            </a:lvl1pPr>
          </a:lstStyle>
          <a:p>
            <a:pPr>
              <a:defRPr/>
            </a:pPr>
            <a:fld id="{BE60FC55-7F7F-4AD0-9CF4-70CE16ECECB3}" type="slidenum">
              <a:rPr lang="zh-CN" altLang="en-US"/>
              <a:pPr>
                <a:defRPr/>
              </a:pPr>
              <a:t>‹#›</a:t>
            </a:fld>
            <a:endParaRPr lang="en-US" altLang="zh-CN"/>
          </a:p>
        </p:txBody>
      </p:sp>
    </p:spTree>
    <p:extLst>
      <p:ext uri="{BB962C8B-B14F-4D97-AF65-F5344CB8AC3E}">
        <p14:creationId xmlns:p14="http://schemas.microsoft.com/office/powerpoint/2010/main" val="3763283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1649F6-75E1-4245-AAD2-84FEB1572CA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0716BD0-8140-4C0A-8DEA-27CC245B1F66}"/>
              </a:ext>
            </a:extLst>
          </p:cNvPr>
          <p:cNvSpPr>
            <a:spLocks noGrp="1"/>
          </p:cNvSpPr>
          <p:nvPr>
            <p:ph sz="half" idx="1"/>
          </p:nvPr>
        </p:nvSpPr>
        <p:spPr>
          <a:xfrm>
            <a:off x="301625" y="1905000"/>
            <a:ext cx="4194175" cy="41941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E7139679-5F90-462D-856D-6B8C9D359708}"/>
              </a:ext>
            </a:extLst>
          </p:cNvPr>
          <p:cNvSpPr>
            <a:spLocks noGrp="1"/>
          </p:cNvSpPr>
          <p:nvPr>
            <p:ph sz="half" idx="2"/>
          </p:nvPr>
        </p:nvSpPr>
        <p:spPr>
          <a:xfrm>
            <a:off x="4648200" y="1905000"/>
            <a:ext cx="4194175" cy="41941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4">
            <a:extLst>
              <a:ext uri="{FF2B5EF4-FFF2-40B4-BE49-F238E27FC236}">
                <a16:creationId xmlns:a16="http://schemas.microsoft.com/office/drawing/2014/main" id="{B279FBC4-8665-44D4-B992-DACC333485F8}"/>
              </a:ext>
            </a:extLst>
          </p:cNvPr>
          <p:cNvSpPr>
            <a:spLocks noGrp="1" noChangeArrowheads="1"/>
          </p:cNvSpPr>
          <p:nvPr>
            <p:ph type="dt" sz="half" idx="10"/>
          </p:nvPr>
        </p:nvSpPr>
        <p:spPr>
          <a:ln/>
        </p:spPr>
        <p:txBody>
          <a:bodyPr/>
          <a:lstStyle>
            <a:lvl1pPr>
              <a:defRPr/>
            </a:lvl1pPr>
          </a:lstStyle>
          <a:p>
            <a:pPr>
              <a:defRPr/>
            </a:pPr>
            <a:fld id="{87E1E6EE-2BAC-456A-8002-7624195EE39A}" type="datetime1">
              <a:rPr lang="zh-CN" altLang="en-US" smtClean="0"/>
              <a:t>2026/9/28</a:t>
            </a:fld>
            <a:endParaRPr lang="en-US" altLang="zh-CN"/>
          </a:p>
        </p:txBody>
      </p:sp>
      <p:sp>
        <p:nvSpPr>
          <p:cNvPr id="6" name="Rectangle 5">
            <a:extLst>
              <a:ext uri="{FF2B5EF4-FFF2-40B4-BE49-F238E27FC236}">
                <a16:creationId xmlns:a16="http://schemas.microsoft.com/office/drawing/2014/main" id="{ED5FD72C-A8AA-4F35-92FB-6DBA1DCB564A}"/>
              </a:ext>
            </a:extLst>
          </p:cNvPr>
          <p:cNvSpPr>
            <a:spLocks noGrp="1" noChangeArrowheads="1"/>
          </p:cNvSpPr>
          <p:nvPr>
            <p:ph type="ftr" sz="quarter" idx="11"/>
          </p:nvPr>
        </p:nvSpPr>
        <p:spPr>
          <a:ln/>
        </p:spPr>
        <p:txBody>
          <a:bodyPr/>
          <a:lstStyle>
            <a:lvl1pPr>
              <a:defRPr/>
            </a:lvl1pPr>
          </a:lstStyle>
          <a:p>
            <a:endParaRPr lang="en-US" altLang="zh-CN"/>
          </a:p>
        </p:txBody>
      </p:sp>
      <p:sp>
        <p:nvSpPr>
          <p:cNvPr id="7" name="Rectangle 6">
            <a:extLst>
              <a:ext uri="{FF2B5EF4-FFF2-40B4-BE49-F238E27FC236}">
                <a16:creationId xmlns:a16="http://schemas.microsoft.com/office/drawing/2014/main" id="{B5BD3B47-61DD-46D3-8F7C-2F26BD7BD9BC}"/>
              </a:ext>
            </a:extLst>
          </p:cNvPr>
          <p:cNvSpPr>
            <a:spLocks noGrp="1" noChangeArrowheads="1"/>
          </p:cNvSpPr>
          <p:nvPr>
            <p:ph type="sldNum" sz="quarter" idx="12"/>
          </p:nvPr>
        </p:nvSpPr>
        <p:spPr>
          <a:ln/>
        </p:spPr>
        <p:txBody>
          <a:bodyPr/>
          <a:lstStyle>
            <a:lvl1pPr>
              <a:defRPr/>
            </a:lvl1pPr>
          </a:lstStyle>
          <a:p>
            <a:pPr>
              <a:defRPr/>
            </a:pPr>
            <a:fld id="{81D47FAB-ECD9-4277-A0FE-36CB7E4CA735}" type="slidenum">
              <a:rPr lang="zh-CN" altLang="en-US"/>
              <a:pPr>
                <a:defRPr/>
              </a:pPr>
              <a:t>‹#›</a:t>
            </a:fld>
            <a:endParaRPr lang="en-US" altLang="zh-CN"/>
          </a:p>
        </p:txBody>
      </p:sp>
    </p:spTree>
    <p:extLst>
      <p:ext uri="{BB962C8B-B14F-4D97-AF65-F5344CB8AC3E}">
        <p14:creationId xmlns:p14="http://schemas.microsoft.com/office/powerpoint/2010/main" val="2998359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8E2AE4-9506-4A58-8E97-75BAEFBDFD41}"/>
              </a:ext>
            </a:extLst>
          </p:cNvPr>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6247581-BF40-4090-80D2-E309262A399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54EA2165-82E2-4018-8A84-96E1862A9EA8}"/>
              </a:ext>
            </a:extLst>
          </p:cNvPr>
          <p:cNvSpPr>
            <a:spLocks noGrp="1"/>
          </p:cNvSpPr>
          <p:nvPr>
            <p:ph sz="half" idx="2"/>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70840880-0546-4F6B-AD4C-95DA7C0BCAB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8D88E0FE-BB64-46BE-9A50-37F9F2BB7A72}"/>
              </a:ext>
            </a:extLst>
          </p:cNvPr>
          <p:cNvSpPr>
            <a:spLocks noGrp="1"/>
          </p:cNvSpPr>
          <p:nvPr>
            <p:ph sz="quarter" idx="4"/>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4">
            <a:extLst>
              <a:ext uri="{FF2B5EF4-FFF2-40B4-BE49-F238E27FC236}">
                <a16:creationId xmlns:a16="http://schemas.microsoft.com/office/drawing/2014/main" id="{828C392A-573F-495E-B07E-F90F6FD74530}"/>
              </a:ext>
            </a:extLst>
          </p:cNvPr>
          <p:cNvSpPr>
            <a:spLocks noGrp="1" noChangeArrowheads="1"/>
          </p:cNvSpPr>
          <p:nvPr>
            <p:ph type="dt" sz="half" idx="10"/>
          </p:nvPr>
        </p:nvSpPr>
        <p:spPr>
          <a:ln/>
        </p:spPr>
        <p:txBody>
          <a:bodyPr/>
          <a:lstStyle>
            <a:lvl1pPr>
              <a:defRPr/>
            </a:lvl1pPr>
          </a:lstStyle>
          <a:p>
            <a:pPr>
              <a:defRPr/>
            </a:pPr>
            <a:fld id="{EC200490-863C-4310-96C6-41CF9E985C3C}" type="datetime1">
              <a:rPr lang="zh-CN" altLang="en-US" smtClean="0"/>
              <a:t>2026/9/28</a:t>
            </a:fld>
            <a:endParaRPr lang="en-US" altLang="zh-CN"/>
          </a:p>
        </p:txBody>
      </p:sp>
      <p:sp>
        <p:nvSpPr>
          <p:cNvPr id="8" name="Rectangle 5">
            <a:extLst>
              <a:ext uri="{FF2B5EF4-FFF2-40B4-BE49-F238E27FC236}">
                <a16:creationId xmlns:a16="http://schemas.microsoft.com/office/drawing/2014/main" id="{0733B6E6-AEFD-4AB1-B68F-004443640F4B}"/>
              </a:ext>
            </a:extLst>
          </p:cNvPr>
          <p:cNvSpPr>
            <a:spLocks noGrp="1" noChangeArrowheads="1"/>
          </p:cNvSpPr>
          <p:nvPr>
            <p:ph type="ftr" sz="quarter" idx="11"/>
          </p:nvPr>
        </p:nvSpPr>
        <p:spPr>
          <a:ln/>
        </p:spPr>
        <p:txBody>
          <a:bodyPr/>
          <a:lstStyle>
            <a:lvl1pPr>
              <a:defRPr/>
            </a:lvl1pPr>
          </a:lstStyle>
          <a:p>
            <a:endParaRPr lang="en-US" altLang="zh-CN"/>
          </a:p>
        </p:txBody>
      </p:sp>
      <p:sp>
        <p:nvSpPr>
          <p:cNvPr id="9" name="Rectangle 6">
            <a:extLst>
              <a:ext uri="{FF2B5EF4-FFF2-40B4-BE49-F238E27FC236}">
                <a16:creationId xmlns:a16="http://schemas.microsoft.com/office/drawing/2014/main" id="{7A2A7EF2-E90B-4A00-868A-AC04716FF342}"/>
              </a:ext>
            </a:extLst>
          </p:cNvPr>
          <p:cNvSpPr>
            <a:spLocks noGrp="1" noChangeArrowheads="1"/>
          </p:cNvSpPr>
          <p:nvPr>
            <p:ph type="sldNum" sz="quarter" idx="12"/>
          </p:nvPr>
        </p:nvSpPr>
        <p:spPr>
          <a:ln/>
        </p:spPr>
        <p:txBody>
          <a:bodyPr/>
          <a:lstStyle>
            <a:lvl1pPr>
              <a:defRPr/>
            </a:lvl1pPr>
          </a:lstStyle>
          <a:p>
            <a:pPr>
              <a:defRPr/>
            </a:pPr>
            <a:fld id="{4690EEBD-D3F2-4326-A5CF-418F85832485}" type="slidenum">
              <a:rPr lang="zh-CN" altLang="en-US"/>
              <a:pPr>
                <a:defRPr/>
              </a:pPr>
              <a:t>‹#›</a:t>
            </a:fld>
            <a:endParaRPr lang="en-US" altLang="zh-CN"/>
          </a:p>
        </p:txBody>
      </p:sp>
    </p:spTree>
    <p:extLst>
      <p:ext uri="{BB962C8B-B14F-4D97-AF65-F5344CB8AC3E}">
        <p14:creationId xmlns:p14="http://schemas.microsoft.com/office/powerpoint/2010/main" val="3201740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DDCA2C-04AC-40A3-961A-DC95B6405D0F}"/>
              </a:ext>
            </a:extLst>
          </p:cNvPr>
          <p:cNvSpPr>
            <a:spLocks noGrp="1"/>
          </p:cNvSpPr>
          <p:nvPr>
            <p:ph type="title"/>
          </p:nvPr>
        </p:nvSpPr>
        <p:spPr/>
        <p:txBody>
          <a:bodyPr/>
          <a:lstStyle/>
          <a:p>
            <a:r>
              <a:rPr lang="zh-CN" altLang="en-US"/>
              <a:t>单击此处编辑母版标题样式</a:t>
            </a:r>
          </a:p>
        </p:txBody>
      </p:sp>
      <p:sp>
        <p:nvSpPr>
          <p:cNvPr id="3" name="Rectangle 4">
            <a:extLst>
              <a:ext uri="{FF2B5EF4-FFF2-40B4-BE49-F238E27FC236}">
                <a16:creationId xmlns:a16="http://schemas.microsoft.com/office/drawing/2014/main" id="{C396ADB4-48C4-41A3-8F97-3610AB0F947D}"/>
              </a:ext>
            </a:extLst>
          </p:cNvPr>
          <p:cNvSpPr>
            <a:spLocks noGrp="1" noChangeArrowheads="1"/>
          </p:cNvSpPr>
          <p:nvPr>
            <p:ph type="dt" sz="half" idx="10"/>
          </p:nvPr>
        </p:nvSpPr>
        <p:spPr>
          <a:ln/>
        </p:spPr>
        <p:txBody>
          <a:bodyPr/>
          <a:lstStyle>
            <a:lvl1pPr>
              <a:defRPr/>
            </a:lvl1pPr>
          </a:lstStyle>
          <a:p>
            <a:pPr>
              <a:defRPr/>
            </a:pPr>
            <a:fld id="{E2589585-EC28-4E9F-B86E-477E3A8B45ED}" type="datetime1">
              <a:rPr lang="zh-CN" altLang="en-US" smtClean="0"/>
              <a:t>2026/9/28</a:t>
            </a:fld>
            <a:endParaRPr lang="en-US" altLang="zh-CN"/>
          </a:p>
        </p:txBody>
      </p:sp>
      <p:sp>
        <p:nvSpPr>
          <p:cNvPr id="4" name="Rectangle 5">
            <a:extLst>
              <a:ext uri="{FF2B5EF4-FFF2-40B4-BE49-F238E27FC236}">
                <a16:creationId xmlns:a16="http://schemas.microsoft.com/office/drawing/2014/main" id="{89DF98D1-72CB-46EB-BD29-1167D08E2146}"/>
              </a:ext>
            </a:extLst>
          </p:cNvPr>
          <p:cNvSpPr>
            <a:spLocks noGrp="1" noChangeArrowheads="1"/>
          </p:cNvSpPr>
          <p:nvPr>
            <p:ph type="ftr" sz="quarter" idx="11"/>
          </p:nvPr>
        </p:nvSpPr>
        <p:spPr>
          <a:ln/>
        </p:spPr>
        <p:txBody>
          <a:bodyPr/>
          <a:lstStyle>
            <a:lvl1pPr>
              <a:defRPr/>
            </a:lvl1pPr>
          </a:lstStyle>
          <a:p>
            <a:endParaRPr lang="en-US" altLang="zh-CN"/>
          </a:p>
        </p:txBody>
      </p:sp>
      <p:sp>
        <p:nvSpPr>
          <p:cNvPr id="5" name="Rectangle 6">
            <a:extLst>
              <a:ext uri="{FF2B5EF4-FFF2-40B4-BE49-F238E27FC236}">
                <a16:creationId xmlns:a16="http://schemas.microsoft.com/office/drawing/2014/main" id="{43D83FB9-D655-4B57-86D3-E5620270FC2B}"/>
              </a:ext>
            </a:extLst>
          </p:cNvPr>
          <p:cNvSpPr>
            <a:spLocks noGrp="1" noChangeArrowheads="1"/>
          </p:cNvSpPr>
          <p:nvPr>
            <p:ph type="sldNum" sz="quarter" idx="12"/>
          </p:nvPr>
        </p:nvSpPr>
        <p:spPr>
          <a:ln/>
        </p:spPr>
        <p:txBody>
          <a:bodyPr/>
          <a:lstStyle>
            <a:lvl1pPr>
              <a:defRPr/>
            </a:lvl1pPr>
          </a:lstStyle>
          <a:p>
            <a:pPr>
              <a:defRPr/>
            </a:pPr>
            <a:fld id="{F60E5291-5F67-409E-81A3-A76744D1118E}" type="slidenum">
              <a:rPr lang="zh-CN" altLang="en-US"/>
              <a:pPr>
                <a:defRPr/>
              </a:pPr>
              <a:t>‹#›</a:t>
            </a:fld>
            <a:endParaRPr lang="en-US" altLang="zh-CN"/>
          </a:p>
        </p:txBody>
      </p:sp>
    </p:spTree>
    <p:extLst>
      <p:ext uri="{BB962C8B-B14F-4D97-AF65-F5344CB8AC3E}">
        <p14:creationId xmlns:p14="http://schemas.microsoft.com/office/powerpoint/2010/main" val="2665180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9733617-EBCC-4081-B2CE-B4FA8AA919C0}"/>
              </a:ext>
            </a:extLst>
          </p:cNvPr>
          <p:cNvSpPr>
            <a:spLocks noGrp="1" noChangeArrowheads="1"/>
          </p:cNvSpPr>
          <p:nvPr>
            <p:ph type="dt" sz="half" idx="10"/>
          </p:nvPr>
        </p:nvSpPr>
        <p:spPr>
          <a:ln/>
        </p:spPr>
        <p:txBody>
          <a:bodyPr/>
          <a:lstStyle>
            <a:lvl1pPr>
              <a:defRPr/>
            </a:lvl1pPr>
          </a:lstStyle>
          <a:p>
            <a:pPr>
              <a:defRPr/>
            </a:pPr>
            <a:fld id="{5D67CF6F-3DC5-49B1-BDA9-04D37DD973F5}" type="datetime1">
              <a:rPr lang="zh-CN" altLang="en-US" smtClean="0"/>
              <a:t>2026/9/28</a:t>
            </a:fld>
            <a:endParaRPr lang="en-US" altLang="zh-CN"/>
          </a:p>
        </p:txBody>
      </p:sp>
      <p:sp>
        <p:nvSpPr>
          <p:cNvPr id="3" name="Rectangle 5">
            <a:extLst>
              <a:ext uri="{FF2B5EF4-FFF2-40B4-BE49-F238E27FC236}">
                <a16:creationId xmlns:a16="http://schemas.microsoft.com/office/drawing/2014/main" id="{153C9993-086E-441C-A151-87A3D5B5B097}"/>
              </a:ext>
            </a:extLst>
          </p:cNvPr>
          <p:cNvSpPr>
            <a:spLocks noGrp="1" noChangeArrowheads="1"/>
          </p:cNvSpPr>
          <p:nvPr>
            <p:ph type="ftr" sz="quarter" idx="11"/>
          </p:nvPr>
        </p:nvSpPr>
        <p:spPr>
          <a:ln/>
        </p:spPr>
        <p:txBody>
          <a:bodyPr/>
          <a:lstStyle>
            <a:lvl1pPr>
              <a:defRPr/>
            </a:lvl1pPr>
          </a:lstStyle>
          <a:p>
            <a:endParaRPr lang="en-US" altLang="zh-CN"/>
          </a:p>
        </p:txBody>
      </p:sp>
      <p:sp>
        <p:nvSpPr>
          <p:cNvPr id="4" name="Rectangle 6">
            <a:extLst>
              <a:ext uri="{FF2B5EF4-FFF2-40B4-BE49-F238E27FC236}">
                <a16:creationId xmlns:a16="http://schemas.microsoft.com/office/drawing/2014/main" id="{1831F8F2-DB6A-4299-9E0B-441F1D7AD1EE}"/>
              </a:ext>
            </a:extLst>
          </p:cNvPr>
          <p:cNvSpPr>
            <a:spLocks noGrp="1" noChangeArrowheads="1"/>
          </p:cNvSpPr>
          <p:nvPr>
            <p:ph type="sldNum" sz="quarter" idx="12"/>
          </p:nvPr>
        </p:nvSpPr>
        <p:spPr>
          <a:ln/>
        </p:spPr>
        <p:txBody>
          <a:bodyPr/>
          <a:lstStyle>
            <a:lvl1pPr>
              <a:defRPr/>
            </a:lvl1pPr>
          </a:lstStyle>
          <a:p>
            <a:pPr>
              <a:defRPr/>
            </a:pPr>
            <a:fld id="{423D1990-2564-4569-84E8-F82AC48AA431}" type="slidenum">
              <a:rPr lang="zh-CN" altLang="en-US"/>
              <a:pPr>
                <a:defRPr/>
              </a:pPr>
              <a:t>‹#›</a:t>
            </a:fld>
            <a:endParaRPr lang="en-US" altLang="zh-CN"/>
          </a:p>
        </p:txBody>
      </p:sp>
    </p:spTree>
    <p:extLst>
      <p:ext uri="{BB962C8B-B14F-4D97-AF65-F5344CB8AC3E}">
        <p14:creationId xmlns:p14="http://schemas.microsoft.com/office/powerpoint/2010/main" val="2737207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BB7325-EB16-4796-86DE-546BDF5853BB}"/>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C9C2434-0460-4413-991E-6282F136A36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A9507B9C-0D8D-43B4-8C50-D7211CE10E4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4">
            <a:extLst>
              <a:ext uri="{FF2B5EF4-FFF2-40B4-BE49-F238E27FC236}">
                <a16:creationId xmlns:a16="http://schemas.microsoft.com/office/drawing/2014/main" id="{D6656BD1-85CF-4B91-9097-072524FFC122}"/>
              </a:ext>
            </a:extLst>
          </p:cNvPr>
          <p:cNvSpPr>
            <a:spLocks noGrp="1" noChangeArrowheads="1"/>
          </p:cNvSpPr>
          <p:nvPr>
            <p:ph type="dt" sz="half" idx="10"/>
          </p:nvPr>
        </p:nvSpPr>
        <p:spPr>
          <a:ln/>
        </p:spPr>
        <p:txBody>
          <a:bodyPr/>
          <a:lstStyle>
            <a:lvl1pPr>
              <a:defRPr/>
            </a:lvl1pPr>
          </a:lstStyle>
          <a:p>
            <a:pPr>
              <a:defRPr/>
            </a:pPr>
            <a:fld id="{DDB4EE20-9D1E-4798-9582-1840ABF53D10}" type="datetime1">
              <a:rPr lang="zh-CN" altLang="en-US" smtClean="0"/>
              <a:t>2026/9/28</a:t>
            </a:fld>
            <a:endParaRPr lang="en-US" altLang="zh-CN"/>
          </a:p>
        </p:txBody>
      </p:sp>
      <p:sp>
        <p:nvSpPr>
          <p:cNvPr id="6" name="Rectangle 5">
            <a:extLst>
              <a:ext uri="{FF2B5EF4-FFF2-40B4-BE49-F238E27FC236}">
                <a16:creationId xmlns:a16="http://schemas.microsoft.com/office/drawing/2014/main" id="{8351D59E-81A3-4822-B8A5-EE554BB7E06E}"/>
              </a:ext>
            </a:extLst>
          </p:cNvPr>
          <p:cNvSpPr>
            <a:spLocks noGrp="1" noChangeArrowheads="1"/>
          </p:cNvSpPr>
          <p:nvPr>
            <p:ph type="ftr" sz="quarter" idx="11"/>
          </p:nvPr>
        </p:nvSpPr>
        <p:spPr>
          <a:ln/>
        </p:spPr>
        <p:txBody>
          <a:bodyPr/>
          <a:lstStyle>
            <a:lvl1pPr>
              <a:defRPr/>
            </a:lvl1pPr>
          </a:lstStyle>
          <a:p>
            <a:endParaRPr lang="en-US" altLang="zh-CN"/>
          </a:p>
        </p:txBody>
      </p:sp>
      <p:sp>
        <p:nvSpPr>
          <p:cNvPr id="7" name="Rectangle 6">
            <a:extLst>
              <a:ext uri="{FF2B5EF4-FFF2-40B4-BE49-F238E27FC236}">
                <a16:creationId xmlns:a16="http://schemas.microsoft.com/office/drawing/2014/main" id="{62EEDA57-CF8A-4680-A1E6-8BC497A441D0}"/>
              </a:ext>
            </a:extLst>
          </p:cNvPr>
          <p:cNvSpPr>
            <a:spLocks noGrp="1" noChangeArrowheads="1"/>
          </p:cNvSpPr>
          <p:nvPr>
            <p:ph type="sldNum" sz="quarter" idx="12"/>
          </p:nvPr>
        </p:nvSpPr>
        <p:spPr>
          <a:ln/>
        </p:spPr>
        <p:txBody>
          <a:bodyPr/>
          <a:lstStyle>
            <a:lvl1pPr>
              <a:defRPr/>
            </a:lvl1pPr>
          </a:lstStyle>
          <a:p>
            <a:pPr>
              <a:defRPr/>
            </a:pPr>
            <a:fld id="{36F470BD-2096-46E8-963E-3D8490F66235}" type="slidenum">
              <a:rPr lang="zh-CN" altLang="en-US"/>
              <a:pPr>
                <a:defRPr/>
              </a:pPr>
              <a:t>‹#›</a:t>
            </a:fld>
            <a:endParaRPr lang="en-US" altLang="zh-CN"/>
          </a:p>
        </p:txBody>
      </p:sp>
    </p:spTree>
    <p:extLst>
      <p:ext uri="{BB962C8B-B14F-4D97-AF65-F5344CB8AC3E}">
        <p14:creationId xmlns:p14="http://schemas.microsoft.com/office/powerpoint/2010/main" val="2868122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D0D7CC-AC94-440E-A9DA-1AD45B4D84B4}"/>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29FAB9F-FE1A-4009-BFA6-8D947B758173}"/>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a:extLst>
              <a:ext uri="{FF2B5EF4-FFF2-40B4-BE49-F238E27FC236}">
                <a16:creationId xmlns:a16="http://schemas.microsoft.com/office/drawing/2014/main" id="{B2D2C93A-63A8-4041-9587-7460722780C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4">
            <a:extLst>
              <a:ext uri="{FF2B5EF4-FFF2-40B4-BE49-F238E27FC236}">
                <a16:creationId xmlns:a16="http://schemas.microsoft.com/office/drawing/2014/main" id="{CB69B152-E269-4FA2-902C-4C2953039809}"/>
              </a:ext>
            </a:extLst>
          </p:cNvPr>
          <p:cNvSpPr>
            <a:spLocks noGrp="1" noChangeArrowheads="1"/>
          </p:cNvSpPr>
          <p:nvPr>
            <p:ph type="dt" sz="half" idx="10"/>
          </p:nvPr>
        </p:nvSpPr>
        <p:spPr>
          <a:ln/>
        </p:spPr>
        <p:txBody>
          <a:bodyPr/>
          <a:lstStyle>
            <a:lvl1pPr>
              <a:defRPr/>
            </a:lvl1pPr>
          </a:lstStyle>
          <a:p>
            <a:pPr>
              <a:defRPr/>
            </a:pPr>
            <a:fld id="{4E9F20FE-C4F9-4619-80D6-0D55EAF2D88C}" type="datetime1">
              <a:rPr lang="zh-CN" altLang="en-US" smtClean="0"/>
              <a:t>2026/9/28</a:t>
            </a:fld>
            <a:endParaRPr lang="en-US" altLang="zh-CN"/>
          </a:p>
        </p:txBody>
      </p:sp>
      <p:sp>
        <p:nvSpPr>
          <p:cNvPr id="6" name="Rectangle 5">
            <a:extLst>
              <a:ext uri="{FF2B5EF4-FFF2-40B4-BE49-F238E27FC236}">
                <a16:creationId xmlns:a16="http://schemas.microsoft.com/office/drawing/2014/main" id="{9B8A6C8F-4C3A-4ACC-B673-98463D94DE5E}"/>
              </a:ext>
            </a:extLst>
          </p:cNvPr>
          <p:cNvSpPr>
            <a:spLocks noGrp="1" noChangeArrowheads="1"/>
          </p:cNvSpPr>
          <p:nvPr>
            <p:ph type="ftr" sz="quarter" idx="11"/>
          </p:nvPr>
        </p:nvSpPr>
        <p:spPr>
          <a:ln/>
        </p:spPr>
        <p:txBody>
          <a:bodyPr/>
          <a:lstStyle>
            <a:lvl1pPr>
              <a:defRPr/>
            </a:lvl1pPr>
          </a:lstStyle>
          <a:p>
            <a:endParaRPr lang="en-US" altLang="zh-CN"/>
          </a:p>
        </p:txBody>
      </p:sp>
      <p:sp>
        <p:nvSpPr>
          <p:cNvPr id="7" name="Rectangle 6">
            <a:extLst>
              <a:ext uri="{FF2B5EF4-FFF2-40B4-BE49-F238E27FC236}">
                <a16:creationId xmlns:a16="http://schemas.microsoft.com/office/drawing/2014/main" id="{0D5BE899-A389-42BD-B7D4-0F71FC99B6D8}"/>
              </a:ext>
            </a:extLst>
          </p:cNvPr>
          <p:cNvSpPr>
            <a:spLocks noGrp="1" noChangeArrowheads="1"/>
          </p:cNvSpPr>
          <p:nvPr>
            <p:ph type="sldNum" sz="quarter" idx="12"/>
          </p:nvPr>
        </p:nvSpPr>
        <p:spPr>
          <a:ln/>
        </p:spPr>
        <p:txBody>
          <a:bodyPr/>
          <a:lstStyle>
            <a:lvl1pPr>
              <a:defRPr/>
            </a:lvl1pPr>
          </a:lstStyle>
          <a:p>
            <a:pPr>
              <a:defRPr/>
            </a:pPr>
            <a:fld id="{734C02F7-7CCF-40DD-B295-288A25740FD1}" type="slidenum">
              <a:rPr lang="zh-CN" altLang="en-US"/>
              <a:pPr>
                <a:defRPr/>
              </a:pPr>
              <a:t>‹#›</a:t>
            </a:fld>
            <a:endParaRPr lang="en-US" altLang="zh-CN"/>
          </a:p>
        </p:txBody>
      </p:sp>
    </p:spTree>
    <p:extLst>
      <p:ext uri="{BB962C8B-B14F-4D97-AF65-F5344CB8AC3E}">
        <p14:creationId xmlns:p14="http://schemas.microsoft.com/office/powerpoint/2010/main" val="16337085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70C203-00C4-4938-A6ED-AFE606128BC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C7EFBC0-E01E-4FB6-BAA0-A1130CAF18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BB013FE5-7345-463E-9028-E9EDFFC3243D}"/>
              </a:ext>
            </a:extLst>
          </p:cNvPr>
          <p:cNvSpPr>
            <a:spLocks noGrp="1" noChangeArrowheads="1"/>
          </p:cNvSpPr>
          <p:nvPr>
            <p:ph type="dt" sz="half" idx="10"/>
          </p:nvPr>
        </p:nvSpPr>
        <p:spPr>
          <a:ln/>
        </p:spPr>
        <p:txBody>
          <a:bodyPr/>
          <a:lstStyle>
            <a:lvl1pPr>
              <a:defRPr/>
            </a:lvl1pPr>
          </a:lstStyle>
          <a:p>
            <a:pPr>
              <a:defRPr/>
            </a:pPr>
            <a:fld id="{739E7957-0505-4443-9EF8-E466E06BC527}" type="datetime1">
              <a:rPr lang="zh-CN" altLang="en-US" smtClean="0"/>
              <a:t>2026/9/28</a:t>
            </a:fld>
            <a:endParaRPr lang="en-US" altLang="zh-CN"/>
          </a:p>
        </p:txBody>
      </p:sp>
      <p:sp>
        <p:nvSpPr>
          <p:cNvPr id="5" name="Rectangle 5">
            <a:extLst>
              <a:ext uri="{FF2B5EF4-FFF2-40B4-BE49-F238E27FC236}">
                <a16:creationId xmlns:a16="http://schemas.microsoft.com/office/drawing/2014/main" id="{3864DD77-D710-4771-BBBC-B364838C7614}"/>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6">
            <a:extLst>
              <a:ext uri="{FF2B5EF4-FFF2-40B4-BE49-F238E27FC236}">
                <a16:creationId xmlns:a16="http://schemas.microsoft.com/office/drawing/2014/main" id="{5A840E29-6877-4608-87F4-9C233F72E117}"/>
              </a:ext>
            </a:extLst>
          </p:cNvPr>
          <p:cNvSpPr>
            <a:spLocks noGrp="1" noChangeArrowheads="1"/>
          </p:cNvSpPr>
          <p:nvPr>
            <p:ph type="sldNum" sz="quarter" idx="12"/>
          </p:nvPr>
        </p:nvSpPr>
        <p:spPr>
          <a:ln/>
        </p:spPr>
        <p:txBody>
          <a:bodyPr/>
          <a:lstStyle>
            <a:lvl1pPr>
              <a:defRPr/>
            </a:lvl1pPr>
          </a:lstStyle>
          <a:p>
            <a:pPr>
              <a:defRPr/>
            </a:pPr>
            <a:fld id="{0E69F4EF-BAFF-419F-A894-496804AEB044}" type="slidenum">
              <a:rPr lang="zh-CN" altLang="en-US"/>
              <a:pPr>
                <a:defRPr/>
              </a:pPr>
              <a:t>‹#›</a:t>
            </a:fld>
            <a:endParaRPr lang="en-US" altLang="zh-CN"/>
          </a:p>
        </p:txBody>
      </p:sp>
    </p:spTree>
    <p:extLst>
      <p:ext uri="{BB962C8B-B14F-4D97-AF65-F5344CB8AC3E}">
        <p14:creationId xmlns:p14="http://schemas.microsoft.com/office/powerpoint/2010/main" val="1028238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EF3892A-4AFF-430D-B8E5-204809AECE28}"/>
              </a:ext>
            </a:extLst>
          </p:cNvPr>
          <p:cNvSpPr>
            <a:spLocks noGrp="1"/>
          </p:cNvSpPr>
          <p:nvPr>
            <p:ph type="title" orient="vert"/>
          </p:nvPr>
        </p:nvSpPr>
        <p:spPr>
          <a:xfrm>
            <a:off x="6707188" y="609600"/>
            <a:ext cx="2135187" cy="5489575"/>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0260B26-F437-46FC-B104-B6F365F8CB40}"/>
              </a:ext>
            </a:extLst>
          </p:cNvPr>
          <p:cNvSpPr>
            <a:spLocks noGrp="1"/>
          </p:cNvSpPr>
          <p:nvPr>
            <p:ph type="body" orient="vert" idx="1"/>
          </p:nvPr>
        </p:nvSpPr>
        <p:spPr>
          <a:xfrm>
            <a:off x="301625" y="609600"/>
            <a:ext cx="6253163" cy="548957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4">
            <a:extLst>
              <a:ext uri="{FF2B5EF4-FFF2-40B4-BE49-F238E27FC236}">
                <a16:creationId xmlns:a16="http://schemas.microsoft.com/office/drawing/2014/main" id="{DF55B808-5F8F-4FF7-8548-DA5F2107C763}"/>
              </a:ext>
            </a:extLst>
          </p:cNvPr>
          <p:cNvSpPr>
            <a:spLocks noGrp="1" noChangeArrowheads="1"/>
          </p:cNvSpPr>
          <p:nvPr>
            <p:ph type="dt" sz="half" idx="10"/>
          </p:nvPr>
        </p:nvSpPr>
        <p:spPr>
          <a:ln/>
        </p:spPr>
        <p:txBody>
          <a:bodyPr/>
          <a:lstStyle>
            <a:lvl1pPr>
              <a:defRPr/>
            </a:lvl1pPr>
          </a:lstStyle>
          <a:p>
            <a:pPr>
              <a:defRPr/>
            </a:pPr>
            <a:fld id="{B1D326B9-AA07-453D-AA75-8DC5F215279D}" type="datetime1">
              <a:rPr lang="zh-CN" altLang="en-US" smtClean="0"/>
              <a:t>2026/9/28</a:t>
            </a:fld>
            <a:endParaRPr lang="en-US" altLang="zh-CN"/>
          </a:p>
        </p:txBody>
      </p:sp>
      <p:sp>
        <p:nvSpPr>
          <p:cNvPr id="5" name="Rectangle 5">
            <a:extLst>
              <a:ext uri="{FF2B5EF4-FFF2-40B4-BE49-F238E27FC236}">
                <a16:creationId xmlns:a16="http://schemas.microsoft.com/office/drawing/2014/main" id="{EED447CC-4CC4-424E-BEE6-44154CF252B0}"/>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6">
            <a:extLst>
              <a:ext uri="{FF2B5EF4-FFF2-40B4-BE49-F238E27FC236}">
                <a16:creationId xmlns:a16="http://schemas.microsoft.com/office/drawing/2014/main" id="{8FA6F562-E018-4832-B2CD-9139D8744816}"/>
              </a:ext>
            </a:extLst>
          </p:cNvPr>
          <p:cNvSpPr>
            <a:spLocks noGrp="1" noChangeArrowheads="1"/>
          </p:cNvSpPr>
          <p:nvPr>
            <p:ph type="sldNum" sz="quarter" idx="12"/>
          </p:nvPr>
        </p:nvSpPr>
        <p:spPr>
          <a:ln/>
        </p:spPr>
        <p:txBody>
          <a:bodyPr/>
          <a:lstStyle>
            <a:lvl1pPr>
              <a:defRPr/>
            </a:lvl1pPr>
          </a:lstStyle>
          <a:p>
            <a:pPr>
              <a:defRPr/>
            </a:pPr>
            <a:fld id="{850D87B2-1AE1-4AA6-9FE7-D512765A0D50}" type="slidenum">
              <a:rPr lang="zh-CN" altLang="en-US"/>
              <a:pPr>
                <a:defRPr/>
              </a:pPr>
              <a:t>‹#›</a:t>
            </a:fld>
            <a:endParaRPr lang="en-US" altLang="zh-CN"/>
          </a:p>
        </p:txBody>
      </p:sp>
    </p:spTree>
    <p:extLst>
      <p:ext uri="{BB962C8B-B14F-4D97-AF65-F5344CB8AC3E}">
        <p14:creationId xmlns:p14="http://schemas.microsoft.com/office/powerpoint/2010/main" val="2441096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6BFC25D-4D58-48DC-8529-B39A1D1B467B}"/>
              </a:ext>
            </a:extLst>
          </p:cNvPr>
          <p:cNvSpPr>
            <a:spLocks noGrp="1"/>
          </p:cNvSpPr>
          <p:nvPr>
            <p:ph type="dt" sz="half" idx="10"/>
          </p:nvPr>
        </p:nvSpPr>
        <p:spPr/>
        <p:txBody>
          <a:bodyPr/>
          <a:lstStyle>
            <a:lvl1pPr>
              <a:defRPr/>
            </a:lvl1pPr>
          </a:lstStyle>
          <a:p>
            <a:pPr>
              <a:defRPr/>
            </a:pPr>
            <a:fld id="{F286A5E8-2CD9-430D-82B8-56ACAEE31F1D}" type="datetime1">
              <a:rPr lang="zh-CN" altLang="en-US" smtClean="0"/>
              <a:t>2026/9/28</a:t>
            </a:fld>
            <a:endParaRPr lang="zh-CN" altLang="en-US"/>
          </a:p>
        </p:txBody>
      </p:sp>
      <p:sp>
        <p:nvSpPr>
          <p:cNvPr id="5" name="页脚占位符 4">
            <a:extLst>
              <a:ext uri="{FF2B5EF4-FFF2-40B4-BE49-F238E27FC236}">
                <a16:creationId xmlns:a16="http://schemas.microsoft.com/office/drawing/2014/main" id="{C60F918A-1FB2-465B-B5F4-464D20E82B1D}"/>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4236415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729A9A3-281C-43E3-9032-DDA900461661}"/>
              </a:ext>
            </a:extLst>
          </p:cNvPr>
          <p:cNvSpPr>
            <a:spLocks noGrp="1"/>
          </p:cNvSpPr>
          <p:nvPr>
            <p:ph type="dt" sz="half" idx="10"/>
          </p:nvPr>
        </p:nvSpPr>
        <p:spPr/>
        <p:txBody>
          <a:bodyPr/>
          <a:lstStyle>
            <a:lvl1pPr>
              <a:defRPr/>
            </a:lvl1pPr>
          </a:lstStyle>
          <a:p>
            <a:pPr>
              <a:defRPr/>
            </a:pPr>
            <a:fld id="{48E6318D-4171-4865-8F51-A376F09FCA38}" type="datetime1">
              <a:rPr lang="zh-CN" altLang="en-US" smtClean="0"/>
              <a:t>2026/9/28</a:t>
            </a:fld>
            <a:endParaRPr lang="zh-CN" altLang="en-US"/>
          </a:p>
        </p:txBody>
      </p:sp>
      <p:sp>
        <p:nvSpPr>
          <p:cNvPr id="5" name="页脚占位符 4">
            <a:extLst>
              <a:ext uri="{FF2B5EF4-FFF2-40B4-BE49-F238E27FC236}">
                <a16:creationId xmlns:a16="http://schemas.microsoft.com/office/drawing/2014/main" id="{7AB6B930-FC0D-464A-BAC0-F6F9E3EF2621}"/>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1553188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日期占位符 3">
            <a:extLst>
              <a:ext uri="{FF2B5EF4-FFF2-40B4-BE49-F238E27FC236}">
                <a16:creationId xmlns:a16="http://schemas.microsoft.com/office/drawing/2014/main" id="{EAED1CB5-DCEE-4202-83F4-B55E8F3AA0BA}"/>
              </a:ext>
            </a:extLst>
          </p:cNvPr>
          <p:cNvSpPr>
            <a:spLocks noGrp="1"/>
          </p:cNvSpPr>
          <p:nvPr>
            <p:ph type="dt" sz="half" idx="10"/>
          </p:nvPr>
        </p:nvSpPr>
        <p:spPr/>
        <p:txBody>
          <a:bodyPr/>
          <a:lstStyle>
            <a:lvl1pPr>
              <a:defRPr/>
            </a:lvl1pPr>
          </a:lstStyle>
          <a:p>
            <a:pPr>
              <a:defRPr/>
            </a:pPr>
            <a:fld id="{C663C3F7-048C-473A-B685-268FBC722082}" type="datetime1">
              <a:rPr lang="zh-CN" altLang="en-US" smtClean="0"/>
              <a:t>2026/9/28</a:t>
            </a:fld>
            <a:endParaRPr lang="zh-CN" altLang="en-US"/>
          </a:p>
        </p:txBody>
      </p:sp>
      <p:sp>
        <p:nvSpPr>
          <p:cNvPr id="5" name="页脚占位符 4">
            <a:extLst>
              <a:ext uri="{FF2B5EF4-FFF2-40B4-BE49-F238E27FC236}">
                <a16:creationId xmlns:a16="http://schemas.microsoft.com/office/drawing/2014/main" id="{4F8445CB-8590-401D-BD6A-BB1E01866FD0}"/>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227351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68313" y="908050"/>
            <a:ext cx="4038600" cy="52466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9313" y="908050"/>
            <a:ext cx="4038600" cy="52466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40029190-9AAA-429D-95AE-6A3825A06C58}"/>
              </a:ext>
            </a:extLst>
          </p:cNvPr>
          <p:cNvSpPr>
            <a:spLocks noGrp="1"/>
          </p:cNvSpPr>
          <p:nvPr>
            <p:ph type="dt" sz="half" idx="10"/>
          </p:nvPr>
        </p:nvSpPr>
        <p:spPr/>
        <p:txBody>
          <a:bodyPr/>
          <a:lstStyle>
            <a:lvl1pPr>
              <a:defRPr/>
            </a:lvl1pPr>
          </a:lstStyle>
          <a:p>
            <a:pPr>
              <a:defRPr/>
            </a:pPr>
            <a:fld id="{71B15CC4-7130-455E-8213-668172415077}" type="datetime1">
              <a:rPr lang="zh-CN" altLang="en-US" smtClean="0"/>
              <a:t>2026/9/28</a:t>
            </a:fld>
            <a:endParaRPr lang="zh-CN" altLang="en-US"/>
          </a:p>
        </p:txBody>
      </p:sp>
      <p:sp>
        <p:nvSpPr>
          <p:cNvPr id="6" name="页脚占位符 4">
            <a:extLst>
              <a:ext uri="{FF2B5EF4-FFF2-40B4-BE49-F238E27FC236}">
                <a16:creationId xmlns:a16="http://schemas.microsoft.com/office/drawing/2014/main" id="{D8EBE89E-4036-4DF6-A7E0-A2A912E2EC56}"/>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3870912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a16="http://schemas.microsoft.com/office/drawing/2014/main" id="{E885F678-11D1-4F0A-A7C4-8AB91B4C8642}"/>
              </a:ext>
            </a:extLst>
          </p:cNvPr>
          <p:cNvSpPr>
            <a:spLocks noGrp="1"/>
          </p:cNvSpPr>
          <p:nvPr>
            <p:ph type="dt" sz="half" idx="10"/>
          </p:nvPr>
        </p:nvSpPr>
        <p:spPr/>
        <p:txBody>
          <a:bodyPr/>
          <a:lstStyle>
            <a:lvl1pPr>
              <a:defRPr/>
            </a:lvl1pPr>
          </a:lstStyle>
          <a:p>
            <a:pPr>
              <a:defRPr/>
            </a:pPr>
            <a:fld id="{D51F8091-D2DD-49AC-A0C5-61210D252D37}" type="datetime1">
              <a:rPr lang="zh-CN" altLang="en-US" smtClean="0"/>
              <a:t>2026/9/28</a:t>
            </a:fld>
            <a:endParaRPr lang="zh-CN" altLang="en-US"/>
          </a:p>
        </p:txBody>
      </p:sp>
      <p:sp>
        <p:nvSpPr>
          <p:cNvPr id="8" name="页脚占位符 4">
            <a:extLst>
              <a:ext uri="{FF2B5EF4-FFF2-40B4-BE49-F238E27FC236}">
                <a16:creationId xmlns:a16="http://schemas.microsoft.com/office/drawing/2014/main" id="{304E4BFE-4326-49BF-B659-53E928602713}"/>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41446844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7F9DD213-DD5C-4D41-8150-3DA9FCBDD893}"/>
              </a:ext>
            </a:extLst>
          </p:cNvPr>
          <p:cNvSpPr>
            <a:spLocks noGrp="1"/>
          </p:cNvSpPr>
          <p:nvPr>
            <p:ph type="dt" sz="half" idx="10"/>
          </p:nvPr>
        </p:nvSpPr>
        <p:spPr/>
        <p:txBody>
          <a:bodyPr/>
          <a:lstStyle>
            <a:lvl1pPr>
              <a:defRPr/>
            </a:lvl1pPr>
          </a:lstStyle>
          <a:p>
            <a:pPr>
              <a:defRPr/>
            </a:pPr>
            <a:fld id="{03460615-A888-4280-988A-E3BD1BEFA747}" type="datetime1">
              <a:rPr lang="zh-CN" altLang="en-US" smtClean="0"/>
              <a:t>2026/9/28</a:t>
            </a:fld>
            <a:endParaRPr lang="zh-CN" altLang="en-US"/>
          </a:p>
        </p:txBody>
      </p:sp>
      <p:sp>
        <p:nvSpPr>
          <p:cNvPr id="4" name="页脚占位符 4">
            <a:extLst>
              <a:ext uri="{FF2B5EF4-FFF2-40B4-BE49-F238E27FC236}">
                <a16:creationId xmlns:a16="http://schemas.microsoft.com/office/drawing/2014/main" id="{66D04735-821E-47D6-80D4-E64CCA21680D}"/>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988700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D6439E46-7942-4BDF-B9A4-9A5CD15A227B}"/>
              </a:ext>
            </a:extLst>
          </p:cNvPr>
          <p:cNvSpPr>
            <a:spLocks noGrp="1"/>
          </p:cNvSpPr>
          <p:nvPr>
            <p:ph type="dt" sz="half" idx="10"/>
          </p:nvPr>
        </p:nvSpPr>
        <p:spPr/>
        <p:txBody>
          <a:bodyPr/>
          <a:lstStyle>
            <a:lvl1pPr>
              <a:defRPr/>
            </a:lvl1pPr>
          </a:lstStyle>
          <a:p>
            <a:pPr>
              <a:defRPr/>
            </a:pPr>
            <a:fld id="{9B2F281B-B2F9-4E91-A650-3B2D44860636}" type="datetime1">
              <a:rPr lang="zh-CN" altLang="en-US" smtClean="0"/>
              <a:t>2026/9/28</a:t>
            </a:fld>
            <a:endParaRPr lang="zh-CN" altLang="en-US"/>
          </a:p>
        </p:txBody>
      </p:sp>
      <p:sp>
        <p:nvSpPr>
          <p:cNvPr id="3" name="页脚占位符 4">
            <a:extLst>
              <a:ext uri="{FF2B5EF4-FFF2-40B4-BE49-F238E27FC236}">
                <a16:creationId xmlns:a16="http://schemas.microsoft.com/office/drawing/2014/main" id="{1EB71758-94DC-41E3-BACA-9B1937DA0A34}"/>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2541695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3">
            <a:extLst>
              <a:ext uri="{FF2B5EF4-FFF2-40B4-BE49-F238E27FC236}">
                <a16:creationId xmlns:a16="http://schemas.microsoft.com/office/drawing/2014/main" id="{640A3527-3278-49D7-B1CD-1510EAE48BC2}"/>
              </a:ext>
            </a:extLst>
          </p:cNvPr>
          <p:cNvSpPr>
            <a:spLocks noGrp="1"/>
          </p:cNvSpPr>
          <p:nvPr>
            <p:ph type="dt" sz="half" idx="10"/>
          </p:nvPr>
        </p:nvSpPr>
        <p:spPr/>
        <p:txBody>
          <a:bodyPr/>
          <a:lstStyle>
            <a:lvl1pPr>
              <a:defRPr/>
            </a:lvl1pPr>
          </a:lstStyle>
          <a:p>
            <a:pPr>
              <a:defRPr/>
            </a:pPr>
            <a:fld id="{02AF3B14-C542-414C-AB2A-4B5D408EC629}" type="datetime1">
              <a:rPr lang="zh-CN" altLang="en-US" smtClean="0"/>
              <a:t>2026/9/28</a:t>
            </a:fld>
            <a:endParaRPr lang="zh-CN" altLang="en-US"/>
          </a:p>
        </p:txBody>
      </p:sp>
      <p:sp>
        <p:nvSpPr>
          <p:cNvPr id="6" name="页脚占位符 4">
            <a:extLst>
              <a:ext uri="{FF2B5EF4-FFF2-40B4-BE49-F238E27FC236}">
                <a16:creationId xmlns:a16="http://schemas.microsoft.com/office/drawing/2014/main" id="{D98E838C-81DE-4B17-99B8-30E501DDA056}"/>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1830889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3">
            <a:extLst>
              <a:ext uri="{FF2B5EF4-FFF2-40B4-BE49-F238E27FC236}">
                <a16:creationId xmlns:a16="http://schemas.microsoft.com/office/drawing/2014/main" id="{CFBEAD39-7F0B-487C-889E-8CC00E57E860}"/>
              </a:ext>
            </a:extLst>
          </p:cNvPr>
          <p:cNvSpPr>
            <a:spLocks noGrp="1"/>
          </p:cNvSpPr>
          <p:nvPr>
            <p:ph type="dt" sz="half" idx="10"/>
          </p:nvPr>
        </p:nvSpPr>
        <p:spPr/>
        <p:txBody>
          <a:bodyPr/>
          <a:lstStyle>
            <a:lvl1pPr>
              <a:defRPr/>
            </a:lvl1pPr>
          </a:lstStyle>
          <a:p>
            <a:pPr>
              <a:defRPr/>
            </a:pPr>
            <a:fld id="{F0806F83-9324-4F9B-9C95-4EA3A0B50F39}" type="datetime1">
              <a:rPr lang="zh-CN" altLang="en-US" smtClean="0"/>
              <a:t>2026/9/28</a:t>
            </a:fld>
            <a:endParaRPr lang="zh-CN" altLang="en-US"/>
          </a:p>
        </p:txBody>
      </p:sp>
      <p:sp>
        <p:nvSpPr>
          <p:cNvPr id="6" name="页脚占位符 4">
            <a:extLst>
              <a:ext uri="{FF2B5EF4-FFF2-40B4-BE49-F238E27FC236}">
                <a16:creationId xmlns:a16="http://schemas.microsoft.com/office/drawing/2014/main" id="{B011B8C8-06D6-4CE0-AA98-6C0AA4B3E776}"/>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4077577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15BF838-621E-497D-B12E-40C72E1EE53A}"/>
              </a:ext>
            </a:extLst>
          </p:cNvPr>
          <p:cNvSpPr>
            <a:spLocks noGrp="1"/>
          </p:cNvSpPr>
          <p:nvPr>
            <p:ph type="dt" sz="half" idx="10"/>
          </p:nvPr>
        </p:nvSpPr>
        <p:spPr/>
        <p:txBody>
          <a:bodyPr/>
          <a:lstStyle>
            <a:lvl1pPr>
              <a:defRPr/>
            </a:lvl1pPr>
          </a:lstStyle>
          <a:p>
            <a:pPr>
              <a:defRPr/>
            </a:pPr>
            <a:fld id="{BDF0E949-071E-432F-B84F-21F9E1006157}" type="datetime1">
              <a:rPr lang="zh-CN" altLang="en-US" smtClean="0"/>
              <a:t>2026/9/28</a:t>
            </a:fld>
            <a:endParaRPr lang="zh-CN" altLang="en-US"/>
          </a:p>
        </p:txBody>
      </p:sp>
      <p:sp>
        <p:nvSpPr>
          <p:cNvPr id="5" name="页脚占位符 4">
            <a:extLst>
              <a:ext uri="{FF2B5EF4-FFF2-40B4-BE49-F238E27FC236}">
                <a16:creationId xmlns:a16="http://schemas.microsoft.com/office/drawing/2014/main" id="{6A4B0C50-9A33-471D-8B3F-FB7ED2615130}"/>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6128314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40513" y="115888"/>
            <a:ext cx="2057400" cy="60388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68313" y="115888"/>
            <a:ext cx="6019800" cy="603885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B367D10-BEEE-49DE-B488-9FD8D73A6398}"/>
              </a:ext>
            </a:extLst>
          </p:cNvPr>
          <p:cNvSpPr>
            <a:spLocks noGrp="1"/>
          </p:cNvSpPr>
          <p:nvPr>
            <p:ph type="dt" sz="half" idx="10"/>
          </p:nvPr>
        </p:nvSpPr>
        <p:spPr/>
        <p:txBody>
          <a:bodyPr/>
          <a:lstStyle>
            <a:lvl1pPr>
              <a:defRPr/>
            </a:lvl1pPr>
          </a:lstStyle>
          <a:p>
            <a:pPr>
              <a:defRPr/>
            </a:pPr>
            <a:fld id="{AD3B5613-FA47-4863-A0E5-B55C3D8398F0}" type="datetime1">
              <a:rPr lang="zh-CN" altLang="en-US" smtClean="0"/>
              <a:t>2026/9/28</a:t>
            </a:fld>
            <a:endParaRPr lang="zh-CN" altLang="en-US"/>
          </a:p>
        </p:txBody>
      </p:sp>
      <p:sp>
        <p:nvSpPr>
          <p:cNvPr id="5" name="页脚占位符 4">
            <a:extLst>
              <a:ext uri="{FF2B5EF4-FFF2-40B4-BE49-F238E27FC236}">
                <a16:creationId xmlns:a16="http://schemas.microsoft.com/office/drawing/2014/main" id="{92E2B046-A7CF-4EF5-AC05-125B78ED1B90}"/>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1369294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187450" y="115888"/>
            <a:ext cx="7510463" cy="576262"/>
          </a:xfrm>
        </p:spPr>
        <p:txBody>
          <a:bodyPr/>
          <a:lstStyle/>
          <a:p>
            <a:r>
              <a:rPr lang="zh-CN" altLang="en-US"/>
              <a:t>单击此处编辑母版标题样式</a:t>
            </a:r>
          </a:p>
        </p:txBody>
      </p:sp>
      <p:sp>
        <p:nvSpPr>
          <p:cNvPr id="3" name="表格占位符 2"/>
          <p:cNvSpPr>
            <a:spLocks noGrp="1"/>
          </p:cNvSpPr>
          <p:nvPr>
            <p:ph type="tbl" idx="1"/>
          </p:nvPr>
        </p:nvSpPr>
        <p:spPr>
          <a:xfrm>
            <a:off x="468313" y="908050"/>
            <a:ext cx="8229600" cy="5246688"/>
          </a:xfrm>
        </p:spPr>
        <p:txBody>
          <a:bodyPr/>
          <a:lstStyle/>
          <a:p>
            <a:pPr lvl="0"/>
            <a:endParaRPr lang="zh-CN" altLang="en-US" noProof="0"/>
          </a:p>
        </p:txBody>
      </p:sp>
      <p:sp>
        <p:nvSpPr>
          <p:cNvPr id="4" name="日期占位符 3">
            <a:extLst>
              <a:ext uri="{FF2B5EF4-FFF2-40B4-BE49-F238E27FC236}">
                <a16:creationId xmlns:a16="http://schemas.microsoft.com/office/drawing/2014/main" id="{3E889B88-0CC9-4991-ABA0-F1F4C2F9B3CA}"/>
              </a:ext>
            </a:extLst>
          </p:cNvPr>
          <p:cNvSpPr>
            <a:spLocks noGrp="1"/>
          </p:cNvSpPr>
          <p:nvPr>
            <p:ph type="dt" sz="half" idx="10"/>
          </p:nvPr>
        </p:nvSpPr>
        <p:spPr/>
        <p:txBody>
          <a:bodyPr/>
          <a:lstStyle>
            <a:lvl1pPr>
              <a:defRPr/>
            </a:lvl1pPr>
          </a:lstStyle>
          <a:p>
            <a:pPr>
              <a:defRPr/>
            </a:pPr>
            <a:fld id="{CF863728-3889-4BF9-A103-78DCC030F580}" type="datetime1">
              <a:rPr lang="zh-CN" altLang="en-US" smtClean="0"/>
              <a:t>2026/9/28</a:t>
            </a:fld>
            <a:endParaRPr lang="zh-CN" altLang="en-US"/>
          </a:p>
        </p:txBody>
      </p:sp>
      <p:sp>
        <p:nvSpPr>
          <p:cNvPr id="5" name="页脚占位符 4">
            <a:extLst>
              <a:ext uri="{FF2B5EF4-FFF2-40B4-BE49-F238E27FC236}">
                <a16:creationId xmlns:a16="http://schemas.microsoft.com/office/drawing/2014/main" id="{98E780C0-4195-4DAC-8593-73511AC9169E}"/>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17257500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1187450" y="115888"/>
            <a:ext cx="7510463" cy="576262"/>
          </a:xfrm>
        </p:spPr>
        <p:txBody>
          <a:bodyPr/>
          <a:lstStyle/>
          <a:p>
            <a:r>
              <a:rPr lang="zh-CN" altLang="en-US"/>
              <a:t>单击此处编辑母版标题样式</a:t>
            </a:r>
          </a:p>
        </p:txBody>
      </p:sp>
      <p:sp>
        <p:nvSpPr>
          <p:cNvPr id="3" name="文本占位符 2"/>
          <p:cNvSpPr>
            <a:spLocks noGrp="1"/>
          </p:cNvSpPr>
          <p:nvPr>
            <p:ph type="body" sz="half" idx="1"/>
          </p:nvPr>
        </p:nvSpPr>
        <p:spPr>
          <a:xfrm>
            <a:off x="468313" y="908050"/>
            <a:ext cx="4038600" cy="52466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59313" y="908050"/>
            <a:ext cx="4038600" cy="52466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0B398799-B573-4486-AE40-37A27752C4EA}"/>
              </a:ext>
            </a:extLst>
          </p:cNvPr>
          <p:cNvSpPr>
            <a:spLocks noGrp="1"/>
          </p:cNvSpPr>
          <p:nvPr>
            <p:ph type="dt" sz="half" idx="10"/>
          </p:nvPr>
        </p:nvSpPr>
        <p:spPr/>
        <p:txBody>
          <a:bodyPr/>
          <a:lstStyle>
            <a:lvl1pPr>
              <a:defRPr/>
            </a:lvl1pPr>
          </a:lstStyle>
          <a:p>
            <a:pPr>
              <a:defRPr/>
            </a:pPr>
            <a:fld id="{48689324-69AA-40E1-A5FD-076910145391}" type="datetime1">
              <a:rPr lang="zh-CN" altLang="en-US" smtClean="0"/>
              <a:t>2026/9/28</a:t>
            </a:fld>
            <a:endParaRPr lang="zh-CN" altLang="en-US"/>
          </a:p>
        </p:txBody>
      </p:sp>
      <p:sp>
        <p:nvSpPr>
          <p:cNvPr id="6" name="页脚占位符 4">
            <a:extLst>
              <a:ext uri="{FF2B5EF4-FFF2-40B4-BE49-F238E27FC236}">
                <a16:creationId xmlns:a16="http://schemas.microsoft.com/office/drawing/2014/main" id="{101338A7-56E0-4E74-B052-5D1780F5346F}"/>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2279312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1187450" y="115888"/>
            <a:ext cx="7510463" cy="576262"/>
          </a:xfrm>
        </p:spPr>
        <p:txBody>
          <a:bodyPr/>
          <a:lstStyle/>
          <a:p>
            <a:r>
              <a:rPr lang="zh-CN" altLang="en-US"/>
              <a:t>单击此处编辑母版标题样式</a:t>
            </a:r>
          </a:p>
        </p:txBody>
      </p:sp>
      <p:sp>
        <p:nvSpPr>
          <p:cNvPr id="3" name="文本占位符 2"/>
          <p:cNvSpPr>
            <a:spLocks noGrp="1"/>
          </p:cNvSpPr>
          <p:nvPr>
            <p:ph type="body" sz="half" idx="1"/>
          </p:nvPr>
        </p:nvSpPr>
        <p:spPr>
          <a:xfrm>
            <a:off x="468313" y="908050"/>
            <a:ext cx="4038600" cy="52466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59313" y="908050"/>
            <a:ext cx="4038600" cy="254635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59313" y="3606800"/>
            <a:ext cx="4038600" cy="25479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日期占位符 3">
            <a:extLst>
              <a:ext uri="{FF2B5EF4-FFF2-40B4-BE49-F238E27FC236}">
                <a16:creationId xmlns:a16="http://schemas.microsoft.com/office/drawing/2014/main" id="{FE5AE111-C312-4308-B6DE-87B6FB789091}"/>
              </a:ext>
            </a:extLst>
          </p:cNvPr>
          <p:cNvSpPr>
            <a:spLocks noGrp="1"/>
          </p:cNvSpPr>
          <p:nvPr>
            <p:ph type="dt" sz="half" idx="10"/>
          </p:nvPr>
        </p:nvSpPr>
        <p:spPr/>
        <p:txBody>
          <a:bodyPr/>
          <a:lstStyle>
            <a:lvl1pPr>
              <a:defRPr/>
            </a:lvl1pPr>
          </a:lstStyle>
          <a:p>
            <a:pPr>
              <a:defRPr/>
            </a:pPr>
            <a:fld id="{CB32896A-EE59-427B-A3FB-B58EE8C0D3AD}" type="datetime1">
              <a:rPr lang="zh-CN" altLang="en-US" smtClean="0"/>
              <a:t>2026/9/28</a:t>
            </a:fld>
            <a:endParaRPr lang="zh-CN" altLang="en-US"/>
          </a:p>
        </p:txBody>
      </p:sp>
      <p:sp>
        <p:nvSpPr>
          <p:cNvPr id="7" name="页脚占位符 4">
            <a:extLst>
              <a:ext uri="{FF2B5EF4-FFF2-40B4-BE49-F238E27FC236}">
                <a16:creationId xmlns:a16="http://schemas.microsoft.com/office/drawing/2014/main" id="{9D8CAE45-031E-499E-A90B-B8D75FB1DCAE}"/>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12610347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1187450" y="115888"/>
            <a:ext cx="7510463" cy="576262"/>
          </a:xfrm>
        </p:spPr>
        <p:txBody>
          <a:bodyPr/>
          <a:lstStyle/>
          <a:p>
            <a:r>
              <a:rPr lang="zh-CN" altLang="en-US"/>
              <a:t>单击此处编辑母版标题样式</a:t>
            </a:r>
          </a:p>
        </p:txBody>
      </p:sp>
      <p:sp>
        <p:nvSpPr>
          <p:cNvPr id="3" name="内容占位符 2"/>
          <p:cNvSpPr>
            <a:spLocks noGrp="1"/>
          </p:cNvSpPr>
          <p:nvPr>
            <p:ph sz="quarter" idx="1"/>
          </p:nvPr>
        </p:nvSpPr>
        <p:spPr>
          <a:xfrm>
            <a:off x="468313" y="908050"/>
            <a:ext cx="4038600" cy="254635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59313" y="908050"/>
            <a:ext cx="4038600" cy="254635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8313" y="3606800"/>
            <a:ext cx="4038600" cy="25479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59313" y="3606800"/>
            <a:ext cx="4038600" cy="25479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a16="http://schemas.microsoft.com/office/drawing/2014/main" id="{E19C89CC-C035-4A61-B871-3ACCD4583FAE}"/>
              </a:ext>
            </a:extLst>
          </p:cNvPr>
          <p:cNvSpPr>
            <a:spLocks noGrp="1"/>
          </p:cNvSpPr>
          <p:nvPr>
            <p:ph type="dt" sz="half" idx="10"/>
          </p:nvPr>
        </p:nvSpPr>
        <p:spPr/>
        <p:txBody>
          <a:bodyPr/>
          <a:lstStyle>
            <a:lvl1pPr>
              <a:defRPr/>
            </a:lvl1pPr>
          </a:lstStyle>
          <a:p>
            <a:pPr>
              <a:defRPr/>
            </a:pPr>
            <a:fld id="{441B92E5-8151-4BD4-8CBE-766C2C85DFB9}" type="datetime1">
              <a:rPr lang="zh-CN" altLang="en-US" smtClean="0"/>
              <a:t>2026/9/28</a:t>
            </a:fld>
            <a:endParaRPr lang="zh-CN" altLang="en-US"/>
          </a:p>
        </p:txBody>
      </p:sp>
      <p:sp>
        <p:nvSpPr>
          <p:cNvPr id="8" name="页脚占位符 4">
            <a:extLst>
              <a:ext uri="{FF2B5EF4-FFF2-40B4-BE49-F238E27FC236}">
                <a16:creationId xmlns:a16="http://schemas.microsoft.com/office/drawing/2014/main" id="{CFD3A877-9E74-4A62-8FA2-0399E4E23149}"/>
              </a:ext>
            </a:extLst>
          </p:cNvPr>
          <p:cNvSpPr>
            <a:spLocks noGrp="1"/>
          </p:cNvSpPr>
          <p:nvPr>
            <p:ph type="ftr" sz="quarter" idx="11"/>
          </p:nvPr>
        </p:nvSpPr>
        <p:spPr/>
        <p:txBody>
          <a:bodyPr/>
          <a:lstStyle>
            <a:lvl1pPr>
              <a:defRPr/>
            </a:lvl1pPr>
          </a:lstStyle>
          <a:p>
            <a:endParaRPr lang="en-US" altLang="zh-CN"/>
          </a:p>
        </p:txBody>
      </p:sp>
    </p:spTree>
    <p:extLst>
      <p:ext uri="{BB962C8B-B14F-4D97-AF65-F5344CB8AC3E}">
        <p14:creationId xmlns:p14="http://schemas.microsoft.com/office/powerpoint/2010/main" val="1213407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068CFE-6FFC-41FD-A16C-BBBBC21FB3EE}"/>
              </a:ext>
            </a:extLst>
          </p:cNvPr>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C0C8D798-CB0D-4199-ACBC-3E53C2379AB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Rectangle 250">
            <a:extLst>
              <a:ext uri="{FF2B5EF4-FFF2-40B4-BE49-F238E27FC236}">
                <a16:creationId xmlns:a16="http://schemas.microsoft.com/office/drawing/2014/main" id="{D849E200-4DE8-4A5C-BAA9-940D8CBDE29F}"/>
              </a:ext>
            </a:extLst>
          </p:cNvPr>
          <p:cNvSpPr>
            <a:spLocks noGrp="1" noChangeArrowheads="1"/>
          </p:cNvSpPr>
          <p:nvPr>
            <p:ph type="dt" sz="half" idx="10"/>
          </p:nvPr>
        </p:nvSpPr>
        <p:spPr>
          <a:ln/>
        </p:spPr>
        <p:txBody>
          <a:bodyPr/>
          <a:lstStyle>
            <a:lvl1pPr>
              <a:defRPr/>
            </a:lvl1pPr>
          </a:lstStyle>
          <a:p>
            <a:pPr>
              <a:defRPr/>
            </a:pPr>
            <a:fld id="{41DA0A23-5417-46FA-AD93-1C39267607DC}" type="datetime1">
              <a:rPr lang="zh-CN" altLang="en-US" smtClean="0"/>
              <a:t>2026/9/28</a:t>
            </a:fld>
            <a:endParaRPr lang="en-US" altLang="zh-CN"/>
          </a:p>
        </p:txBody>
      </p:sp>
      <p:sp>
        <p:nvSpPr>
          <p:cNvPr id="5" name="Rectangle 251">
            <a:extLst>
              <a:ext uri="{FF2B5EF4-FFF2-40B4-BE49-F238E27FC236}">
                <a16:creationId xmlns:a16="http://schemas.microsoft.com/office/drawing/2014/main" id="{88FC317E-A807-476D-84A5-867B5B4AB453}"/>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252">
            <a:extLst>
              <a:ext uri="{FF2B5EF4-FFF2-40B4-BE49-F238E27FC236}">
                <a16:creationId xmlns:a16="http://schemas.microsoft.com/office/drawing/2014/main" id="{7EF351AD-6C3C-491F-ACED-01626EAB95FB}"/>
              </a:ext>
            </a:extLst>
          </p:cNvPr>
          <p:cNvSpPr>
            <a:spLocks noGrp="1" noChangeArrowheads="1"/>
          </p:cNvSpPr>
          <p:nvPr>
            <p:ph type="sldNum" sz="quarter" idx="12"/>
          </p:nvPr>
        </p:nvSpPr>
        <p:spPr>
          <a:ln/>
        </p:spPr>
        <p:txBody>
          <a:bodyPr/>
          <a:lstStyle>
            <a:lvl1pPr>
              <a:defRPr/>
            </a:lvl1pPr>
          </a:lstStyle>
          <a:p>
            <a:pPr>
              <a:defRPr/>
            </a:pPr>
            <a:fld id="{2C1FAF1F-F766-4E4E-9296-140731B46AF1}" type="slidenum">
              <a:rPr lang="zh-CN" altLang="en-US"/>
              <a:pPr>
                <a:defRPr/>
              </a:pPr>
              <a:t>‹#›</a:t>
            </a:fld>
            <a:endParaRPr lang="en-US" altLang="zh-CN"/>
          </a:p>
        </p:txBody>
      </p:sp>
    </p:spTree>
    <p:extLst>
      <p:ext uri="{BB962C8B-B14F-4D97-AF65-F5344CB8AC3E}">
        <p14:creationId xmlns:p14="http://schemas.microsoft.com/office/powerpoint/2010/main" val="7546464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0E8311-4DBA-46FD-BCA9-C954F5AEF55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2FBA608-2F1E-43F1-99BE-16B73AB01E74}"/>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250">
            <a:extLst>
              <a:ext uri="{FF2B5EF4-FFF2-40B4-BE49-F238E27FC236}">
                <a16:creationId xmlns:a16="http://schemas.microsoft.com/office/drawing/2014/main" id="{F34D2816-8F68-40C1-BCA4-939AFC1C33A7}"/>
              </a:ext>
            </a:extLst>
          </p:cNvPr>
          <p:cNvSpPr>
            <a:spLocks noGrp="1" noChangeArrowheads="1"/>
          </p:cNvSpPr>
          <p:nvPr>
            <p:ph type="dt" sz="half" idx="10"/>
          </p:nvPr>
        </p:nvSpPr>
        <p:spPr>
          <a:ln/>
        </p:spPr>
        <p:txBody>
          <a:bodyPr/>
          <a:lstStyle>
            <a:lvl1pPr>
              <a:defRPr/>
            </a:lvl1pPr>
          </a:lstStyle>
          <a:p>
            <a:pPr>
              <a:defRPr/>
            </a:pPr>
            <a:fld id="{4E754D0E-59D8-4E73-8183-56207053F2D2}" type="datetime1">
              <a:rPr lang="zh-CN" altLang="en-US" smtClean="0"/>
              <a:t>2026/9/28</a:t>
            </a:fld>
            <a:endParaRPr lang="en-US" altLang="zh-CN"/>
          </a:p>
        </p:txBody>
      </p:sp>
      <p:sp>
        <p:nvSpPr>
          <p:cNvPr id="5" name="Rectangle 251">
            <a:extLst>
              <a:ext uri="{FF2B5EF4-FFF2-40B4-BE49-F238E27FC236}">
                <a16:creationId xmlns:a16="http://schemas.microsoft.com/office/drawing/2014/main" id="{42000BAE-109F-4E84-A903-CB5A262FF856}"/>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252">
            <a:extLst>
              <a:ext uri="{FF2B5EF4-FFF2-40B4-BE49-F238E27FC236}">
                <a16:creationId xmlns:a16="http://schemas.microsoft.com/office/drawing/2014/main" id="{440139D1-402B-47A0-AD24-73352C136BA6}"/>
              </a:ext>
            </a:extLst>
          </p:cNvPr>
          <p:cNvSpPr>
            <a:spLocks noGrp="1" noChangeArrowheads="1"/>
          </p:cNvSpPr>
          <p:nvPr>
            <p:ph type="sldNum" sz="quarter" idx="12"/>
          </p:nvPr>
        </p:nvSpPr>
        <p:spPr>
          <a:ln/>
        </p:spPr>
        <p:txBody>
          <a:bodyPr/>
          <a:lstStyle>
            <a:lvl1pPr>
              <a:defRPr/>
            </a:lvl1pPr>
          </a:lstStyle>
          <a:p>
            <a:pPr>
              <a:defRPr/>
            </a:pPr>
            <a:fld id="{02956C72-4CF0-468F-A3A2-4673037395A2}" type="slidenum">
              <a:rPr lang="zh-CN" altLang="en-US"/>
              <a:pPr>
                <a:defRPr/>
              </a:pPr>
              <a:t>‹#›</a:t>
            </a:fld>
            <a:endParaRPr lang="en-US" altLang="zh-CN"/>
          </a:p>
        </p:txBody>
      </p:sp>
    </p:spTree>
    <p:extLst>
      <p:ext uri="{BB962C8B-B14F-4D97-AF65-F5344CB8AC3E}">
        <p14:creationId xmlns:p14="http://schemas.microsoft.com/office/powerpoint/2010/main" val="36548846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E7F626-099D-4A53-BA42-D019575DC0C0}"/>
              </a:ext>
            </a:extLst>
          </p:cNvPr>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51B4B92-4FF3-4CED-9429-E8AD78DCA53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Rectangle 250">
            <a:extLst>
              <a:ext uri="{FF2B5EF4-FFF2-40B4-BE49-F238E27FC236}">
                <a16:creationId xmlns:a16="http://schemas.microsoft.com/office/drawing/2014/main" id="{724B4524-D323-4C02-A7C7-A0B4380E4C5A}"/>
              </a:ext>
            </a:extLst>
          </p:cNvPr>
          <p:cNvSpPr>
            <a:spLocks noGrp="1" noChangeArrowheads="1"/>
          </p:cNvSpPr>
          <p:nvPr>
            <p:ph type="dt" sz="half" idx="10"/>
          </p:nvPr>
        </p:nvSpPr>
        <p:spPr>
          <a:ln/>
        </p:spPr>
        <p:txBody>
          <a:bodyPr/>
          <a:lstStyle>
            <a:lvl1pPr>
              <a:defRPr/>
            </a:lvl1pPr>
          </a:lstStyle>
          <a:p>
            <a:pPr>
              <a:defRPr/>
            </a:pPr>
            <a:fld id="{53FBCEA1-D2FA-4209-8A47-CB82163291D6}" type="datetime1">
              <a:rPr lang="zh-CN" altLang="en-US" smtClean="0"/>
              <a:t>2026/9/28</a:t>
            </a:fld>
            <a:endParaRPr lang="en-US" altLang="zh-CN"/>
          </a:p>
        </p:txBody>
      </p:sp>
      <p:sp>
        <p:nvSpPr>
          <p:cNvPr id="5" name="Rectangle 251">
            <a:extLst>
              <a:ext uri="{FF2B5EF4-FFF2-40B4-BE49-F238E27FC236}">
                <a16:creationId xmlns:a16="http://schemas.microsoft.com/office/drawing/2014/main" id="{720833F9-7F1C-414C-BABB-EF149F3A3170}"/>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252">
            <a:extLst>
              <a:ext uri="{FF2B5EF4-FFF2-40B4-BE49-F238E27FC236}">
                <a16:creationId xmlns:a16="http://schemas.microsoft.com/office/drawing/2014/main" id="{4BDDE886-9A22-47FB-B6A7-8929EF9D668F}"/>
              </a:ext>
            </a:extLst>
          </p:cNvPr>
          <p:cNvSpPr>
            <a:spLocks noGrp="1" noChangeArrowheads="1"/>
          </p:cNvSpPr>
          <p:nvPr>
            <p:ph type="sldNum" sz="quarter" idx="12"/>
          </p:nvPr>
        </p:nvSpPr>
        <p:spPr>
          <a:ln/>
        </p:spPr>
        <p:txBody>
          <a:bodyPr/>
          <a:lstStyle>
            <a:lvl1pPr>
              <a:defRPr/>
            </a:lvl1pPr>
          </a:lstStyle>
          <a:p>
            <a:pPr>
              <a:defRPr/>
            </a:pPr>
            <a:fld id="{188042A2-75A1-4ACE-AE06-75718F8B1792}" type="slidenum">
              <a:rPr lang="zh-CN" altLang="en-US"/>
              <a:pPr>
                <a:defRPr/>
              </a:pPr>
              <a:t>‹#›</a:t>
            </a:fld>
            <a:endParaRPr lang="en-US" altLang="zh-CN"/>
          </a:p>
        </p:txBody>
      </p:sp>
    </p:spTree>
    <p:extLst>
      <p:ext uri="{BB962C8B-B14F-4D97-AF65-F5344CB8AC3E}">
        <p14:creationId xmlns:p14="http://schemas.microsoft.com/office/powerpoint/2010/main" val="19350363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912D31-87EC-468B-BFB3-867BEE7EDD8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852BEDA-C689-40DC-A255-1C8462944C81}"/>
              </a:ext>
            </a:extLst>
          </p:cNvPr>
          <p:cNvSpPr>
            <a:spLocks noGrp="1"/>
          </p:cNvSpPr>
          <p:nvPr>
            <p:ph sz="half" idx="1"/>
          </p:nvPr>
        </p:nvSpPr>
        <p:spPr>
          <a:xfrm>
            <a:off x="609600" y="1600200"/>
            <a:ext cx="4000500" cy="44989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7F409237-D321-4111-835D-E6290A01EEBE}"/>
              </a:ext>
            </a:extLst>
          </p:cNvPr>
          <p:cNvSpPr>
            <a:spLocks noGrp="1"/>
          </p:cNvSpPr>
          <p:nvPr>
            <p:ph sz="half" idx="2"/>
          </p:nvPr>
        </p:nvSpPr>
        <p:spPr>
          <a:xfrm>
            <a:off x="4762500" y="1600200"/>
            <a:ext cx="4000500" cy="44989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250">
            <a:extLst>
              <a:ext uri="{FF2B5EF4-FFF2-40B4-BE49-F238E27FC236}">
                <a16:creationId xmlns:a16="http://schemas.microsoft.com/office/drawing/2014/main" id="{18A69210-F907-406F-AF0B-F3335CBE0CE3}"/>
              </a:ext>
            </a:extLst>
          </p:cNvPr>
          <p:cNvSpPr>
            <a:spLocks noGrp="1" noChangeArrowheads="1"/>
          </p:cNvSpPr>
          <p:nvPr>
            <p:ph type="dt" sz="half" idx="10"/>
          </p:nvPr>
        </p:nvSpPr>
        <p:spPr>
          <a:ln/>
        </p:spPr>
        <p:txBody>
          <a:bodyPr/>
          <a:lstStyle>
            <a:lvl1pPr>
              <a:defRPr/>
            </a:lvl1pPr>
          </a:lstStyle>
          <a:p>
            <a:pPr>
              <a:defRPr/>
            </a:pPr>
            <a:fld id="{FD11D3D9-3AFC-4C9B-8C95-F8911F12AAA7}" type="datetime1">
              <a:rPr lang="zh-CN" altLang="en-US" smtClean="0"/>
              <a:t>2026/9/28</a:t>
            </a:fld>
            <a:endParaRPr lang="en-US" altLang="zh-CN"/>
          </a:p>
        </p:txBody>
      </p:sp>
      <p:sp>
        <p:nvSpPr>
          <p:cNvPr id="6" name="Rectangle 251">
            <a:extLst>
              <a:ext uri="{FF2B5EF4-FFF2-40B4-BE49-F238E27FC236}">
                <a16:creationId xmlns:a16="http://schemas.microsoft.com/office/drawing/2014/main" id="{B241BBFE-5CDB-41F1-B03F-5A9F044DF471}"/>
              </a:ext>
            </a:extLst>
          </p:cNvPr>
          <p:cNvSpPr>
            <a:spLocks noGrp="1" noChangeArrowheads="1"/>
          </p:cNvSpPr>
          <p:nvPr>
            <p:ph type="ftr" sz="quarter" idx="11"/>
          </p:nvPr>
        </p:nvSpPr>
        <p:spPr>
          <a:ln/>
        </p:spPr>
        <p:txBody>
          <a:bodyPr/>
          <a:lstStyle>
            <a:lvl1pPr>
              <a:defRPr/>
            </a:lvl1pPr>
          </a:lstStyle>
          <a:p>
            <a:endParaRPr lang="en-US" altLang="zh-CN"/>
          </a:p>
        </p:txBody>
      </p:sp>
      <p:sp>
        <p:nvSpPr>
          <p:cNvPr id="7" name="Rectangle 252">
            <a:extLst>
              <a:ext uri="{FF2B5EF4-FFF2-40B4-BE49-F238E27FC236}">
                <a16:creationId xmlns:a16="http://schemas.microsoft.com/office/drawing/2014/main" id="{755155D8-5DC4-4592-8885-9CB874034293}"/>
              </a:ext>
            </a:extLst>
          </p:cNvPr>
          <p:cNvSpPr>
            <a:spLocks noGrp="1" noChangeArrowheads="1"/>
          </p:cNvSpPr>
          <p:nvPr>
            <p:ph type="sldNum" sz="quarter" idx="12"/>
          </p:nvPr>
        </p:nvSpPr>
        <p:spPr>
          <a:ln/>
        </p:spPr>
        <p:txBody>
          <a:bodyPr/>
          <a:lstStyle>
            <a:lvl1pPr>
              <a:defRPr/>
            </a:lvl1pPr>
          </a:lstStyle>
          <a:p>
            <a:pPr>
              <a:defRPr/>
            </a:pPr>
            <a:fld id="{BBCAF546-E4E5-4B12-968B-6C8C7DC601A6}" type="slidenum">
              <a:rPr lang="zh-CN" altLang="en-US"/>
              <a:pPr>
                <a:defRPr/>
              </a:pPr>
              <a:t>‹#›</a:t>
            </a:fld>
            <a:endParaRPr lang="en-US" altLang="zh-CN"/>
          </a:p>
        </p:txBody>
      </p:sp>
    </p:spTree>
    <p:extLst>
      <p:ext uri="{BB962C8B-B14F-4D97-AF65-F5344CB8AC3E}">
        <p14:creationId xmlns:p14="http://schemas.microsoft.com/office/powerpoint/2010/main" val="11647628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F4F550-CF75-4C40-8121-CAB8765AF427}"/>
              </a:ext>
            </a:extLst>
          </p:cNvPr>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7A768EE-F62F-4251-AD6C-841888D3F12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C33F206C-AB52-48F0-A2D6-3EB7AD8F1EBF}"/>
              </a:ext>
            </a:extLst>
          </p:cNvPr>
          <p:cNvSpPr>
            <a:spLocks noGrp="1"/>
          </p:cNvSpPr>
          <p:nvPr>
            <p:ph sz="half" idx="2"/>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D8C53D8B-8656-4CA8-957D-55203956D1E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D5A0D193-E77D-4F27-B163-AEB1A9D604D9}"/>
              </a:ext>
            </a:extLst>
          </p:cNvPr>
          <p:cNvSpPr>
            <a:spLocks noGrp="1"/>
          </p:cNvSpPr>
          <p:nvPr>
            <p:ph sz="quarter" idx="4"/>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250">
            <a:extLst>
              <a:ext uri="{FF2B5EF4-FFF2-40B4-BE49-F238E27FC236}">
                <a16:creationId xmlns:a16="http://schemas.microsoft.com/office/drawing/2014/main" id="{10EA2668-0F85-49C3-8EC1-E858584BBEC9}"/>
              </a:ext>
            </a:extLst>
          </p:cNvPr>
          <p:cNvSpPr>
            <a:spLocks noGrp="1" noChangeArrowheads="1"/>
          </p:cNvSpPr>
          <p:nvPr>
            <p:ph type="dt" sz="half" idx="10"/>
          </p:nvPr>
        </p:nvSpPr>
        <p:spPr>
          <a:ln/>
        </p:spPr>
        <p:txBody>
          <a:bodyPr/>
          <a:lstStyle>
            <a:lvl1pPr>
              <a:defRPr/>
            </a:lvl1pPr>
          </a:lstStyle>
          <a:p>
            <a:pPr>
              <a:defRPr/>
            </a:pPr>
            <a:fld id="{15A4EEC8-15A9-4719-A4C4-1092FCC3567B}" type="datetime1">
              <a:rPr lang="zh-CN" altLang="en-US" smtClean="0"/>
              <a:t>2026/9/28</a:t>
            </a:fld>
            <a:endParaRPr lang="en-US" altLang="zh-CN"/>
          </a:p>
        </p:txBody>
      </p:sp>
      <p:sp>
        <p:nvSpPr>
          <p:cNvPr id="8" name="Rectangle 251">
            <a:extLst>
              <a:ext uri="{FF2B5EF4-FFF2-40B4-BE49-F238E27FC236}">
                <a16:creationId xmlns:a16="http://schemas.microsoft.com/office/drawing/2014/main" id="{9466B2F8-5C3D-40F6-9AEB-394F14EE36E2}"/>
              </a:ext>
            </a:extLst>
          </p:cNvPr>
          <p:cNvSpPr>
            <a:spLocks noGrp="1" noChangeArrowheads="1"/>
          </p:cNvSpPr>
          <p:nvPr>
            <p:ph type="ftr" sz="quarter" idx="11"/>
          </p:nvPr>
        </p:nvSpPr>
        <p:spPr>
          <a:ln/>
        </p:spPr>
        <p:txBody>
          <a:bodyPr/>
          <a:lstStyle>
            <a:lvl1pPr>
              <a:defRPr/>
            </a:lvl1pPr>
          </a:lstStyle>
          <a:p>
            <a:endParaRPr lang="en-US" altLang="zh-CN"/>
          </a:p>
        </p:txBody>
      </p:sp>
      <p:sp>
        <p:nvSpPr>
          <p:cNvPr id="9" name="Rectangle 252">
            <a:extLst>
              <a:ext uri="{FF2B5EF4-FFF2-40B4-BE49-F238E27FC236}">
                <a16:creationId xmlns:a16="http://schemas.microsoft.com/office/drawing/2014/main" id="{70BFBC1D-0511-4F7C-A26D-D35EBABFAD53}"/>
              </a:ext>
            </a:extLst>
          </p:cNvPr>
          <p:cNvSpPr>
            <a:spLocks noGrp="1" noChangeArrowheads="1"/>
          </p:cNvSpPr>
          <p:nvPr>
            <p:ph type="sldNum" sz="quarter" idx="12"/>
          </p:nvPr>
        </p:nvSpPr>
        <p:spPr>
          <a:ln/>
        </p:spPr>
        <p:txBody>
          <a:bodyPr/>
          <a:lstStyle>
            <a:lvl1pPr>
              <a:defRPr/>
            </a:lvl1pPr>
          </a:lstStyle>
          <a:p>
            <a:pPr>
              <a:defRPr/>
            </a:pPr>
            <a:fld id="{0DA5368F-41EA-442F-969D-76C9FF874AB9}" type="slidenum">
              <a:rPr lang="zh-CN" altLang="en-US"/>
              <a:pPr>
                <a:defRPr/>
              </a:pPr>
              <a:t>‹#›</a:t>
            </a:fld>
            <a:endParaRPr lang="en-US" altLang="zh-CN"/>
          </a:p>
        </p:txBody>
      </p:sp>
    </p:spTree>
    <p:extLst>
      <p:ext uri="{BB962C8B-B14F-4D97-AF65-F5344CB8AC3E}">
        <p14:creationId xmlns:p14="http://schemas.microsoft.com/office/powerpoint/2010/main" val="30489703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382C84-0D80-4E62-9970-E5C43E800DDF}"/>
              </a:ext>
            </a:extLst>
          </p:cNvPr>
          <p:cNvSpPr>
            <a:spLocks noGrp="1"/>
          </p:cNvSpPr>
          <p:nvPr>
            <p:ph type="title"/>
          </p:nvPr>
        </p:nvSpPr>
        <p:spPr/>
        <p:txBody>
          <a:bodyPr/>
          <a:lstStyle/>
          <a:p>
            <a:r>
              <a:rPr lang="zh-CN" altLang="en-US"/>
              <a:t>单击此处编辑母版标题样式</a:t>
            </a:r>
          </a:p>
        </p:txBody>
      </p:sp>
      <p:sp>
        <p:nvSpPr>
          <p:cNvPr id="3" name="Rectangle 250">
            <a:extLst>
              <a:ext uri="{FF2B5EF4-FFF2-40B4-BE49-F238E27FC236}">
                <a16:creationId xmlns:a16="http://schemas.microsoft.com/office/drawing/2014/main" id="{C54087E2-E985-4764-AEE3-587AC9245D4A}"/>
              </a:ext>
            </a:extLst>
          </p:cNvPr>
          <p:cNvSpPr>
            <a:spLocks noGrp="1" noChangeArrowheads="1"/>
          </p:cNvSpPr>
          <p:nvPr>
            <p:ph type="dt" sz="half" idx="10"/>
          </p:nvPr>
        </p:nvSpPr>
        <p:spPr>
          <a:ln/>
        </p:spPr>
        <p:txBody>
          <a:bodyPr/>
          <a:lstStyle>
            <a:lvl1pPr>
              <a:defRPr/>
            </a:lvl1pPr>
          </a:lstStyle>
          <a:p>
            <a:pPr>
              <a:defRPr/>
            </a:pPr>
            <a:fld id="{87C00B28-3737-4E6C-A920-8127FB6365E3}" type="datetime1">
              <a:rPr lang="zh-CN" altLang="en-US" smtClean="0"/>
              <a:t>2026/9/28</a:t>
            </a:fld>
            <a:endParaRPr lang="en-US" altLang="zh-CN"/>
          </a:p>
        </p:txBody>
      </p:sp>
      <p:sp>
        <p:nvSpPr>
          <p:cNvPr id="4" name="Rectangle 251">
            <a:extLst>
              <a:ext uri="{FF2B5EF4-FFF2-40B4-BE49-F238E27FC236}">
                <a16:creationId xmlns:a16="http://schemas.microsoft.com/office/drawing/2014/main" id="{F23ED8C9-6D46-4CFD-AB30-AF7F6C26A39A}"/>
              </a:ext>
            </a:extLst>
          </p:cNvPr>
          <p:cNvSpPr>
            <a:spLocks noGrp="1" noChangeArrowheads="1"/>
          </p:cNvSpPr>
          <p:nvPr>
            <p:ph type="ftr" sz="quarter" idx="11"/>
          </p:nvPr>
        </p:nvSpPr>
        <p:spPr>
          <a:ln/>
        </p:spPr>
        <p:txBody>
          <a:bodyPr/>
          <a:lstStyle>
            <a:lvl1pPr>
              <a:defRPr/>
            </a:lvl1pPr>
          </a:lstStyle>
          <a:p>
            <a:endParaRPr lang="en-US" altLang="zh-CN"/>
          </a:p>
        </p:txBody>
      </p:sp>
      <p:sp>
        <p:nvSpPr>
          <p:cNvPr id="5" name="Rectangle 252">
            <a:extLst>
              <a:ext uri="{FF2B5EF4-FFF2-40B4-BE49-F238E27FC236}">
                <a16:creationId xmlns:a16="http://schemas.microsoft.com/office/drawing/2014/main" id="{8C402E46-2E59-47F0-9B6C-CDCECFEBA0E1}"/>
              </a:ext>
            </a:extLst>
          </p:cNvPr>
          <p:cNvSpPr>
            <a:spLocks noGrp="1" noChangeArrowheads="1"/>
          </p:cNvSpPr>
          <p:nvPr>
            <p:ph type="sldNum" sz="quarter" idx="12"/>
          </p:nvPr>
        </p:nvSpPr>
        <p:spPr>
          <a:ln/>
        </p:spPr>
        <p:txBody>
          <a:bodyPr/>
          <a:lstStyle>
            <a:lvl1pPr>
              <a:defRPr/>
            </a:lvl1pPr>
          </a:lstStyle>
          <a:p>
            <a:pPr>
              <a:defRPr/>
            </a:pPr>
            <a:fld id="{8C18330A-C6C4-4985-A508-30D2C47F09F3}" type="slidenum">
              <a:rPr lang="zh-CN" altLang="en-US"/>
              <a:pPr>
                <a:defRPr/>
              </a:pPr>
              <a:t>‹#›</a:t>
            </a:fld>
            <a:endParaRPr lang="en-US" altLang="zh-CN"/>
          </a:p>
        </p:txBody>
      </p:sp>
    </p:spTree>
    <p:extLst>
      <p:ext uri="{BB962C8B-B14F-4D97-AF65-F5344CB8AC3E}">
        <p14:creationId xmlns:p14="http://schemas.microsoft.com/office/powerpoint/2010/main" val="23686268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50">
            <a:extLst>
              <a:ext uri="{FF2B5EF4-FFF2-40B4-BE49-F238E27FC236}">
                <a16:creationId xmlns:a16="http://schemas.microsoft.com/office/drawing/2014/main" id="{12BDA9F0-69EC-423E-AACB-61CDFDD2BB39}"/>
              </a:ext>
            </a:extLst>
          </p:cNvPr>
          <p:cNvSpPr>
            <a:spLocks noGrp="1" noChangeArrowheads="1"/>
          </p:cNvSpPr>
          <p:nvPr>
            <p:ph type="dt" sz="half" idx="10"/>
          </p:nvPr>
        </p:nvSpPr>
        <p:spPr>
          <a:ln/>
        </p:spPr>
        <p:txBody>
          <a:bodyPr/>
          <a:lstStyle>
            <a:lvl1pPr>
              <a:defRPr/>
            </a:lvl1pPr>
          </a:lstStyle>
          <a:p>
            <a:pPr>
              <a:defRPr/>
            </a:pPr>
            <a:fld id="{B3CB5CFA-E90D-4EA2-87BB-B54A5996BFCA}" type="datetime1">
              <a:rPr lang="zh-CN" altLang="en-US" smtClean="0"/>
              <a:t>2026/9/28</a:t>
            </a:fld>
            <a:endParaRPr lang="en-US" altLang="zh-CN"/>
          </a:p>
        </p:txBody>
      </p:sp>
      <p:sp>
        <p:nvSpPr>
          <p:cNvPr id="3" name="Rectangle 251">
            <a:extLst>
              <a:ext uri="{FF2B5EF4-FFF2-40B4-BE49-F238E27FC236}">
                <a16:creationId xmlns:a16="http://schemas.microsoft.com/office/drawing/2014/main" id="{11AF2D99-2302-4AB9-ACD2-51D08C386D3A}"/>
              </a:ext>
            </a:extLst>
          </p:cNvPr>
          <p:cNvSpPr>
            <a:spLocks noGrp="1" noChangeArrowheads="1"/>
          </p:cNvSpPr>
          <p:nvPr>
            <p:ph type="ftr" sz="quarter" idx="11"/>
          </p:nvPr>
        </p:nvSpPr>
        <p:spPr>
          <a:ln/>
        </p:spPr>
        <p:txBody>
          <a:bodyPr/>
          <a:lstStyle>
            <a:lvl1pPr>
              <a:defRPr/>
            </a:lvl1pPr>
          </a:lstStyle>
          <a:p>
            <a:endParaRPr lang="en-US" altLang="zh-CN"/>
          </a:p>
        </p:txBody>
      </p:sp>
      <p:sp>
        <p:nvSpPr>
          <p:cNvPr id="4" name="Rectangle 252">
            <a:extLst>
              <a:ext uri="{FF2B5EF4-FFF2-40B4-BE49-F238E27FC236}">
                <a16:creationId xmlns:a16="http://schemas.microsoft.com/office/drawing/2014/main" id="{75713FEB-1A1A-4E80-B597-DAE8E8843A84}"/>
              </a:ext>
            </a:extLst>
          </p:cNvPr>
          <p:cNvSpPr>
            <a:spLocks noGrp="1" noChangeArrowheads="1"/>
          </p:cNvSpPr>
          <p:nvPr>
            <p:ph type="sldNum" sz="quarter" idx="12"/>
          </p:nvPr>
        </p:nvSpPr>
        <p:spPr>
          <a:ln/>
        </p:spPr>
        <p:txBody>
          <a:bodyPr/>
          <a:lstStyle>
            <a:lvl1pPr>
              <a:defRPr/>
            </a:lvl1pPr>
          </a:lstStyle>
          <a:p>
            <a:pPr>
              <a:defRPr/>
            </a:pPr>
            <a:fld id="{F36994C1-3828-4856-9ECF-D1550C99D892}" type="slidenum">
              <a:rPr lang="zh-CN" altLang="en-US"/>
              <a:pPr>
                <a:defRPr/>
              </a:pPr>
              <a:t>‹#›</a:t>
            </a:fld>
            <a:endParaRPr lang="en-US" altLang="zh-CN"/>
          </a:p>
        </p:txBody>
      </p:sp>
    </p:spTree>
    <p:extLst>
      <p:ext uri="{BB962C8B-B14F-4D97-AF65-F5344CB8AC3E}">
        <p14:creationId xmlns:p14="http://schemas.microsoft.com/office/powerpoint/2010/main" val="3477987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5BBBC0-C45D-4732-B676-048A269B5CC6}"/>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1A2C5816-9469-46A0-BFCD-F6B6CC26E81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B72282FB-362B-489A-AFD3-BE9E11C9053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250">
            <a:extLst>
              <a:ext uri="{FF2B5EF4-FFF2-40B4-BE49-F238E27FC236}">
                <a16:creationId xmlns:a16="http://schemas.microsoft.com/office/drawing/2014/main" id="{E54A6147-2A89-482E-B611-997E807BA173}"/>
              </a:ext>
            </a:extLst>
          </p:cNvPr>
          <p:cNvSpPr>
            <a:spLocks noGrp="1" noChangeArrowheads="1"/>
          </p:cNvSpPr>
          <p:nvPr>
            <p:ph type="dt" sz="half" idx="10"/>
          </p:nvPr>
        </p:nvSpPr>
        <p:spPr>
          <a:ln/>
        </p:spPr>
        <p:txBody>
          <a:bodyPr/>
          <a:lstStyle>
            <a:lvl1pPr>
              <a:defRPr/>
            </a:lvl1pPr>
          </a:lstStyle>
          <a:p>
            <a:pPr>
              <a:defRPr/>
            </a:pPr>
            <a:fld id="{619679B5-51FF-404B-B6EE-6F73C37A3940}" type="datetime1">
              <a:rPr lang="zh-CN" altLang="en-US" smtClean="0"/>
              <a:t>2026/9/28</a:t>
            </a:fld>
            <a:endParaRPr lang="en-US" altLang="zh-CN"/>
          </a:p>
        </p:txBody>
      </p:sp>
      <p:sp>
        <p:nvSpPr>
          <p:cNvPr id="6" name="Rectangle 251">
            <a:extLst>
              <a:ext uri="{FF2B5EF4-FFF2-40B4-BE49-F238E27FC236}">
                <a16:creationId xmlns:a16="http://schemas.microsoft.com/office/drawing/2014/main" id="{0DB15F88-D2F0-40AD-A3B2-D96EC3957D2B}"/>
              </a:ext>
            </a:extLst>
          </p:cNvPr>
          <p:cNvSpPr>
            <a:spLocks noGrp="1" noChangeArrowheads="1"/>
          </p:cNvSpPr>
          <p:nvPr>
            <p:ph type="ftr" sz="quarter" idx="11"/>
          </p:nvPr>
        </p:nvSpPr>
        <p:spPr>
          <a:ln/>
        </p:spPr>
        <p:txBody>
          <a:bodyPr/>
          <a:lstStyle>
            <a:lvl1pPr>
              <a:defRPr/>
            </a:lvl1pPr>
          </a:lstStyle>
          <a:p>
            <a:endParaRPr lang="en-US" altLang="zh-CN"/>
          </a:p>
        </p:txBody>
      </p:sp>
      <p:sp>
        <p:nvSpPr>
          <p:cNvPr id="7" name="Rectangle 252">
            <a:extLst>
              <a:ext uri="{FF2B5EF4-FFF2-40B4-BE49-F238E27FC236}">
                <a16:creationId xmlns:a16="http://schemas.microsoft.com/office/drawing/2014/main" id="{02DA010E-80B8-4B66-A8C5-508C0E71E0ED}"/>
              </a:ext>
            </a:extLst>
          </p:cNvPr>
          <p:cNvSpPr>
            <a:spLocks noGrp="1" noChangeArrowheads="1"/>
          </p:cNvSpPr>
          <p:nvPr>
            <p:ph type="sldNum" sz="quarter" idx="12"/>
          </p:nvPr>
        </p:nvSpPr>
        <p:spPr>
          <a:ln/>
        </p:spPr>
        <p:txBody>
          <a:bodyPr/>
          <a:lstStyle>
            <a:lvl1pPr>
              <a:defRPr/>
            </a:lvl1pPr>
          </a:lstStyle>
          <a:p>
            <a:pPr>
              <a:defRPr/>
            </a:pPr>
            <a:fld id="{2CD39F64-2B45-4D23-AA71-838584C3227C}" type="slidenum">
              <a:rPr lang="zh-CN" altLang="en-US"/>
              <a:pPr>
                <a:defRPr/>
              </a:pPr>
              <a:t>‹#›</a:t>
            </a:fld>
            <a:endParaRPr lang="en-US" altLang="zh-CN"/>
          </a:p>
        </p:txBody>
      </p:sp>
    </p:spTree>
    <p:extLst>
      <p:ext uri="{BB962C8B-B14F-4D97-AF65-F5344CB8AC3E}">
        <p14:creationId xmlns:p14="http://schemas.microsoft.com/office/powerpoint/2010/main" val="668040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EE5D93-FE58-4032-8F3D-3805C000E3C8}"/>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A81D9317-5473-4D16-B0B7-0CBA930226E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a:extLst>
              <a:ext uri="{FF2B5EF4-FFF2-40B4-BE49-F238E27FC236}">
                <a16:creationId xmlns:a16="http://schemas.microsoft.com/office/drawing/2014/main" id="{EAC6EE7C-9ED2-4EAC-8309-F2E294D8B35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Rectangle 250">
            <a:extLst>
              <a:ext uri="{FF2B5EF4-FFF2-40B4-BE49-F238E27FC236}">
                <a16:creationId xmlns:a16="http://schemas.microsoft.com/office/drawing/2014/main" id="{DF15B5C4-49D0-4DA9-9775-F440E61C033F}"/>
              </a:ext>
            </a:extLst>
          </p:cNvPr>
          <p:cNvSpPr>
            <a:spLocks noGrp="1" noChangeArrowheads="1"/>
          </p:cNvSpPr>
          <p:nvPr>
            <p:ph type="dt" sz="half" idx="10"/>
          </p:nvPr>
        </p:nvSpPr>
        <p:spPr>
          <a:ln/>
        </p:spPr>
        <p:txBody>
          <a:bodyPr/>
          <a:lstStyle>
            <a:lvl1pPr>
              <a:defRPr/>
            </a:lvl1pPr>
          </a:lstStyle>
          <a:p>
            <a:pPr>
              <a:defRPr/>
            </a:pPr>
            <a:fld id="{CBF31117-A137-412F-9846-C0C4DDAE79CA}" type="datetime1">
              <a:rPr lang="zh-CN" altLang="en-US" smtClean="0"/>
              <a:t>2026/9/28</a:t>
            </a:fld>
            <a:endParaRPr lang="en-US" altLang="zh-CN"/>
          </a:p>
        </p:txBody>
      </p:sp>
      <p:sp>
        <p:nvSpPr>
          <p:cNvPr id="6" name="Rectangle 251">
            <a:extLst>
              <a:ext uri="{FF2B5EF4-FFF2-40B4-BE49-F238E27FC236}">
                <a16:creationId xmlns:a16="http://schemas.microsoft.com/office/drawing/2014/main" id="{350131D0-503E-45F6-87F2-BF056EE94002}"/>
              </a:ext>
            </a:extLst>
          </p:cNvPr>
          <p:cNvSpPr>
            <a:spLocks noGrp="1" noChangeArrowheads="1"/>
          </p:cNvSpPr>
          <p:nvPr>
            <p:ph type="ftr" sz="quarter" idx="11"/>
          </p:nvPr>
        </p:nvSpPr>
        <p:spPr>
          <a:ln/>
        </p:spPr>
        <p:txBody>
          <a:bodyPr/>
          <a:lstStyle>
            <a:lvl1pPr>
              <a:defRPr/>
            </a:lvl1pPr>
          </a:lstStyle>
          <a:p>
            <a:endParaRPr lang="en-US" altLang="zh-CN"/>
          </a:p>
        </p:txBody>
      </p:sp>
      <p:sp>
        <p:nvSpPr>
          <p:cNvPr id="7" name="Rectangle 252">
            <a:extLst>
              <a:ext uri="{FF2B5EF4-FFF2-40B4-BE49-F238E27FC236}">
                <a16:creationId xmlns:a16="http://schemas.microsoft.com/office/drawing/2014/main" id="{1F6FBBEC-4A60-49BE-ADBE-B7DFE57D3F14}"/>
              </a:ext>
            </a:extLst>
          </p:cNvPr>
          <p:cNvSpPr>
            <a:spLocks noGrp="1" noChangeArrowheads="1"/>
          </p:cNvSpPr>
          <p:nvPr>
            <p:ph type="sldNum" sz="quarter" idx="12"/>
          </p:nvPr>
        </p:nvSpPr>
        <p:spPr>
          <a:ln/>
        </p:spPr>
        <p:txBody>
          <a:bodyPr/>
          <a:lstStyle>
            <a:lvl1pPr>
              <a:defRPr/>
            </a:lvl1pPr>
          </a:lstStyle>
          <a:p>
            <a:pPr>
              <a:defRPr/>
            </a:pPr>
            <a:fld id="{0D4FD2DC-F918-4CD8-B7ED-1FCC319D0D4E}" type="slidenum">
              <a:rPr lang="zh-CN" altLang="en-US"/>
              <a:pPr>
                <a:defRPr/>
              </a:pPr>
              <a:t>‹#›</a:t>
            </a:fld>
            <a:endParaRPr lang="en-US" altLang="zh-CN"/>
          </a:p>
        </p:txBody>
      </p:sp>
    </p:spTree>
    <p:extLst>
      <p:ext uri="{BB962C8B-B14F-4D97-AF65-F5344CB8AC3E}">
        <p14:creationId xmlns:p14="http://schemas.microsoft.com/office/powerpoint/2010/main" val="716494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921A1F-2392-48DC-AA2D-C7AB13974FC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C8FE129-8B2F-4C19-AF90-552415CB889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250">
            <a:extLst>
              <a:ext uri="{FF2B5EF4-FFF2-40B4-BE49-F238E27FC236}">
                <a16:creationId xmlns:a16="http://schemas.microsoft.com/office/drawing/2014/main" id="{D91806DE-D9CA-4C83-B148-6C4E2A17DB72}"/>
              </a:ext>
            </a:extLst>
          </p:cNvPr>
          <p:cNvSpPr>
            <a:spLocks noGrp="1" noChangeArrowheads="1"/>
          </p:cNvSpPr>
          <p:nvPr>
            <p:ph type="dt" sz="half" idx="10"/>
          </p:nvPr>
        </p:nvSpPr>
        <p:spPr>
          <a:ln/>
        </p:spPr>
        <p:txBody>
          <a:bodyPr/>
          <a:lstStyle>
            <a:lvl1pPr>
              <a:defRPr/>
            </a:lvl1pPr>
          </a:lstStyle>
          <a:p>
            <a:pPr>
              <a:defRPr/>
            </a:pPr>
            <a:fld id="{383F3861-900E-47BA-A7C1-73326D53AC79}" type="datetime1">
              <a:rPr lang="zh-CN" altLang="en-US" smtClean="0"/>
              <a:t>2026/9/28</a:t>
            </a:fld>
            <a:endParaRPr lang="en-US" altLang="zh-CN"/>
          </a:p>
        </p:txBody>
      </p:sp>
      <p:sp>
        <p:nvSpPr>
          <p:cNvPr id="5" name="Rectangle 251">
            <a:extLst>
              <a:ext uri="{FF2B5EF4-FFF2-40B4-BE49-F238E27FC236}">
                <a16:creationId xmlns:a16="http://schemas.microsoft.com/office/drawing/2014/main" id="{9BAF2D13-D0EA-4E4B-A3D8-AA7135A82EC5}"/>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252">
            <a:extLst>
              <a:ext uri="{FF2B5EF4-FFF2-40B4-BE49-F238E27FC236}">
                <a16:creationId xmlns:a16="http://schemas.microsoft.com/office/drawing/2014/main" id="{D7F91C9D-7C37-497F-9FF8-49B197FD9AF8}"/>
              </a:ext>
            </a:extLst>
          </p:cNvPr>
          <p:cNvSpPr>
            <a:spLocks noGrp="1" noChangeArrowheads="1"/>
          </p:cNvSpPr>
          <p:nvPr>
            <p:ph type="sldNum" sz="quarter" idx="12"/>
          </p:nvPr>
        </p:nvSpPr>
        <p:spPr>
          <a:ln/>
        </p:spPr>
        <p:txBody>
          <a:bodyPr/>
          <a:lstStyle>
            <a:lvl1pPr>
              <a:defRPr/>
            </a:lvl1pPr>
          </a:lstStyle>
          <a:p>
            <a:pPr>
              <a:defRPr/>
            </a:pPr>
            <a:fld id="{D44EBD3B-3047-4F43-B149-660D019A401B}" type="slidenum">
              <a:rPr lang="zh-CN" altLang="en-US"/>
              <a:pPr>
                <a:defRPr/>
              </a:pPr>
              <a:t>‹#›</a:t>
            </a:fld>
            <a:endParaRPr lang="en-US" altLang="zh-CN"/>
          </a:p>
        </p:txBody>
      </p:sp>
    </p:spTree>
    <p:extLst>
      <p:ext uri="{BB962C8B-B14F-4D97-AF65-F5344CB8AC3E}">
        <p14:creationId xmlns:p14="http://schemas.microsoft.com/office/powerpoint/2010/main" val="14531822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2BC125C0-7076-437D-9A64-7053B42FC25E}"/>
              </a:ext>
            </a:extLst>
          </p:cNvPr>
          <p:cNvSpPr>
            <a:spLocks noGrp="1"/>
          </p:cNvSpPr>
          <p:nvPr>
            <p:ph type="title" orient="vert"/>
          </p:nvPr>
        </p:nvSpPr>
        <p:spPr>
          <a:xfrm>
            <a:off x="6704013" y="228600"/>
            <a:ext cx="2135187" cy="5870575"/>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A54BB9A-B36D-419A-AAD9-EB3E15989945}"/>
              </a:ext>
            </a:extLst>
          </p:cNvPr>
          <p:cNvSpPr>
            <a:spLocks noGrp="1"/>
          </p:cNvSpPr>
          <p:nvPr>
            <p:ph type="body" orient="vert" idx="1"/>
          </p:nvPr>
        </p:nvSpPr>
        <p:spPr>
          <a:xfrm>
            <a:off x="298450" y="228600"/>
            <a:ext cx="6253163" cy="5870575"/>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250">
            <a:extLst>
              <a:ext uri="{FF2B5EF4-FFF2-40B4-BE49-F238E27FC236}">
                <a16:creationId xmlns:a16="http://schemas.microsoft.com/office/drawing/2014/main" id="{4A474FEB-EFAD-4AB0-8108-4C76E7C471F3}"/>
              </a:ext>
            </a:extLst>
          </p:cNvPr>
          <p:cNvSpPr>
            <a:spLocks noGrp="1" noChangeArrowheads="1"/>
          </p:cNvSpPr>
          <p:nvPr>
            <p:ph type="dt" sz="half" idx="10"/>
          </p:nvPr>
        </p:nvSpPr>
        <p:spPr>
          <a:ln/>
        </p:spPr>
        <p:txBody>
          <a:bodyPr/>
          <a:lstStyle>
            <a:lvl1pPr>
              <a:defRPr/>
            </a:lvl1pPr>
          </a:lstStyle>
          <a:p>
            <a:pPr>
              <a:defRPr/>
            </a:pPr>
            <a:fld id="{CE9427E6-C760-4595-868B-87C8CB8997D6}" type="datetime1">
              <a:rPr lang="zh-CN" altLang="en-US" smtClean="0"/>
              <a:t>2026/9/28</a:t>
            </a:fld>
            <a:endParaRPr lang="en-US" altLang="zh-CN"/>
          </a:p>
        </p:txBody>
      </p:sp>
      <p:sp>
        <p:nvSpPr>
          <p:cNvPr id="5" name="Rectangle 251">
            <a:extLst>
              <a:ext uri="{FF2B5EF4-FFF2-40B4-BE49-F238E27FC236}">
                <a16:creationId xmlns:a16="http://schemas.microsoft.com/office/drawing/2014/main" id="{52336777-A5A0-4CE0-B7AC-D73FC8BE96F9}"/>
              </a:ext>
            </a:extLst>
          </p:cNvPr>
          <p:cNvSpPr>
            <a:spLocks noGrp="1" noChangeArrowheads="1"/>
          </p:cNvSpPr>
          <p:nvPr>
            <p:ph type="ftr" sz="quarter" idx="11"/>
          </p:nvPr>
        </p:nvSpPr>
        <p:spPr>
          <a:ln/>
        </p:spPr>
        <p:txBody>
          <a:bodyPr/>
          <a:lstStyle>
            <a:lvl1pPr>
              <a:defRPr/>
            </a:lvl1pPr>
          </a:lstStyle>
          <a:p>
            <a:endParaRPr lang="en-US" altLang="zh-CN"/>
          </a:p>
        </p:txBody>
      </p:sp>
      <p:sp>
        <p:nvSpPr>
          <p:cNvPr id="6" name="Rectangle 252">
            <a:extLst>
              <a:ext uri="{FF2B5EF4-FFF2-40B4-BE49-F238E27FC236}">
                <a16:creationId xmlns:a16="http://schemas.microsoft.com/office/drawing/2014/main" id="{D5E2EFE2-AE3E-40D7-9B7B-791626867FC2}"/>
              </a:ext>
            </a:extLst>
          </p:cNvPr>
          <p:cNvSpPr>
            <a:spLocks noGrp="1" noChangeArrowheads="1"/>
          </p:cNvSpPr>
          <p:nvPr>
            <p:ph type="sldNum" sz="quarter" idx="12"/>
          </p:nvPr>
        </p:nvSpPr>
        <p:spPr>
          <a:ln/>
        </p:spPr>
        <p:txBody>
          <a:bodyPr/>
          <a:lstStyle>
            <a:lvl1pPr>
              <a:defRPr/>
            </a:lvl1pPr>
          </a:lstStyle>
          <a:p>
            <a:pPr>
              <a:defRPr/>
            </a:pPr>
            <a:fld id="{4688E4A6-C534-4117-9790-F1A8FCA42837}" type="slidenum">
              <a:rPr lang="zh-CN" altLang="en-US"/>
              <a:pPr>
                <a:defRPr/>
              </a:pPr>
              <a:t>‹#›</a:t>
            </a:fld>
            <a:endParaRPr lang="en-US" altLang="zh-CN"/>
          </a:p>
        </p:txBody>
      </p:sp>
    </p:spTree>
    <p:extLst>
      <p:ext uri="{BB962C8B-B14F-4D97-AF65-F5344CB8AC3E}">
        <p14:creationId xmlns:p14="http://schemas.microsoft.com/office/powerpoint/2010/main" val="1979108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376A096-1D2D-4F85-B0FB-25DD60F44918}"/>
              </a:ext>
            </a:extLst>
          </p:cNvPr>
          <p:cNvSpPr>
            <a:spLocks noGrp="1" noRot="1" noChangeArrowheads="1"/>
          </p:cNvSpPr>
          <p:nvPr>
            <p:ph type="title"/>
          </p:nvPr>
        </p:nvSpPr>
        <p:spPr bwMode="auto">
          <a:xfrm>
            <a:off x="301625" y="609600"/>
            <a:ext cx="85407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F3D4E55C-01A3-4EF3-86BB-28F7CE7E4A2E}"/>
              </a:ext>
            </a:extLst>
          </p:cNvPr>
          <p:cNvSpPr>
            <a:spLocks noGrp="1" noRot="1" noChangeArrowheads="1"/>
          </p:cNvSpPr>
          <p:nvPr>
            <p:ph type="body" idx="1"/>
          </p:nvPr>
        </p:nvSpPr>
        <p:spPr bwMode="auto">
          <a:xfrm>
            <a:off x="301625" y="1905000"/>
            <a:ext cx="8540750" cy="419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45412" name="Rectangle 4">
            <a:extLst>
              <a:ext uri="{FF2B5EF4-FFF2-40B4-BE49-F238E27FC236}">
                <a16:creationId xmlns:a16="http://schemas.microsoft.com/office/drawing/2014/main" id="{229B8991-E428-4047-AC58-17B076A7A60F}"/>
              </a:ext>
            </a:extLst>
          </p:cNvPr>
          <p:cNvSpPr>
            <a:spLocks noGrp="1" noChangeArrowheads="1"/>
          </p:cNvSpPr>
          <p:nvPr>
            <p:ph type="dt" sz="half" idx="2"/>
          </p:nvPr>
        </p:nvSpPr>
        <p:spPr bwMode="auto">
          <a:xfrm>
            <a:off x="301625" y="6245225"/>
            <a:ext cx="2289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fld id="{ED4C13E0-F9E7-45EF-B496-ADDA9FA1EC1F}" type="datetime1">
              <a:rPr lang="zh-CN" altLang="en-US" smtClean="0"/>
              <a:t>2026/9/28</a:t>
            </a:fld>
            <a:endParaRPr lang="en-US" altLang="zh-CN"/>
          </a:p>
        </p:txBody>
      </p:sp>
      <p:sp>
        <p:nvSpPr>
          <p:cNvPr id="145413" name="Rectangle 5">
            <a:extLst>
              <a:ext uri="{FF2B5EF4-FFF2-40B4-BE49-F238E27FC236}">
                <a16:creationId xmlns:a16="http://schemas.microsoft.com/office/drawing/2014/main" id="{E4332B67-4BA0-4633-9376-25BBADA2B112}"/>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ltLang="zh-CN"/>
          </a:p>
        </p:txBody>
      </p:sp>
      <p:sp>
        <p:nvSpPr>
          <p:cNvPr id="145414" name="Rectangle 6">
            <a:extLst>
              <a:ext uri="{FF2B5EF4-FFF2-40B4-BE49-F238E27FC236}">
                <a16:creationId xmlns:a16="http://schemas.microsoft.com/office/drawing/2014/main" id="{7895FA66-C5A9-481E-A7BA-03622D4962E7}"/>
              </a:ext>
            </a:extLst>
          </p:cNvPr>
          <p:cNvSpPr>
            <a:spLocks noGrp="1" noChangeArrowheads="1"/>
          </p:cNvSpPr>
          <p:nvPr>
            <p:ph type="sldNum" sz="quarter" idx="4"/>
          </p:nvPr>
        </p:nvSpPr>
        <p:spPr bwMode="auto">
          <a:xfrm>
            <a:off x="6553200" y="6245225"/>
            <a:ext cx="2289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09F96A0D-97D3-41B7-B820-6EE637A3F293}"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99" r:id="rId1"/>
    <p:sldLayoutId id="2147483698" r:id="rId2"/>
    <p:sldLayoutId id="2147483697" r:id="rId3"/>
    <p:sldLayoutId id="2147483696" r:id="rId4"/>
    <p:sldLayoutId id="2147483695" r:id="rId5"/>
    <p:sldLayoutId id="2147483694" r:id="rId6"/>
    <p:sldLayoutId id="2147483693" r:id="rId7"/>
    <p:sldLayoutId id="2147483692" r:id="rId8"/>
    <p:sldLayoutId id="2147483691" r:id="rId9"/>
    <p:sldLayoutId id="2147483690" r:id="rId10"/>
    <p:sldLayoutId id="2147483689"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SzPct val="75000"/>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5000"/>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85000"/>
        <a:buFont typeface="Wingdings" panose="05000000000000000000" pitchFamily="2" charset="2"/>
        <a:buChar char="v"/>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accent2"/>
        </a:buClr>
        <a:buSzPct val="9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SzPct val="85000"/>
        <a:buFont typeface="Wingdings" panose="05000000000000000000" pitchFamily="2" charset="2"/>
        <a:buChar char="v"/>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5E9EFF"/>
            </a:gs>
            <a:gs pos="39999">
              <a:srgbClr val="85C2FF"/>
            </a:gs>
            <a:gs pos="70000">
              <a:srgbClr val="C4D6EB"/>
            </a:gs>
            <a:gs pos="100000">
              <a:srgbClr val="FFEBFA"/>
            </a:gs>
          </a:gsLst>
          <a:lin ang="13500000" scaled="1"/>
        </a:gradFill>
        <a:effectLst/>
      </p:bgPr>
    </p:bg>
    <p:spTree>
      <p:nvGrpSpPr>
        <p:cNvPr id="1" name=""/>
        <p:cNvGrpSpPr/>
        <p:nvPr/>
      </p:nvGrpSpPr>
      <p:grpSpPr>
        <a:xfrm>
          <a:off x="0" y="0"/>
          <a:ext cx="0" cy="0"/>
          <a:chOff x="0" y="0"/>
          <a:chExt cx="0" cy="0"/>
        </a:xfrm>
      </p:grpSpPr>
      <p:pic>
        <p:nvPicPr>
          <p:cNvPr id="2050" name="图片 6">
            <a:extLst>
              <a:ext uri="{FF2B5EF4-FFF2-40B4-BE49-F238E27FC236}">
                <a16:creationId xmlns:a16="http://schemas.microsoft.com/office/drawing/2014/main" id="{877FC1A0-4705-4BE1-A5D6-71539BC35567}"/>
              </a:ext>
            </a:extLst>
          </p:cNvPr>
          <p:cNvPicPr>
            <a:picLocks noChangeArrowheads="1"/>
          </p:cNvPicPr>
          <p:nvPr userDrawn="1"/>
        </p:nvPicPr>
        <p:blipFill>
          <a:blip r:embed="rId17">
            <a:extLst>
              <a:ext uri="{28A0092B-C50C-407E-A947-70E740481C1C}">
                <a14:useLocalDpi xmlns:a14="http://schemas.microsoft.com/office/drawing/2010/main" val="0"/>
              </a:ext>
            </a:extLst>
          </a:blip>
          <a:srcRect t="11664"/>
          <a:stretch>
            <a:fillRect/>
          </a:stretch>
        </p:blipFill>
        <p:spPr bwMode="auto">
          <a:xfrm>
            <a:off x="6350" y="768350"/>
            <a:ext cx="9144000" cy="609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标题占位符 1">
            <a:extLst>
              <a:ext uri="{FF2B5EF4-FFF2-40B4-BE49-F238E27FC236}">
                <a16:creationId xmlns:a16="http://schemas.microsoft.com/office/drawing/2014/main" id="{F7D4C43D-AF19-4DD2-8AFE-B2BE9F970AEC}"/>
              </a:ext>
            </a:extLst>
          </p:cNvPr>
          <p:cNvSpPr>
            <a:spLocks noGrp="1" noChangeArrowheads="1"/>
          </p:cNvSpPr>
          <p:nvPr>
            <p:ph type="title"/>
          </p:nvPr>
        </p:nvSpPr>
        <p:spPr bwMode="auto">
          <a:xfrm>
            <a:off x="1187450" y="115888"/>
            <a:ext cx="75104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52" name="文本占位符 2">
            <a:extLst>
              <a:ext uri="{FF2B5EF4-FFF2-40B4-BE49-F238E27FC236}">
                <a16:creationId xmlns:a16="http://schemas.microsoft.com/office/drawing/2014/main" id="{C3F1E391-7CEE-412A-8EB7-961EBBAEDC23}"/>
              </a:ext>
            </a:extLst>
          </p:cNvPr>
          <p:cNvSpPr>
            <a:spLocks noGrp="1" noChangeArrowheads="1"/>
          </p:cNvSpPr>
          <p:nvPr>
            <p:ph type="body" idx="1"/>
          </p:nvPr>
        </p:nvSpPr>
        <p:spPr bwMode="auto">
          <a:xfrm>
            <a:off x="468313" y="908050"/>
            <a:ext cx="8229600" cy="524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D024606-7293-4D78-90B1-467638D4B9FD}"/>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lnSpc>
                <a:spcPct val="100000"/>
              </a:lnSpc>
              <a:spcBef>
                <a:spcPts val="0"/>
              </a:spcBef>
              <a:spcAft>
                <a:spcPts val="0"/>
              </a:spcAft>
              <a:buFontTx/>
              <a:buNone/>
              <a:defRPr sz="1200" b="0">
                <a:solidFill>
                  <a:schemeClr val="tx1">
                    <a:tint val="75000"/>
                  </a:schemeClr>
                </a:solidFill>
                <a:latin typeface="+mn-lt"/>
                <a:ea typeface="+mn-ea"/>
              </a:defRPr>
            </a:lvl1pPr>
          </a:lstStyle>
          <a:p>
            <a:pPr>
              <a:defRPr/>
            </a:pPr>
            <a:fld id="{137196AF-3D96-4AFD-850C-4AA4ABCFA580}" type="datetime1">
              <a:rPr lang="zh-CN" altLang="en-US" smtClean="0"/>
              <a:t>2026/9/28</a:t>
            </a:fld>
            <a:endParaRPr lang="zh-CN" altLang="en-US"/>
          </a:p>
        </p:txBody>
      </p:sp>
      <p:sp>
        <p:nvSpPr>
          <p:cNvPr id="5" name="页脚占位符 4">
            <a:extLst>
              <a:ext uri="{FF2B5EF4-FFF2-40B4-BE49-F238E27FC236}">
                <a16:creationId xmlns:a16="http://schemas.microsoft.com/office/drawing/2014/main" id="{C95167A5-7B38-4273-B172-41F280BC12B1}"/>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b="0">
                <a:solidFill>
                  <a:srgbClr val="898989"/>
                </a:solidFill>
                <a:latin typeface="Calibri" panose="020F0502020204030204" pitchFamily="34" charset="0"/>
              </a:defRPr>
            </a:lvl1pPr>
          </a:lstStyle>
          <a:p>
            <a:endParaRPr lang="en-US" altLang="zh-CN"/>
          </a:p>
        </p:txBody>
      </p:sp>
    </p:spTree>
  </p:cSld>
  <p:clrMap bg1="lt1" tx1="dk1" bg2="lt2" tx2="dk2" accent1="accent1" accent2="accent2" accent3="accent3" accent4="accent4" accent5="accent5" accent6="accent6" hlink="hlink" folHlink="folHlink"/>
  <p:sldLayoutIdLst>
    <p:sldLayoutId id="2147483714" r:id="rId1"/>
    <p:sldLayoutId id="2147483713" r:id="rId2"/>
    <p:sldLayoutId id="2147483712" r:id="rId3"/>
    <p:sldLayoutId id="2147483711" r:id="rId4"/>
    <p:sldLayoutId id="2147483710" r:id="rId5"/>
    <p:sldLayoutId id="2147483709" r:id="rId6"/>
    <p:sldLayoutId id="2147483708" r:id="rId7"/>
    <p:sldLayoutId id="2147483707" r:id="rId8"/>
    <p:sldLayoutId id="2147483706" r:id="rId9"/>
    <p:sldLayoutId id="2147483705" r:id="rId10"/>
    <p:sldLayoutId id="2147483704" r:id="rId11"/>
    <p:sldLayoutId id="2147483703" r:id="rId12"/>
    <p:sldLayoutId id="2147483702" r:id="rId13"/>
    <p:sldLayoutId id="2147483701" r:id="rId14"/>
    <p:sldLayoutId id="2147483700" r:id="rId15"/>
  </p:sldLayoutIdLst>
  <p:hf hdr="0" ftr="0" dt="0"/>
  <p:txStyles>
    <p:titleStyle>
      <a:lvl1pPr algn="ctr" rtl="0" eaLnBrk="0" fontAlgn="base" hangingPunct="0">
        <a:spcBef>
          <a:spcPct val="0"/>
        </a:spcBef>
        <a:spcAft>
          <a:spcPct val="0"/>
        </a:spcAft>
        <a:defRPr sz="3200" b="1" kern="1200">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2pPr>
      <a:lvl3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3pPr>
      <a:lvl4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4pPr>
      <a:lvl5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5pPr>
      <a:lvl6pPr marL="4572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6pPr>
      <a:lvl7pPr marL="9144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7pPr>
      <a:lvl8pPr marL="13716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8pPr>
      <a:lvl9pPr marL="18288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148">
            <a:extLst>
              <a:ext uri="{FF2B5EF4-FFF2-40B4-BE49-F238E27FC236}">
                <a16:creationId xmlns:a16="http://schemas.microsoft.com/office/drawing/2014/main" id="{F4A2914A-E147-475B-84E5-BEAEDB5D7C73}"/>
              </a:ext>
            </a:extLst>
          </p:cNvPr>
          <p:cNvGrpSpPr>
            <a:grpSpLocks/>
          </p:cNvGrpSpPr>
          <p:nvPr/>
        </p:nvGrpSpPr>
        <p:grpSpPr bwMode="auto">
          <a:xfrm>
            <a:off x="1066800" y="3444875"/>
            <a:ext cx="533400" cy="492125"/>
            <a:chOff x="96" y="2784"/>
            <a:chExt cx="1062" cy="981"/>
          </a:xfrm>
        </p:grpSpPr>
        <p:sp>
          <p:nvSpPr>
            <p:cNvPr id="3168" name="Freeform 149">
              <a:extLst>
                <a:ext uri="{FF2B5EF4-FFF2-40B4-BE49-F238E27FC236}">
                  <a16:creationId xmlns:a16="http://schemas.microsoft.com/office/drawing/2014/main" id="{0E01ADF6-D2D8-4473-84C9-D2A2942001DE}"/>
                </a:ext>
              </a:extLst>
            </p:cNvPr>
            <p:cNvSpPr>
              <a:spLocks/>
            </p:cNvSpPr>
            <p:nvPr userDrawn="1"/>
          </p:nvSpPr>
          <p:spPr bwMode="auto">
            <a:xfrm>
              <a:off x="121" y="2784"/>
              <a:ext cx="207" cy="81"/>
            </a:xfrm>
            <a:custGeom>
              <a:avLst/>
              <a:gdLst>
                <a:gd name="T0" fmla="*/ 3847 w 41"/>
                <a:gd name="T1" fmla="*/ 1564 h 16"/>
                <a:gd name="T2" fmla="*/ 4766 w 41"/>
                <a:gd name="T3" fmla="*/ 1306 h 16"/>
                <a:gd name="T4" fmla="*/ 4892 w 41"/>
                <a:gd name="T5" fmla="*/ 1180 h 16"/>
                <a:gd name="T6" fmla="*/ 4004 w 41"/>
                <a:gd name="T7" fmla="*/ 127 h 16"/>
                <a:gd name="T8" fmla="*/ 1020 w 41"/>
                <a:gd name="T9" fmla="*/ 1438 h 16"/>
                <a:gd name="T10" fmla="*/ 3847 w 41"/>
                <a:gd name="T11" fmla="*/ 156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9" name="Freeform 150">
              <a:extLst>
                <a:ext uri="{FF2B5EF4-FFF2-40B4-BE49-F238E27FC236}">
                  <a16:creationId xmlns:a16="http://schemas.microsoft.com/office/drawing/2014/main" id="{72F08EBA-EDE7-4104-8BFA-347E7D5BE2D7}"/>
                </a:ext>
              </a:extLst>
            </p:cNvPr>
            <p:cNvSpPr>
              <a:spLocks noEditPoints="1"/>
            </p:cNvSpPr>
            <p:nvPr userDrawn="1"/>
          </p:nvSpPr>
          <p:spPr bwMode="auto">
            <a:xfrm>
              <a:off x="96" y="2789"/>
              <a:ext cx="1062" cy="976"/>
            </a:xfrm>
            <a:custGeom>
              <a:avLst/>
              <a:gdLst>
                <a:gd name="T0" fmla="*/ 21073 w 210"/>
                <a:gd name="T1" fmla="*/ 20051 h 193"/>
                <a:gd name="T2" fmla="*/ 19667 w 210"/>
                <a:gd name="T3" fmla="*/ 16162 h 193"/>
                <a:gd name="T4" fmla="*/ 18362 w 210"/>
                <a:gd name="T5" fmla="*/ 12814 h 193"/>
                <a:gd name="T6" fmla="*/ 21331 w 210"/>
                <a:gd name="T7" fmla="*/ 12020 h 193"/>
                <a:gd name="T8" fmla="*/ 18873 w 210"/>
                <a:gd name="T9" fmla="*/ 10615 h 193"/>
                <a:gd name="T10" fmla="*/ 20304 w 210"/>
                <a:gd name="T11" fmla="*/ 10741 h 193"/>
                <a:gd name="T12" fmla="*/ 20304 w 210"/>
                <a:gd name="T13" fmla="*/ 9947 h 193"/>
                <a:gd name="T14" fmla="*/ 17467 w 210"/>
                <a:gd name="T15" fmla="*/ 10074 h 193"/>
                <a:gd name="T16" fmla="*/ 16547 w 210"/>
                <a:gd name="T17" fmla="*/ 16162 h 193"/>
                <a:gd name="T18" fmla="*/ 16036 w 210"/>
                <a:gd name="T19" fmla="*/ 10867 h 193"/>
                <a:gd name="T20" fmla="*/ 15268 w 210"/>
                <a:gd name="T21" fmla="*/ 8668 h 193"/>
                <a:gd name="T22" fmla="*/ 16036 w 210"/>
                <a:gd name="T23" fmla="*/ 6599 h 193"/>
                <a:gd name="T24" fmla="*/ 15652 w 210"/>
                <a:gd name="T25" fmla="*/ 4784 h 193"/>
                <a:gd name="T26" fmla="*/ 15394 w 210"/>
                <a:gd name="T27" fmla="*/ 3095 h 193"/>
                <a:gd name="T28" fmla="*/ 17083 w 210"/>
                <a:gd name="T29" fmla="*/ 5037 h 193"/>
                <a:gd name="T30" fmla="*/ 19283 w 210"/>
                <a:gd name="T31" fmla="*/ 2326 h 193"/>
                <a:gd name="T32" fmla="*/ 19000 w 210"/>
                <a:gd name="T33" fmla="*/ 4652 h 193"/>
                <a:gd name="T34" fmla="*/ 18489 w 210"/>
                <a:gd name="T35" fmla="*/ 6215 h 193"/>
                <a:gd name="T36" fmla="*/ 18620 w 210"/>
                <a:gd name="T37" fmla="*/ 8668 h 193"/>
                <a:gd name="T38" fmla="*/ 25726 w 210"/>
                <a:gd name="T39" fmla="*/ 3757 h 193"/>
                <a:gd name="T40" fmla="*/ 11636 w 210"/>
                <a:gd name="T41" fmla="*/ 126 h 193"/>
                <a:gd name="T42" fmla="*/ 7237 w 210"/>
                <a:gd name="T43" fmla="*/ 1022 h 193"/>
                <a:gd name="T44" fmla="*/ 10999 w 210"/>
                <a:gd name="T45" fmla="*/ 1558 h 193"/>
                <a:gd name="T46" fmla="*/ 7748 w 210"/>
                <a:gd name="T47" fmla="*/ 2837 h 193"/>
                <a:gd name="T48" fmla="*/ 7495 w 210"/>
                <a:gd name="T49" fmla="*/ 3757 h 193"/>
                <a:gd name="T50" fmla="*/ 4910 w 210"/>
                <a:gd name="T51" fmla="*/ 2200 h 193"/>
                <a:gd name="T52" fmla="*/ 1689 w 210"/>
                <a:gd name="T53" fmla="*/ 14883 h 193"/>
                <a:gd name="T54" fmla="*/ 7879 w 210"/>
                <a:gd name="T55" fmla="*/ 18873 h 193"/>
                <a:gd name="T56" fmla="*/ 5831 w 210"/>
                <a:gd name="T57" fmla="*/ 17209 h 193"/>
                <a:gd name="T58" fmla="*/ 4526 w 210"/>
                <a:gd name="T59" fmla="*/ 18746 h 193"/>
                <a:gd name="T60" fmla="*/ 4142 w 210"/>
                <a:gd name="T61" fmla="*/ 16546 h 193"/>
                <a:gd name="T62" fmla="*/ 5957 w 210"/>
                <a:gd name="T63" fmla="*/ 11125 h 193"/>
                <a:gd name="T64" fmla="*/ 8668 w 210"/>
                <a:gd name="T65" fmla="*/ 10741 h 193"/>
                <a:gd name="T66" fmla="*/ 9184 w 210"/>
                <a:gd name="T67" fmla="*/ 12273 h 193"/>
                <a:gd name="T68" fmla="*/ 7879 w 210"/>
                <a:gd name="T69" fmla="*/ 15651 h 193"/>
                <a:gd name="T70" fmla="*/ 11763 w 210"/>
                <a:gd name="T71" fmla="*/ 23272 h 193"/>
                <a:gd name="T72" fmla="*/ 24067 w 210"/>
                <a:gd name="T73" fmla="*/ 21457 h 193"/>
                <a:gd name="T74" fmla="*/ 23531 w 210"/>
                <a:gd name="T75" fmla="*/ 8541 h 193"/>
                <a:gd name="T76" fmla="*/ 21331 w 210"/>
                <a:gd name="T77" fmla="*/ 7747 h 193"/>
                <a:gd name="T78" fmla="*/ 14605 w 210"/>
                <a:gd name="T79" fmla="*/ 7879 h 193"/>
                <a:gd name="T80" fmla="*/ 13963 w 210"/>
                <a:gd name="T81" fmla="*/ 11252 h 193"/>
                <a:gd name="T82" fmla="*/ 14757 w 210"/>
                <a:gd name="T83" fmla="*/ 6468 h 193"/>
                <a:gd name="T84" fmla="*/ 11510 w 210"/>
                <a:gd name="T85" fmla="*/ 3348 h 193"/>
                <a:gd name="T86" fmla="*/ 13578 w 210"/>
                <a:gd name="T87" fmla="*/ 4526 h 193"/>
                <a:gd name="T88" fmla="*/ 7879 w 210"/>
                <a:gd name="T89" fmla="*/ 9310 h 193"/>
                <a:gd name="T90" fmla="*/ 3095 w 210"/>
                <a:gd name="T91" fmla="*/ 4784 h 193"/>
                <a:gd name="T92" fmla="*/ 8799 w 210"/>
                <a:gd name="T93" fmla="*/ 5168 h 193"/>
                <a:gd name="T94" fmla="*/ 10231 w 210"/>
                <a:gd name="T95" fmla="*/ 5168 h 193"/>
                <a:gd name="T96" fmla="*/ 13963 w 210"/>
                <a:gd name="T97" fmla="*/ 5831 h 193"/>
                <a:gd name="T98" fmla="*/ 12815 w 210"/>
                <a:gd name="T99" fmla="*/ 12020 h 193"/>
                <a:gd name="T100" fmla="*/ 12021 w 210"/>
                <a:gd name="T101" fmla="*/ 6599 h 193"/>
                <a:gd name="T102" fmla="*/ 7879 w 210"/>
                <a:gd name="T103" fmla="*/ 9310 h 193"/>
                <a:gd name="T104" fmla="*/ 10357 w 210"/>
                <a:gd name="T105" fmla="*/ 10615 h 193"/>
                <a:gd name="T106" fmla="*/ 11379 w 210"/>
                <a:gd name="T107" fmla="*/ 7494 h 193"/>
                <a:gd name="T108" fmla="*/ 13194 w 210"/>
                <a:gd name="T109" fmla="*/ 18746 h 193"/>
                <a:gd name="T110" fmla="*/ 10615 w 210"/>
                <a:gd name="T111" fmla="*/ 12405 h 193"/>
                <a:gd name="T112" fmla="*/ 15141 w 210"/>
                <a:gd name="T113" fmla="*/ 13710 h 19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0" name="Freeform 151">
              <a:extLst>
                <a:ext uri="{FF2B5EF4-FFF2-40B4-BE49-F238E27FC236}">
                  <a16:creationId xmlns:a16="http://schemas.microsoft.com/office/drawing/2014/main" id="{2DC8F9D3-3FFD-4966-88E2-D9A3C11D3E76}"/>
                </a:ext>
              </a:extLst>
            </p:cNvPr>
            <p:cNvSpPr>
              <a:spLocks/>
            </p:cNvSpPr>
            <p:nvPr userDrawn="1"/>
          </p:nvSpPr>
          <p:spPr bwMode="auto">
            <a:xfrm>
              <a:off x="348" y="3254"/>
              <a:ext cx="86" cy="102"/>
            </a:xfrm>
            <a:custGeom>
              <a:avLst/>
              <a:gdLst>
                <a:gd name="T0" fmla="*/ 1816 w 17"/>
                <a:gd name="T1" fmla="*/ 678 h 20"/>
                <a:gd name="T2" fmla="*/ 1179 w 17"/>
                <a:gd name="T3" fmla="*/ 2652 h 20"/>
                <a:gd name="T4" fmla="*/ 1816 w 17"/>
                <a:gd name="T5" fmla="*/ 678 h 20"/>
                <a:gd name="T6" fmla="*/ 0 60000 65536"/>
                <a:gd name="T7" fmla="*/ 0 60000 65536"/>
                <a:gd name="T8" fmla="*/ 0 60000 65536"/>
              </a:gdLst>
              <a:ahLst/>
              <a:cxnLst>
                <a:cxn ang="T6">
                  <a:pos x="T0" y="T1"/>
                </a:cxn>
                <a:cxn ang="T7">
                  <a:pos x="T2" y="T3"/>
                </a:cxn>
                <a:cxn ang="T8">
                  <a:pos x="T4" y="T5"/>
                </a:cxn>
              </a:cxnLst>
              <a:rect l="0" t="0" r="r" b="b"/>
              <a:pathLst>
                <a:path w="17" h="20">
                  <a:moveTo>
                    <a:pt x="14" y="5"/>
                  </a:moveTo>
                  <a:cubicBezTo>
                    <a:pt x="13" y="0"/>
                    <a:pt x="0" y="8"/>
                    <a:pt x="9" y="20"/>
                  </a:cubicBezTo>
                  <a:cubicBezTo>
                    <a:pt x="9" y="20"/>
                    <a:pt x="17" y="17"/>
                    <a:pt x="14" y="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1" name="Freeform 152">
              <a:extLst>
                <a:ext uri="{FF2B5EF4-FFF2-40B4-BE49-F238E27FC236}">
                  <a16:creationId xmlns:a16="http://schemas.microsoft.com/office/drawing/2014/main" id="{8A56EFEF-0803-4A90-AD5C-398102460A82}"/>
                </a:ext>
              </a:extLst>
            </p:cNvPr>
            <p:cNvSpPr>
              <a:spLocks/>
            </p:cNvSpPr>
            <p:nvPr userDrawn="1"/>
          </p:nvSpPr>
          <p:spPr bwMode="auto">
            <a:xfrm>
              <a:off x="267" y="3295"/>
              <a:ext cx="76" cy="136"/>
            </a:xfrm>
            <a:custGeom>
              <a:avLst/>
              <a:gdLst>
                <a:gd name="T0" fmla="*/ 897 w 15"/>
                <a:gd name="T1" fmla="*/ 1269 h 27"/>
                <a:gd name="T2" fmla="*/ 512 w 15"/>
                <a:gd name="T3" fmla="*/ 3199 h 27"/>
                <a:gd name="T4" fmla="*/ 1951 w 15"/>
                <a:gd name="T5" fmla="*/ 2055 h 27"/>
                <a:gd name="T6" fmla="*/ 1692 w 15"/>
                <a:gd name="T7" fmla="*/ 1012 h 27"/>
                <a:gd name="T8" fmla="*/ 897 w 15"/>
                <a:gd name="T9" fmla="*/ 1269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2" name="Freeform 153">
              <a:extLst>
                <a:ext uri="{FF2B5EF4-FFF2-40B4-BE49-F238E27FC236}">
                  <a16:creationId xmlns:a16="http://schemas.microsoft.com/office/drawing/2014/main" id="{1E53E368-13C6-4576-B12E-45F8BED32667}"/>
                </a:ext>
              </a:extLst>
            </p:cNvPr>
            <p:cNvSpPr>
              <a:spLocks/>
            </p:cNvSpPr>
            <p:nvPr userDrawn="1"/>
          </p:nvSpPr>
          <p:spPr bwMode="auto">
            <a:xfrm>
              <a:off x="222" y="3022"/>
              <a:ext cx="243" cy="116"/>
            </a:xfrm>
            <a:custGeom>
              <a:avLst/>
              <a:gdLst>
                <a:gd name="T0" fmla="*/ 5204 w 48"/>
                <a:gd name="T1" fmla="*/ 252 h 23"/>
                <a:gd name="T2" fmla="*/ 1180 w 48"/>
                <a:gd name="T3" fmla="*/ 126 h 23"/>
                <a:gd name="T4" fmla="*/ 127 w 48"/>
                <a:gd name="T5" fmla="*/ 1145 h 23"/>
                <a:gd name="T6" fmla="*/ 2845 w 48"/>
                <a:gd name="T7" fmla="*/ 2698 h 23"/>
                <a:gd name="T8" fmla="*/ 4409 w 48"/>
                <a:gd name="T9" fmla="*/ 2567 h 23"/>
                <a:gd name="T10" fmla="*/ 5204 w 48"/>
                <a:gd name="T11" fmla="*/ 2441 h 23"/>
                <a:gd name="T12" fmla="*/ 5204 w 48"/>
                <a:gd name="T13" fmla="*/ 252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3" name="Freeform 154">
              <a:extLst>
                <a:ext uri="{FF2B5EF4-FFF2-40B4-BE49-F238E27FC236}">
                  <a16:creationId xmlns:a16="http://schemas.microsoft.com/office/drawing/2014/main" id="{C5BA19CF-E61A-4658-BD15-53A0BD0CA144}"/>
                </a:ext>
              </a:extLst>
            </p:cNvPr>
            <p:cNvSpPr>
              <a:spLocks/>
            </p:cNvSpPr>
            <p:nvPr userDrawn="1"/>
          </p:nvSpPr>
          <p:spPr bwMode="auto">
            <a:xfrm>
              <a:off x="500" y="3345"/>
              <a:ext cx="177" cy="187"/>
            </a:xfrm>
            <a:custGeom>
              <a:avLst/>
              <a:gdLst>
                <a:gd name="T0" fmla="*/ 3095 w 35"/>
                <a:gd name="T1" fmla="*/ 258 h 37"/>
                <a:gd name="T2" fmla="*/ 1431 w 35"/>
                <a:gd name="T3" fmla="*/ 258 h 37"/>
                <a:gd name="T4" fmla="*/ 511 w 35"/>
                <a:gd name="T5" fmla="*/ 2578 h 37"/>
                <a:gd name="T6" fmla="*/ 3631 w 35"/>
                <a:gd name="T7" fmla="*/ 2835 h 37"/>
                <a:gd name="T8" fmla="*/ 3095 w 35"/>
                <a:gd name="T9" fmla="*/ 258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4" name="Freeform 155">
              <a:extLst>
                <a:ext uri="{FF2B5EF4-FFF2-40B4-BE49-F238E27FC236}">
                  <a16:creationId xmlns:a16="http://schemas.microsoft.com/office/drawing/2014/main" id="{509C4D6F-3CAB-4DE7-99EB-6BAECC970065}"/>
                </a:ext>
              </a:extLst>
            </p:cNvPr>
            <p:cNvSpPr>
              <a:spLocks/>
            </p:cNvSpPr>
            <p:nvPr userDrawn="1"/>
          </p:nvSpPr>
          <p:spPr bwMode="auto">
            <a:xfrm>
              <a:off x="905" y="3158"/>
              <a:ext cx="177" cy="36"/>
            </a:xfrm>
            <a:custGeom>
              <a:avLst/>
              <a:gdLst>
                <a:gd name="T0" fmla="*/ 637 w 35"/>
                <a:gd name="T1" fmla="*/ 0 h 7"/>
                <a:gd name="T2" fmla="*/ 1816 w 35"/>
                <a:gd name="T3" fmla="*/ 689 h 7"/>
                <a:gd name="T4" fmla="*/ 637 w 35"/>
                <a:gd name="T5" fmla="*/ 0 h 7"/>
                <a:gd name="T6" fmla="*/ 0 60000 65536"/>
                <a:gd name="T7" fmla="*/ 0 60000 65536"/>
                <a:gd name="T8" fmla="*/ 0 60000 65536"/>
              </a:gdLst>
              <a:ahLst/>
              <a:cxnLst>
                <a:cxn ang="T6">
                  <a:pos x="T0" y="T1"/>
                </a:cxn>
                <a:cxn ang="T7">
                  <a:pos x="T2" y="T3"/>
                </a:cxn>
                <a:cxn ang="T8">
                  <a:pos x="T4" y="T5"/>
                </a:cxn>
              </a:cxnLst>
              <a:rect l="0" t="0" r="r" b="b"/>
              <a:pathLst>
                <a:path w="35" h="7">
                  <a:moveTo>
                    <a:pt x="5" y="0"/>
                  </a:moveTo>
                  <a:cubicBezTo>
                    <a:pt x="0" y="0"/>
                    <a:pt x="7" y="7"/>
                    <a:pt x="14" y="5"/>
                  </a:cubicBezTo>
                  <a:cubicBezTo>
                    <a:pt x="35" y="1"/>
                    <a:pt x="5" y="0"/>
                    <a:pt x="5" y="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5" name="Freeform 156">
              <a:extLst>
                <a:ext uri="{FF2B5EF4-FFF2-40B4-BE49-F238E27FC236}">
                  <a16:creationId xmlns:a16="http://schemas.microsoft.com/office/drawing/2014/main" id="{6B889166-B79F-48F2-9E75-1457721E2A29}"/>
                </a:ext>
              </a:extLst>
            </p:cNvPr>
            <p:cNvSpPr>
              <a:spLocks/>
            </p:cNvSpPr>
            <p:nvPr userDrawn="1"/>
          </p:nvSpPr>
          <p:spPr bwMode="auto">
            <a:xfrm>
              <a:off x="965" y="3153"/>
              <a:ext cx="137" cy="81"/>
            </a:xfrm>
            <a:custGeom>
              <a:avLst/>
              <a:gdLst>
                <a:gd name="T0" fmla="*/ 929 w 27"/>
                <a:gd name="T1" fmla="*/ 1691 h 16"/>
                <a:gd name="T2" fmla="*/ 3268 w 27"/>
                <a:gd name="T3" fmla="*/ 770 h 16"/>
                <a:gd name="T4" fmla="*/ 2212 w 27"/>
                <a:gd name="T5" fmla="*/ 127 h 16"/>
                <a:gd name="T6" fmla="*/ 929 w 27"/>
                <a:gd name="T7" fmla="*/ 1438 h 16"/>
                <a:gd name="T8" fmla="*/ 929 w 27"/>
                <a:gd name="T9" fmla="*/ 169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6" name="Freeform 157">
              <a:extLst>
                <a:ext uri="{FF2B5EF4-FFF2-40B4-BE49-F238E27FC236}">
                  <a16:creationId xmlns:a16="http://schemas.microsoft.com/office/drawing/2014/main" id="{2A6CE30B-5658-45E1-A081-913B5DE41016}"/>
                </a:ext>
              </a:extLst>
            </p:cNvPr>
            <p:cNvSpPr>
              <a:spLocks/>
            </p:cNvSpPr>
            <p:nvPr userDrawn="1"/>
          </p:nvSpPr>
          <p:spPr bwMode="auto">
            <a:xfrm>
              <a:off x="960" y="3204"/>
              <a:ext cx="177" cy="86"/>
            </a:xfrm>
            <a:custGeom>
              <a:avLst/>
              <a:gdLst>
                <a:gd name="T0" fmla="*/ 3221 w 35"/>
                <a:gd name="T1" fmla="*/ 769 h 17"/>
                <a:gd name="T2" fmla="*/ 1022 w 35"/>
                <a:gd name="T3" fmla="*/ 1305 h 17"/>
                <a:gd name="T4" fmla="*/ 769 w 35"/>
                <a:gd name="T5" fmla="*/ 1690 h 17"/>
                <a:gd name="T6" fmla="*/ 3505 w 35"/>
                <a:gd name="T7" fmla="*/ 1563 h 17"/>
                <a:gd name="T8" fmla="*/ 3221 w 35"/>
                <a:gd name="T9" fmla="*/ 769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7" name="Freeform 158">
              <a:extLst>
                <a:ext uri="{FF2B5EF4-FFF2-40B4-BE49-F238E27FC236}">
                  <a16:creationId xmlns:a16="http://schemas.microsoft.com/office/drawing/2014/main" id="{E6E41F7D-47A0-42E5-A3C6-78B0B7773B35}"/>
                </a:ext>
              </a:extLst>
            </p:cNvPr>
            <p:cNvSpPr>
              <a:spLocks/>
            </p:cNvSpPr>
            <p:nvPr userDrawn="1"/>
          </p:nvSpPr>
          <p:spPr bwMode="auto">
            <a:xfrm>
              <a:off x="844" y="3285"/>
              <a:ext cx="248" cy="60"/>
            </a:xfrm>
            <a:custGeom>
              <a:avLst/>
              <a:gdLst>
                <a:gd name="T0" fmla="*/ 5173 w 49"/>
                <a:gd name="T1" fmla="*/ 375 h 12"/>
                <a:gd name="T2" fmla="*/ 3766 w 49"/>
                <a:gd name="T3" fmla="*/ 125 h 12"/>
                <a:gd name="T4" fmla="*/ 896 w 49"/>
                <a:gd name="T5" fmla="*/ 0 h 12"/>
                <a:gd name="T6" fmla="*/ 258 w 49"/>
                <a:gd name="T7" fmla="*/ 625 h 12"/>
                <a:gd name="T8" fmla="*/ 2586 w 49"/>
                <a:gd name="T9" fmla="*/ 1000 h 12"/>
                <a:gd name="T10" fmla="*/ 5329 w 49"/>
                <a:gd name="T11" fmla="*/ 1000 h 12"/>
                <a:gd name="T12" fmla="*/ 5173 w 49"/>
                <a:gd name="T13" fmla="*/ 375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8" name="Freeform 159">
              <a:extLst>
                <a:ext uri="{FF2B5EF4-FFF2-40B4-BE49-F238E27FC236}">
                  <a16:creationId xmlns:a16="http://schemas.microsoft.com/office/drawing/2014/main" id="{8B3BDEEB-AC07-4127-9AE7-B969D58C83B6}"/>
                </a:ext>
              </a:extLst>
            </p:cNvPr>
            <p:cNvSpPr>
              <a:spLocks/>
            </p:cNvSpPr>
            <p:nvPr userDrawn="1"/>
          </p:nvSpPr>
          <p:spPr bwMode="auto">
            <a:xfrm>
              <a:off x="869" y="3340"/>
              <a:ext cx="203" cy="56"/>
            </a:xfrm>
            <a:custGeom>
              <a:avLst/>
              <a:gdLst>
                <a:gd name="T0" fmla="*/ 4842 w 40"/>
                <a:gd name="T1" fmla="*/ 260 h 11"/>
                <a:gd name="T2" fmla="*/ 3400 w 40"/>
                <a:gd name="T3" fmla="*/ 519 h 11"/>
                <a:gd name="T4" fmla="*/ 1700 w 40"/>
                <a:gd name="T5" fmla="*/ 387 h 11"/>
                <a:gd name="T6" fmla="*/ 127 w 40"/>
                <a:gd name="T7" fmla="*/ 260 h 11"/>
                <a:gd name="T8" fmla="*/ 4583 w 40"/>
                <a:gd name="T9" fmla="*/ 1064 h 11"/>
                <a:gd name="T10" fmla="*/ 4842 w 40"/>
                <a:gd name="T11" fmla="*/ 26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79" name="Freeform 160">
              <a:extLst>
                <a:ext uri="{FF2B5EF4-FFF2-40B4-BE49-F238E27FC236}">
                  <a16:creationId xmlns:a16="http://schemas.microsoft.com/office/drawing/2014/main" id="{240064F7-10C4-4E09-9C23-C4E002D1307A}"/>
                </a:ext>
              </a:extLst>
            </p:cNvPr>
            <p:cNvSpPr>
              <a:spLocks/>
            </p:cNvSpPr>
            <p:nvPr userDrawn="1"/>
          </p:nvSpPr>
          <p:spPr bwMode="auto">
            <a:xfrm>
              <a:off x="859" y="3386"/>
              <a:ext cx="207" cy="172"/>
            </a:xfrm>
            <a:custGeom>
              <a:avLst/>
              <a:gdLst>
                <a:gd name="T0" fmla="*/ 3595 w 41"/>
                <a:gd name="T1" fmla="*/ 1179 h 34"/>
                <a:gd name="T2" fmla="*/ 1681 w 41"/>
                <a:gd name="T3" fmla="*/ 769 h 34"/>
                <a:gd name="T4" fmla="*/ 510 w 41"/>
                <a:gd name="T5" fmla="*/ 1943 h 34"/>
                <a:gd name="T6" fmla="*/ 126 w 41"/>
                <a:gd name="T7" fmla="*/ 2459 h 34"/>
                <a:gd name="T8" fmla="*/ 1146 w 41"/>
                <a:gd name="T9" fmla="*/ 2459 h 34"/>
                <a:gd name="T10" fmla="*/ 2191 w 41"/>
                <a:gd name="T11" fmla="*/ 3506 h 34"/>
                <a:gd name="T12" fmla="*/ 2701 w 41"/>
                <a:gd name="T13" fmla="*/ 3890 h 34"/>
                <a:gd name="T14" fmla="*/ 3721 w 41"/>
                <a:gd name="T15" fmla="*/ 2459 h 34"/>
                <a:gd name="T16" fmla="*/ 5024 w 41"/>
                <a:gd name="T17" fmla="*/ 2459 h 34"/>
                <a:gd name="T18" fmla="*/ 3595 w 41"/>
                <a:gd name="T19" fmla="*/ 1179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80" name="Freeform 161">
              <a:extLst>
                <a:ext uri="{FF2B5EF4-FFF2-40B4-BE49-F238E27FC236}">
                  <a16:creationId xmlns:a16="http://schemas.microsoft.com/office/drawing/2014/main" id="{53591F06-2458-4EEB-8CB1-9BACE5697903}"/>
                </a:ext>
              </a:extLst>
            </p:cNvPr>
            <p:cNvSpPr>
              <a:spLocks/>
            </p:cNvSpPr>
            <p:nvPr userDrawn="1"/>
          </p:nvSpPr>
          <p:spPr bwMode="auto">
            <a:xfrm>
              <a:off x="996" y="3305"/>
              <a:ext cx="126" cy="318"/>
            </a:xfrm>
            <a:custGeom>
              <a:avLst/>
              <a:gdLst>
                <a:gd name="T0" fmla="*/ 2817 w 25"/>
                <a:gd name="T1" fmla="*/ 252 h 63"/>
                <a:gd name="T2" fmla="*/ 2313 w 25"/>
                <a:gd name="T3" fmla="*/ 2191 h 63"/>
                <a:gd name="T4" fmla="*/ 887 w 25"/>
                <a:gd name="T5" fmla="*/ 2574 h 63"/>
                <a:gd name="T6" fmla="*/ 887 w 25"/>
                <a:gd name="T7" fmla="*/ 2958 h 63"/>
                <a:gd name="T8" fmla="*/ 2182 w 25"/>
                <a:gd name="T9" fmla="*/ 4381 h 63"/>
                <a:gd name="T10" fmla="*/ 1522 w 25"/>
                <a:gd name="T11" fmla="*/ 5785 h 63"/>
                <a:gd name="T12" fmla="*/ 0 w 25"/>
                <a:gd name="T13" fmla="*/ 7082 h 63"/>
                <a:gd name="T14" fmla="*/ 635 w 25"/>
                <a:gd name="T15" fmla="*/ 7465 h 63"/>
                <a:gd name="T16" fmla="*/ 2056 w 25"/>
                <a:gd name="T17" fmla="*/ 7975 h 63"/>
                <a:gd name="T18" fmla="*/ 2948 w 25"/>
                <a:gd name="T19" fmla="*/ 7339 h 63"/>
                <a:gd name="T20" fmla="*/ 3200 w 25"/>
                <a:gd name="T21" fmla="*/ 1807 h 63"/>
                <a:gd name="T22" fmla="*/ 3200 w 25"/>
                <a:gd name="T23" fmla="*/ 252 h 63"/>
                <a:gd name="T24" fmla="*/ 2817 w 25"/>
                <a:gd name="T25" fmla="*/ 252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3075" name="Group 162">
            <a:extLst>
              <a:ext uri="{FF2B5EF4-FFF2-40B4-BE49-F238E27FC236}">
                <a16:creationId xmlns:a16="http://schemas.microsoft.com/office/drawing/2014/main" id="{17F4C6F9-3037-41AF-91E5-CE33C39D4CAC}"/>
              </a:ext>
            </a:extLst>
          </p:cNvPr>
          <p:cNvGrpSpPr>
            <a:grpSpLocks/>
          </p:cNvGrpSpPr>
          <p:nvPr/>
        </p:nvGrpSpPr>
        <p:grpSpPr bwMode="auto">
          <a:xfrm>
            <a:off x="1066800" y="4552950"/>
            <a:ext cx="533400" cy="492125"/>
            <a:chOff x="96" y="2784"/>
            <a:chExt cx="1062" cy="981"/>
          </a:xfrm>
        </p:grpSpPr>
        <p:sp>
          <p:nvSpPr>
            <p:cNvPr id="3155" name="Freeform 163">
              <a:extLst>
                <a:ext uri="{FF2B5EF4-FFF2-40B4-BE49-F238E27FC236}">
                  <a16:creationId xmlns:a16="http://schemas.microsoft.com/office/drawing/2014/main" id="{E2BF17C1-6AB0-4D17-A4AF-6F093F3C7715}"/>
                </a:ext>
              </a:extLst>
            </p:cNvPr>
            <p:cNvSpPr>
              <a:spLocks/>
            </p:cNvSpPr>
            <p:nvPr userDrawn="1"/>
          </p:nvSpPr>
          <p:spPr bwMode="auto">
            <a:xfrm>
              <a:off x="121" y="2784"/>
              <a:ext cx="207" cy="81"/>
            </a:xfrm>
            <a:custGeom>
              <a:avLst/>
              <a:gdLst>
                <a:gd name="T0" fmla="*/ 3847 w 41"/>
                <a:gd name="T1" fmla="*/ 1564 h 16"/>
                <a:gd name="T2" fmla="*/ 4766 w 41"/>
                <a:gd name="T3" fmla="*/ 1306 h 16"/>
                <a:gd name="T4" fmla="*/ 4892 w 41"/>
                <a:gd name="T5" fmla="*/ 1180 h 16"/>
                <a:gd name="T6" fmla="*/ 4004 w 41"/>
                <a:gd name="T7" fmla="*/ 127 h 16"/>
                <a:gd name="T8" fmla="*/ 1020 w 41"/>
                <a:gd name="T9" fmla="*/ 1438 h 16"/>
                <a:gd name="T10" fmla="*/ 3847 w 41"/>
                <a:gd name="T11" fmla="*/ 156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6" name="Freeform 164">
              <a:extLst>
                <a:ext uri="{FF2B5EF4-FFF2-40B4-BE49-F238E27FC236}">
                  <a16:creationId xmlns:a16="http://schemas.microsoft.com/office/drawing/2014/main" id="{AA1828CC-7662-4B54-8476-630B8E3FA7A1}"/>
                </a:ext>
              </a:extLst>
            </p:cNvPr>
            <p:cNvSpPr>
              <a:spLocks noEditPoints="1"/>
            </p:cNvSpPr>
            <p:nvPr userDrawn="1"/>
          </p:nvSpPr>
          <p:spPr bwMode="auto">
            <a:xfrm>
              <a:off x="96" y="2789"/>
              <a:ext cx="1062" cy="976"/>
            </a:xfrm>
            <a:custGeom>
              <a:avLst/>
              <a:gdLst>
                <a:gd name="T0" fmla="*/ 21073 w 210"/>
                <a:gd name="T1" fmla="*/ 20051 h 193"/>
                <a:gd name="T2" fmla="*/ 19667 w 210"/>
                <a:gd name="T3" fmla="*/ 16162 h 193"/>
                <a:gd name="T4" fmla="*/ 18362 w 210"/>
                <a:gd name="T5" fmla="*/ 12814 h 193"/>
                <a:gd name="T6" fmla="*/ 21331 w 210"/>
                <a:gd name="T7" fmla="*/ 12020 h 193"/>
                <a:gd name="T8" fmla="*/ 18873 w 210"/>
                <a:gd name="T9" fmla="*/ 10615 h 193"/>
                <a:gd name="T10" fmla="*/ 20304 w 210"/>
                <a:gd name="T11" fmla="*/ 10741 h 193"/>
                <a:gd name="T12" fmla="*/ 20304 w 210"/>
                <a:gd name="T13" fmla="*/ 9947 h 193"/>
                <a:gd name="T14" fmla="*/ 17467 w 210"/>
                <a:gd name="T15" fmla="*/ 10074 h 193"/>
                <a:gd name="T16" fmla="*/ 16547 w 210"/>
                <a:gd name="T17" fmla="*/ 16162 h 193"/>
                <a:gd name="T18" fmla="*/ 16036 w 210"/>
                <a:gd name="T19" fmla="*/ 10867 h 193"/>
                <a:gd name="T20" fmla="*/ 15268 w 210"/>
                <a:gd name="T21" fmla="*/ 8668 h 193"/>
                <a:gd name="T22" fmla="*/ 16036 w 210"/>
                <a:gd name="T23" fmla="*/ 6599 h 193"/>
                <a:gd name="T24" fmla="*/ 15652 w 210"/>
                <a:gd name="T25" fmla="*/ 4784 h 193"/>
                <a:gd name="T26" fmla="*/ 15394 w 210"/>
                <a:gd name="T27" fmla="*/ 3095 h 193"/>
                <a:gd name="T28" fmla="*/ 17083 w 210"/>
                <a:gd name="T29" fmla="*/ 5037 h 193"/>
                <a:gd name="T30" fmla="*/ 19283 w 210"/>
                <a:gd name="T31" fmla="*/ 2326 h 193"/>
                <a:gd name="T32" fmla="*/ 19000 w 210"/>
                <a:gd name="T33" fmla="*/ 4652 h 193"/>
                <a:gd name="T34" fmla="*/ 18489 w 210"/>
                <a:gd name="T35" fmla="*/ 6215 h 193"/>
                <a:gd name="T36" fmla="*/ 18620 w 210"/>
                <a:gd name="T37" fmla="*/ 8668 h 193"/>
                <a:gd name="T38" fmla="*/ 25726 w 210"/>
                <a:gd name="T39" fmla="*/ 3757 h 193"/>
                <a:gd name="T40" fmla="*/ 11636 w 210"/>
                <a:gd name="T41" fmla="*/ 126 h 193"/>
                <a:gd name="T42" fmla="*/ 7237 w 210"/>
                <a:gd name="T43" fmla="*/ 1022 h 193"/>
                <a:gd name="T44" fmla="*/ 10999 w 210"/>
                <a:gd name="T45" fmla="*/ 1558 h 193"/>
                <a:gd name="T46" fmla="*/ 7748 w 210"/>
                <a:gd name="T47" fmla="*/ 2837 h 193"/>
                <a:gd name="T48" fmla="*/ 7495 w 210"/>
                <a:gd name="T49" fmla="*/ 3757 h 193"/>
                <a:gd name="T50" fmla="*/ 4910 w 210"/>
                <a:gd name="T51" fmla="*/ 2200 h 193"/>
                <a:gd name="T52" fmla="*/ 1689 w 210"/>
                <a:gd name="T53" fmla="*/ 14883 h 193"/>
                <a:gd name="T54" fmla="*/ 7879 w 210"/>
                <a:gd name="T55" fmla="*/ 18873 h 193"/>
                <a:gd name="T56" fmla="*/ 5831 w 210"/>
                <a:gd name="T57" fmla="*/ 17209 h 193"/>
                <a:gd name="T58" fmla="*/ 4526 w 210"/>
                <a:gd name="T59" fmla="*/ 18746 h 193"/>
                <a:gd name="T60" fmla="*/ 4142 w 210"/>
                <a:gd name="T61" fmla="*/ 16546 h 193"/>
                <a:gd name="T62" fmla="*/ 5957 w 210"/>
                <a:gd name="T63" fmla="*/ 11125 h 193"/>
                <a:gd name="T64" fmla="*/ 8668 w 210"/>
                <a:gd name="T65" fmla="*/ 10741 h 193"/>
                <a:gd name="T66" fmla="*/ 9184 w 210"/>
                <a:gd name="T67" fmla="*/ 12273 h 193"/>
                <a:gd name="T68" fmla="*/ 7879 w 210"/>
                <a:gd name="T69" fmla="*/ 15651 h 193"/>
                <a:gd name="T70" fmla="*/ 11763 w 210"/>
                <a:gd name="T71" fmla="*/ 23272 h 193"/>
                <a:gd name="T72" fmla="*/ 24067 w 210"/>
                <a:gd name="T73" fmla="*/ 21457 h 193"/>
                <a:gd name="T74" fmla="*/ 23531 w 210"/>
                <a:gd name="T75" fmla="*/ 8541 h 193"/>
                <a:gd name="T76" fmla="*/ 21331 w 210"/>
                <a:gd name="T77" fmla="*/ 7747 h 193"/>
                <a:gd name="T78" fmla="*/ 14605 w 210"/>
                <a:gd name="T79" fmla="*/ 7879 h 193"/>
                <a:gd name="T80" fmla="*/ 13963 w 210"/>
                <a:gd name="T81" fmla="*/ 11252 h 193"/>
                <a:gd name="T82" fmla="*/ 14757 w 210"/>
                <a:gd name="T83" fmla="*/ 6468 h 193"/>
                <a:gd name="T84" fmla="*/ 11510 w 210"/>
                <a:gd name="T85" fmla="*/ 3348 h 193"/>
                <a:gd name="T86" fmla="*/ 13578 w 210"/>
                <a:gd name="T87" fmla="*/ 4526 h 193"/>
                <a:gd name="T88" fmla="*/ 7879 w 210"/>
                <a:gd name="T89" fmla="*/ 9310 h 193"/>
                <a:gd name="T90" fmla="*/ 3095 w 210"/>
                <a:gd name="T91" fmla="*/ 4784 h 193"/>
                <a:gd name="T92" fmla="*/ 8799 w 210"/>
                <a:gd name="T93" fmla="*/ 5168 h 193"/>
                <a:gd name="T94" fmla="*/ 10231 w 210"/>
                <a:gd name="T95" fmla="*/ 5168 h 193"/>
                <a:gd name="T96" fmla="*/ 13963 w 210"/>
                <a:gd name="T97" fmla="*/ 5831 h 193"/>
                <a:gd name="T98" fmla="*/ 12815 w 210"/>
                <a:gd name="T99" fmla="*/ 12020 h 193"/>
                <a:gd name="T100" fmla="*/ 12021 w 210"/>
                <a:gd name="T101" fmla="*/ 6599 h 193"/>
                <a:gd name="T102" fmla="*/ 7879 w 210"/>
                <a:gd name="T103" fmla="*/ 9310 h 193"/>
                <a:gd name="T104" fmla="*/ 10357 w 210"/>
                <a:gd name="T105" fmla="*/ 10615 h 193"/>
                <a:gd name="T106" fmla="*/ 11379 w 210"/>
                <a:gd name="T107" fmla="*/ 7494 h 193"/>
                <a:gd name="T108" fmla="*/ 13194 w 210"/>
                <a:gd name="T109" fmla="*/ 18746 h 193"/>
                <a:gd name="T110" fmla="*/ 10615 w 210"/>
                <a:gd name="T111" fmla="*/ 12405 h 193"/>
                <a:gd name="T112" fmla="*/ 15141 w 210"/>
                <a:gd name="T113" fmla="*/ 13710 h 19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7" name="Freeform 165">
              <a:extLst>
                <a:ext uri="{FF2B5EF4-FFF2-40B4-BE49-F238E27FC236}">
                  <a16:creationId xmlns:a16="http://schemas.microsoft.com/office/drawing/2014/main" id="{4C5000EA-A8B4-4BD0-8573-AD9EC58EA5E2}"/>
                </a:ext>
              </a:extLst>
            </p:cNvPr>
            <p:cNvSpPr>
              <a:spLocks/>
            </p:cNvSpPr>
            <p:nvPr userDrawn="1"/>
          </p:nvSpPr>
          <p:spPr bwMode="auto">
            <a:xfrm>
              <a:off x="348" y="3254"/>
              <a:ext cx="86" cy="102"/>
            </a:xfrm>
            <a:custGeom>
              <a:avLst/>
              <a:gdLst>
                <a:gd name="T0" fmla="*/ 1816 w 17"/>
                <a:gd name="T1" fmla="*/ 678 h 20"/>
                <a:gd name="T2" fmla="*/ 1179 w 17"/>
                <a:gd name="T3" fmla="*/ 2652 h 20"/>
                <a:gd name="T4" fmla="*/ 1816 w 17"/>
                <a:gd name="T5" fmla="*/ 678 h 20"/>
                <a:gd name="T6" fmla="*/ 0 60000 65536"/>
                <a:gd name="T7" fmla="*/ 0 60000 65536"/>
                <a:gd name="T8" fmla="*/ 0 60000 65536"/>
              </a:gdLst>
              <a:ahLst/>
              <a:cxnLst>
                <a:cxn ang="T6">
                  <a:pos x="T0" y="T1"/>
                </a:cxn>
                <a:cxn ang="T7">
                  <a:pos x="T2" y="T3"/>
                </a:cxn>
                <a:cxn ang="T8">
                  <a:pos x="T4" y="T5"/>
                </a:cxn>
              </a:cxnLst>
              <a:rect l="0" t="0" r="r" b="b"/>
              <a:pathLst>
                <a:path w="17" h="20">
                  <a:moveTo>
                    <a:pt x="14" y="5"/>
                  </a:moveTo>
                  <a:cubicBezTo>
                    <a:pt x="13" y="0"/>
                    <a:pt x="0" y="8"/>
                    <a:pt x="9" y="20"/>
                  </a:cubicBezTo>
                  <a:cubicBezTo>
                    <a:pt x="9" y="20"/>
                    <a:pt x="17" y="17"/>
                    <a:pt x="14" y="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8" name="Freeform 166">
              <a:extLst>
                <a:ext uri="{FF2B5EF4-FFF2-40B4-BE49-F238E27FC236}">
                  <a16:creationId xmlns:a16="http://schemas.microsoft.com/office/drawing/2014/main" id="{B1850AFF-0F1C-46C0-800F-6B3002EDC243}"/>
                </a:ext>
              </a:extLst>
            </p:cNvPr>
            <p:cNvSpPr>
              <a:spLocks/>
            </p:cNvSpPr>
            <p:nvPr userDrawn="1"/>
          </p:nvSpPr>
          <p:spPr bwMode="auto">
            <a:xfrm>
              <a:off x="267" y="3295"/>
              <a:ext cx="76" cy="136"/>
            </a:xfrm>
            <a:custGeom>
              <a:avLst/>
              <a:gdLst>
                <a:gd name="T0" fmla="*/ 897 w 15"/>
                <a:gd name="T1" fmla="*/ 1269 h 27"/>
                <a:gd name="T2" fmla="*/ 512 w 15"/>
                <a:gd name="T3" fmla="*/ 3199 h 27"/>
                <a:gd name="T4" fmla="*/ 1951 w 15"/>
                <a:gd name="T5" fmla="*/ 2055 h 27"/>
                <a:gd name="T6" fmla="*/ 1692 w 15"/>
                <a:gd name="T7" fmla="*/ 1012 h 27"/>
                <a:gd name="T8" fmla="*/ 897 w 15"/>
                <a:gd name="T9" fmla="*/ 1269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9" name="Freeform 167">
              <a:extLst>
                <a:ext uri="{FF2B5EF4-FFF2-40B4-BE49-F238E27FC236}">
                  <a16:creationId xmlns:a16="http://schemas.microsoft.com/office/drawing/2014/main" id="{FFC596AF-7CD2-46EF-ACBF-EDE030D453AC}"/>
                </a:ext>
              </a:extLst>
            </p:cNvPr>
            <p:cNvSpPr>
              <a:spLocks/>
            </p:cNvSpPr>
            <p:nvPr userDrawn="1"/>
          </p:nvSpPr>
          <p:spPr bwMode="auto">
            <a:xfrm>
              <a:off x="222" y="3022"/>
              <a:ext cx="243" cy="116"/>
            </a:xfrm>
            <a:custGeom>
              <a:avLst/>
              <a:gdLst>
                <a:gd name="T0" fmla="*/ 5204 w 48"/>
                <a:gd name="T1" fmla="*/ 252 h 23"/>
                <a:gd name="T2" fmla="*/ 1180 w 48"/>
                <a:gd name="T3" fmla="*/ 126 h 23"/>
                <a:gd name="T4" fmla="*/ 127 w 48"/>
                <a:gd name="T5" fmla="*/ 1145 h 23"/>
                <a:gd name="T6" fmla="*/ 2845 w 48"/>
                <a:gd name="T7" fmla="*/ 2698 h 23"/>
                <a:gd name="T8" fmla="*/ 4409 w 48"/>
                <a:gd name="T9" fmla="*/ 2567 h 23"/>
                <a:gd name="T10" fmla="*/ 5204 w 48"/>
                <a:gd name="T11" fmla="*/ 2441 h 23"/>
                <a:gd name="T12" fmla="*/ 5204 w 48"/>
                <a:gd name="T13" fmla="*/ 252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0" name="Freeform 168">
              <a:extLst>
                <a:ext uri="{FF2B5EF4-FFF2-40B4-BE49-F238E27FC236}">
                  <a16:creationId xmlns:a16="http://schemas.microsoft.com/office/drawing/2014/main" id="{F26E0D98-36B4-4411-855A-2B9487B0C313}"/>
                </a:ext>
              </a:extLst>
            </p:cNvPr>
            <p:cNvSpPr>
              <a:spLocks/>
            </p:cNvSpPr>
            <p:nvPr userDrawn="1"/>
          </p:nvSpPr>
          <p:spPr bwMode="auto">
            <a:xfrm>
              <a:off x="500" y="3345"/>
              <a:ext cx="177" cy="187"/>
            </a:xfrm>
            <a:custGeom>
              <a:avLst/>
              <a:gdLst>
                <a:gd name="T0" fmla="*/ 3095 w 35"/>
                <a:gd name="T1" fmla="*/ 258 h 37"/>
                <a:gd name="T2" fmla="*/ 1431 w 35"/>
                <a:gd name="T3" fmla="*/ 258 h 37"/>
                <a:gd name="T4" fmla="*/ 511 w 35"/>
                <a:gd name="T5" fmla="*/ 2578 h 37"/>
                <a:gd name="T6" fmla="*/ 3631 w 35"/>
                <a:gd name="T7" fmla="*/ 2835 h 37"/>
                <a:gd name="T8" fmla="*/ 3095 w 35"/>
                <a:gd name="T9" fmla="*/ 258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1" name="Freeform 169">
              <a:extLst>
                <a:ext uri="{FF2B5EF4-FFF2-40B4-BE49-F238E27FC236}">
                  <a16:creationId xmlns:a16="http://schemas.microsoft.com/office/drawing/2014/main" id="{A3E758C2-F8F4-488D-BB8F-D5B94E2A07F7}"/>
                </a:ext>
              </a:extLst>
            </p:cNvPr>
            <p:cNvSpPr>
              <a:spLocks/>
            </p:cNvSpPr>
            <p:nvPr userDrawn="1"/>
          </p:nvSpPr>
          <p:spPr bwMode="auto">
            <a:xfrm>
              <a:off x="905" y="3158"/>
              <a:ext cx="177" cy="36"/>
            </a:xfrm>
            <a:custGeom>
              <a:avLst/>
              <a:gdLst>
                <a:gd name="T0" fmla="*/ 637 w 35"/>
                <a:gd name="T1" fmla="*/ 0 h 7"/>
                <a:gd name="T2" fmla="*/ 1816 w 35"/>
                <a:gd name="T3" fmla="*/ 689 h 7"/>
                <a:gd name="T4" fmla="*/ 637 w 35"/>
                <a:gd name="T5" fmla="*/ 0 h 7"/>
                <a:gd name="T6" fmla="*/ 0 60000 65536"/>
                <a:gd name="T7" fmla="*/ 0 60000 65536"/>
                <a:gd name="T8" fmla="*/ 0 60000 65536"/>
              </a:gdLst>
              <a:ahLst/>
              <a:cxnLst>
                <a:cxn ang="T6">
                  <a:pos x="T0" y="T1"/>
                </a:cxn>
                <a:cxn ang="T7">
                  <a:pos x="T2" y="T3"/>
                </a:cxn>
                <a:cxn ang="T8">
                  <a:pos x="T4" y="T5"/>
                </a:cxn>
              </a:cxnLst>
              <a:rect l="0" t="0" r="r" b="b"/>
              <a:pathLst>
                <a:path w="35" h="7">
                  <a:moveTo>
                    <a:pt x="5" y="0"/>
                  </a:moveTo>
                  <a:cubicBezTo>
                    <a:pt x="0" y="0"/>
                    <a:pt x="7" y="7"/>
                    <a:pt x="14" y="5"/>
                  </a:cubicBezTo>
                  <a:cubicBezTo>
                    <a:pt x="35" y="1"/>
                    <a:pt x="5" y="0"/>
                    <a:pt x="5" y="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2" name="Freeform 170">
              <a:extLst>
                <a:ext uri="{FF2B5EF4-FFF2-40B4-BE49-F238E27FC236}">
                  <a16:creationId xmlns:a16="http://schemas.microsoft.com/office/drawing/2014/main" id="{0C4CFB4C-872E-44AF-A1E5-CF0C4EEF992B}"/>
                </a:ext>
              </a:extLst>
            </p:cNvPr>
            <p:cNvSpPr>
              <a:spLocks/>
            </p:cNvSpPr>
            <p:nvPr userDrawn="1"/>
          </p:nvSpPr>
          <p:spPr bwMode="auto">
            <a:xfrm>
              <a:off x="965" y="3153"/>
              <a:ext cx="137" cy="81"/>
            </a:xfrm>
            <a:custGeom>
              <a:avLst/>
              <a:gdLst>
                <a:gd name="T0" fmla="*/ 929 w 27"/>
                <a:gd name="T1" fmla="*/ 1691 h 16"/>
                <a:gd name="T2" fmla="*/ 3268 w 27"/>
                <a:gd name="T3" fmla="*/ 770 h 16"/>
                <a:gd name="T4" fmla="*/ 2212 w 27"/>
                <a:gd name="T5" fmla="*/ 127 h 16"/>
                <a:gd name="T6" fmla="*/ 929 w 27"/>
                <a:gd name="T7" fmla="*/ 1438 h 16"/>
                <a:gd name="T8" fmla="*/ 929 w 27"/>
                <a:gd name="T9" fmla="*/ 169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3" name="Freeform 171">
              <a:extLst>
                <a:ext uri="{FF2B5EF4-FFF2-40B4-BE49-F238E27FC236}">
                  <a16:creationId xmlns:a16="http://schemas.microsoft.com/office/drawing/2014/main" id="{C9DC454D-C44A-4552-B96B-3E54DD01F1A2}"/>
                </a:ext>
              </a:extLst>
            </p:cNvPr>
            <p:cNvSpPr>
              <a:spLocks/>
            </p:cNvSpPr>
            <p:nvPr userDrawn="1"/>
          </p:nvSpPr>
          <p:spPr bwMode="auto">
            <a:xfrm>
              <a:off x="960" y="3204"/>
              <a:ext cx="177" cy="86"/>
            </a:xfrm>
            <a:custGeom>
              <a:avLst/>
              <a:gdLst>
                <a:gd name="T0" fmla="*/ 3221 w 35"/>
                <a:gd name="T1" fmla="*/ 769 h 17"/>
                <a:gd name="T2" fmla="*/ 1022 w 35"/>
                <a:gd name="T3" fmla="*/ 1305 h 17"/>
                <a:gd name="T4" fmla="*/ 769 w 35"/>
                <a:gd name="T5" fmla="*/ 1690 h 17"/>
                <a:gd name="T6" fmla="*/ 3505 w 35"/>
                <a:gd name="T7" fmla="*/ 1563 h 17"/>
                <a:gd name="T8" fmla="*/ 3221 w 35"/>
                <a:gd name="T9" fmla="*/ 769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4" name="Freeform 172">
              <a:extLst>
                <a:ext uri="{FF2B5EF4-FFF2-40B4-BE49-F238E27FC236}">
                  <a16:creationId xmlns:a16="http://schemas.microsoft.com/office/drawing/2014/main" id="{37F96D47-32B0-48EC-8DE8-E3CA1163C79C}"/>
                </a:ext>
              </a:extLst>
            </p:cNvPr>
            <p:cNvSpPr>
              <a:spLocks/>
            </p:cNvSpPr>
            <p:nvPr userDrawn="1"/>
          </p:nvSpPr>
          <p:spPr bwMode="auto">
            <a:xfrm>
              <a:off x="844" y="3285"/>
              <a:ext cx="248" cy="60"/>
            </a:xfrm>
            <a:custGeom>
              <a:avLst/>
              <a:gdLst>
                <a:gd name="T0" fmla="*/ 5173 w 49"/>
                <a:gd name="T1" fmla="*/ 375 h 12"/>
                <a:gd name="T2" fmla="*/ 3766 w 49"/>
                <a:gd name="T3" fmla="*/ 125 h 12"/>
                <a:gd name="T4" fmla="*/ 896 w 49"/>
                <a:gd name="T5" fmla="*/ 0 h 12"/>
                <a:gd name="T6" fmla="*/ 258 w 49"/>
                <a:gd name="T7" fmla="*/ 625 h 12"/>
                <a:gd name="T8" fmla="*/ 2586 w 49"/>
                <a:gd name="T9" fmla="*/ 1000 h 12"/>
                <a:gd name="T10" fmla="*/ 5329 w 49"/>
                <a:gd name="T11" fmla="*/ 1000 h 12"/>
                <a:gd name="T12" fmla="*/ 5173 w 49"/>
                <a:gd name="T13" fmla="*/ 375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5" name="Freeform 173">
              <a:extLst>
                <a:ext uri="{FF2B5EF4-FFF2-40B4-BE49-F238E27FC236}">
                  <a16:creationId xmlns:a16="http://schemas.microsoft.com/office/drawing/2014/main" id="{5BE99E76-A75D-4BCA-9190-91074FB3E76E}"/>
                </a:ext>
              </a:extLst>
            </p:cNvPr>
            <p:cNvSpPr>
              <a:spLocks/>
            </p:cNvSpPr>
            <p:nvPr userDrawn="1"/>
          </p:nvSpPr>
          <p:spPr bwMode="auto">
            <a:xfrm>
              <a:off x="869" y="3340"/>
              <a:ext cx="203" cy="56"/>
            </a:xfrm>
            <a:custGeom>
              <a:avLst/>
              <a:gdLst>
                <a:gd name="T0" fmla="*/ 4842 w 40"/>
                <a:gd name="T1" fmla="*/ 260 h 11"/>
                <a:gd name="T2" fmla="*/ 3400 w 40"/>
                <a:gd name="T3" fmla="*/ 519 h 11"/>
                <a:gd name="T4" fmla="*/ 1700 w 40"/>
                <a:gd name="T5" fmla="*/ 387 h 11"/>
                <a:gd name="T6" fmla="*/ 127 w 40"/>
                <a:gd name="T7" fmla="*/ 260 h 11"/>
                <a:gd name="T8" fmla="*/ 4583 w 40"/>
                <a:gd name="T9" fmla="*/ 1064 h 11"/>
                <a:gd name="T10" fmla="*/ 4842 w 40"/>
                <a:gd name="T11" fmla="*/ 26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6" name="Freeform 174">
              <a:extLst>
                <a:ext uri="{FF2B5EF4-FFF2-40B4-BE49-F238E27FC236}">
                  <a16:creationId xmlns:a16="http://schemas.microsoft.com/office/drawing/2014/main" id="{FCB4807F-FD4F-4D53-8EDB-EB8988111D37}"/>
                </a:ext>
              </a:extLst>
            </p:cNvPr>
            <p:cNvSpPr>
              <a:spLocks/>
            </p:cNvSpPr>
            <p:nvPr userDrawn="1"/>
          </p:nvSpPr>
          <p:spPr bwMode="auto">
            <a:xfrm>
              <a:off x="859" y="3386"/>
              <a:ext cx="207" cy="172"/>
            </a:xfrm>
            <a:custGeom>
              <a:avLst/>
              <a:gdLst>
                <a:gd name="T0" fmla="*/ 3595 w 41"/>
                <a:gd name="T1" fmla="*/ 1179 h 34"/>
                <a:gd name="T2" fmla="*/ 1681 w 41"/>
                <a:gd name="T3" fmla="*/ 769 h 34"/>
                <a:gd name="T4" fmla="*/ 510 w 41"/>
                <a:gd name="T5" fmla="*/ 1943 h 34"/>
                <a:gd name="T6" fmla="*/ 126 w 41"/>
                <a:gd name="T7" fmla="*/ 2459 h 34"/>
                <a:gd name="T8" fmla="*/ 1146 w 41"/>
                <a:gd name="T9" fmla="*/ 2459 h 34"/>
                <a:gd name="T10" fmla="*/ 2191 w 41"/>
                <a:gd name="T11" fmla="*/ 3506 h 34"/>
                <a:gd name="T12" fmla="*/ 2701 w 41"/>
                <a:gd name="T13" fmla="*/ 3890 h 34"/>
                <a:gd name="T14" fmla="*/ 3721 w 41"/>
                <a:gd name="T15" fmla="*/ 2459 h 34"/>
                <a:gd name="T16" fmla="*/ 5024 w 41"/>
                <a:gd name="T17" fmla="*/ 2459 h 34"/>
                <a:gd name="T18" fmla="*/ 3595 w 41"/>
                <a:gd name="T19" fmla="*/ 1179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67" name="Freeform 175">
              <a:extLst>
                <a:ext uri="{FF2B5EF4-FFF2-40B4-BE49-F238E27FC236}">
                  <a16:creationId xmlns:a16="http://schemas.microsoft.com/office/drawing/2014/main" id="{3C828F75-F4C7-473B-9A85-4BF14C565BCF}"/>
                </a:ext>
              </a:extLst>
            </p:cNvPr>
            <p:cNvSpPr>
              <a:spLocks/>
            </p:cNvSpPr>
            <p:nvPr userDrawn="1"/>
          </p:nvSpPr>
          <p:spPr bwMode="auto">
            <a:xfrm>
              <a:off x="996" y="3305"/>
              <a:ext cx="126" cy="318"/>
            </a:xfrm>
            <a:custGeom>
              <a:avLst/>
              <a:gdLst>
                <a:gd name="T0" fmla="*/ 2817 w 25"/>
                <a:gd name="T1" fmla="*/ 252 h 63"/>
                <a:gd name="T2" fmla="*/ 2313 w 25"/>
                <a:gd name="T3" fmla="*/ 2191 h 63"/>
                <a:gd name="T4" fmla="*/ 887 w 25"/>
                <a:gd name="T5" fmla="*/ 2574 h 63"/>
                <a:gd name="T6" fmla="*/ 887 w 25"/>
                <a:gd name="T7" fmla="*/ 2958 h 63"/>
                <a:gd name="T8" fmla="*/ 2182 w 25"/>
                <a:gd name="T9" fmla="*/ 4381 h 63"/>
                <a:gd name="T10" fmla="*/ 1522 w 25"/>
                <a:gd name="T11" fmla="*/ 5785 h 63"/>
                <a:gd name="T12" fmla="*/ 0 w 25"/>
                <a:gd name="T13" fmla="*/ 7082 h 63"/>
                <a:gd name="T14" fmla="*/ 635 w 25"/>
                <a:gd name="T15" fmla="*/ 7465 h 63"/>
                <a:gd name="T16" fmla="*/ 2056 w 25"/>
                <a:gd name="T17" fmla="*/ 7975 h 63"/>
                <a:gd name="T18" fmla="*/ 2948 w 25"/>
                <a:gd name="T19" fmla="*/ 7339 h 63"/>
                <a:gd name="T20" fmla="*/ 3200 w 25"/>
                <a:gd name="T21" fmla="*/ 1807 h 63"/>
                <a:gd name="T22" fmla="*/ 3200 w 25"/>
                <a:gd name="T23" fmla="*/ 252 h 63"/>
                <a:gd name="T24" fmla="*/ 2817 w 25"/>
                <a:gd name="T25" fmla="*/ 252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3076" name="Group 176">
            <a:extLst>
              <a:ext uri="{FF2B5EF4-FFF2-40B4-BE49-F238E27FC236}">
                <a16:creationId xmlns:a16="http://schemas.microsoft.com/office/drawing/2014/main" id="{32AF33FF-7B94-49F2-A014-D8D681E9F1F3}"/>
              </a:ext>
            </a:extLst>
          </p:cNvPr>
          <p:cNvGrpSpPr>
            <a:grpSpLocks/>
          </p:cNvGrpSpPr>
          <p:nvPr/>
        </p:nvGrpSpPr>
        <p:grpSpPr bwMode="auto">
          <a:xfrm>
            <a:off x="1066800" y="5562600"/>
            <a:ext cx="533400" cy="492125"/>
            <a:chOff x="96" y="2784"/>
            <a:chExt cx="1062" cy="981"/>
          </a:xfrm>
        </p:grpSpPr>
        <p:sp>
          <p:nvSpPr>
            <p:cNvPr id="3142" name="Freeform 177">
              <a:extLst>
                <a:ext uri="{FF2B5EF4-FFF2-40B4-BE49-F238E27FC236}">
                  <a16:creationId xmlns:a16="http://schemas.microsoft.com/office/drawing/2014/main" id="{8DAECF5D-5A52-4557-9C68-CDBCCF1F2EA1}"/>
                </a:ext>
              </a:extLst>
            </p:cNvPr>
            <p:cNvSpPr>
              <a:spLocks/>
            </p:cNvSpPr>
            <p:nvPr userDrawn="1"/>
          </p:nvSpPr>
          <p:spPr bwMode="auto">
            <a:xfrm>
              <a:off x="121" y="2784"/>
              <a:ext cx="207" cy="81"/>
            </a:xfrm>
            <a:custGeom>
              <a:avLst/>
              <a:gdLst>
                <a:gd name="T0" fmla="*/ 3847 w 41"/>
                <a:gd name="T1" fmla="*/ 1564 h 16"/>
                <a:gd name="T2" fmla="*/ 4766 w 41"/>
                <a:gd name="T3" fmla="*/ 1306 h 16"/>
                <a:gd name="T4" fmla="*/ 4892 w 41"/>
                <a:gd name="T5" fmla="*/ 1180 h 16"/>
                <a:gd name="T6" fmla="*/ 4004 w 41"/>
                <a:gd name="T7" fmla="*/ 127 h 16"/>
                <a:gd name="T8" fmla="*/ 1020 w 41"/>
                <a:gd name="T9" fmla="*/ 1438 h 16"/>
                <a:gd name="T10" fmla="*/ 3847 w 41"/>
                <a:gd name="T11" fmla="*/ 156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3" name="Freeform 178">
              <a:extLst>
                <a:ext uri="{FF2B5EF4-FFF2-40B4-BE49-F238E27FC236}">
                  <a16:creationId xmlns:a16="http://schemas.microsoft.com/office/drawing/2014/main" id="{18CB1289-3BA4-4E85-88DF-08A138027FC1}"/>
                </a:ext>
              </a:extLst>
            </p:cNvPr>
            <p:cNvSpPr>
              <a:spLocks noEditPoints="1"/>
            </p:cNvSpPr>
            <p:nvPr userDrawn="1"/>
          </p:nvSpPr>
          <p:spPr bwMode="auto">
            <a:xfrm>
              <a:off x="96" y="2789"/>
              <a:ext cx="1062" cy="976"/>
            </a:xfrm>
            <a:custGeom>
              <a:avLst/>
              <a:gdLst>
                <a:gd name="T0" fmla="*/ 21073 w 210"/>
                <a:gd name="T1" fmla="*/ 20051 h 193"/>
                <a:gd name="T2" fmla="*/ 19667 w 210"/>
                <a:gd name="T3" fmla="*/ 16162 h 193"/>
                <a:gd name="T4" fmla="*/ 18362 w 210"/>
                <a:gd name="T5" fmla="*/ 12814 h 193"/>
                <a:gd name="T6" fmla="*/ 21331 w 210"/>
                <a:gd name="T7" fmla="*/ 12020 h 193"/>
                <a:gd name="T8" fmla="*/ 18873 w 210"/>
                <a:gd name="T9" fmla="*/ 10615 h 193"/>
                <a:gd name="T10" fmla="*/ 20304 w 210"/>
                <a:gd name="T11" fmla="*/ 10741 h 193"/>
                <a:gd name="T12" fmla="*/ 20304 w 210"/>
                <a:gd name="T13" fmla="*/ 9947 h 193"/>
                <a:gd name="T14" fmla="*/ 17467 w 210"/>
                <a:gd name="T15" fmla="*/ 10074 h 193"/>
                <a:gd name="T16" fmla="*/ 16547 w 210"/>
                <a:gd name="T17" fmla="*/ 16162 h 193"/>
                <a:gd name="T18" fmla="*/ 16036 w 210"/>
                <a:gd name="T19" fmla="*/ 10867 h 193"/>
                <a:gd name="T20" fmla="*/ 15268 w 210"/>
                <a:gd name="T21" fmla="*/ 8668 h 193"/>
                <a:gd name="T22" fmla="*/ 16036 w 210"/>
                <a:gd name="T23" fmla="*/ 6599 h 193"/>
                <a:gd name="T24" fmla="*/ 15652 w 210"/>
                <a:gd name="T25" fmla="*/ 4784 h 193"/>
                <a:gd name="T26" fmla="*/ 15394 w 210"/>
                <a:gd name="T27" fmla="*/ 3095 h 193"/>
                <a:gd name="T28" fmla="*/ 17083 w 210"/>
                <a:gd name="T29" fmla="*/ 5037 h 193"/>
                <a:gd name="T30" fmla="*/ 19283 w 210"/>
                <a:gd name="T31" fmla="*/ 2326 h 193"/>
                <a:gd name="T32" fmla="*/ 19000 w 210"/>
                <a:gd name="T33" fmla="*/ 4652 h 193"/>
                <a:gd name="T34" fmla="*/ 18489 w 210"/>
                <a:gd name="T35" fmla="*/ 6215 h 193"/>
                <a:gd name="T36" fmla="*/ 18620 w 210"/>
                <a:gd name="T37" fmla="*/ 8668 h 193"/>
                <a:gd name="T38" fmla="*/ 25726 w 210"/>
                <a:gd name="T39" fmla="*/ 3757 h 193"/>
                <a:gd name="T40" fmla="*/ 11636 w 210"/>
                <a:gd name="T41" fmla="*/ 126 h 193"/>
                <a:gd name="T42" fmla="*/ 7237 w 210"/>
                <a:gd name="T43" fmla="*/ 1022 h 193"/>
                <a:gd name="T44" fmla="*/ 10999 w 210"/>
                <a:gd name="T45" fmla="*/ 1558 h 193"/>
                <a:gd name="T46" fmla="*/ 7748 w 210"/>
                <a:gd name="T47" fmla="*/ 2837 h 193"/>
                <a:gd name="T48" fmla="*/ 7495 w 210"/>
                <a:gd name="T49" fmla="*/ 3757 h 193"/>
                <a:gd name="T50" fmla="*/ 4910 w 210"/>
                <a:gd name="T51" fmla="*/ 2200 h 193"/>
                <a:gd name="T52" fmla="*/ 1689 w 210"/>
                <a:gd name="T53" fmla="*/ 14883 h 193"/>
                <a:gd name="T54" fmla="*/ 7879 w 210"/>
                <a:gd name="T55" fmla="*/ 18873 h 193"/>
                <a:gd name="T56" fmla="*/ 5831 w 210"/>
                <a:gd name="T57" fmla="*/ 17209 h 193"/>
                <a:gd name="T58" fmla="*/ 4526 w 210"/>
                <a:gd name="T59" fmla="*/ 18746 h 193"/>
                <a:gd name="T60" fmla="*/ 4142 w 210"/>
                <a:gd name="T61" fmla="*/ 16546 h 193"/>
                <a:gd name="T62" fmla="*/ 5957 w 210"/>
                <a:gd name="T63" fmla="*/ 11125 h 193"/>
                <a:gd name="T64" fmla="*/ 8668 w 210"/>
                <a:gd name="T65" fmla="*/ 10741 h 193"/>
                <a:gd name="T66" fmla="*/ 9184 w 210"/>
                <a:gd name="T67" fmla="*/ 12273 h 193"/>
                <a:gd name="T68" fmla="*/ 7879 w 210"/>
                <a:gd name="T69" fmla="*/ 15651 h 193"/>
                <a:gd name="T70" fmla="*/ 11763 w 210"/>
                <a:gd name="T71" fmla="*/ 23272 h 193"/>
                <a:gd name="T72" fmla="*/ 24067 w 210"/>
                <a:gd name="T73" fmla="*/ 21457 h 193"/>
                <a:gd name="T74" fmla="*/ 23531 w 210"/>
                <a:gd name="T75" fmla="*/ 8541 h 193"/>
                <a:gd name="T76" fmla="*/ 21331 w 210"/>
                <a:gd name="T77" fmla="*/ 7747 h 193"/>
                <a:gd name="T78" fmla="*/ 14605 w 210"/>
                <a:gd name="T79" fmla="*/ 7879 h 193"/>
                <a:gd name="T80" fmla="*/ 13963 w 210"/>
                <a:gd name="T81" fmla="*/ 11252 h 193"/>
                <a:gd name="T82" fmla="*/ 14757 w 210"/>
                <a:gd name="T83" fmla="*/ 6468 h 193"/>
                <a:gd name="T84" fmla="*/ 11510 w 210"/>
                <a:gd name="T85" fmla="*/ 3348 h 193"/>
                <a:gd name="T86" fmla="*/ 13578 w 210"/>
                <a:gd name="T87" fmla="*/ 4526 h 193"/>
                <a:gd name="T88" fmla="*/ 7879 w 210"/>
                <a:gd name="T89" fmla="*/ 9310 h 193"/>
                <a:gd name="T90" fmla="*/ 3095 w 210"/>
                <a:gd name="T91" fmla="*/ 4784 h 193"/>
                <a:gd name="T92" fmla="*/ 8799 w 210"/>
                <a:gd name="T93" fmla="*/ 5168 h 193"/>
                <a:gd name="T94" fmla="*/ 10231 w 210"/>
                <a:gd name="T95" fmla="*/ 5168 h 193"/>
                <a:gd name="T96" fmla="*/ 13963 w 210"/>
                <a:gd name="T97" fmla="*/ 5831 h 193"/>
                <a:gd name="T98" fmla="*/ 12815 w 210"/>
                <a:gd name="T99" fmla="*/ 12020 h 193"/>
                <a:gd name="T100" fmla="*/ 12021 w 210"/>
                <a:gd name="T101" fmla="*/ 6599 h 193"/>
                <a:gd name="T102" fmla="*/ 7879 w 210"/>
                <a:gd name="T103" fmla="*/ 9310 h 193"/>
                <a:gd name="T104" fmla="*/ 10357 w 210"/>
                <a:gd name="T105" fmla="*/ 10615 h 193"/>
                <a:gd name="T106" fmla="*/ 11379 w 210"/>
                <a:gd name="T107" fmla="*/ 7494 h 193"/>
                <a:gd name="T108" fmla="*/ 13194 w 210"/>
                <a:gd name="T109" fmla="*/ 18746 h 193"/>
                <a:gd name="T110" fmla="*/ 10615 w 210"/>
                <a:gd name="T111" fmla="*/ 12405 h 193"/>
                <a:gd name="T112" fmla="*/ 15141 w 210"/>
                <a:gd name="T113" fmla="*/ 13710 h 19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4" name="Freeform 179">
              <a:extLst>
                <a:ext uri="{FF2B5EF4-FFF2-40B4-BE49-F238E27FC236}">
                  <a16:creationId xmlns:a16="http://schemas.microsoft.com/office/drawing/2014/main" id="{A9663596-0959-4E0C-BD43-A3930C52F301}"/>
                </a:ext>
              </a:extLst>
            </p:cNvPr>
            <p:cNvSpPr>
              <a:spLocks/>
            </p:cNvSpPr>
            <p:nvPr userDrawn="1"/>
          </p:nvSpPr>
          <p:spPr bwMode="auto">
            <a:xfrm>
              <a:off x="348" y="3254"/>
              <a:ext cx="86" cy="102"/>
            </a:xfrm>
            <a:custGeom>
              <a:avLst/>
              <a:gdLst>
                <a:gd name="T0" fmla="*/ 1816 w 17"/>
                <a:gd name="T1" fmla="*/ 678 h 20"/>
                <a:gd name="T2" fmla="*/ 1179 w 17"/>
                <a:gd name="T3" fmla="*/ 2652 h 20"/>
                <a:gd name="T4" fmla="*/ 1816 w 17"/>
                <a:gd name="T5" fmla="*/ 678 h 20"/>
                <a:gd name="T6" fmla="*/ 0 60000 65536"/>
                <a:gd name="T7" fmla="*/ 0 60000 65536"/>
                <a:gd name="T8" fmla="*/ 0 60000 65536"/>
              </a:gdLst>
              <a:ahLst/>
              <a:cxnLst>
                <a:cxn ang="T6">
                  <a:pos x="T0" y="T1"/>
                </a:cxn>
                <a:cxn ang="T7">
                  <a:pos x="T2" y="T3"/>
                </a:cxn>
                <a:cxn ang="T8">
                  <a:pos x="T4" y="T5"/>
                </a:cxn>
              </a:cxnLst>
              <a:rect l="0" t="0" r="r" b="b"/>
              <a:pathLst>
                <a:path w="17" h="20">
                  <a:moveTo>
                    <a:pt x="14" y="5"/>
                  </a:moveTo>
                  <a:cubicBezTo>
                    <a:pt x="13" y="0"/>
                    <a:pt x="0" y="8"/>
                    <a:pt x="9" y="20"/>
                  </a:cubicBezTo>
                  <a:cubicBezTo>
                    <a:pt x="9" y="20"/>
                    <a:pt x="17" y="17"/>
                    <a:pt x="14" y="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5" name="Freeform 180">
              <a:extLst>
                <a:ext uri="{FF2B5EF4-FFF2-40B4-BE49-F238E27FC236}">
                  <a16:creationId xmlns:a16="http://schemas.microsoft.com/office/drawing/2014/main" id="{9AE97B94-C47B-4F3C-AC8C-5A3919EE2A18}"/>
                </a:ext>
              </a:extLst>
            </p:cNvPr>
            <p:cNvSpPr>
              <a:spLocks/>
            </p:cNvSpPr>
            <p:nvPr userDrawn="1"/>
          </p:nvSpPr>
          <p:spPr bwMode="auto">
            <a:xfrm>
              <a:off x="267" y="3295"/>
              <a:ext cx="76" cy="136"/>
            </a:xfrm>
            <a:custGeom>
              <a:avLst/>
              <a:gdLst>
                <a:gd name="T0" fmla="*/ 897 w 15"/>
                <a:gd name="T1" fmla="*/ 1269 h 27"/>
                <a:gd name="T2" fmla="*/ 512 w 15"/>
                <a:gd name="T3" fmla="*/ 3199 h 27"/>
                <a:gd name="T4" fmla="*/ 1951 w 15"/>
                <a:gd name="T5" fmla="*/ 2055 h 27"/>
                <a:gd name="T6" fmla="*/ 1692 w 15"/>
                <a:gd name="T7" fmla="*/ 1012 h 27"/>
                <a:gd name="T8" fmla="*/ 897 w 15"/>
                <a:gd name="T9" fmla="*/ 1269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6" name="Freeform 181">
              <a:extLst>
                <a:ext uri="{FF2B5EF4-FFF2-40B4-BE49-F238E27FC236}">
                  <a16:creationId xmlns:a16="http://schemas.microsoft.com/office/drawing/2014/main" id="{24387116-6990-4E4F-9F07-4D0371AF2E5D}"/>
                </a:ext>
              </a:extLst>
            </p:cNvPr>
            <p:cNvSpPr>
              <a:spLocks/>
            </p:cNvSpPr>
            <p:nvPr userDrawn="1"/>
          </p:nvSpPr>
          <p:spPr bwMode="auto">
            <a:xfrm>
              <a:off x="222" y="3022"/>
              <a:ext cx="243" cy="116"/>
            </a:xfrm>
            <a:custGeom>
              <a:avLst/>
              <a:gdLst>
                <a:gd name="T0" fmla="*/ 5204 w 48"/>
                <a:gd name="T1" fmla="*/ 252 h 23"/>
                <a:gd name="T2" fmla="*/ 1180 w 48"/>
                <a:gd name="T3" fmla="*/ 126 h 23"/>
                <a:gd name="T4" fmla="*/ 127 w 48"/>
                <a:gd name="T5" fmla="*/ 1145 h 23"/>
                <a:gd name="T6" fmla="*/ 2845 w 48"/>
                <a:gd name="T7" fmla="*/ 2698 h 23"/>
                <a:gd name="T8" fmla="*/ 4409 w 48"/>
                <a:gd name="T9" fmla="*/ 2567 h 23"/>
                <a:gd name="T10" fmla="*/ 5204 w 48"/>
                <a:gd name="T11" fmla="*/ 2441 h 23"/>
                <a:gd name="T12" fmla="*/ 5204 w 48"/>
                <a:gd name="T13" fmla="*/ 252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7" name="Freeform 182">
              <a:extLst>
                <a:ext uri="{FF2B5EF4-FFF2-40B4-BE49-F238E27FC236}">
                  <a16:creationId xmlns:a16="http://schemas.microsoft.com/office/drawing/2014/main" id="{FA97B410-94FE-42A2-8F41-5D987C0AEF98}"/>
                </a:ext>
              </a:extLst>
            </p:cNvPr>
            <p:cNvSpPr>
              <a:spLocks/>
            </p:cNvSpPr>
            <p:nvPr userDrawn="1"/>
          </p:nvSpPr>
          <p:spPr bwMode="auto">
            <a:xfrm>
              <a:off x="500" y="3345"/>
              <a:ext cx="177" cy="187"/>
            </a:xfrm>
            <a:custGeom>
              <a:avLst/>
              <a:gdLst>
                <a:gd name="T0" fmla="*/ 3095 w 35"/>
                <a:gd name="T1" fmla="*/ 258 h 37"/>
                <a:gd name="T2" fmla="*/ 1431 w 35"/>
                <a:gd name="T3" fmla="*/ 258 h 37"/>
                <a:gd name="T4" fmla="*/ 511 w 35"/>
                <a:gd name="T5" fmla="*/ 2578 h 37"/>
                <a:gd name="T6" fmla="*/ 3631 w 35"/>
                <a:gd name="T7" fmla="*/ 2835 h 37"/>
                <a:gd name="T8" fmla="*/ 3095 w 35"/>
                <a:gd name="T9" fmla="*/ 258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8" name="Freeform 183">
              <a:extLst>
                <a:ext uri="{FF2B5EF4-FFF2-40B4-BE49-F238E27FC236}">
                  <a16:creationId xmlns:a16="http://schemas.microsoft.com/office/drawing/2014/main" id="{76CBA9E6-6336-4A19-A635-FC97F46535A5}"/>
                </a:ext>
              </a:extLst>
            </p:cNvPr>
            <p:cNvSpPr>
              <a:spLocks/>
            </p:cNvSpPr>
            <p:nvPr userDrawn="1"/>
          </p:nvSpPr>
          <p:spPr bwMode="auto">
            <a:xfrm>
              <a:off x="905" y="3158"/>
              <a:ext cx="177" cy="36"/>
            </a:xfrm>
            <a:custGeom>
              <a:avLst/>
              <a:gdLst>
                <a:gd name="T0" fmla="*/ 637 w 35"/>
                <a:gd name="T1" fmla="*/ 0 h 7"/>
                <a:gd name="T2" fmla="*/ 1816 w 35"/>
                <a:gd name="T3" fmla="*/ 689 h 7"/>
                <a:gd name="T4" fmla="*/ 637 w 35"/>
                <a:gd name="T5" fmla="*/ 0 h 7"/>
                <a:gd name="T6" fmla="*/ 0 60000 65536"/>
                <a:gd name="T7" fmla="*/ 0 60000 65536"/>
                <a:gd name="T8" fmla="*/ 0 60000 65536"/>
              </a:gdLst>
              <a:ahLst/>
              <a:cxnLst>
                <a:cxn ang="T6">
                  <a:pos x="T0" y="T1"/>
                </a:cxn>
                <a:cxn ang="T7">
                  <a:pos x="T2" y="T3"/>
                </a:cxn>
                <a:cxn ang="T8">
                  <a:pos x="T4" y="T5"/>
                </a:cxn>
              </a:cxnLst>
              <a:rect l="0" t="0" r="r" b="b"/>
              <a:pathLst>
                <a:path w="35" h="7">
                  <a:moveTo>
                    <a:pt x="5" y="0"/>
                  </a:moveTo>
                  <a:cubicBezTo>
                    <a:pt x="0" y="0"/>
                    <a:pt x="7" y="7"/>
                    <a:pt x="14" y="5"/>
                  </a:cubicBezTo>
                  <a:cubicBezTo>
                    <a:pt x="35" y="1"/>
                    <a:pt x="5" y="0"/>
                    <a:pt x="5" y="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9" name="Freeform 184">
              <a:extLst>
                <a:ext uri="{FF2B5EF4-FFF2-40B4-BE49-F238E27FC236}">
                  <a16:creationId xmlns:a16="http://schemas.microsoft.com/office/drawing/2014/main" id="{9170CD06-E654-46A6-99A0-B75C5CAEC53E}"/>
                </a:ext>
              </a:extLst>
            </p:cNvPr>
            <p:cNvSpPr>
              <a:spLocks/>
            </p:cNvSpPr>
            <p:nvPr userDrawn="1"/>
          </p:nvSpPr>
          <p:spPr bwMode="auto">
            <a:xfrm>
              <a:off x="965" y="3153"/>
              <a:ext cx="137" cy="81"/>
            </a:xfrm>
            <a:custGeom>
              <a:avLst/>
              <a:gdLst>
                <a:gd name="T0" fmla="*/ 929 w 27"/>
                <a:gd name="T1" fmla="*/ 1691 h 16"/>
                <a:gd name="T2" fmla="*/ 3268 w 27"/>
                <a:gd name="T3" fmla="*/ 770 h 16"/>
                <a:gd name="T4" fmla="*/ 2212 w 27"/>
                <a:gd name="T5" fmla="*/ 127 h 16"/>
                <a:gd name="T6" fmla="*/ 929 w 27"/>
                <a:gd name="T7" fmla="*/ 1438 h 16"/>
                <a:gd name="T8" fmla="*/ 929 w 27"/>
                <a:gd name="T9" fmla="*/ 169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0" name="Freeform 185">
              <a:extLst>
                <a:ext uri="{FF2B5EF4-FFF2-40B4-BE49-F238E27FC236}">
                  <a16:creationId xmlns:a16="http://schemas.microsoft.com/office/drawing/2014/main" id="{1D6182B5-BC1B-4EDA-AA7A-8DF55B2EEE61}"/>
                </a:ext>
              </a:extLst>
            </p:cNvPr>
            <p:cNvSpPr>
              <a:spLocks/>
            </p:cNvSpPr>
            <p:nvPr userDrawn="1"/>
          </p:nvSpPr>
          <p:spPr bwMode="auto">
            <a:xfrm>
              <a:off x="960" y="3204"/>
              <a:ext cx="177" cy="86"/>
            </a:xfrm>
            <a:custGeom>
              <a:avLst/>
              <a:gdLst>
                <a:gd name="T0" fmla="*/ 3221 w 35"/>
                <a:gd name="T1" fmla="*/ 769 h 17"/>
                <a:gd name="T2" fmla="*/ 1022 w 35"/>
                <a:gd name="T3" fmla="*/ 1305 h 17"/>
                <a:gd name="T4" fmla="*/ 769 w 35"/>
                <a:gd name="T5" fmla="*/ 1690 h 17"/>
                <a:gd name="T6" fmla="*/ 3505 w 35"/>
                <a:gd name="T7" fmla="*/ 1563 h 17"/>
                <a:gd name="T8" fmla="*/ 3221 w 35"/>
                <a:gd name="T9" fmla="*/ 769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1" name="Freeform 186">
              <a:extLst>
                <a:ext uri="{FF2B5EF4-FFF2-40B4-BE49-F238E27FC236}">
                  <a16:creationId xmlns:a16="http://schemas.microsoft.com/office/drawing/2014/main" id="{15CFB5EA-BA9C-43EF-A92C-4D7D98F459F4}"/>
                </a:ext>
              </a:extLst>
            </p:cNvPr>
            <p:cNvSpPr>
              <a:spLocks/>
            </p:cNvSpPr>
            <p:nvPr userDrawn="1"/>
          </p:nvSpPr>
          <p:spPr bwMode="auto">
            <a:xfrm>
              <a:off x="844" y="3285"/>
              <a:ext cx="248" cy="60"/>
            </a:xfrm>
            <a:custGeom>
              <a:avLst/>
              <a:gdLst>
                <a:gd name="T0" fmla="*/ 5173 w 49"/>
                <a:gd name="T1" fmla="*/ 375 h 12"/>
                <a:gd name="T2" fmla="*/ 3766 w 49"/>
                <a:gd name="T3" fmla="*/ 125 h 12"/>
                <a:gd name="T4" fmla="*/ 896 w 49"/>
                <a:gd name="T5" fmla="*/ 0 h 12"/>
                <a:gd name="T6" fmla="*/ 258 w 49"/>
                <a:gd name="T7" fmla="*/ 625 h 12"/>
                <a:gd name="T8" fmla="*/ 2586 w 49"/>
                <a:gd name="T9" fmla="*/ 1000 h 12"/>
                <a:gd name="T10" fmla="*/ 5329 w 49"/>
                <a:gd name="T11" fmla="*/ 1000 h 12"/>
                <a:gd name="T12" fmla="*/ 5173 w 49"/>
                <a:gd name="T13" fmla="*/ 375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2" name="Freeform 187">
              <a:extLst>
                <a:ext uri="{FF2B5EF4-FFF2-40B4-BE49-F238E27FC236}">
                  <a16:creationId xmlns:a16="http://schemas.microsoft.com/office/drawing/2014/main" id="{491A2EE7-6832-4861-9D4A-35E3EA8FE327}"/>
                </a:ext>
              </a:extLst>
            </p:cNvPr>
            <p:cNvSpPr>
              <a:spLocks/>
            </p:cNvSpPr>
            <p:nvPr userDrawn="1"/>
          </p:nvSpPr>
          <p:spPr bwMode="auto">
            <a:xfrm>
              <a:off x="869" y="3340"/>
              <a:ext cx="203" cy="56"/>
            </a:xfrm>
            <a:custGeom>
              <a:avLst/>
              <a:gdLst>
                <a:gd name="T0" fmla="*/ 4842 w 40"/>
                <a:gd name="T1" fmla="*/ 260 h 11"/>
                <a:gd name="T2" fmla="*/ 3400 w 40"/>
                <a:gd name="T3" fmla="*/ 519 h 11"/>
                <a:gd name="T4" fmla="*/ 1700 w 40"/>
                <a:gd name="T5" fmla="*/ 387 h 11"/>
                <a:gd name="T6" fmla="*/ 127 w 40"/>
                <a:gd name="T7" fmla="*/ 260 h 11"/>
                <a:gd name="T8" fmla="*/ 4583 w 40"/>
                <a:gd name="T9" fmla="*/ 1064 h 11"/>
                <a:gd name="T10" fmla="*/ 4842 w 40"/>
                <a:gd name="T11" fmla="*/ 26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3" name="Freeform 188">
              <a:extLst>
                <a:ext uri="{FF2B5EF4-FFF2-40B4-BE49-F238E27FC236}">
                  <a16:creationId xmlns:a16="http://schemas.microsoft.com/office/drawing/2014/main" id="{7C331713-D9A4-48AE-B902-B141CD1DB94E}"/>
                </a:ext>
              </a:extLst>
            </p:cNvPr>
            <p:cNvSpPr>
              <a:spLocks/>
            </p:cNvSpPr>
            <p:nvPr userDrawn="1"/>
          </p:nvSpPr>
          <p:spPr bwMode="auto">
            <a:xfrm>
              <a:off x="859" y="3386"/>
              <a:ext cx="207" cy="172"/>
            </a:xfrm>
            <a:custGeom>
              <a:avLst/>
              <a:gdLst>
                <a:gd name="T0" fmla="*/ 3595 w 41"/>
                <a:gd name="T1" fmla="*/ 1179 h 34"/>
                <a:gd name="T2" fmla="*/ 1681 w 41"/>
                <a:gd name="T3" fmla="*/ 769 h 34"/>
                <a:gd name="T4" fmla="*/ 510 w 41"/>
                <a:gd name="T5" fmla="*/ 1943 h 34"/>
                <a:gd name="T6" fmla="*/ 126 w 41"/>
                <a:gd name="T7" fmla="*/ 2459 h 34"/>
                <a:gd name="T8" fmla="*/ 1146 w 41"/>
                <a:gd name="T9" fmla="*/ 2459 h 34"/>
                <a:gd name="T10" fmla="*/ 2191 w 41"/>
                <a:gd name="T11" fmla="*/ 3506 h 34"/>
                <a:gd name="T12" fmla="*/ 2701 w 41"/>
                <a:gd name="T13" fmla="*/ 3890 h 34"/>
                <a:gd name="T14" fmla="*/ 3721 w 41"/>
                <a:gd name="T15" fmla="*/ 2459 h 34"/>
                <a:gd name="T16" fmla="*/ 5024 w 41"/>
                <a:gd name="T17" fmla="*/ 2459 h 34"/>
                <a:gd name="T18" fmla="*/ 3595 w 41"/>
                <a:gd name="T19" fmla="*/ 1179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54" name="Freeform 189">
              <a:extLst>
                <a:ext uri="{FF2B5EF4-FFF2-40B4-BE49-F238E27FC236}">
                  <a16:creationId xmlns:a16="http://schemas.microsoft.com/office/drawing/2014/main" id="{8123965E-EEA3-438C-BFA5-B3032A5AF330}"/>
                </a:ext>
              </a:extLst>
            </p:cNvPr>
            <p:cNvSpPr>
              <a:spLocks/>
            </p:cNvSpPr>
            <p:nvPr userDrawn="1"/>
          </p:nvSpPr>
          <p:spPr bwMode="auto">
            <a:xfrm>
              <a:off x="996" y="3305"/>
              <a:ext cx="126" cy="318"/>
            </a:xfrm>
            <a:custGeom>
              <a:avLst/>
              <a:gdLst>
                <a:gd name="T0" fmla="*/ 2817 w 25"/>
                <a:gd name="T1" fmla="*/ 252 h 63"/>
                <a:gd name="T2" fmla="*/ 2313 w 25"/>
                <a:gd name="T3" fmla="*/ 2191 h 63"/>
                <a:gd name="T4" fmla="*/ 887 w 25"/>
                <a:gd name="T5" fmla="*/ 2574 h 63"/>
                <a:gd name="T6" fmla="*/ 887 w 25"/>
                <a:gd name="T7" fmla="*/ 2958 h 63"/>
                <a:gd name="T8" fmla="*/ 2182 w 25"/>
                <a:gd name="T9" fmla="*/ 4381 h 63"/>
                <a:gd name="T10" fmla="*/ 1522 w 25"/>
                <a:gd name="T11" fmla="*/ 5785 h 63"/>
                <a:gd name="T12" fmla="*/ 0 w 25"/>
                <a:gd name="T13" fmla="*/ 7082 h 63"/>
                <a:gd name="T14" fmla="*/ 635 w 25"/>
                <a:gd name="T15" fmla="*/ 7465 h 63"/>
                <a:gd name="T16" fmla="*/ 2056 w 25"/>
                <a:gd name="T17" fmla="*/ 7975 h 63"/>
                <a:gd name="T18" fmla="*/ 2948 w 25"/>
                <a:gd name="T19" fmla="*/ 7339 h 63"/>
                <a:gd name="T20" fmla="*/ 3200 w 25"/>
                <a:gd name="T21" fmla="*/ 1807 h 63"/>
                <a:gd name="T22" fmla="*/ 3200 w 25"/>
                <a:gd name="T23" fmla="*/ 252 h 63"/>
                <a:gd name="T24" fmla="*/ 2817 w 25"/>
                <a:gd name="T25" fmla="*/ 252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3077" name="Group 190">
            <a:extLst>
              <a:ext uri="{FF2B5EF4-FFF2-40B4-BE49-F238E27FC236}">
                <a16:creationId xmlns:a16="http://schemas.microsoft.com/office/drawing/2014/main" id="{E9F205F6-A963-422E-AC4C-D663FFB26FF0}"/>
              </a:ext>
            </a:extLst>
          </p:cNvPr>
          <p:cNvGrpSpPr>
            <a:grpSpLocks/>
          </p:cNvGrpSpPr>
          <p:nvPr/>
        </p:nvGrpSpPr>
        <p:grpSpPr bwMode="auto">
          <a:xfrm>
            <a:off x="381000" y="3962400"/>
            <a:ext cx="533400" cy="492125"/>
            <a:chOff x="96" y="2784"/>
            <a:chExt cx="1062" cy="981"/>
          </a:xfrm>
        </p:grpSpPr>
        <p:sp>
          <p:nvSpPr>
            <p:cNvPr id="3129" name="Freeform 191">
              <a:extLst>
                <a:ext uri="{FF2B5EF4-FFF2-40B4-BE49-F238E27FC236}">
                  <a16:creationId xmlns:a16="http://schemas.microsoft.com/office/drawing/2014/main" id="{48FCE565-C96D-414C-BD3A-CBCF93B8AD5E}"/>
                </a:ext>
              </a:extLst>
            </p:cNvPr>
            <p:cNvSpPr>
              <a:spLocks/>
            </p:cNvSpPr>
            <p:nvPr userDrawn="1"/>
          </p:nvSpPr>
          <p:spPr bwMode="auto">
            <a:xfrm>
              <a:off x="121" y="2784"/>
              <a:ext cx="207" cy="81"/>
            </a:xfrm>
            <a:custGeom>
              <a:avLst/>
              <a:gdLst>
                <a:gd name="T0" fmla="*/ 3847 w 41"/>
                <a:gd name="T1" fmla="*/ 1564 h 16"/>
                <a:gd name="T2" fmla="*/ 4766 w 41"/>
                <a:gd name="T3" fmla="*/ 1306 h 16"/>
                <a:gd name="T4" fmla="*/ 4892 w 41"/>
                <a:gd name="T5" fmla="*/ 1180 h 16"/>
                <a:gd name="T6" fmla="*/ 4004 w 41"/>
                <a:gd name="T7" fmla="*/ 127 h 16"/>
                <a:gd name="T8" fmla="*/ 1020 w 41"/>
                <a:gd name="T9" fmla="*/ 1438 h 16"/>
                <a:gd name="T10" fmla="*/ 3847 w 41"/>
                <a:gd name="T11" fmla="*/ 156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0" name="Freeform 192">
              <a:extLst>
                <a:ext uri="{FF2B5EF4-FFF2-40B4-BE49-F238E27FC236}">
                  <a16:creationId xmlns:a16="http://schemas.microsoft.com/office/drawing/2014/main" id="{EC23F918-4AE5-4D8D-94ED-340BA00E51F9}"/>
                </a:ext>
              </a:extLst>
            </p:cNvPr>
            <p:cNvSpPr>
              <a:spLocks noEditPoints="1"/>
            </p:cNvSpPr>
            <p:nvPr userDrawn="1"/>
          </p:nvSpPr>
          <p:spPr bwMode="auto">
            <a:xfrm>
              <a:off x="96" y="2789"/>
              <a:ext cx="1062" cy="976"/>
            </a:xfrm>
            <a:custGeom>
              <a:avLst/>
              <a:gdLst>
                <a:gd name="T0" fmla="*/ 21073 w 210"/>
                <a:gd name="T1" fmla="*/ 20051 h 193"/>
                <a:gd name="T2" fmla="*/ 19667 w 210"/>
                <a:gd name="T3" fmla="*/ 16162 h 193"/>
                <a:gd name="T4" fmla="*/ 18362 w 210"/>
                <a:gd name="T5" fmla="*/ 12814 h 193"/>
                <a:gd name="T6" fmla="*/ 21331 w 210"/>
                <a:gd name="T7" fmla="*/ 12020 h 193"/>
                <a:gd name="T8" fmla="*/ 18873 w 210"/>
                <a:gd name="T9" fmla="*/ 10615 h 193"/>
                <a:gd name="T10" fmla="*/ 20304 w 210"/>
                <a:gd name="T11" fmla="*/ 10741 h 193"/>
                <a:gd name="T12" fmla="*/ 20304 w 210"/>
                <a:gd name="T13" fmla="*/ 9947 h 193"/>
                <a:gd name="T14" fmla="*/ 17467 w 210"/>
                <a:gd name="T15" fmla="*/ 10074 h 193"/>
                <a:gd name="T16" fmla="*/ 16547 w 210"/>
                <a:gd name="T17" fmla="*/ 16162 h 193"/>
                <a:gd name="T18" fmla="*/ 16036 w 210"/>
                <a:gd name="T19" fmla="*/ 10867 h 193"/>
                <a:gd name="T20" fmla="*/ 15268 w 210"/>
                <a:gd name="T21" fmla="*/ 8668 h 193"/>
                <a:gd name="T22" fmla="*/ 16036 w 210"/>
                <a:gd name="T23" fmla="*/ 6599 h 193"/>
                <a:gd name="T24" fmla="*/ 15652 w 210"/>
                <a:gd name="T25" fmla="*/ 4784 h 193"/>
                <a:gd name="T26" fmla="*/ 15394 w 210"/>
                <a:gd name="T27" fmla="*/ 3095 h 193"/>
                <a:gd name="T28" fmla="*/ 17083 w 210"/>
                <a:gd name="T29" fmla="*/ 5037 h 193"/>
                <a:gd name="T30" fmla="*/ 19283 w 210"/>
                <a:gd name="T31" fmla="*/ 2326 h 193"/>
                <a:gd name="T32" fmla="*/ 19000 w 210"/>
                <a:gd name="T33" fmla="*/ 4652 h 193"/>
                <a:gd name="T34" fmla="*/ 18489 w 210"/>
                <a:gd name="T35" fmla="*/ 6215 h 193"/>
                <a:gd name="T36" fmla="*/ 18620 w 210"/>
                <a:gd name="T37" fmla="*/ 8668 h 193"/>
                <a:gd name="T38" fmla="*/ 25726 w 210"/>
                <a:gd name="T39" fmla="*/ 3757 h 193"/>
                <a:gd name="T40" fmla="*/ 11636 w 210"/>
                <a:gd name="T41" fmla="*/ 126 h 193"/>
                <a:gd name="T42" fmla="*/ 7237 w 210"/>
                <a:gd name="T43" fmla="*/ 1022 h 193"/>
                <a:gd name="T44" fmla="*/ 10999 w 210"/>
                <a:gd name="T45" fmla="*/ 1558 h 193"/>
                <a:gd name="T46" fmla="*/ 7748 w 210"/>
                <a:gd name="T47" fmla="*/ 2837 h 193"/>
                <a:gd name="T48" fmla="*/ 7495 w 210"/>
                <a:gd name="T49" fmla="*/ 3757 h 193"/>
                <a:gd name="T50" fmla="*/ 4910 w 210"/>
                <a:gd name="T51" fmla="*/ 2200 h 193"/>
                <a:gd name="T52" fmla="*/ 1689 w 210"/>
                <a:gd name="T53" fmla="*/ 14883 h 193"/>
                <a:gd name="T54" fmla="*/ 7879 w 210"/>
                <a:gd name="T55" fmla="*/ 18873 h 193"/>
                <a:gd name="T56" fmla="*/ 5831 w 210"/>
                <a:gd name="T57" fmla="*/ 17209 h 193"/>
                <a:gd name="T58" fmla="*/ 4526 w 210"/>
                <a:gd name="T59" fmla="*/ 18746 h 193"/>
                <a:gd name="T60" fmla="*/ 4142 w 210"/>
                <a:gd name="T61" fmla="*/ 16546 h 193"/>
                <a:gd name="T62" fmla="*/ 5957 w 210"/>
                <a:gd name="T63" fmla="*/ 11125 h 193"/>
                <a:gd name="T64" fmla="*/ 8668 w 210"/>
                <a:gd name="T65" fmla="*/ 10741 h 193"/>
                <a:gd name="T66" fmla="*/ 9184 w 210"/>
                <a:gd name="T67" fmla="*/ 12273 h 193"/>
                <a:gd name="T68" fmla="*/ 7879 w 210"/>
                <a:gd name="T69" fmla="*/ 15651 h 193"/>
                <a:gd name="T70" fmla="*/ 11763 w 210"/>
                <a:gd name="T71" fmla="*/ 23272 h 193"/>
                <a:gd name="T72" fmla="*/ 24067 w 210"/>
                <a:gd name="T73" fmla="*/ 21457 h 193"/>
                <a:gd name="T74" fmla="*/ 23531 w 210"/>
                <a:gd name="T75" fmla="*/ 8541 h 193"/>
                <a:gd name="T76" fmla="*/ 21331 w 210"/>
                <a:gd name="T77" fmla="*/ 7747 h 193"/>
                <a:gd name="T78" fmla="*/ 14605 w 210"/>
                <a:gd name="T79" fmla="*/ 7879 h 193"/>
                <a:gd name="T80" fmla="*/ 13963 w 210"/>
                <a:gd name="T81" fmla="*/ 11252 h 193"/>
                <a:gd name="T82" fmla="*/ 14757 w 210"/>
                <a:gd name="T83" fmla="*/ 6468 h 193"/>
                <a:gd name="T84" fmla="*/ 11510 w 210"/>
                <a:gd name="T85" fmla="*/ 3348 h 193"/>
                <a:gd name="T86" fmla="*/ 13578 w 210"/>
                <a:gd name="T87" fmla="*/ 4526 h 193"/>
                <a:gd name="T88" fmla="*/ 7879 w 210"/>
                <a:gd name="T89" fmla="*/ 9310 h 193"/>
                <a:gd name="T90" fmla="*/ 3095 w 210"/>
                <a:gd name="T91" fmla="*/ 4784 h 193"/>
                <a:gd name="T92" fmla="*/ 8799 w 210"/>
                <a:gd name="T93" fmla="*/ 5168 h 193"/>
                <a:gd name="T94" fmla="*/ 10231 w 210"/>
                <a:gd name="T95" fmla="*/ 5168 h 193"/>
                <a:gd name="T96" fmla="*/ 13963 w 210"/>
                <a:gd name="T97" fmla="*/ 5831 h 193"/>
                <a:gd name="T98" fmla="*/ 12815 w 210"/>
                <a:gd name="T99" fmla="*/ 12020 h 193"/>
                <a:gd name="T100" fmla="*/ 12021 w 210"/>
                <a:gd name="T101" fmla="*/ 6599 h 193"/>
                <a:gd name="T102" fmla="*/ 7879 w 210"/>
                <a:gd name="T103" fmla="*/ 9310 h 193"/>
                <a:gd name="T104" fmla="*/ 10357 w 210"/>
                <a:gd name="T105" fmla="*/ 10615 h 193"/>
                <a:gd name="T106" fmla="*/ 11379 w 210"/>
                <a:gd name="T107" fmla="*/ 7494 h 193"/>
                <a:gd name="T108" fmla="*/ 13194 w 210"/>
                <a:gd name="T109" fmla="*/ 18746 h 193"/>
                <a:gd name="T110" fmla="*/ 10615 w 210"/>
                <a:gd name="T111" fmla="*/ 12405 h 193"/>
                <a:gd name="T112" fmla="*/ 15141 w 210"/>
                <a:gd name="T113" fmla="*/ 13710 h 19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1" name="Freeform 193">
              <a:extLst>
                <a:ext uri="{FF2B5EF4-FFF2-40B4-BE49-F238E27FC236}">
                  <a16:creationId xmlns:a16="http://schemas.microsoft.com/office/drawing/2014/main" id="{5745D598-72B1-4E7C-A6E2-DD110E0838FF}"/>
                </a:ext>
              </a:extLst>
            </p:cNvPr>
            <p:cNvSpPr>
              <a:spLocks/>
            </p:cNvSpPr>
            <p:nvPr userDrawn="1"/>
          </p:nvSpPr>
          <p:spPr bwMode="auto">
            <a:xfrm>
              <a:off x="348" y="3254"/>
              <a:ext cx="86" cy="102"/>
            </a:xfrm>
            <a:custGeom>
              <a:avLst/>
              <a:gdLst>
                <a:gd name="T0" fmla="*/ 1816 w 17"/>
                <a:gd name="T1" fmla="*/ 678 h 20"/>
                <a:gd name="T2" fmla="*/ 1179 w 17"/>
                <a:gd name="T3" fmla="*/ 2652 h 20"/>
                <a:gd name="T4" fmla="*/ 1816 w 17"/>
                <a:gd name="T5" fmla="*/ 678 h 20"/>
                <a:gd name="T6" fmla="*/ 0 60000 65536"/>
                <a:gd name="T7" fmla="*/ 0 60000 65536"/>
                <a:gd name="T8" fmla="*/ 0 60000 65536"/>
              </a:gdLst>
              <a:ahLst/>
              <a:cxnLst>
                <a:cxn ang="T6">
                  <a:pos x="T0" y="T1"/>
                </a:cxn>
                <a:cxn ang="T7">
                  <a:pos x="T2" y="T3"/>
                </a:cxn>
                <a:cxn ang="T8">
                  <a:pos x="T4" y="T5"/>
                </a:cxn>
              </a:cxnLst>
              <a:rect l="0" t="0" r="r" b="b"/>
              <a:pathLst>
                <a:path w="17" h="20">
                  <a:moveTo>
                    <a:pt x="14" y="5"/>
                  </a:moveTo>
                  <a:cubicBezTo>
                    <a:pt x="13" y="0"/>
                    <a:pt x="0" y="8"/>
                    <a:pt x="9" y="20"/>
                  </a:cubicBezTo>
                  <a:cubicBezTo>
                    <a:pt x="9" y="20"/>
                    <a:pt x="17" y="17"/>
                    <a:pt x="14" y="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2" name="Freeform 194">
              <a:extLst>
                <a:ext uri="{FF2B5EF4-FFF2-40B4-BE49-F238E27FC236}">
                  <a16:creationId xmlns:a16="http://schemas.microsoft.com/office/drawing/2014/main" id="{A4A9C066-14AF-4E56-AA9E-7A77398C0858}"/>
                </a:ext>
              </a:extLst>
            </p:cNvPr>
            <p:cNvSpPr>
              <a:spLocks/>
            </p:cNvSpPr>
            <p:nvPr userDrawn="1"/>
          </p:nvSpPr>
          <p:spPr bwMode="auto">
            <a:xfrm>
              <a:off x="267" y="3295"/>
              <a:ext cx="76" cy="136"/>
            </a:xfrm>
            <a:custGeom>
              <a:avLst/>
              <a:gdLst>
                <a:gd name="T0" fmla="*/ 897 w 15"/>
                <a:gd name="T1" fmla="*/ 1269 h 27"/>
                <a:gd name="T2" fmla="*/ 512 w 15"/>
                <a:gd name="T3" fmla="*/ 3199 h 27"/>
                <a:gd name="T4" fmla="*/ 1951 w 15"/>
                <a:gd name="T5" fmla="*/ 2055 h 27"/>
                <a:gd name="T6" fmla="*/ 1692 w 15"/>
                <a:gd name="T7" fmla="*/ 1012 h 27"/>
                <a:gd name="T8" fmla="*/ 897 w 15"/>
                <a:gd name="T9" fmla="*/ 1269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3" name="Freeform 195">
              <a:extLst>
                <a:ext uri="{FF2B5EF4-FFF2-40B4-BE49-F238E27FC236}">
                  <a16:creationId xmlns:a16="http://schemas.microsoft.com/office/drawing/2014/main" id="{D0C9B946-69BB-4B5E-B839-715877D1656A}"/>
                </a:ext>
              </a:extLst>
            </p:cNvPr>
            <p:cNvSpPr>
              <a:spLocks/>
            </p:cNvSpPr>
            <p:nvPr userDrawn="1"/>
          </p:nvSpPr>
          <p:spPr bwMode="auto">
            <a:xfrm>
              <a:off x="222" y="3022"/>
              <a:ext cx="243" cy="116"/>
            </a:xfrm>
            <a:custGeom>
              <a:avLst/>
              <a:gdLst>
                <a:gd name="T0" fmla="*/ 5204 w 48"/>
                <a:gd name="T1" fmla="*/ 252 h 23"/>
                <a:gd name="T2" fmla="*/ 1180 w 48"/>
                <a:gd name="T3" fmla="*/ 126 h 23"/>
                <a:gd name="T4" fmla="*/ 127 w 48"/>
                <a:gd name="T5" fmla="*/ 1145 h 23"/>
                <a:gd name="T6" fmla="*/ 2845 w 48"/>
                <a:gd name="T7" fmla="*/ 2698 h 23"/>
                <a:gd name="T8" fmla="*/ 4409 w 48"/>
                <a:gd name="T9" fmla="*/ 2567 h 23"/>
                <a:gd name="T10" fmla="*/ 5204 w 48"/>
                <a:gd name="T11" fmla="*/ 2441 h 23"/>
                <a:gd name="T12" fmla="*/ 5204 w 48"/>
                <a:gd name="T13" fmla="*/ 252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4" name="Freeform 196">
              <a:extLst>
                <a:ext uri="{FF2B5EF4-FFF2-40B4-BE49-F238E27FC236}">
                  <a16:creationId xmlns:a16="http://schemas.microsoft.com/office/drawing/2014/main" id="{40A0B0D5-CA8D-494F-A72C-57DB2AA54232}"/>
                </a:ext>
              </a:extLst>
            </p:cNvPr>
            <p:cNvSpPr>
              <a:spLocks/>
            </p:cNvSpPr>
            <p:nvPr userDrawn="1"/>
          </p:nvSpPr>
          <p:spPr bwMode="auto">
            <a:xfrm>
              <a:off x="500" y="3345"/>
              <a:ext cx="177" cy="187"/>
            </a:xfrm>
            <a:custGeom>
              <a:avLst/>
              <a:gdLst>
                <a:gd name="T0" fmla="*/ 3095 w 35"/>
                <a:gd name="T1" fmla="*/ 258 h 37"/>
                <a:gd name="T2" fmla="*/ 1431 w 35"/>
                <a:gd name="T3" fmla="*/ 258 h 37"/>
                <a:gd name="T4" fmla="*/ 511 w 35"/>
                <a:gd name="T5" fmla="*/ 2578 h 37"/>
                <a:gd name="T6" fmla="*/ 3631 w 35"/>
                <a:gd name="T7" fmla="*/ 2835 h 37"/>
                <a:gd name="T8" fmla="*/ 3095 w 35"/>
                <a:gd name="T9" fmla="*/ 258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5" name="Freeform 197">
              <a:extLst>
                <a:ext uri="{FF2B5EF4-FFF2-40B4-BE49-F238E27FC236}">
                  <a16:creationId xmlns:a16="http://schemas.microsoft.com/office/drawing/2014/main" id="{814FFA33-13F2-4326-A9D8-D0BDD53BD881}"/>
                </a:ext>
              </a:extLst>
            </p:cNvPr>
            <p:cNvSpPr>
              <a:spLocks/>
            </p:cNvSpPr>
            <p:nvPr userDrawn="1"/>
          </p:nvSpPr>
          <p:spPr bwMode="auto">
            <a:xfrm>
              <a:off x="905" y="3158"/>
              <a:ext cx="177" cy="36"/>
            </a:xfrm>
            <a:custGeom>
              <a:avLst/>
              <a:gdLst>
                <a:gd name="T0" fmla="*/ 637 w 35"/>
                <a:gd name="T1" fmla="*/ 0 h 7"/>
                <a:gd name="T2" fmla="*/ 1816 w 35"/>
                <a:gd name="T3" fmla="*/ 689 h 7"/>
                <a:gd name="T4" fmla="*/ 637 w 35"/>
                <a:gd name="T5" fmla="*/ 0 h 7"/>
                <a:gd name="T6" fmla="*/ 0 60000 65536"/>
                <a:gd name="T7" fmla="*/ 0 60000 65536"/>
                <a:gd name="T8" fmla="*/ 0 60000 65536"/>
              </a:gdLst>
              <a:ahLst/>
              <a:cxnLst>
                <a:cxn ang="T6">
                  <a:pos x="T0" y="T1"/>
                </a:cxn>
                <a:cxn ang="T7">
                  <a:pos x="T2" y="T3"/>
                </a:cxn>
                <a:cxn ang="T8">
                  <a:pos x="T4" y="T5"/>
                </a:cxn>
              </a:cxnLst>
              <a:rect l="0" t="0" r="r" b="b"/>
              <a:pathLst>
                <a:path w="35" h="7">
                  <a:moveTo>
                    <a:pt x="5" y="0"/>
                  </a:moveTo>
                  <a:cubicBezTo>
                    <a:pt x="0" y="0"/>
                    <a:pt x="7" y="7"/>
                    <a:pt x="14" y="5"/>
                  </a:cubicBezTo>
                  <a:cubicBezTo>
                    <a:pt x="35" y="1"/>
                    <a:pt x="5" y="0"/>
                    <a:pt x="5" y="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6" name="Freeform 198">
              <a:extLst>
                <a:ext uri="{FF2B5EF4-FFF2-40B4-BE49-F238E27FC236}">
                  <a16:creationId xmlns:a16="http://schemas.microsoft.com/office/drawing/2014/main" id="{0C4AC78E-BCE2-4BE3-A2E5-1D9F601E003D}"/>
                </a:ext>
              </a:extLst>
            </p:cNvPr>
            <p:cNvSpPr>
              <a:spLocks/>
            </p:cNvSpPr>
            <p:nvPr userDrawn="1"/>
          </p:nvSpPr>
          <p:spPr bwMode="auto">
            <a:xfrm>
              <a:off x="965" y="3153"/>
              <a:ext cx="137" cy="81"/>
            </a:xfrm>
            <a:custGeom>
              <a:avLst/>
              <a:gdLst>
                <a:gd name="T0" fmla="*/ 929 w 27"/>
                <a:gd name="T1" fmla="*/ 1691 h 16"/>
                <a:gd name="T2" fmla="*/ 3268 w 27"/>
                <a:gd name="T3" fmla="*/ 770 h 16"/>
                <a:gd name="T4" fmla="*/ 2212 w 27"/>
                <a:gd name="T5" fmla="*/ 127 h 16"/>
                <a:gd name="T6" fmla="*/ 929 w 27"/>
                <a:gd name="T7" fmla="*/ 1438 h 16"/>
                <a:gd name="T8" fmla="*/ 929 w 27"/>
                <a:gd name="T9" fmla="*/ 169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7" name="Freeform 199">
              <a:extLst>
                <a:ext uri="{FF2B5EF4-FFF2-40B4-BE49-F238E27FC236}">
                  <a16:creationId xmlns:a16="http://schemas.microsoft.com/office/drawing/2014/main" id="{087C6A02-B6A6-4CE3-8A9B-784D771D82DA}"/>
                </a:ext>
              </a:extLst>
            </p:cNvPr>
            <p:cNvSpPr>
              <a:spLocks/>
            </p:cNvSpPr>
            <p:nvPr userDrawn="1"/>
          </p:nvSpPr>
          <p:spPr bwMode="auto">
            <a:xfrm>
              <a:off x="960" y="3204"/>
              <a:ext cx="177" cy="86"/>
            </a:xfrm>
            <a:custGeom>
              <a:avLst/>
              <a:gdLst>
                <a:gd name="T0" fmla="*/ 3221 w 35"/>
                <a:gd name="T1" fmla="*/ 769 h 17"/>
                <a:gd name="T2" fmla="*/ 1022 w 35"/>
                <a:gd name="T3" fmla="*/ 1305 h 17"/>
                <a:gd name="T4" fmla="*/ 769 w 35"/>
                <a:gd name="T5" fmla="*/ 1690 h 17"/>
                <a:gd name="T6" fmla="*/ 3505 w 35"/>
                <a:gd name="T7" fmla="*/ 1563 h 17"/>
                <a:gd name="T8" fmla="*/ 3221 w 35"/>
                <a:gd name="T9" fmla="*/ 769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8" name="Freeform 200">
              <a:extLst>
                <a:ext uri="{FF2B5EF4-FFF2-40B4-BE49-F238E27FC236}">
                  <a16:creationId xmlns:a16="http://schemas.microsoft.com/office/drawing/2014/main" id="{A05E078D-423D-432F-94D0-264657804F9F}"/>
                </a:ext>
              </a:extLst>
            </p:cNvPr>
            <p:cNvSpPr>
              <a:spLocks/>
            </p:cNvSpPr>
            <p:nvPr userDrawn="1"/>
          </p:nvSpPr>
          <p:spPr bwMode="auto">
            <a:xfrm>
              <a:off x="844" y="3285"/>
              <a:ext cx="248" cy="60"/>
            </a:xfrm>
            <a:custGeom>
              <a:avLst/>
              <a:gdLst>
                <a:gd name="T0" fmla="*/ 5173 w 49"/>
                <a:gd name="T1" fmla="*/ 375 h 12"/>
                <a:gd name="T2" fmla="*/ 3766 w 49"/>
                <a:gd name="T3" fmla="*/ 125 h 12"/>
                <a:gd name="T4" fmla="*/ 896 w 49"/>
                <a:gd name="T5" fmla="*/ 0 h 12"/>
                <a:gd name="T6" fmla="*/ 258 w 49"/>
                <a:gd name="T7" fmla="*/ 625 h 12"/>
                <a:gd name="T8" fmla="*/ 2586 w 49"/>
                <a:gd name="T9" fmla="*/ 1000 h 12"/>
                <a:gd name="T10" fmla="*/ 5329 w 49"/>
                <a:gd name="T11" fmla="*/ 1000 h 12"/>
                <a:gd name="T12" fmla="*/ 5173 w 49"/>
                <a:gd name="T13" fmla="*/ 375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39" name="Freeform 201">
              <a:extLst>
                <a:ext uri="{FF2B5EF4-FFF2-40B4-BE49-F238E27FC236}">
                  <a16:creationId xmlns:a16="http://schemas.microsoft.com/office/drawing/2014/main" id="{A8211041-6C56-4223-A54F-2F1FF99BE65E}"/>
                </a:ext>
              </a:extLst>
            </p:cNvPr>
            <p:cNvSpPr>
              <a:spLocks/>
            </p:cNvSpPr>
            <p:nvPr userDrawn="1"/>
          </p:nvSpPr>
          <p:spPr bwMode="auto">
            <a:xfrm>
              <a:off x="869" y="3340"/>
              <a:ext cx="203" cy="56"/>
            </a:xfrm>
            <a:custGeom>
              <a:avLst/>
              <a:gdLst>
                <a:gd name="T0" fmla="*/ 4842 w 40"/>
                <a:gd name="T1" fmla="*/ 260 h 11"/>
                <a:gd name="T2" fmla="*/ 3400 w 40"/>
                <a:gd name="T3" fmla="*/ 519 h 11"/>
                <a:gd name="T4" fmla="*/ 1700 w 40"/>
                <a:gd name="T5" fmla="*/ 387 h 11"/>
                <a:gd name="T6" fmla="*/ 127 w 40"/>
                <a:gd name="T7" fmla="*/ 260 h 11"/>
                <a:gd name="T8" fmla="*/ 4583 w 40"/>
                <a:gd name="T9" fmla="*/ 1064 h 11"/>
                <a:gd name="T10" fmla="*/ 4842 w 40"/>
                <a:gd name="T11" fmla="*/ 26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0" name="Freeform 202">
              <a:extLst>
                <a:ext uri="{FF2B5EF4-FFF2-40B4-BE49-F238E27FC236}">
                  <a16:creationId xmlns:a16="http://schemas.microsoft.com/office/drawing/2014/main" id="{177500C6-0853-4E36-B1AD-31C4259D2012}"/>
                </a:ext>
              </a:extLst>
            </p:cNvPr>
            <p:cNvSpPr>
              <a:spLocks/>
            </p:cNvSpPr>
            <p:nvPr userDrawn="1"/>
          </p:nvSpPr>
          <p:spPr bwMode="auto">
            <a:xfrm>
              <a:off x="859" y="3386"/>
              <a:ext cx="207" cy="172"/>
            </a:xfrm>
            <a:custGeom>
              <a:avLst/>
              <a:gdLst>
                <a:gd name="T0" fmla="*/ 3595 w 41"/>
                <a:gd name="T1" fmla="*/ 1179 h 34"/>
                <a:gd name="T2" fmla="*/ 1681 w 41"/>
                <a:gd name="T3" fmla="*/ 769 h 34"/>
                <a:gd name="T4" fmla="*/ 510 w 41"/>
                <a:gd name="T5" fmla="*/ 1943 h 34"/>
                <a:gd name="T6" fmla="*/ 126 w 41"/>
                <a:gd name="T7" fmla="*/ 2459 h 34"/>
                <a:gd name="T8" fmla="*/ 1146 w 41"/>
                <a:gd name="T9" fmla="*/ 2459 h 34"/>
                <a:gd name="T10" fmla="*/ 2191 w 41"/>
                <a:gd name="T11" fmla="*/ 3506 h 34"/>
                <a:gd name="T12" fmla="*/ 2701 w 41"/>
                <a:gd name="T13" fmla="*/ 3890 h 34"/>
                <a:gd name="T14" fmla="*/ 3721 w 41"/>
                <a:gd name="T15" fmla="*/ 2459 h 34"/>
                <a:gd name="T16" fmla="*/ 5024 w 41"/>
                <a:gd name="T17" fmla="*/ 2459 h 34"/>
                <a:gd name="T18" fmla="*/ 3595 w 41"/>
                <a:gd name="T19" fmla="*/ 1179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41" name="Freeform 203">
              <a:extLst>
                <a:ext uri="{FF2B5EF4-FFF2-40B4-BE49-F238E27FC236}">
                  <a16:creationId xmlns:a16="http://schemas.microsoft.com/office/drawing/2014/main" id="{2DB2BF4F-3C60-473D-8CE2-E7E4125C9470}"/>
                </a:ext>
              </a:extLst>
            </p:cNvPr>
            <p:cNvSpPr>
              <a:spLocks/>
            </p:cNvSpPr>
            <p:nvPr userDrawn="1"/>
          </p:nvSpPr>
          <p:spPr bwMode="auto">
            <a:xfrm>
              <a:off x="996" y="3305"/>
              <a:ext cx="126" cy="318"/>
            </a:xfrm>
            <a:custGeom>
              <a:avLst/>
              <a:gdLst>
                <a:gd name="T0" fmla="*/ 2817 w 25"/>
                <a:gd name="T1" fmla="*/ 252 h 63"/>
                <a:gd name="T2" fmla="*/ 2313 w 25"/>
                <a:gd name="T3" fmla="*/ 2191 h 63"/>
                <a:gd name="T4" fmla="*/ 887 w 25"/>
                <a:gd name="T5" fmla="*/ 2574 h 63"/>
                <a:gd name="T6" fmla="*/ 887 w 25"/>
                <a:gd name="T7" fmla="*/ 2958 h 63"/>
                <a:gd name="T8" fmla="*/ 2182 w 25"/>
                <a:gd name="T9" fmla="*/ 4381 h 63"/>
                <a:gd name="T10" fmla="*/ 1522 w 25"/>
                <a:gd name="T11" fmla="*/ 5785 h 63"/>
                <a:gd name="T12" fmla="*/ 0 w 25"/>
                <a:gd name="T13" fmla="*/ 7082 h 63"/>
                <a:gd name="T14" fmla="*/ 635 w 25"/>
                <a:gd name="T15" fmla="*/ 7465 h 63"/>
                <a:gd name="T16" fmla="*/ 2056 w 25"/>
                <a:gd name="T17" fmla="*/ 7975 h 63"/>
                <a:gd name="T18" fmla="*/ 2948 w 25"/>
                <a:gd name="T19" fmla="*/ 7339 h 63"/>
                <a:gd name="T20" fmla="*/ 3200 w 25"/>
                <a:gd name="T21" fmla="*/ 1807 h 63"/>
                <a:gd name="T22" fmla="*/ 3200 w 25"/>
                <a:gd name="T23" fmla="*/ 252 h 63"/>
                <a:gd name="T24" fmla="*/ 2817 w 25"/>
                <a:gd name="T25" fmla="*/ 252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3078" name="Group 204">
            <a:extLst>
              <a:ext uri="{FF2B5EF4-FFF2-40B4-BE49-F238E27FC236}">
                <a16:creationId xmlns:a16="http://schemas.microsoft.com/office/drawing/2014/main" id="{4F3D4868-0BC3-4770-837A-5A5D5267A63E}"/>
              </a:ext>
            </a:extLst>
          </p:cNvPr>
          <p:cNvGrpSpPr>
            <a:grpSpLocks/>
          </p:cNvGrpSpPr>
          <p:nvPr/>
        </p:nvGrpSpPr>
        <p:grpSpPr bwMode="auto">
          <a:xfrm>
            <a:off x="381000" y="5070475"/>
            <a:ext cx="533400" cy="492125"/>
            <a:chOff x="96" y="2784"/>
            <a:chExt cx="1062" cy="981"/>
          </a:xfrm>
        </p:grpSpPr>
        <p:sp>
          <p:nvSpPr>
            <p:cNvPr id="3116" name="Freeform 205">
              <a:extLst>
                <a:ext uri="{FF2B5EF4-FFF2-40B4-BE49-F238E27FC236}">
                  <a16:creationId xmlns:a16="http://schemas.microsoft.com/office/drawing/2014/main" id="{99B6C0C4-9906-4113-9185-6F5BD557508B}"/>
                </a:ext>
              </a:extLst>
            </p:cNvPr>
            <p:cNvSpPr>
              <a:spLocks/>
            </p:cNvSpPr>
            <p:nvPr userDrawn="1"/>
          </p:nvSpPr>
          <p:spPr bwMode="auto">
            <a:xfrm>
              <a:off x="121" y="2784"/>
              <a:ext cx="207" cy="81"/>
            </a:xfrm>
            <a:custGeom>
              <a:avLst/>
              <a:gdLst>
                <a:gd name="T0" fmla="*/ 3847 w 41"/>
                <a:gd name="T1" fmla="*/ 1564 h 16"/>
                <a:gd name="T2" fmla="*/ 4766 w 41"/>
                <a:gd name="T3" fmla="*/ 1306 h 16"/>
                <a:gd name="T4" fmla="*/ 4892 w 41"/>
                <a:gd name="T5" fmla="*/ 1180 h 16"/>
                <a:gd name="T6" fmla="*/ 4004 w 41"/>
                <a:gd name="T7" fmla="*/ 127 h 16"/>
                <a:gd name="T8" fmla="*/ 1020 w 41"/>
                <a:gd name="T9" fmla="*/ 1438 h 16"/>
                <a:gd name="T10" fmla="*/ 3847 w 41"/>
                <a:gd name="T11" fmla="*/ 156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7" name="Freeform 206">
              <a:extLst>
                <a:ext uri="{FF2B5EF4-FFF2-40B4-BE49-F238E27FC236}">
                  <a16:creationId xmlns:a16="http://schemas.microsoft.com/office/drawing/2014/main" id="{E4A64262-F956-4497-BE41-63F9E5B4FADA}"/>
                </a:ext>
              </a:extLst>
            </p:cNvPr>
            <p:cNvSpPr>
              <a:spLocks noEditPoints="1"/>
            </p:cNvSpPr>
            <p:nvPr userDrawn="1"/>
          </p:nvSpPr>
          <p:spPr bwMode="auto">
            <a:xfrm>
              <a:off x="96" y="2789"/>
              <a:ext cx="1062" cy="976"/>
            </a:xfrm>
            <a:custGeom>
              <a:avLst/>
              <a:gdLst>
                <a:gd name="T0" fmla="*/ 21073 w 210"/>
                <a:gd name="T1" fmla="*/ 20051 h 193"/>
                <a:gd name="T2" fmla="*/ 19667 w 210"/>
                <a:gd name="T3" fmla="*/ 16162 h 193"/>
                <a:gd name="T4" fmla="*/ 18362 w 210"/>
                <a:gd name="T5" fmla="*/ 12814 h 193"/>
                <a:gd name="T6" fmla="*/ 21331 w 210"/>
                <a:gd name="T7" fmla="*/ 12020 h 193"/>
                <a:gd name="T8" fmla="*/ 18873 w 210"/>
                <a:gd name="T9" fmla="*/ 10615 h 193"/>
                <a:gd name="T10" fmla="*/ 20304 w 210"/>
                <a:gd name="T11" fmla="*/ 10741 h 193"/>
                <a:gd name="T12" fmla="*/ 20304 w 210"/>
                <a:gd name="T13" fmla="*/ 9947 h 193"/>
                <a:gd name="T14" fmla="*/ 17467 w 210"/>
                <a:gd name="T15" fmla="*/ 10074 h 193"/>
                <a:gd name="T16" fmla="*/ 16547 w 210"/>
                <a:gd name="T17" fmla="*/ 16162 h 193"/>
                <a:gd name="T18" fmla="*/ 16036 w 210"/>
                <a:gd name="T19" fmla="*/ 10867 h 193"/>
                <a:gd name="T20" fmla="*/ 15268 w 210"/>
                <a:gd name="T21" fmla="*/ 8668 h 193"/>
                <a:gd name="T22" fmla="*/ 16036 w 210"/>
                <a:gd name="T23" fmla="*/ 6599 h 193"/>
                <a:gd name="T24" fmla="*/ 15652 w 210"/>
                <a:gd name="T25" fmla="*/ 4784 h 193"/>
                <a:gd name="T26" fmla="*/ 15394 w 210"/>
                <a:gd name="T27" fmla="*/ 3095 h 193"/>
                <a:gd name="T28" fmla="*/ 17083 w 210"/>
                <a:gd name="T29" fmla="*/ 5037 h 193"/>
                <a:gd name="T30" fmla="*/ 19283 w 210"/>
                <a:gd name="T31" fmla="*/ 2326 h 193"/>
                <a:gd name="T32" fmla="*/ 19000 w 210"/>
                <a:gd name="T33" fmla="*/ 4652 h 193"/>
                <a:gd name="T34" fmla="*/ 18489 w 210"/>
                <a:gd name="T35" fmla="*/ 6215 h 193"/>
                <a:gd name="T36" fmla="*/ 18620 w 210"/>
                <a:gd name="T37" fmla="*/ 8668 h 193"/>
                <a:gd name="T38" fmla="*/ 25726 w 210"/>
                <a:gd name="T39" fmla="*/ 3757 h 193"/>
                <a:gd name="T40" fmla="*/ 11636 w 210"/>
                <a:gd name="T41" fmla="*/ 126 h 193"/>
                <a:gd name="T42" fmla="*/ 7237 w 210"/>
                <a:gd name="T43" fmla="*/ 1022 h 193"/>
                <a:gd name="T44" fmla="*/ 10999 w 210"/>
                <a:gd name="T45" fmla="*/ 1558 h 193"/>
                <a:gd name="T46" fmla="*/ 7748 w 210"/>
                <a:gd name="T47" fmla="*/ 2837 h 193"/>
                <a:gd name="T48" fmla="*/ 7495 w 210"/>
                <a:gd name="T49" fmla="*/ 3757 h 193"/>
                <a:gd name="T50" fmla="*/ 4910 w 210"/>
                <a:gd name="T51" fmla="*/ 2200 h 193"/>
                <a:gd name="T52" fmla="*/ 1689 w 210"/>
                <a:gd name="T53" fmla="*/ 14883 h 193"/>
                <a:gd name="T54" fmla="*/ 7879 w 210"/>
                <a:gd name="T55" fmla="*/ 18873 h 193"/>
                <a:gd name="T56" fmla="*/ 5831 w 210"/>
                <a:gd name="T57" fmla="*/ 17209 h 193"/>
                <a:gd name="T58" fmla="*/ 4526 w 210"/>
                <a:gd name="T59" fmla="*/ 18746 h 193"/>
                <a:gd name="T60" fmla="*/ 4142 w 210"/>
                <a:gd name="T61" fmla="*/ 16546 h 193"/>
                <a:gd name="T62" fmla="*/ 5957 w 210"/>
                <a:gd name="T63" fmla="*/ 11125 h 193"/>
                <a:gd name="T64" fmla="*/ 8668 w 210"/>
                <a:gd name="T65" fmla="*/ 10741 h 193"/>
                <a:gd name="T66" fmla="*/ 9184 w 210"/>
                <a:gd name="T67" fmla="*/ 12273 h 193"/>
                <a:gd name="T68" fmla="*/ 7879 w 210"/>
                <a:gd name="T69" fmla="*/ 15651 h 193"/>
                <a:gd name="T70" fmla="*/ 11763 w 210"/>
                <a:gd name="T71" fmla="*/ 23272 h 193"/>
                <a:gd name="T72" fmla="*/ 24067 w 210"/>
                <a:gd name="T73" fmla="*/ 21457 h 193"/>
                <a:gd name="T74" fmla="*/ 23531 w 210"/>
                <a:gd name="T75" fmla="*/ 8541 h 193"/>
                <a:gd name="T76" fmla="*/ 21331 w 210"/>
                <a:gd name="T77" fmla="*/ 7747 h 193"/>
                <a:gd name="T78" fmla="*/ 14605 w 210"/>
                <a:gd name="T79" fmla="*/ 7879 h 193"/>
                <a:gd name="T80" fmla="*/ 13963 w 210"/>
                <a:gd name="T81" fmla="*/ 11252 h 193"/>
                <a:gd name="T82" fmla="*/ 14757 w 210"/>
                <a:gd name="T83" fmla="*/ 6468 h 193"/>
                <a:gd name="T84" fmla="*/ 11510 w 210"/>
                <a:gd name="T85" fmla="*/ 3348 h 193"/>
                <a:gd name="T86" fmla="*/ 13578 w 210"/>
                <a:gd name="T87" fmla="*/ 4526 h 193"/>
                <a:gd name="T88" fmla="*/ 7879 w 210"/>
                <a:gd name="T89" fmla="*/ 9310 h 193"/>
                <a:gd name="T90" fmla="*/ 3095 w 210"/>
                <a:gd name="T91" fmla="*/ 4784 h 193"/>
                <a:gd name="T92" fmla="*/ 8799 w 210"/>
                <a:gd name="T93" fmla="*/ 5168 h 193"/>
                <a:gd name="T94" fmla="*/ 10231 w 210"/>
                <a:gd name="T95" fmla="*/ 5168 h 193"/>
                <a:gd name="T96" fmla="*/ 13963 w 210"/>
                <a:gd name="T97" fmla="*/ 5831 h 193"/>
                <a:gd name="T98" fmla="*/ 12815 w 210"/>
                <a:gd name="T99" fmla="*/ 12020 h 193"/>
                <a:gd name="T100" fmla="*/ 12021 w 210"/>
                <a:gd name="T101" fmla="*/ 6599 h 193"/>
                <a:gd name="T102" fmla="*/ 7879 w 210"/>
                <a:gd name="T103" fmla="*/ 9310 h 193"/>
                <a:gd name="T104" fmla="*/ 10357 w 210"/>
                <a:gd name="T105" fmla="*/ 10615 h 193"/>
                <a:gd name="T106" fmla="*/ 11379 w 210"/>
                <a:gd name="T107" fmla="*/ 7494 h 193"/>
                <a:gd name="T108" fmla="*/ 13194 w 210"/>
                <a:gd name="T109" fmla="*/ 18746 h 193"/>
                <a:gd name="T110" fmla="*/ 10615 w 210"/>
                <a:gd name="T111" fmla="*/ 12405 h 193"/>
                <a:gd name="T112" fmla="*/ 15141 w 210"/>
                <a:gd name="T113" fmla="*/ 13710 h 19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8" name="Freeform 207">
              <a:extLst>
                <a:ext uri="{FF2B5EF4-FFF2-40B4-BE49-F238E27FC236}">
                  <a16:creationId xmlns:a16="http://schemas.microsoft.com/office/drawing/2014/main" id="{E774E6B8-C7F8-4977-828C-A395F75FCD87}"/>
                </a:ext>
              </a:extLst>
            </p:cNvPr>
            <p:cNvSpPr>
              <a:spLocks/>
            </p:cNvSpPr>
            <p:nvPr userDrawn="1"/>
          </p:nvSpPr>
          <p:spPr bwMode="auto">
            <a:xfrm>
              <a:off x="348" y="3254"/>
              <a:ext cx="86" cy="102"/>
            </a:xfrm>
            <a:custGeom>
              <a:avLst/>
              <a:gdLst>
                <a:gd name="T0" fmla="*/ 1816 w 17"/>
                <a:gd name="T1" fmla="*/ 678 h 20"/>
                <a:gd name="T2" fmla="*/ 1179 w 17"/>
                <a:gd name="T3" fmla="*/ 2652 h 20"/>
                <a:gd name="T4" fmla="*/ 1816 w 17"/>
                <a:gd name="T5" fmla="*/ 678 h 20"/>
                <a:gd name="T6" fmla="*/ 0 60000 65536"/>
                <a:gd name="T7" fmla="*/ 0 60000 65536"/>
                <a:gd name="T8" fmla="*/ 0 60000 65536"/>
              </a:gdLst>
              <a:ahLst/>
              <a:cxnLst>
                <a:cxn ang="T6">
                  <a:pos x="T0" y="T1"/>
                </a:cxn>
                <a:cxn ang="T7">
                  <a:pos x="T2" y="T3"/>
                </a:cxn>
                <a:cxn ang="T8">
                  <a:pos x="T4" y="T5"/>
                </a:cxn>
              </a:cxnLst>
              <a:rect l="0" t="0" r="r" b="b"/>
              <a:pathLst>
                <a:path w="17" h="20">
                  <a:moveTo>
                    <a:pt x="14" y="5"/>
                  </a:moveTo>
                  <a:cubicBezTo>
                    <a:pt x="13" y="0"/>
                    <a:pt x="0" y="8"/>
                    <a:pt x="9" y="20"/>
                  </a:cubicBezTo>
                  <a:cubicBezTo>
                    <a:pt x="9" y="20"/>
                    <a:pt x="17" y="17"/>
                    <a:pt x="14" y="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9" name="Freeform 208">
              <a:extLst>
                <a:ext uri="{FF2B5EF4-FFF2-40B4-BE49-F238E27FC236}">
                  <a16:creationId xmlns:a16="http://schemas.microsoft.com/office/drawing/2014/main" id="{586E47BC-B4F6-421B-838B-E117932B1FF3}"/>
                </a:ext>
              </a:extLst>
            </p:cNvPr>
            <p:cNvSpPr>
              <a:spLocks/>
            </p:cNvSpPr>
            <p:nvPr userDrawn="1"/>
          </p:nvSpPr>
          <p:spPr bwMode="auto">
            <a:xfrm>
              <a:off x="267" y="3295"/>
              <a:ext cx="76" cy="136"/>
            </a:xfrm>
            <a:custGeom>
              <a:avLst/>
              <a:gdLst>
                <a:gd name="T0" fmla="*/ 897 w 15"/>
                <a:gd name="T1" fmla="*/ 1269 h 27"/>
                <a:gd name="T2" fmla="*/ 512 w 15"/>
                <a:gd name="T3" fmla="*/ 3199 h 27"/>
                <a:gd name="T4" fmla="*/ 1951 w 15"/>
                <a:gd name="T5" fmla="*/ 2055 h 27"/>
                <a:gd name="T6" fmla="*/ 1692 w 15"/>
                <a:gd name="T7" fmla="*/ 1012 h 27"/>
                <a:gd name="T8" fmla="*/ 897 w 15"/>
                <a:gd name="T9" fmla="*/ 1269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0" name="Freeform 209">
              <a:extLst>
                <a:ext uri="{FF2B5EF4-FFF2-40B4-BE49-F238E27FC236}">
                  <a16:creationId xmlns:a16="http://schemas.microsoft.com/office/drawing/2014/main" id="{B89A9762-FDAC-4D24-859A-91B67D641DED}"/>
                </a:ext>
              </a:extLst>
            </p:cNvPr>
            <p:cNvSpPr>
              <a:spLocks/>
            </p:cNvSpPr>
            <p:nvPr userDrawn="1"/>
          </p:nvSpPr>
          <p:spPr bwMode="auto">
            <a:xfrm>
              <a:off x="222" y="3022"/>
              <a:ext cx="243" cy="116"/>
            </a:xfrm>
            <a:custGeom>
              <a:avLst/>
              <a:gdLst>
                <a:gd name="T0" fmla="*/ 5204 w 48"/>
                <a:gd name="T1" fmla="*/ 252 h 23"/>
                <a:gd name="T2" fmla="*/ 1180 w 48"/>
                <a:gd name="T3" fmla="*/ 126 h 23"/>
                <a:gd name="T4" fmla="*/ 127 w 48"/>
                <a:gd name="T5" fmla="*/ 1145 h 23"/>
                <a:gd name="T6" fmla="*/ 2845 w 48"/>
                <a:gd name="T7" fmla="*/ 2698 h 23"/>
                <a:gd name="T8" fmla="*/ 4409 w 48"/>
                <a:gd name="T9" fmla="*/ 2567 h 23"/>
                <a:gd name="T10" fmla="*/ 5204 w 48"/>
                <a:gd name="T11" fmla="*/ 2441 h 23"/>
                <a:gd name="T12" fmla="*/ 5204 w 48"/>
                <a:gd name="T13" fmla="*/ 252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1" name="Freeform 210">
              <a:extLst>
                <a:ext uri="{FF2B5EF4-FFF2-40B4-BE49-F238E27FC236}">
                  <a16:creationId xmlns:a16="http://schemas.microsoft.com/office/drawing/2014/main" id="{EFCC033F-2C9A-4052-A6EB-3F01CF9474B0}"/>
                </a:ext>
              </a:extLst>
            </p:cNvPr>
            <p:cNvSpPr>
              <a:spLocks/>
            </p:cNvSpPr>
            <p:nvPr userDrawn="1"/>
          </p:nvSpPr>
          <p:spPr bwMode="auto">
            <a:xfrm>
              <a:off x="500" y="3345"/>
              <a:ext cx="177" cy="187"/>
            </a:xfrm>
            <a:custGeom>
              <a:avLst/>
              <a:gdLst>
                <a:gd name="T0" fmla="*/ 3095 w 35"/>
                <a:gd name="T1" fmla="*/ 258 h 37"/>
                <a:gd name="T2" fmla="*/ 1431 w 35"/>
                <a:gd name="T3" fmla="*/ 258 h 37"/>
                <a:gd name="T4" fmla="*/ 511 w 35"/>
                <a:gd name="T5" fmla="*/ 2578 h 37"/>
                <a:gd name="T6" fmla="*/ 3631 w 35"/>
                <a:gd name="T7" fmla="*/ 2835 h 37"/>
                <a:gd name="T8" fmla="*/ 3095 w 35"/>
                <a:gd name="T9" fmla="*/ 258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2" name="Freeform 211">
              <a:extLst>
                <a:ext uri="{FF2B5EF4-FFF2-40B4-BE49-F238E27FC236}">
                  <a16:creationId xmlns:a16="http://schemas.microsoft.com/office/drawing/2014/main" id="{AC3D597D-9FF3-4E40-97FE-6F39CFDD8A5C}"/>
                </a:ext>
              </a:extLst>
            </p:cNvPr>
            <p:cNvSpPr>
              <a:spLocks/>
            </p:cNvSpPr>
            <p:nvPr userDrawn="1"/>
          </p:nvSpPr>
          <p:spPr bwMode="auto">
            <a:xfrm>
              <a:off x="905" y="3158"/>
              <a:ext cx="177" cy="36"/>
            </a:xfrm>
            <a:custGeom>
              <a:avLst/>
              <a:gdLst>
                <a:gd name="T0" fmla="*/ 637 w 35"/>
                <a:gd name="T1" fmla="*/ 0 h 7"/>
                <a:gd name="T2" fmla="*/ 1816 w 35"/>
                <a:gd name="T3" fmla="*/ 689 h 7"/>
                <a:gd name="T4" fmla="*/ 637 w 35"/>
                <a:gd name="T5" fmla="*/ 0 h 7"/>
                <a:gd name="T6" fmla="*/ 0 60000 65536"/>
                <a:gd name="T7" fmla="*/ 0 60000 65536"/>
                <a:gd name="T8" fmla="*/ 0 60000 65536"/>
              </a:gdLst>
              <a:ahLst/>
              <a:cxnLst>
                <a:cxn ang="T6">
                  <a:pos x="T0" y="T1"/>
                </a:cxn>
                <a:cxn ang="T7">
                  <a:pos x="T2" y="T3"/>
                </a:cxn>
                <a:cxn ang="T8">
                  <a:pos x="T4" y="T5"/>
                </a:cxn>
              </a:cxnLst>
              <a:rect l="0" t="0" r="r" b="b"/>
              <a:pathLst>
                <a:path w="35" h="7">
                  <a:moveTo>
                    <a:pt x="5" y="0"/>
                  </a:moveTo>
                  <a:cubicBezTo>
                    <a:pt x="0" y="0"/>
                    <a:pt x="7" y="7"/>
                    <a:pt x="14" y="5"/>
                  </a:cubicBezTo>
                  <a:cubicBezTo>
                    <a:pt x="35" y="1"/>
                    <a:pt x="5" y="0"/>
                    <a:pt x="5" y="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3" name="Freeform 212">
              <a:extLst>
                <a:ext uri="{FF2B5EF4-FFF2-40B4-BE49-F238E27FC236}">
                  <a16:creationId xmlns:a16="http://schemas.microsoft.com/office/drawing/2014/main" id="{4A7350E9-5ABC-4E3D-A39A-2BEB5E6950C4}"/>
                </a:ext>
              </a:extLst>
            </p:cNvPr>
            <p:cNvSpPr>
              <a:spLocks/>
            </p:cNvSpPr>
            <p:nvPr userDrawn="1"/>
          </p:nvSpPr>
          <p:spPr bwMode="auto">
            <a:xfrm>
              <a:off x="965" y="3153"/>
              <a:ext cx="137" cy="81"/>
            </a:xfrm>
            <a:custGeom>
              <a:avLst/>
              <a:gdLst>
                <a:gd name="T0" fmla="*/ 929 w 27"/>
                <a:gd name="T1" fmla="*/ 1691 h 16"/>
                <a:gd name="T2" fmla="*/ 3268 w 27"/>
                <a:gd name="T3" fmla="*/ 770 h 16"/>
                <a:gd name="T4" fmla="*/ 2212 w 27"/>
                <a:gd name="T5" fmla="*/ 127 h 16"/>
                <a:gd name="T6" fmla="*/ 929 w 27"/>
                <a:gd name="T7" fmla="*/ 1438 h 16"/>
                <a:gd name="T8" fmla="*/ 929 w 27"/>
                <a:gd name="T9" fmla="*/ 169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4" name="Freeform 213">
              <a:extLst>
                <a:ext uri="{FF2B5EF4-FFF2-40B4-BE49-F238E27FC236}">
                  <a16:creationId xmlns:a16="http://schemas.microsoft.com/office/drawing/2014/main" id="{018CFBAD-A045-421F-8E7C-822F87D0BF0C}"/>
                </a:ext>
              </a:extLst>
            </p:cNvPr>
            <p:cNvSpPr>
              <a:spLocks/>
            </p:cNvSpPr>
            <p:nvPr userDrawn="1"/>
          </p:nvSpPr>
          <p:spPr bwMode="auto">
            <a:xfrm>
              <a:off x="960" y="3204"/>
              <a:ext cx="177" cy="86"/>
            </a:xfrm>
            <a:custGeom>
              <a:avLst/>
              <a:gdLst>
                <a:gd name="T0" fmla="*/ 3221 w 35"/>
                <a:gd name="T1" fmla="*/ 769 h 17"/>
                <a:gd name="T2" fmla="*/ 1022 w 35"/>
                <a:gd name="T3" fmla="*/ 1305 h 17"/>
                <a:gd name="T4" fmla="*/ 769 w 35"/>
                <a:gd name="T5" fmla="*/ 1690 h 17"/>
                <a:gd name="T6" fmla="*/ 3505 w 35"/>
                <a:gd name="T7" fmla="*/ 1563 h 17"/>
                <a:gd name="T8" fmla="*/ 3221 w 35"/>
                <a:gd name="T9" fmla="*/ 769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5" name="Freeform 214">
              <a:extLst>
                <a:ext uri="{FF2B5EF4-FFF2-40B4-BE49-F238E27FC236}">
                  <a16:creationId xmlns:a16="http://schemas.microsoft.com/office/drawing/2014/main" id="{528DF02E-C707-4DBE-A4EA-B3AE05F07902}"/>
                </a:ext>
              </a:extLst>
            </p:cNvPr>
            <p:cNvSpPr>
              <a:spLocks/>
            </p:cNvSpPr>
            <p:nvPr userDrawn="1"/>
          </p:nvSpPr>
          <p:spPr bwMode="auto">
            <a:xfrm>
              <a:off x="844" y="3285"/>
              <a:ext cx="248" cy="60"/>
            </a:xfrm>
            <a:custGeom>
              <a:avLst/>
              <a:gdLst>
                <a:gd name="T0" fmla="*/ 5173 w 49"/>
                <a:gd name="T1" fmla="*/ 375 h 12"/>
                <a:gd name="T2" fmla="*/ 3766 w 49"/>
                <a:gd name="T3" fmla="*/ 125 h 12"/>
                <a:gd name="T4" fmla="*/ 896 w 49"/>
                <a:gd name="T5" fmla="*/ 0 h 12"/>
                <a:gd name="T6" fmla="*/ 258 w 49"/>
                <a:gd name="T7" fmla="*/ 625 h 12"/>
                <a:gd name="T8" fmla="*/ 2586 w 49"/>
                <a:gd name="T9" fmla="*/ 1000 h 12"/>
                <a:gd name="T10" fmla="*/ 5329 w 49"/>
                <a:gd name="T11" fmla="*/ 1000 h 12"/>
                <a:gd name="T12" fmla="*/ 5173 w 49"/>
                <a:gd name="T13" fmla="*/ 375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6" name="Freeform 215">
              <a:extLst>
                <a:ext uri="{FF2B5EF4-FFF2-40B4-BE49-F238E27FC236}">
                  <a16:creationId xmlns:a16="http://schemas.microsoft.com/office/drawing/2014/main" id="{477F92EA-DD44-4D95-8B43-32E5B4AADB92}"/>
                </a:ext>
              </a:extLst>
            </p:cNvPr>
            <p:cNvSpPr>
              <a:spLocks/>
            </p:cNvSpPr>
            <p:nvPr userDrawn="1"/>
          </p:nvSpPr>
          <p:spPr bwMode="auto">
            <a:xfrm>
              <a:off x="869" y="3340"/>
              <a:ext cx="203" cy="56"/>
            </a:xfrm>
            <a:custGeom>
              <a:avLst/>
              <a:gdLst>
                <a:gd name="T0" fmla="*/ 4842 w 40"/>
                <a:gd name="T1" fmla="*/ 260 h 11"/>
                <a:gd name="T2" fmla="*/ 3400 w 40"/>
                <a:gd name="T3" fmla="*/ 519 h 11"/>
                <a:gd name="T4" fmla="*/ 1700 w 40"/>
                <a:gd name="T5" fmla="*/ 387 h 11"/>
                <a:gd name="T6" fmla="*/ 127 w 40"/>
                <a:gd name="T7" fmla="*/ 260 h 11"/>
                <a:gd name="T8" fmla="*/ 4583 w 40"/>
                <a:gd name="T9" fmla="*/ 1064 h 11"/>
                <a:gd name="T10" fmla="*/ 4842 w 40"/>
                <a:gd name="T11" fmla="*/ 26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7" name="Freeform 216">
              <a:extLst>
                <a:ext uri="{FF2B5EF4-FFF2-40B4-BE49-F238E27FC236}">
                  <a16:creationId xmlns:a16="http://schemas.microsoft.com/office/drawing/2014/main" id="{F66890C2-369C-4AFF-A21C-37ACE9FAF7E2}"/>
                </a:ext>
              </a:extLst>
            </p:cNvPr>
            <p:cNvSpPr>
              <a:spLocks/>
            </p:cNvSpPr>
            <p:nvPr userDrawn="1"/>
          </p:nvSpPr>
          <p:spPr bwMode="auto">
            <a:xfrm>
              <a:off x="859" y="3386"/>
              <a:ext cx="207" cy="172"/>
            </a:xfrm>
            <a:custGeom>
              <a:avLst/>
              <a:gdLst>
                <a:gd name="T0" fmla="*/ 3595 w 41"/>
                <a:gd name="T1" fmla="*/ 1179 h 34"/>
                <a:gd name="T2" fmla="*/ 1681 w 41"/>
                <a:gd name="T3" fmla="*/ 769 h 34"/>
                <a:gd name="T4" fmla="*/ 510 w 41"/>
                <a:gd name="T5" fmla="*/ 1943 h 34"/>
                <a:gd name="T6" fmla="*/ 126 w 41"/>
                <a:gd name="T7" fmla="*/ 2459 h 34"/>
                <a:gd name="T8" fmla="*/ 1146 w 41"/>
                <a:gd name="T9" fmla="*/ 2459 h 34"/>
                <a:gd name="T10" fmla="*/ 2191 w 41"/>
                <a:gd name="T11" fmla="*/ 3506 h 34"/>
                <a:gd name="T12" fmla="*/ 2701 w 41"/>
                <a:gd name="T13" fmla="*/ 3890 h 34"/>
                <a:gd name="T14" fmla="*/ 3721 w 41"/>
                <a:gd name="T15" fmla="*/ 2459 h 34"/>
                <a:gd name="T16" fmla="*/ 5024 w 41"/>
                <a:gd name="T17" fmla="*/ 2459 h 34"/>
                <a:gd name="T18" fmla="*/ 3595 w 41"/>
                <a:gd name="T19" fmla="*/ 1179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28" name="Freeform 217">
              <a:extLst>
                <a:ext uri="{FF2B5EF4-FFF2-40B4-BE49-F238E27FC236}">
                  <a16:creationId xmlns:a16="http://schemas.microsoft.com/office/drawing/2014/main" id="{BD2DB958-C0E4-4390-B330-0FCCF0B2E693}"/>
                </a:ext>
              </a:extLst>
            </p:cNvPr>
            <p:cNvSpPr>
              <a:spLocks/>
            </p:cNvSpPr>
            <p:nvPr userDrawn="1"/>
          </p:nvSpPr>
          <p:spPr bwMode="auto">
            <a:xfrm>
              <a:off x="996" y="3305"/>
              <a:ext cx="126" cy="318"/>
            </a:xfrm>
            <a:custGeom>
              <a:avLst/>
              <a:gdLst>
                <a:gd name="T0" fmla="*/ 2817 w 25"/>
                <a:gd name="T1" fmla="*/ 252 h 63"/>
                <a:gd name="T2" fmla="*/ 2313 w 25"/>
                <a:gd name="T3" fmla="*/ 2191 h 63"/>
                <a:gd name="T4" fmla="*/ 887 w 25"/>
                <a:gd name="T5" fmla="*/ 2574 h 63"/>
                <a:gd name="T6" fmla="*/ 887 w 25"/>
                <a:gd name="T7" fmla="*/ 2958 h 63"/>
                <a:gd name="T8" fmla="*/ 2182 w 25"/>
                <a:gd name="T9" fmla="*/ 4381 h 63"/>
                <a:gd name="T10" fmla="*/ 1522 w 25"/>
                <a:gd name="T11" fmla="*/ 5785 h 63"/>
                <a:gd name="T12" fmla="*/ 0 w 25"/>
                <a:gd name="T13" fmla="*/ 7082 h 63"/>
                <a:gd name="T14" fmla="*/ 635 w 25"/>
                <a:gd name="T15" fmla="*/ 7465 h 63"/>
                <a:gd name="T16" fmla="*/ 2056 w 25"/>
                <a:gd name="T17" fmla="*/ 7975 h 63"/>
                <a:gd name="T18" fmla="*/ 2948 w 25"/>
                <a:gd name="T19" fmla="*/ 7339 h 63"/>
                <a:gd name="T20" fmla="*/ 3200 w 25"/>
                <a:gd name="T21" fmla="*/ 1807 h 63"/>
                <a:gd name="T22" fmla="*/ 3200 w 25"/>
                <a:gd name="T23" fmla="*/ 252 h 63"/>
                <a:gd name="T24" fmla="*/ 2817 w 25"/>
                <a:gd name="T25" fmla="*/ 252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3079" name="Group 218">
            <a:extLst>
              <a:ext uri="{FF2B5EF4-FFF2-40B4-BE49-F238E27FC236}">
                <a16:creationId xmlns:a16="http://schemas.microsoft.com/office/drawing/2014/main" id="{57CA7311-F6A6-41CF-9C94-57116F16F3C5}"/>
              </a:ext>
            </a:extLst>
          </p:cNvPr>
          <p:cNvGrpSpPr>
            <a:grpSpLocks/>
          </p:cNvGrpSpPr>
          <p:nvPr/>
        </p:nvGrpSpPr>
        <p:grpSpPr bwMode="auto">
          <a:xfrm>
            <a:off x="381000" y="6121400"/>
            <a:ext cx="533400" cy="492125"/>
            <a:chOff x="96" y="2784"/>
            <a:chExt cx="1062" cy="981"/>
          </a:xfrm>
        </p:grpSpPr>
        <p:sp>
          <p:nvSpPr>
            <p:cNvPr id="3103" name="Freeform 219">
              <a:extLst>
                <a:ext uri="{FF2B5EF4-FFF2-40B4-BE49-F238E27FC236}">
                  <a16:creationId xmlns:a16="http://schemas.microsoft.com/office/drawing/2014/main" id="{B6D67323-02A5-45B8-8690-2FB6EA51C774}"/>
                </a:ext>
              </a:extLst>
            </p:cNvPr>
            <p:cNvSpPr>
              <a:spLocks/>
            </p:cNvSpPr>
            <p:nvPr userDrawn="1"/>
          </p:nvSpPr>
          <p:spPr bwMode="auto">
            <a:xfrm>
              <a:off x="121" y="2784"/>
              <a:ext cx="207" cy="81"/>
            </a:xfrm>
            <a:custGeom>
              <a:avLst/>
              <a:gdLst>
                <a:gd name="T0" fmla="*/ 3847 w 41"/>
                <a:gd name="T1" fmla="*/ 1564 h 16"/>
                <a:gd name="T2" fmla="*/ 4766 w 41"/>
                <a:gd name="T3" fmla="*/ 1306 h 16"/>
                <a:gd name="T4" fmla="*/ 4892 w 41"/>
                <a:gd name="T5" fmla="*/ 1180 h 16"/>
                <a:gd name="T6" fmla="*/ 4004 w 41"/>
                <a:gd name="T7" fmla="*/ 127 h 16"/>
                <a:gd name="T8" fmla="*/ 1020 w 41"/>
                <a:gd name="T9" fmla="*/ 1438 h 16"/>
                <a:gd name="T10" fmla="*/ 3847 w 41"/>
                <a:gd name="T11" fmla="*/ 1564 h 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4" name="Freeform 220">
              <a:extLst>
                <a:ext uri="{FF2B5EF4-FFF2-40B4-BE49-F238E27FC236}">
                  <a16:creationId xmlns:a16="http://schemas.microsoft.com/office/drawing/2014/main" id="{4935FE0E-2879-4AF7-A79B-D0F5747F00E0}"/>
                </a:ext>
              </a:extLst>
            </p:cNvPr>
            <p:cNvSpPr>
              <a:spLocks noEditPoints="1"/>
            </p:cNvSpPr>
            <p:nvPr userDrawn="1"/>
          </p:nvSpPr>
          <p:spPr bwMode="auto">
            <a:xfrm>
              <a:off x="96" y="2789"/>
              <a:ext cx="1062" cy="976"/>
            </a:xfrm>
            <a:custGeom>
              <a:avLst/>
              <a:gdLst>
                <a:gd name="T0" fmla="*/ 21073 w 210"/>
                <a:gd name="T1" fmla="*/ 20051 h 193"/>
                <a:gd name="T2" fmla="*/ 19667 w 210"/>
                <a:gd name="T3" fmla="*/ 16162 h 193"/>
                <a:gd name="T4" fmla="*/ 18362 w 210"/>
                <a:gd name="T5" fmla="*/ 12814 h 193"/>
                <a:gd name="T6" fmla="*/ 21331 w 210"/>
                <a:gd name="T7" fmla="*/ 12020 h 193"/>
                <a:gd name="T8" fmla="*/ 18873 w 210"/>
                <a:gd name="T9" fmla="*/ 10615 h 193"/>
                <a:gd name="T10" fmla="*/ 20304 w 210"/>
                <a:gd name="T11" fmla="*/ 10741 h 193"/>
                <a:gd name="T12" fmla="*/ 20304 w 210"/>
                <a:gd name="T13" fmla="*/ 9947 h 193"/>
                <a:gd name="T14" fmla="*/ 17467 w 210"/>
                <a:gd name="T15" fmla="*/ 10074 h 193"/>
                <a:gd name="T16" fmla="*/ 16547 w 210"/>
                <a:gd name="T17" fmla="*/ 16162 h 193"/>
                <a:gd name="T18" fmla="*/ 16036 w 210"/>
                <a:gd name="T19" fmla="*/ 10867 h 193"/>
                <a:gd name="T20" fmla="*/ 15268 w 210"/>
                <a:gd name="T21" fmla="*/ 8668 h 193"/>
                <a:gd name="T22" fmla="*/ 16036 w 210"/>
                <a:gd name="T23" fmla="*/ 6599 h 193"/>
                <a:gd name="T24" fmla="*/ 15652 w 210"/>
                <a:gd name="T25" fmla="*/ 4784 h 193"/>
                <a:gd name="T26" fmla="*/ 15394 w 210"/>
                <a:gd name="T27" fmla="*/ 3095 h 193"/>
                <a:gd name="T28" fmla="*/ 17083 w 210"/>
                <a:gd name="T29" fmla="*/ 5037 h 193"/>
                <a:gd name="T30" fmla="*/ 19283 w 210"/>
                <a:gd name="T31" fmla="*/ 2326 h 193"/>
                <a:gd name="T32" fmla="*/ 19000 w 210"/>
                <a:gd name="T33" fmla="*/ 4652 h 193"/>
                <a:gd name="T34" fmla="*/ 18489 w 210"/>
                <a:gd name="T35" fmla="*/ 6215 h 193"/>
                <a:gd name="T36" fmla="*/ 18620 w 210"/>
                <a:gd name="T37" fmla="*/ 8668 h 193"/>
                <a:gd name="T38" fmla="*/ 25726 w 210"/>
                <a:gd name="T39" fmla="*/ 3757 h 193"/>
                <a:gd name="T40" fmla="*/ 11636 w 210"/>
                <a:gd name="T41" fmla="*/ 126 h 193"/>
                <a:gd name="T42" fmla="*/ 7237 w 210"/>
                <a:gd name="T43" fmla="*/ 1022 h 193"/>
                <a:gd name="T44" fmla="*/ 10999 w 210"/>
                <a:gd name="T45" fmla="*/ 1558 h 193"/>
                <a:gd name="T46" fmla="*/ 7748 w 210"/>
                <a:gd name="T47" fmla="*/ 2837 h 193"/>
                <a:gd name="T48" fmla="*/ 7495 w 210"/>
                <a:gd name="T49" fmla="*/ 3757 h 193"/>
                <a:gd name="T50" fmla="*/ 4910 w 210"/>
                <a:gd name="T51" fmla="*/ 2200 h 193"/>
                <a:gd name="T52" fmla="*/ 1689 w 210"/>
                <a:gd name="T53" fmla="*/ 14883 h 193"/>
                <a:gd name="T54" fmla="*/ 7879 w 210"/>
                <a:gd name="T55" fmla="*/ 18873 h 193"/>
                <a:gd name="T56" fmla="*/ 5831 w 210"/>
                <a:gd name="T57" fmla="*/ 17209 h 193"/>
                <a:gd name="T58" fmla="*/ 4526 w 210"/>
                <a:gd name="T59" fmla="*/ 18746 h 193"/>
                <a:gd name="T60" fmla="*/ 4142 w 210"/>
                <a:gd name="T61" fmla="*/ 16546 h 193"/>
                <a:gd name="T62" fmla="*/ 5957 w 210"/>
                <a:gd name="T63" fmla="*/ 11125 h 193"/>
                <a:gd name="T64" fmla="*/ 8668 w 210"/>
                <a:gd name="T65" fmla="*/ 10741 h 193"/>
                <a:gd name="T66" fmla="*/ 9184 w 210"/>
                <a:gd name="T67" fmla="*/ 12273 h 193"/>
                <a:gd name="T68" fmla="*/ 7879 w 210"/>
                <a:gd name="T69" fmla="*/ 15651 h 193"/>
                <a:gd name="T70" fmla="*/ 11763 w 210"/>
                <a:gd name="T71" fmla="*/ 23272 h 193"/>
                <a:gd name="T72" fmla="*/ 24067 w 210"/>
                <a:gd name="T73" fmla="*/ 21457 h 193"/>
                <a:gd name="T74" fmla="*/ 23531 w 210"/>
                <a:gd name="T75" fmla="*/ 8541 h 193"/>
                <a:gd name="T76" fmla="*/ 21331 w 210"/>
                <a:gd name="T77" fmla="*/ 7747 h 193"/>
                <a:gd name="T78" fmla="*/ 14605 w 210"/>
                <a:gd name="T79" fmla="*/ 7879 h 193"/>
                <a:gd name="T80" fmla="*/ 13963 w 210"/>
                <a:gd name="T81" fmla="*/ 11252 h 193"/>
                <a:gd name="T82" fmla="*/ 14757 w 210"/>
                <a:gd name="T83" fmla="*/ 6468 h 193"/>
                <a:gd name="T84" fmla="*/ 11510 w 210"/>
                <a:gd name="T85" fmla="*/ 3348 h 193"/>
                <a:gd name="T86" fmla="*/ 13578 w 210"/>
                <a:gd name="T87" fmla="*/ 4526 h 193"/>
                <a:gd name="T88" fmla="*/ 7879 w 210"/>
                <a:gd name="T89" fmla="*/ 9310 h 193"/>
                <a:gd name="T90" fmla="*/ 3095 w 210"/>
                <a:gd name="T91" fmla="*/ 4784 h 193"/>
                <a:gd name="T92" fmla="*/ 8799 w 210"/>
                <a:gd name="T93" fmla="*/ 5168 h 193"/>
                <a:gd name="T94" fmla="*/ 10231 w 210"/>
                <a:gd name="T95" fmla="*/ 5168 h 193"/>
                <a:gd name="T96" fmla="*/ 13963 w 210"/>
                <a:gd name="T97" fmla="*/ 5831 h 193"/>
                <a:gd name="T98" fmla="*/ 12815 w 210"/>
                <a:gd name="T99" fmla="*/ 12020 h 193"/>
                <a:gd name="T100" fmla="*/ 12021 w 210"/>
                <a:gd name="T101" fmla="*/ 6599 h 193"/>
                <a:gd name="T102" fmla="*/ 7879 w 210"/>
                <a:gd name="T103" fmla="*/ 9310 h 193"/>
                <a:gd name="T104" fmla="*/ 10357 w 210"/>
                <a:gd name="T105" fmla="*/ 10615 h 193"/>
                <a:gd name="T106" fmla="*/ 11379 w 210"/>
                <a:gd name="T107" fmla="*/ 7494 h 193"/>
                <a:gd name="T108" fmla="*/ 13194 w 210"/>
                <a:gd name="T109" fmla="*/ 18746 h 193"/>
                <a:gd name="T110" fmla="*/ 10615 w 210"/>
                <a:gd name="T111" fmla="*/ 12405 h 193"/>
                <a:gd name="T112" fmla="*/ 15141 w 210"/>
                <a:gd name="T113" fmla="*/ 13710 h 19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5" name="Freeform 221">
              <a:extLst>
                <a:ext uri="{FF2B5EF4-FFF2-40B4-BE49-F238E27FC236}">
                  <a16:creationId xmlns:a16="http://schemas.microsoft.com/office/drawing/2014/main" id="{039BEA1A-A628-4642-B879-1F210985835A}"/>
                </a:ext>
              </a:extLst>
            </p:cNvPr>
            <p:cNvSpPr>
              <a:spLocks/>
            </p:cNvSpPr>
            <p:nvPr userDrawn="1"/>
          </p:nvSpPr>
          <p:spPr bwMode="auto">
            <a:xfrm>
              <a:off x="348" y="3254"/>
              <a:ext cx="86" cy="102"/>
            </a:xfrm>
            <a:custGeom>
              <a:avLst/>
              <a:gdLst>
                <a:gd name="T0" fmla="*/ 1816 w 17"/>
                <a:gd name="T1" fmla="*/ 678 h 20"/>
                <a:gd name="T2" fmla="*/ 1179 w 17"/>
                <a:gd name="T3" fmla="*/ 2652 h 20"/>
                <a:gd name="T4" fmla="*/ 1816 w 17"/>
                <a:gd name="T5" fmla="*/ 678 h 20"/>
                <a:gd name="T6" fmla="*/ 0 60000 65536"/>
                <a:gd name="T7" fmla="*/ 0 60000 65536"/>
                <a:gd name="T8" fmla="*/ 0 60000 65536"/>
              </a:gdLst>
              <a:ahLst/>
              <a:cxnLst>
                <a:cxn ang="T6">
                  <a:pos x="T0" y="T1"/>
                </a:cxn>
                <a:cxn ang="T7">
                  <a:pos x="T2" y="T3"/>
                </a:cxn>
                <a:cxn ang="T8">
                  <a:pos x="T4" y="T5"/>
                </a:cxn>
              </a:cxnLst>
              <a:rect l="0" t="0" r="r" b="b"/>
              <a:pathLst>
                <a:path w="17" h="20">
                  <a:moveTo>
                    <a:pt x="14" y="5"/>
                  </a:moveTo>
                  <a:cubicBezTo>
                    <a:pt x="13" y="0"/>
                    <a:pt x="0" y="8"/>
                    <a:pt x="9" y="20"/>
                  </a:cubicBezTo>
                  <a:cubicBezTo>
                    <a:pt x="9" y="20"/>
                    <a:pt x="17" y="17"/>
                    <a:pt x="14" y="5"/>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6" name="Freeform 222">
              <a:extLst>
                <a:ext uri="{FF2B5EF4-FFF2-40B4-BE49-F238E27FC236}">
                  <a16:creationId xmlns:a16="http://schemas.microsoft.com/office/drawing/2014/main" id="{45D0876A-6E5D-47D7-8285-92841461D2DB}"/>
                </a:ext>
              </a:extLst>
            </p:cNvPr>
            <p:cNvSpPr>
              <a:spLocks/>
            </p:cNvSpPr>
            <p:nvPr userDrawn="1"/>
          </p:nvSpPr>
          <p:spPr bwMode="auto">
            <a:xfrm>
              <a:off x="267" y="3295"/>
              <a:ext cx="76" cy="136"/>
            </a:xfrm>
            <a:custGeom>
              <a:avLst/>
              <a:gdLst>
                <a:gd name="T0" fmla="*/ 897 w 15"/>
                <a:gd name="T1" fmla="*/ 1269 h 27"/>
                <a:gd name="T2" fmla="*/ 512 w 15"/>
                <a:gd name="T3" fmla="*/ 3199 h 27"/>
                <a:gd name="T4" fmla="*/ 1951 w 15"/>
                <a:gd name="T5" fmla="*/ 2055 h 27"/>
                <a:gd name="T6" fmla="*/ 1692 w 15"/>
                <a:gd name="T7" fmla="*/ 1012 h 27"/>
                <a:gd name="T8" fmla="*/ 897 w 15"/>
                <a:gd name="T9" fmla="*/ 1269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7" name="Freeform 223">
              <a:extLst>
                <a:ext uri="{FF2B5EF4-FFF2-40B4-BE49-F238E27FC236}">
                  <a16:creationId xmlns:a16="http://schemas.microsoft.com/office/drawing/2014/main" id="{1131623D-C72F-4783-8C2F-52ED0A070B3F}"/>
                </a:ext>
              </a:extLst>
            </p:cNvPr>
            <p:cNvSpPr>
              <a:spLocks/>
            </p:cNvSpPr>
            <p:nvPr userDrawn="1"/>
          </p:nvSpPr>
          <p:spPr bwMode="auto">
            <a:xfrm>
              <a:off x="222" y="3022"/>
              <a:ext cx="243" cy="116"/>
            </a:xfrm>
            <a:custGeom>
              <a:avLst/>
              <a:gdLst>
                <a:gd name="T0" fmla="*/ 5204 w 48"/>
                <a:gd name="T1" fmla="*/ 252 h 23"/>
                <a:gd name="T2" fmla="*/ 1180 w 48"/>
                <a:gd name="T3" fmla="*/ 126 h 23"/>
                <a:gd name="T4" fmla="*/ 127 w 48"/>
                <a:gd name="T5" fmla="*/ 1145 h 23"/>
                <a:gd name="T6" fmla="*/ 2845 w 48"/>
                <a:gd name="T7" fmla="*/ 2698 h 23"/>
                <a:gd name="T8" fmla="*/ 4409 w 48"/>
                <a:gd name="T9" fmla="*/ 2567 h 23"/>
                <a:gd name="T10" fmla="*/ 5204 w 48"/>
                <a:gd name="T11" fmla="*/ 2441 h 23"/>
                <a:gd name="T12" fmla="*/ 5204 w 48"/>
                <a:gd name="T13" fmla="*/ 252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8" name="Freeform 224">
              <a:extLst>
                <a:ext uri="{FF2B5EF4-FFF2-40B4-BE49-F238E27FC236}">
                  <a16:creationId xmlns:a16="http://schemas.microsoft.com/office/drawing/2014/main" id="{E895B346-351C-414C-8446-D2239CFDB544}"/>
                </a:ext>
              </a:extLst>
            </p:cNvPr>
            <p:cNvSpPr>
              <a:spLocks/>
            </p:cNvSpPr>
            <p:nvPr userDrawn="1"/>
          </p:nvSpPr>
          <p:spPr bwMode="auto">
            <a:xfrm>
              <a:off x="500" y="3345"/>
              <a:ext cx="177" cy="187"/>
            </a:xfrm>
            <a:custGeom>
              <a:avLst/>
              <a:gdLst>
                <a:gd name="T0" fmla="*/ 3095 w 35"/>
                <a:gd name="T1" fmla="*/ 258 h 37"/>
                <a:gd name="T2" fmla="*/ 1431 w 35"/>
                <a:gd name="T3" fmla="*/ 258 h 37"/>
                <a:gd name="T4" fmla="*/ 511 w 35"/>
                <a:gd name="T5" fmla="*/ 2578 h 37"/>
                <a:gd name="T6" fmla="*/ 3631 w 35"/>
                <a:gd name="T7" fmla="*/ 2835 h 37"/>
                <a:gd name="T8" fmla="*/ 3095 w 35"/>
                <a:gd name="T9" fmla="*/ 258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9" name="Freeform 225">
              <a:extLst>
                <a:ext uri="{FF2B5EF4-FFF2-40B4-BE49-F238E27FC236}">
                  <a16:creationId xmlns:a16="http://schemas.microsoft.com/office/drawing/2014/main" id="{04BBFE91-389C-48D7-AAE8-DDA04C772127}"/>
                </a:ext>
              </a:extLst>
            </p:cNvPr>
            <p:cNvSpPr>
              <a:spLocks/>
            </p:cNvSpPr>
            <p:nvPr userDrawn="1"/>
          </p:nvSpPr>
          <p:spPr bwMode="auto">
            <a:xfrm>
              <a:off x="905" y="3158"/>
              <a:ext cx="177" cy="36"/>
            </a:xfrm>
            <a:custGeom>
              <a:avLst/>
              <a:gdLst>
                <a:gd name="T0" fmla="*/ 637 w 35"/>
                <a:gd name="T1" fmla="*/ 0 h 7"/>
                <a:gd name="T2" fmla="*/ 1816 w 35"/>
                <a:gd name="T3" fmla="*/ 689 h 7"/>
                <a:gd name="T4" fmla="*/ 637 w 35"/>
                <a:gd name="T5" fmla="*/ 0 h 7"/>
                <a:gd name="T6" fmla="*/ 0 60000 65536"/>
                <a:gd name="T7" fmla="*/ 0 60000 65536"/>
                <a:gd name="T8" fmla="*/ 0 60000 65536"/>
              </a:gdLst>
              <a:ahLst/>
              <a:cxnLst>
                <a:cxn ang="T6">
                  <a:pos x="T0" y="T1"/>
                </a:cxn>
                <a:cxn ang="T7">
                  <a:pos x="T2" y="T3"/>
                </a:cxn>
                <a:cxn ang="T8">
                  <a:pos x="T4" y="T5"/>
                </a:cxn>
              </a:cxnLst>
              <a:rect l="0" t="0" r="r" b="b"/>
              <a:pathLst>
                <a:path w="35" h="7">
                  <a:moveTo>
                    <a:pt x="5" y="0"/>
                  </a:moveTo>
                  <a:cubicBezTo>
                    <a:pt x="0" y="0"/>
                    <a:pt x="7" y="7"/>
                    <a:pt x="14" y="5"/>
                  </a:cubicBezTo>
                  <a:cubicBezTo>
                    <a:pt x="35" y="1"/>
                    <a:pt x="5" y="0"/>
                    <a:pt x="5" y="0"/>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0" name="Freeform 226">
              <a:extLst>
                <a:ext uri="{FF2B5EF4-FFF2-40B4-BE49-F238E27FC236}">
                  <a16:creationId xmlns:a16="http://schemas.microsoft.com/office/drawing/2014/main" id="{4D0031B4-CEF6-4D17-A827-C57868C89754}"/>
                </a:ext>
              </a:extLst>
            </p:cNvPr>
            <p:cNvSpPr>
              <a:spLocks/>
            </p:cNvSpPr>
            <p:nvPr userDrawn="1"/>
          </p:nvSpPr>
          <p:spPr bwMode="auto">
            <a:xfrm>
              <a:off x="965" y="3153"/>
              <a:ext cx="137" cy="81"/>
            </a:xfrm>
            <a:custGeom>
              <a:avLst/>
              <a:gdLst>
                <a:gd name="T0" fmla="*/ 929 w 27"/>
                <a:gd name="T1" fmla="*/ 1691 h 16"/>
                <a:gd name="T2" fmla="*/ 3268 w 27"/>
                <a:gd name="T3" fmla="*/ 770 h 16"/>
                <a:gd name="T4" fmla="*/ 2212 w 27"/>
                <a:gd name="T5" fmla="*/ 127 h 16"/>
                <a:gd name="T6" fmla="*/ 929 w 27"/>
                <a:gd name="T7" fmla="*/ 1438 h 16"/>
                <a:gd name="T8" fmla="*/ 929 w 27"/>
                <a:gd name="T9" fmla="*/ 169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1" name="Freeform 227">
              <a:extLst>
                <a:ext uri="{FF2B5EF4-FFF2-40B4-BE49-F238E27FC236}">
                  <a16:creationId xmlns:a16="http://schemas.microsoft.com/office/drawing/2014/main" id="{4CF8744A-4717-4681-AE10-CC5378400161}"/>
                </a:ext>
              </a:extLst>
            </p:cNvPr>
            <p:cNvSpPr>
              <a:spLocks/>
            </p:cNvSpPr>
            <p:nvPr userDrawn="1"/>
          </p:nvSpPr>
          <p:spPr bwMode="auto">
            <a:xfrm>
              <a:off x="960" y="3204"/>
              <a:ext cx="177" cy="86"/>
            </a:xfrm>
            <a:custGeom>
              <a:avLst/>
              <a:gdLst>
                <a:gd name="T0" fmla="*/ 3221 w 35"/>
                <a:gd name="T1" fmla="*/ 769 h 17"/>
                <a:gd name="T2" fmla="*/ 1022 w 35"/>
                <a:gd name="T3" fmla="*/ 1305 h 17"/>
                <a:gd name="T4" fmla="*/ 769 w 35"/>
                <a:gd name="T5" fmla="*/ 1690 h 17"/>
                <a:gd name="T6" fmla="*/ 3505 w 35"/>
                <a:gd name="T7" fmla="*/ 1563 h 17"/>
                <a:gd name="T8" fmla="*/ 3221 w 35"/>
                <a:gd name="T9" fmla="*/ 769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2" name="Freeform 228">
              <a:extLst>
                <a:ext uri="{FF2B5EF4-FFF2-40B4-BE49-F238E27FC236}">
                  <a16:creationId xmlns:a16="http://schemas.microsoft.com/office/drawing/2014/main" id="{ACF92A35-287F-4ABF-9751-EDFCD25F9106}"/>
                </a:ext>
              </a:extLst>
            </p:cNvPr>
            <p:cNvSpPr>
              <a:spLocks/>
            </p:cNvSpPr>
            <p:nvPr userDrawn="1"/>
          </p:nvSpPr>
          <p:spPr bwMode="auto">
            <a:xfrm>
              <a:off x="844" y="3285"/>
              <a:ext cx="248" cy="60"/>
            </a:xfrm>
            <a:custGeom>
              <a:avLst/>
              <a:gdLst>
                <a:gd name="T0" fmla="*/ 5173 w 49"/>
                <a:gd name="T1" fmla="*/ 375 h 12"/>
                <a:gd name="T2" fmla="*/ 3766 w 49"/>
                <a:gd name="T3" fmla="*/ 125 h 12"/>
                <a:gd name="T4" fmla="*/ 896 w 49"/>
                <a:gd name="T5" fmla="*/ 0 h 12"/>
                <a:gd name="T6" fmla="*/ 258 w 49"/>
                <a:gd name="T7" fmla="*/ 625 h 12"/>
                <a:gd name="T8" fmla="*/ 2586 w 49"/>
                <a:gd name="T9" fmla="*/ 1000 h 12"/>
                <a:gd name="T10" fmla="*/ 5329 w 49"/>
                <a:gd name="T11" fmla="*/ 1000 h 12"/>
                <a:gd name="T12" fmla="*/ 5173 w 49"/>
                <a:gd name="T13" fmla="*/ 375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3" name="Freeform 229">
              <a:extLst>
                <a:ext uri="{FF2B5EF4-FFF2-40B4-BE49-F238E27FC236}">
                  <a16:creationId xmlns:a16="http://schemas.microsoft.com/office/drawing/2014/main" id="{3679E55C-E02B-4DA6-B6AB-9115D2E89F5D}"/>
                </a:ext>
              </a:extLst>
            </p:cNvPr>
            <p:cNvSpPr>
              <a:spLocks/>
            </p:cNvSpPr>
            <p:nvPr userDrawn="1"/>
          </p:nvSpPr>
          <p:spPr bwMode="auto">
            <a:xfrm>
              <a:off x="869" y="3340"/>
              <a:ext cx="203" cy="56"/>
            </a:xfrm>
            <a:custGeom>
              <a:avLst/>
              <a:gdLst>
                <a:gd name="T0" fmla="*/ 4842 w 40"/>
                <a:gd name="T1" fmla="*/ 260 h 11"/>
                <a:gd name="T2" fmla="*/ 3400 w 40"/>
                <a:gd name="T3" fmla="*/ 519 h 11"/>
                <a:gd name="T4" fmla="*/ 1700 w 40"/>
                <a:gd name="T5" fmla="*/ 387 h 11"/>
                <a:gd name="T6" fmla="*/ 127 w 40"/>
                <a:gd name="T7" fmla="*/ 260 h 11"/>
                <a:gd name="T8" fmla="*/ 4583 w 40"/>
                <a:gd name="T9" fmla="*/ 1064 h 11"/>
                <a:gd name="T10" fmla="*/ 4842 w 40"/>
                <a:gd name="T11" fmla="*/ 26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4" name="Freeform 230">
              <a:extLst>
                <a:ext uri="{FF2B5EF4-FFF2-40B4-BE49-F238E27FC236}">
                  <a16:creationId xmlns:a16="http://schemas.microsoft.com/office/drawing/2014/main" id="{EC4D61CE-C13D-491E-9ABB-3500FAFEAFFC}"/>
                </a:ext>
              </a:extLst>
            </p:cNvPr>
            <p:cNvSpPr>
              <a:spLocks/>
            </p:cNvSpPr>
            <p:nvPr userDrawn="1"/>
          </p:nvSpPr>
          <p:spPr bwMode="auto">
            <a:xfrm>
              <a:off x="859" y="3386"/>
              <a:ext cx="207" cy="172"/>
            </a:xfrm>
            <a:custGeom>
              <a:avLst/>
              <a:gdLst>
                <a:gd name="T0" fmla="*/ 3595 w 41"/>
                <a:gd name="T1" fmla="*/ 1179 h 34"/>
                <a:gd name="T2" fmla="*/ 1681 w 41"/>
                <a:gd name="T3" fmla="*/ 769 h 34"/>
                <a:gd name="T4" fmla="*/ 510 w 41"/>
                <a:gd name="T5" fmla="*/ 1943 h 34"/>
                <a:gd name="T6" fmla="*/ 126 w 41"/>
                <a:gd name="T7" fmla="*/ 2459 h 34"/>
                <a:gd name="T8" fmla="*/ 1146 w 41"/>
                <a:gd name="T9" fmla="*/ 2459 h 34"/>
                <a:gd name="T10" fmla="*/ 2191 w 41"/>
                <a:gd name="T11" fmla="*/ 3506 h 34"/>
                <a:gd name="T12" fmla="*/ 2701 w 41"/>
                <a:gd name="T13" fmla="*/ 3890 h 34"/>
                <a:gd name="T14" fmla="*/ 3721 w 41"/>
                <a:gd name="T15" fmla="*/ 2459 h 34"/>
                <a:gd name="T16" fmla="*/ 5024 w 41"/>
                <a:gd name="T17" fmla="*/ 2459 h 34"/>
                <a:gd name="T18" fmla="*/ 3595 w 41"/>
                <a:gd name="T19" fmla="*/ 1179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15" name="Freeform 231">
              <a:extLst>
                <a:ext uri="{FF2B5EF4-FFF2-40B4-BE49-F238E27FC236}">
                  <a16:creationId xmlns:a16="http://schemas.microsoft.com/office/drawing/2014/main" id="{C4E98D60-862E-441A-94DC-1684649E4F8D}"/>
                </a:ext>
              </a:extLst>
            </p:cNvPr>
            <p:cNvSpPr>
              <a:spLocks/>
            </p:cNvSpPr>
            <p:nvPr userDrawn="1"/>
          </p:nvSpPr>
          <p:spPr bwMode="auto">
            <a:xfrm>
              <a:off x="996" y="3305"/>
              <a:ext cx="126" cy="318"/>
            </a:xfrm>
            <a:custGeom>
              <a:avLst/>
              <a:gdLst>
                <a:gd name="T0" fmla="*/ 2817 w 25"/>
                <a:gd name="T1" fmla="*/ 252 h 63"/>
                <a:gd name="T2" fmla="*/ 2313 w 25"/>
                <a:gd name="T3" fmla="*/ 2191 h 63"/>
                <a:gd name="T4" fmla="*/ 887 w 25"/>
                <a:gd name="T5" fmla="*/ 2574 h 63"/>
                <a:gd name="T6" fmla="*/ 887 w 25"/>
                <a:gd name="T7" fmla="*/ 2958 h 63"/>
                <a:gd name="T8" fmla="*/ 2182 w 25"/>
                <a:gd name="T9" fmla="*/ 4381 h 63"/>
                <a:gd name="T10" fmla="*/ 1522 w 25"/>
                <a:gd name="T11" fmla="*/ 5785 h 63"/>
                <a:gd name="T12" fmla="*/ 0 w 25"/>
                <a:gd name="T13" fmla="*/ 7082 h 63"/>
                <a:gd name="T14" fmla="*/ 635 w 25"/>
                <a:gd name="T15" fmla="*/ 7465 h 63"/>
                <a:gd name="T16" fmla="*/ 2056 w 25"/>
                <a:gd name="T17" fmla="*/ 7975 h 63"/>
                <a:gd name="T18" fmla="*/ 2948 w 25"/>
                <a:gd name="T19" fmla="*/ 7339 h 63"/>
                <a:gd name="T20" fmla="*/ 3200 w 25"/>
                <a:gd name="T21" fmla="*/ 1807 h 63"/>
                <a:gd name="T22" fmla="*/ 3200 w 25"/>
                <a:gd name="T23" fmla="*/ 252 h 63"/>
                <a:gd name="T24" fmla="*/ 2817 w 25"/>
                <a:gd name="T25" fmla="*/ 252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nvGrpSpPr>
          <p:cNvPr id="3080" name="Group 232">
            <a:extLst>
              <a:ext uri="{FF2B5EF4-FFF2-40B4-BE49-F238E27FC236}">
                <a16:creationId xmlns:a16="http://schemas.microsoft.com/office/drawing/2014/main" id="{B4BCCF38-920D-4F7F-8367-CD7D03B6EB40}"/>
              </a:ext>
            </a:extLst>
          </p:cNvPr>
          <p:cNvGrpSpPr>
            <a:grpSpLocks/>
          </p:cNvGrpSpPr>
          <p:nvPr/>
        </p:nvGrpSpPr>
        <p:grpSpPr bwMode="auto">
          <a:xfrm>
            <a:off x="6934200" y="-7938"/>
            <a:ext cx="2317750" cy="2063751"/>
            <a:chOff x="4080" y="-5"/>
            <a:chExt cx="1748" cy="1556"/>
          </a:xfrm>
        </p:grpSpPr>
        <p:sp>
          <p:nvSpPr>
            <p:cNvPr id="3088" name="Freeform 233">
              <a:extLst>
                <a:ext uri="{FF2B5EF4-FFF2-40B4-BE49-F238E27FC236}">
                  <a16:creationId xmlns:a16="http://schemas.microsoft.com/office/drawing/2014/main" id="{E82A3316-3855-421A-8268-2B5430110A54}"/>
                </a:ext>
              </a:extLst>
            </p:cNvPr>
            <p:cNvSpPr>
              <a:spLocks/>
            </p:cNvSpPr>
            <p:nvPr userDrawn="1"/>
          </p:nvSpPr>
          <p:spPr bwMode="auto">
            <a:xfrm>
              <a:off x="4161" y="-5"/>
              <a:ext cx="1586" cy="1443"/>
            </a:xfrm>
            <a:custGeom>
              <a:avLst/>
              <a:gdLst>
                <a:gd name="T0" fmla="*/ 566 w 546"/>
                <a:gd name="T1" fmla="*/ 102 h 497"/>
                <a:gd name="T2" fmla="*/ 270 w 546"/>
                <a:gd name="T3" fmla="*/ 1736 h 497"/>
                <a:gd name="T4" fmla="*/ 616 w 546"/>
                <a:gd name="T5" fmla="*/ 9619 h 497"/>
                <a:gd name="T6" fmla="*/ 1325 w 546"/>
                <a:gd name="T7" fmla="*/ 11187 h 497"/>
                <a:gd name="T8" fmla="*/ 3872 w 546"/>
                <a:gd name="T9" fmla="*/ 11794 h 497"/>
                <a:gd name="T10" fmla="*/ 5005 w 546"/>
                <a:gd name="T11" fmla="*/ 12113 h 497"/>
                <a:gd name="T12" fmla="*/ 12740 w 546"/>
                <a:gd name="T13" fmla="*/ 11625 h 497"/>
                <a:gd name="T14" fmla="*/ 13063 w 546"/>
                <a:gd name="T15" fmla="*/ 4088 h 497"/>
                <a:gd name="T16" fmla="*/ 9045 w 546"/>
                <a:gd name="T17" fmla="*/ 389 h 497"/>
                <a:gd name="T18" fmla="*/ 6100 w 546"/>
                <a:gd name="T19" fmla="*/ 708 h 497"/>
                <a:gd name="T20" fmla="*/ 4851 w 546"/>
                <a:gd name="T21" fmla="*/ 270 h 497"/>
                <a:gd name="T22" fmla="*/ 3704 w 546"/>
                <a:gd name="T23" fmla="*/ 49 h 497"/>
                <a:gd name="T24" fmla="*/ 566 w 546"/>
                <a:gd name="T25" fmla="*/ 102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46" h="497">
                  <a:moveTo>
                    <a:pt x="23" y="4"/>
                  </a:moveTo>
                  <a:cubicBezTo>
                    <a:pt x="23" y="4"/>
                    <a:pt x="0" y="34"/>
                    <a:pt x="11" y="71"/>
                  </a:cubicBezTo>
                  <a:cubicBezTo>
                    <a:pt x="19" y="100"/>
                    <a:pt x="25" y="393"/>
                    <a:pt x="25" y="393"/>
                  </a:cubicBezTo>
                  <a:cubicBezTo>
                    <a:pt x="25" y="393"/>
                    <a:pt x="42" y="452"/>
                    <a:pt x="54" y="457"/>
                  </a:cubicBezTo>
                  <a:cubicBezTo>
                    <a:pt x="66" y="462"/>
                    <a:pt x="158" y="482"/>
                    <a:pt x="158" y="482"/>
                  </a:cubicBezTo>
                  <a:cubicBezTo>
                    <a:pt x="158" y="482"/>
                    <a:pt x="191" y="497"/>
                    <a:pt x="204" y="495"/>
                  </a:cubicBezTo>
                  <a:cubicBezTo>
                    <a:pt x="217" y="494"/>
                    <a:pt x="506" y="487"/>
                    <a:pt x="520" y="475"/>
                  </a:cubicBezTo>
                  <a:cubicBezTo>
                    <a:pt x="533" y="463"/>
                    <a:pt x="546" y="218"/>
                    <a:pt x="533" y="167"/>
                  </a:cubicBezTo>
                  <a:cubicBezTo>
                    <a:pt x="520" y="117"/>
                    <a:pt x="404" y="14"/>
                    <a:pt x="369" y="16"/>
                  </a:cubicBezTo>
                  <a:cubicBezTo>
                    <a:pt x="335" y="17"/>
                    <a:pt x="249" y="29"/>
                    <a:pt x="249" y="29"/>
                  </a:cubicBezTo>
                  <a:lnTo>
                    <a:pt x="198" y="11"/>
                  </a:lnTo>
                  <a:lnTo>
                    <a:pt x="151" y="2"/>
                  </a:lnTo>
                  <a:cubicBezTo>
                    <a:pt x="151" y="2"/>
                    <a:pt x="79" y="0"/>
                    <a:pt x="23" y="4"/>
                  </a:cubicBez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nvGrpSpPr>
            <p:cNvPr id="3089" name="Group 234">
              <a:extLst>
                <a:ext uri="{FF2B5EF4-FFF2-40B4-BE49-F238E27FC236}">
                  <a16:creationId xmlns:a16="http://schemas.microsoft.com/office/drawing/2014/main" id="{A9A7EFE6-9F36-41D6-9D05-49B90098E20A}"/>
                </a:ext>
              </a:extLst>
            </p:cNvPr>
            <p:cNvGrpSpPr>
              <a:grpSpLocks/>
            </p:cNvGrpSpPr>
            <p:nvPr userDrawn="1"/>
          </p:nvGrpSpPr>
          <p:grpSpPr bwMode="auto">
            <a:xfrm>
              <a:off x="4080" y="0"/>
              <a:ext cx="1748" cy="1551"/>
              <a:chOff x="2918" y="18"/>
              <a:chExt cx="2958" cy="2699"/>
            </a:xfrm>
          </p:grpSpPr>
          <p:sp>
            <p:nvSpPr>
              <p:cNvPr id="3090" name="Freeform 235">
                <a:extLst>
                  <a:ext uri="{FF2B5EF4-FFF2-40B4-BE49-F238E27FC236}">
                    <a16:creationId xmlns:a16="http://schemas.microsoft.com/office/drawing/2014/main" id="{72B8159B-9E2E-4298-9577-234BECD0767E}"/>
                  </a:ext>
                </a:extLst>
              </p:cNvPr>
              <p:cNvSpPr>
                <a:spLocks/>
              </p:cNvSpPr>
              <p:nvPr/>
            </p:nvSpPr>
            <p:spPr bwMode="auto">
              <a:xfrm>
                <a:off x="3060" y="18"/>
                <a:ext cx="490" cy="187"/>
              </a:xfrm>
              <a:custGeom>
                <a:avLst/>
                <a:gdLst>
                  <a:gd name="T0" fmla="*/ 9164 w 97"/>
                  <a:gd name="T1" fmla="*/ 3219 h 37"/>
                  <a:gd name="T2" fmla="*/ 11740 w 97"/>
                  <a:gd name="T3" fmla="*/ 2578 h 37"/>
                  <a:gd name="T4" fmla="*/ 11866 w 97"/>
                  <a:gd name="T5" fmla="*/ 2199 h 37"/>
                  <a:gd name="T6" fmla="*/ 11356 w 97"/>
                  <a:gd name="T7" fmla="*/ 0 h 37"/>
                  <a:gd name="T8" fmla="*/ 3213 w 97"/>
                  <a:gd name="T9" fmla="*/ 0 h 37"/>
                  <a:gd name="T10" fmla="*/ 1303 w 97"/>
                  <a:gd name="T11" fmla="*/ 2835 h 37"/>
                  <a:gd name="T12" fmla="*/ 9164 w 97"/>
                  <a:gd name="T13" fmla="*/ 3219 h 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7" h="37">
                    <a:moveTo>
                      <a:pt x="71" y="25"/>
                    </a:moveTo>
                    <a:cubicBezTo>
                      <a:pt x="81" y="22"/>
                      <a:pt x="87" y="21"/>
                      <a:pt x="91" y="20"/>
                    </a:cubicBezTo>
                    <a:cubicBezTo>
                      <a:pt x="91" y="19"/>
                      <a:pt x="91" y="19"/>
                      <a:pt x="92" y="17"/>
                    </a:cubicBezTo>
                    <a:cubicBezTo>
                      <a:pt x="97" y="11"/>
                      <a:pt x="95" y="4"/>
                      <a:pt x="88" y="0"/>
                    </a:cubicBezTo>
                    <a:lnTo>
                      <a:pt x="25" y="0"/>
                    </a:lnTo>
                    <a:cubicBezTo>
                      <a:pt x="10" y="3"/>
                      <a:pt x="0" y="10"/>
                      <a:pt x="10" y="22"/>
                    </a:cubicBezTo>
                    <a:cubicBezTo>
                      <a:pt x="10" y="22"/>
                      <a:pt x="28" y="37"/>
                      <a:pt x="71" y="25"/>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1" name="Freeform 236">
                <a:extLst>
                  <a:ext uri="{FF2B5EF4-FFF2-40B4-BE49-F238E27FC236}">
                    <a16:creationId xmlns:a16="http://schemas.microsoft.com/office/drawing/2014/main" id="{621E9281-C7F3-4A3D-9463-A50DDDC55134}"/>
                  </a:ext>
                </a:extLst>
              </p:cNvPr>
              <p:cNvSpPr>
                <a:spLocks noEditPoints="1"/>
              </p:cNvSpPr>
              <p:nvPr/>
            </p:nvSpPr>
            <p:spPr bwMode="auto">
              <a:xfrm>
                <a:off x="2918" y="18"/>
                <a:ext cx="2958" cy="2699"/>
              </a:xfrm>
              <a:custGeom>
                <a:avLst/>
                <a:gdLst>
                  <a:gd name="T0" fmla="*/ 65147 w 585"/>
                  <a:gd name="T1" fmla="*/ 126 h 534"/>
                  <a:gd name="T2" fmla="*/ 20301 w 585"/>
                  <a:gd name="T3" fmla="*/ 0 h 534"/>
                  <a:gd name="T4" fmla="*/ 29095 w 585"/>
                  <a:gd name="T5" fmla="*/ 2709 h 534"/>
                  <a:gd name="T6" fmla="*/ 22501 w 585"/>
                  <a:gd name="T7" fmla="*/ 5034 h 534"/>
                  <a:gd name="T8" fmla="*/ 26769 w 585"/>
                  <a:gd name="T9" fmla="*/ 9169 h 534"/>
                  <a:gd name="T10" fmla="*/ 9562 w 585"/>
                  <a:gd name="T11" fmla="*/ 7738 h 534"/>
                  <a:gd name="T12" fmla="*/ 3347 w 585"/>
                  <a:gd name="T13" fmla="*/ 8122 h 534"/>
                  <a:gd name="T14" fmla="*/ 25722 w 585"/>
                  <a:gd name="T15" fmla="*/ 62871 h 534"/>
                  <a:gd name="T16" fmla="*/ 18613 w 585"/>
                  <a:gd name="T17" fmla="*/ 44043 h 534"/>
                  <a:gd name="T18" fmla="*/ 13576 w 585"/>
                  <a:gd name="T19" fmla="*/ 48537 h 534"/>
                  <a:gd name="T20" fmla="*/ 12145 w 585"/>
                  <a:gd name="T21" fmla="*/ 56174 h 534"/>
                  <a:gd name="T22" fmla="*/ 16029 w 585"/>
                  <a:gd name="T23" fmla="*/ 34208 h 534"/>
                  <a:gd name="T24" fmla="*/ 19791 w 585"/>
                  <a:gd name="T25" fmla="*/ 29431 h 534"/>
                  <a:gd name="T26" fmla="*/ 27027 w 585"/>
                  <a:gd name="T27" fmla="*/ 30604 h 534"/>
                  <a:gd name="T28" fmla="*/ 24316 w 585"/>
                  <a:gd name="T29" fmla="*/ 39520 h 534"/>
                  <a:gd name="T30" fmla="*/ 24827 w 585"/>
                  <a:gd name="T31" fmla="*/ 50988 h 534"/>
                  <a:gd name="T32" fmla="*/ 66578 w 585"/>
                  <a:gd name="T33" fmla="*/ 62360 h 534"/>
                  <a:gd name="T34" fmla="*/ 58705 w 585"/>
                  <a:gd name="T35" fmla="*/ 55127 h 534"/>
                  <a:gd name="T36" fmla="*/ 54943 w 585"/>
                  <a:gd name="T37" fmla="*/ 44554 h 534"/>
                  <a:gd name="T38" fmla="*/ 51186 w 585"/>
                  <a:gd name="T39" fmla="*/ 34870 h 534"/>
                  <a:gd name="T40" fmla="*/ 59468 w 585"/>
                  <a:gd name="T41" fmla="*/ 33055 h 534"/>
                  <a:gd name="T42" fmla="*/ 52617 w 585"/>
                  <a:gd name="T43" fmla="*/ 28789 h 534"/>
                  <a:gd name="T44" fmla="*/ 56758 w 585"/>
                  <a:gd name="T45" fmla="*/ 29173 h 534"/>
                  <a:gd name="T46" fmla="*/ 56632 w 585"/>
                  <a:gd name="T47" fmla="*/ 26975 h 534"/>
                  <a:gd name="T48" fmla="*/ 48602 w 585"/>
                  <a:gd name="T49" fmla="*/ 27233 h 534"/>
                  <a:gd name="T50" fmla="*/ 46150 w 585"/>
                  <a:gd name="T51" fmla="*/ 44296 h 534"/>
                  <a:gd name="T52" fmla="*/ 44871 w 585"/>
                  <a:gd name="T53" fmla="*/ 29684 h 534"/>
                  <a:gd name="T54" fmla="*/ 42797 w 585"/>
                  <a:gd name="T55" fmla="*/ 23503 h 534"/>
                  <a:gd name="T56" fmla="*/ 44871 w 585"/>
                  <a:gd name="T57" fmla="*/ 17549 h 534"/>
                  <a:gd name="T58" fmla="*/ 43824 w 585"/>
                  <a:gd name="T59" fmla="*/ 12772 h 534"/>
                  <a:gd name="T60" fmla="*/ 42797 w 585"/>
                  <a:gd name="T61" fmla="*/ 7996 h 534"/>
                  <a:gd name="T62" fmla="*/ 47707 w 585"/>
                  <a:gd name="T63" fmla="*/ 13308 h 534"/>
                  <a:gd name="T64" fmla="*/ 53638 w 585"/>
                  <a:gd name="T65" fmla="*/ 6080 h 534"/>
                  <a:gd name="T66" fmla="*/ 52875 w 585"/>
                  <a:gd name="T67" fmla="*/ 12262 h 534"/>
                  <a:gd name="T68" fmla="*/ 51848 w 585"/>
                  <a:gd name="T69" fmla="*/ 16785 h 534"/>
                  <a:gd name="T70" fmla="*/ 51848 w 585"/>
                  <a:gd name="T71" fmla="*/ 23376 h 534"/>
                  <a:gd name="T72" fmla="*/ 72125 w 585"/>
                  <a:gd name="T73" fmla="*/ 23376 h 534"/>
                  <a:gd name="T74" fmla="*/ 71614 w 585"/>
                  <a:gd name="T75" fmla="*/ 9810 h 534"/>
                  <a:gd name="T76" fmla="*/ 32189 w 585"/>
                  <a:gd name="T77" fmla="*/ 8916 h 534"/>
                  <a:gd name="T78" fmla="*/ 37893 w 585"/>
                  <a:gd name="T79" fmla="*/ 12009 h 534"/>
                  <a:gd name="T80" fmla="*/ 22117 w 585"/>
                  <a:gd name="T81" fmla="*/ 25191 h 534"/>
                  <a:gd name="T82" fmla="*/ 8925 w 585"/>
                  <a:gd name="T83" fmla="*/ 12646 h 534"/>
                  <a:gd name="T84" fmla="*/ 24696 w 585"/>
                  <a:gd name="T85" fmla="*/ 13692 h 534"/>
                  <a:gd name="T86" fmla="*/ 28432 w 585"/>
                  <a:gd name="T87" fmla="*/ 13566 h 534"/>
                  <a:gd name="T88" fmla="*/ 39041 w 585"/>
                  <a:gd name="T89" fmla="*/ 15633 h 534"/>
                  <a:gd name="T90" fmla="*/ 35693 w 585"/>
                  <a:gd name="T91" fmla="*/ 33055 h 534"/>
                  <a:gd name="T92" fmla="*/ 33620 w 585"/>
                  <a:gd name="T93" fmla="*/ 17680 h 534"/>
                  <a:gd name="T94" fmla="*/ 22117 w 585"/>
                  <a:gd name="T95" fmla="*/ 25191 h 534"/>
                  <a:gd name="T96" fmla="*/ 28842 w 585"/>
                  <a:gd name="T97" fmla="*/ 29047 h 534"/>
                  <a:gd name="T98" fmla="*/ 31931 w 585"/>
                  <a:gd name="T99" fmla="*/ 20409 h 534"/>
                  <a:gd name="T100" fmla="*/ 42135 w 585"/>
                  <a:gd name="T101" fmla="*/ 37705 h 534"/>
                  <a:gd name="T102" fmla="*/ 27790 w 585"/>
                  <a:gd name="T103" fmla="*/ 41435 h 534"/>
                  <a:gd name="T104" fmla="*/ 39936 w 585"/>
                  <a:gd name="T105" fmla="*/ 35764 h 534"/>
                  <a:gd name="T106" fmla="*/ 41114 w 585"/>
                  <a:gd name="T107" fmla="*/ 17164 h 534"/>
                  <a:gd name="T108" fmla="*/ 40472 w 585"/>
                  <a:gd name="T109" fmla="*/ 27511 h 534"/>
                  <a:gd name="T110" fmla="*/ 38656 w 585"/>
                  <a:gd name="T111" fmla="*/ 18600 h 534"/>
                  <a:gd name="T112" fmla="*/ 65556 w 585"/>
                  <a:gd name="T113" fmla="*/ 23118 h 534"/>
                  <a:gd name="T114" fmla="*/ 59595 w 585"/>
                  <a:gd name="T115" fmla="*/ 20920 h 53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85" h="534">
                    <a:moveTo>
                      <a:pt x="554" y="76"/>
                    </a:moveTo>
                    <a:cubicBezTo>
                      <a:pt x="551" y="32"/>
                      <a:pt x="543" y="9"/>
                      <a:pt x="504" y="1"/>
                    </a:cubicBezTo>
                    <a:cubicBezTo>
                      <a:pt x="500" y="1"/>
                      <a:pt x="494" y="0"/>
                      <a:pt x="486" y="0"/>
                    </a:cubicBezTo>
                    <a:lnTo>
                      <a:pt x="157" y="0"/>
                    </a:lnTo>
                    <a:cubicBezTo>
                      <a:pt x="156" y="5"/>
                      <a:pt x="153" y="17"/>
                      <a:pt x="158" y="17"/>
                    </a:cubicBezTo>
                    <a:cubicBezTo>
                      <a:pt x="171" y="17"/>
                      <a:pt x="223" y="21"/>
                      <a:pt x="225" y="21"/>
                    </a:cubicBezTo>
                    <a:cubicBezTo>
                      <a:pt x="226" y="21"/>
                      <a:pt x="250" y="16"/>
                      <a:pt x="237" y="28"/>
                    </a:cubicBezTo>
                    <a:cubicBezTo>
                      <a:pt x="223" y="41"/>
                      <a:pt x="192" y="41"/>
                      <a:pt x="174" y="39"/>
                    </a:cubicBezTo>
                    <a:cubicBezTo>
                      <a:pt x="131" y="36"/>
                      <a:pt x="152" y="56"/>
                      <a:pt x="168" y="56"/>
                    </a:cubicBezTo>
                    <a:cubicBezTo>
                      <a:pt x="218" y="56"/>
                      <a:pt x="228" y="68"/>
                      <a:pt x="207" y="71"/>
                    </a:cubicBezTo>
                    <a:cubicBezTo>
                      <a:pt x="186" y="74"/>
                      <a:pt x="182" y="73"/>
                      <a:pt x="162" y="76"/>
                    </a:cubicBezTo>
                    <a:cubicBezTo>
                      <a:pt x="7" y="101"/>
                      <a:pt x="59" y="60"/>
                      <a:pt x="74" y="60"/>
                    </a:cubicBezTo>
                    <a:cubicBezTo>
                      <a:pt x="139" y="59"/>
                      <a:pt x="123" y="37"/>
                      <a:pt x="107" y="42"/>
                    </a:cubicBezTo>
                    <a:cubicBezTo>
                      <a:pt x="91" y="46"/>
                      <a:pt x="34" y="27"/>
                      <a:pt x="26" y="63"/>
                    </a:cubicBezTo>
                    <a:cubicBezTo>
                      <a:pt x="19" y="100"/>
                      <a:pt x="42" y="282"/>
                      <a:pt x="36" y="317"/>
                    </a:cubicBezTo>
                    <a:cubicBezTo>
                      <a:pt x="0" y="534"/>
                      <a:pt x="199" y="487"/>
                      <a:pt x="199" y="487"/>
                    </a:cubicBezTo>
                    <a:cubicBezTo>
                      <a:pt x="156" y="453"/>
                      <a:pt x="174" y="421"/>
                      <a:pt x="171" y="403"/>
                    </a:cubicBezTo>
                    <a:cubicBezTo>
                      <a:pt x="161" y="345"/>
                      <a:pt x="154" y="337"/>
                      <a:pt x="144" y="341"/>
                    </a:cubicBezTo>
                    <a:cubicBezTo>
                      <a:pt x="121" y="352"/>
                      <a:pt x="123" y="358"/>
                      <a:pt x="126" y="367"/>
                    </a:cubicBezTo>
                    <a:cubicBezTo>
                      <a:pt x="142" y="416"/>
                      <a:pt x="105" y="376"/>
                      <a:pt x="105" y="376"/>
                    </a:cubicBezTo>
                    <a:cubicBezTo>
                      <a:pt x="98" y="380"/>
                      <a:pt x="95" y="390"/>
                      <a:pt x="99" y="399"/>
                    </a:cubicBezTo>
                    <a:cubicBezTo>
                      <a:pt x="131" y="463"/>
                      <a:pt x="101" y="446"/>
                      <a:pt x="94" y="435"/>
                    </a:cubicBezTo>
                    <a:cubicBezTo>
                      <a:pt x="61" y="390"/>
                      <a:pt x="92" y="366"/>
                      <a:pt x="88" y="352"/>
                    </a:cubicBezTo>
                    <a:cubicBezTo>
                      <a:pt x="75" y="295"/>
                      <a:pt x="118" y="274"/>
                      <a:pt x="124" y="265"/>
                    </a:cubicBezTo>
                    <a:cubicBezTo>
                      <a:pt x="130" y="256"/>
                      <a:pt x="127" y="253"/>
                      <a:pt x="129" y="234"/>
                    </a:cubicBezTo>
                    <a:cubicBezTo>
                      <a:pt x="136" y="195"/>
                      <a:pt x="155" y="216"/>
                      <a:pt x="153" y="228"/>
                    </a:cubicBezTo>
                    <a:cubicBezTo>
                      <a:pt x="148" y="274"/>
                      <a:pt x="176" y="242"/>
                      <a:pt x="186" y="228"/>
                    </a:cubicBezTo>
                    <a:cubicBezTo>
                      <a:pt x="218" y="186"/>
                      <a:pt x="214" y="229"/>
                      <a:pt x="209" y="237"/>
                    </a:cubicBezTo>
                    <a:cubicBezTo>
                      <a:pt x="203" y="244"/>
                      <a:pt x="198" y="255"/>
                      <a:pt x="200" y="260"/>
                    </a:cubicBezTo>
                    <a:cubicBezTo>
                      <a:pt x="208" y="283"/>
                      <a:pt x="193" y="305"/>
                      <a:pt x="188" y="306"/>
                    </a:cubicBezTo>
                    <a:cubicBezTo>
                      <a:pt x="184" y="308"/>
                      <a:pt x="170" y="314"/>
                      <a:pt x="170" y="332"/>
                    </a:cubicBezTo>
                    <a:cubicBezTo>
                      <a:pt x="171" y="350"/>
                      <a:pt x="192" y="382"/>
                      <a:pt x="192" y="395"/>
                    </a:cubicBezTo>
                    <a:cubicBezTo>
                      <a:pt x="193" y="492"/>
                      <a:pt x="236" y="499"/>
                      <a:pt x="255" y="497"/>
                    </a:cubicBezTo>
                    <a:cubicBezTo>
                      <a:pt x="275" y="496"/>
                      <a:pt x="445" y="490"/>
                      <a:pt x="515" y="483"/>
                    </a:cubicBezTo>
                    <a:cubicBezTo>
                      <a:pt x="585" y="477"/>
                      <a:pt x="538" y="458"/>
                      <a:pt x="518" y="458"/>
                    </a:cubicBezTo>
                    <a:cubicBezTo>
                      <a:pt x="467" y="458"/>
                      <a:pt x="454" y="427"/>
                      <a:pt x="454" y="427"/>
                    </a:cubicBezTo>
                    <a:cubicBezTo>
                      <a:pt x="454" y="427"/>
                      <a:pt x="453" y="405"/>
                      <a:pt x="431" y="400"/>
                    </a:cubicBezTo>
                    <a:cubicBezTo>
                      <a:pt x="376" y="385"/>
                      <a:pt x="411" y="353"/>
                      <a:pt x="425" y="345"/>
                    </a:cubicBezTo>
                    <a:cubicBezTo>
                      <a:pt x="438" y="338"/>
                      <a:pt x="430" y="335"/>
                      <a:pt x="420" y="329"/>
                    </a:cubicBezTo>
                    <a:cubicBezTo>
                      <a:pt x="398" y="316"/>
                      <a:pt x="394" y="300"/>
                      <a:pt x="396" y="270"/>
                    </a:cubicBezTo>
                    <a:cubicBezTo>
                      <a:pt x="397" y="240"/>
                      <a:pt x="416" y="249"/>
                      <a:pt x="416" y="249"/>
                    </a:cubicBezTo>
                    <a:cubicBezTo>
                      <a:pt x="416" y="249"/>
                      <a:pt x="448" y="262"/>
                      <a:pt x="460" y="256"/>
                    </a:cubicBezTo>
                    <a:cubicBezTo>
                      <a:pt x="472" y="250"/>
                      <a:pt x="467" y="239"/>
                      <a:pt x="461" y="244"/>
                    </a:cubicBezTo>
                    <a:cubicBezTo>
                      <a:pt x="455" y="248"/>
                      <a:pt x="412" y="244"/>
                      <a:pt x="407" y="223"/>
                    </a:cubicBezTo>
                    <a:cubicBezTo>
                      <a:pt x="403" y="202"/>
                      <a:pt x="418" y="213"/>
                      <a:pt x="422" y="214"/>
                    </a:cubicBezTo>
                    <a:cubicBezTo>
                      <a:pt x="427" y="216"/>
                      <a:pt x="427" y="220"/>
                      <a:pt x="439" y="226"/>
                    </a:cubicBezTo>
                    <a:cubicBezTo>
                      <a:pt x="468" y="241"/>
                      <a:pt x="454" y="224"/>
                      <a:pt x="454" y="224"/>
                    </a:cubicBezTo>
                    <a:cubicBezTo>
                      <a:pt x="454" y="224"/>
                      <a:pt x="454" y="224"/>
                      <a:pt x="438" y="209"/>
                    </a:cubicBezTo>
                    <a:cubicBezTo>
                      <a:pt x="423" y="194"/>
                      <a:pt x="406" y="199"/>
                      <a:pt x="389" y="199"/>
                    </a:cubicBezTo>
                    <a:cubicBezTo>
                      <a:pt x="373" y="199"/>
                      <a:pt x="376" y="211"/>
                      <a:pt x="376" y="211"/>
                    </a:cubicBezTo>
                    <a:cubicBezTo>
                      <a:pt x="376" y="211"/>
                      <a:pt x="373" y="242"/>
                      <a:pt x="370" y="291"/>
                    </a:cubicBezTo>
                    <a:cubicBezTo>
                      <a:pt x="368" y="341"/>
                      <a:pt x="360" y="347"/>
                      <a:pt x="357" y="343"/>
                    </a:cubicBezTo>
                    <a:cubicBezTo>
                      <a:pt x="354" y="338"/>
                      <a:pt x="350" y="313"/>
                      <a:pt x="350" y="305"/>
                    </a:cubicBezTo>
                    <a:cubicBezTo>
                      <a:pt x="350" y="298"/>
                      <a:pt x="345" y="264"/>
                      <a:pt x="347" y="230"/>
                    </a:cubicBezTo>
                    <a:cubicBezTo>
                      <a:pt x="350" y="195"/>
                      <a:pt x="356" y="210"/>
                      <a:pt x="334" y="201"/>
                    </a:cubicBezTo>
                    <a:cubicBezTo>
                      <a:pt x="311" y="192"/>
                      <a:pt x="323" y="182"/>
                      <a:pt x="331" y="182"/>
                    </a:cubicBezTo>
                    <a:cubicBezTo>
                      <a:pt x="338" y="182"/>
                      <a:pt x="350" y="189"/>
                      <a:pt x="352" y="181"/>
                    </a:cubicBezTo>
                    <a:cubicBezTo>
                      <a:pt x="356" y="160"/>
                      <a:pt x="359" y="141"/>
                      <a:pt x="347" y="136"/>
                    </a:cubicBezTo>
                    <a:cubicBezTo>
                      <a:pt x="322" y="127"/>
                      <a:pt x="332" y="121"/>
                      <a:pt x="341" y="118"/>
                    </a:cubicBezTo>
                    <a:cubicBezTo>
                      <a:pt x="350" y="115"/>
                      <a:pt x="352" y="94"/>
                      <a:pt x="339" y="99"/>
                    </a:cubicBezTo>
                    <a:cubicBezTo>
                      <a:pt x="313" y="107"/>
                      <a:pt x="316" y="85"/>
                      <a:pt x="321" y="82"/>
                    </a:cubicBezTo>
                    <a:cubicBezTo>
                      <a:pt x="325" y="79"/>
                      <a:pt x="334" y="83"/>
                      <a:pt x="331" y="62"/>
                    </a:cubicBezTo>
                    <a:cubicBezTo>
                      <a:pt x="328" y="41"/>
                      <a:pt x="347" y="34"/>
                      <a:pt x="351" y="53"/>
                    </a:cubicBezTo>
                    <a:cubicBezTo>
                      <a:pt x="354" y="73"/>
                      <a:pt x="363" y="112"/>
                      <a:pt x="369" y="103"/>
                    </a:cubicBezTo>
                    <a:cubicBezTo>
                      <a:pt x="375" y="94"/>
                      <a:pt x="385" y="57"/>
                      <a:pt x="395" y="41"/>
                    </a:cubicBezTo>
                    <a:cubicBezTo>
                      <a:pt x="406" y="24"/>
                      <a:pt x="418" y="38"/>
                      <a:pt x="415" y="47"/>
                    </a:cubicBezTo>
                    <a:cubicBezTo>
                      <a:pt x="401" y="88"/>
                      <a:pt x="426" y="90"/>
                      <a:pt x="426" y="90"/>
                    </a:cubicBezTo>
                    <a:cubicBezTo>
                      <a:pt x="426" y="90"/>
                      <a:pt x="423" y="96"/>
                      <a:pt x="409" y="95"/>
                    </a:cubicBezTo>
                    <a:cubicBezTo>
                      <a:pt x="382" y="92"/>
                      <a:pt x="393" y="110"/>
                      <a:pt x="405" y="115"/>
                    </a:cubicBezTo>
                    <a:cubicBezTo>
                      <a:pt x="431" y="124"/>
                      <a:pt x="414" y="130"/>
                      <a:pt x="401" y="130"/>
                    </a:cubicBezTo>
                    <a:cubicBezTo>
                      <a:pt x="387" y="130"/>
                      <a:pt x="381" y="134"/>
                      <a:pt x="378" y="148"/>
                    </a:cubicBezTo>
                    <a:cubicBezTo>
                      <a:pt x="369" y="191"/>
                      <a:pt x="401" y="181"/>
                      <a:pt x="401" y="181"/>
                    </a:cubicBezTo>
                    <a:cubicBezTo>
                      <a:pt x="452" y="195"/>
                      <a:pt x="528" y="188"/>
                      <a:pt x="528" y="188"/>
                    </a:cubicBezTo>
                    <a:cubicBezTo>
                      <a:pt x="543" y="192"/>
                      <a:pt x="552" y="189"/>
                      <a:pt x="558" y="181"/>
                    </a:cubicBezTo>
                    <a:lnTo>
                      <a:pt x="558" y="103"/>
                    </a:lnTo>
                    <a:cubicBezTo>
                      <a:pt x="556" y="93"/>
                      <a:pt x="555" y="84"/>
                      <a:pt x="554" y="76"/>
                    </a:cubicBezTo>
                    <a:close/>
                    <a:moveTo>
                      <a:pt x="231" y="77"/>
                    </a:moveTo>
                    <a:cubicBezTo>
                      <a:pt x="233" y="65"/>
                      <a:pt x="249" y="69"/>
                      <a:pt x="249" y="69"/>
                    </a:cubicBezTo>
                    <a:cubicBezTo>
                      <a:pt x="249" y="69"/>
                      <a:pt x="278" y="79"/>
                      <a:pt x="290" y="78"/>
                    </a:cubicBezTo>
                    <a:cubicBezTo>
                      <a:pt x="301" y="76"/>
                      <a:pt x="318" y="93"/>
                      <a:pt x="293" y="93"/>
                    </a:cubicBezTo>
                    <a:cubicBezTo>
                      <a:pt x="267" y="93"/>
                      <a:pt x="228" y="104"/>
                      <a:pt x="231" y="77"/>
                    </a:cubicBezTo>
                    <a:close/>
                    <a:moveTo>
                      <a:pt x="171" y="195"/>
                    </a:moveTo>
                    <a:cubicBezTo>
                      <a:pt x="153" y="195"/>
                      <a:pt x="46" y="237"/>
                      <a:pt x="45" y="128"/>
                    </a:cubicBezTo>
                    <a:cubicBezTo>
                      <a:pt x="45" y="104"/>
                      <a:pt x="39" y="83"/>
                      <a:pt x="69" y="98"/>
                    </a:cubicBezTo>
                    <a:cubicBezTo>
                      <a:pt x="99" y="112"/>
                      <a:pt x="72" y="111"/>
                      <a:pt x="137" y="108"/>
                    </a:cubicBezTo>
                    <a:cubicBezTo>
                      <a:pt x="137" y="108"/>
                      <a:pt x="184" y="110"/>
                      <a:pt x="191" y="106"/>
                    </a:cubicBezTo>
                    <a:cubicBezTo>
                      <a:pt x="199" y="101"/>
                      <a:pt x="192" y="91"/>
                      <a:pt x="207" y="91"/>
                    </a:cubicBezTo>
                    <a:cubicBezTo>
                      <a:pt x="222" y="90"/>
                      <a:pt x="220" y="105"/>
                      <a:pt x="220" y="105"/>
                    </a:cubicBezTo>
                    <a:cubicBezTo>
                      <a:pt x="220" y="105"/>
                      <a:pt x="207" y="124"/>
                      <a:pt x="305" y="111"/>
                    </a:cubicBezTo>
                    <a:cubicBezTo>
                      <a:pt x="317" y="109"/>
                      <a:pt x="327" y="121"/>
                      <a:pt x="302" y="121"/>
                    </a:cubicBezTo>
                    <a:cubicBezTo>
                      <a:pt x="290" y="122"/>
                      <a:pt x="272" y="128"/>
                      <a:pt x="278" y="143"/>
                    </a:cubicBezTo>
                    <a:cubicBezTo>
                      <a:pt x="284" y="158"/>
                      <a:pt x="276" y="256"/>
                      <a:pt x="276" y="256"/>
                    </a:cubicBezTo>
                    <a:cubicBezTo>
                      <a:pt x="276" y="256"/>
                      <a:pt x="271" y="274"/>
                      <a:pt x="262" y="245"/>
                    </a:cubicBezTo>
                    <a:cubicBezTo>
                      <a:pt x="259" y="235"/>
                      <a:pt x="262" y="144"/>
                      <a:pt x="260" y="137"/>
                    </a:cubicBezTo>
                    <a:cubicBezTo>
                      <a:pt x="259" y="129"/>
                      <a:pt x="217" y="122"/>
                      <a:pt x="215" y="154"/>
                    </a:cubicBezTo>
                    <a:cubicBezTo>
                      <a:pt x="214" y="185"/>
                      <a:pt x="205" y="195"/>
                      <a:pt x="171" y="195"/>
                    </a:cubicBezTo>
                    <a:close/>
                    <a:moveTo>
                      <a:pt x="237" y="231"/>
                    </a:moveTo>
                    <a:cubicBezTo>
                      <a:pt x="230" y="240"/>
                      <a:pt x="219" y="247"/>
                      <a:pt x="223" y="225"/>
                    </a:cubicBezTo>
                    <a:cubicBezTo>
                      <a:pt x="228" y="202"/>
                      <a:pt x="232" y="170"/>
                      <a:pt x="232" y="155"/>
                    </a:cubicBezTo>
                    <a:cubicBezTo>
                      <a:pt x="232" y="155"/>
                      <a:pt x="244" y="135"/>
                      <a:pt x="247" y="158"/>
                    </a:cubicBezTo>
                    <a:cubicBezTo>
                      <a:pt x="250" y="181"/>
                      <a:pt x="244" y="221"/>
                      <a:pt x="237" y="231"/>
                    </a:cubicBezTo>
                    <a:close/>
                    <a:moveTo>
                      <a:pt x="326" y="292"/>
                    </a:moveTo>
                    <a:cubicBezTo>
                      <a:pt x="327" y="320"/>
                      <a:pt x="355" y="400"/>
                      <a:pt x="286" y="399"/>
                    </a:cubicBezTo>
                    <a:cubicBezTo>
                      <a:pt x="217" y="398"/>
                      <a:pt x="214" y="409"/>
                      <a:pt x="215" y="321"/>
                    </a:cubicBezTo>
                    <a:cubicBezTo>
                      <a:pt x="216" y="236"/>
                      <a:pt x="225" y="253"/>
                      <a:pt x="230" y="264"/>
                    </a:cubicBezTo>
                    <a:cubicBezTo>
                      <a:pt x="230" y="264"/>
                      <a:pt x="253" y="318"/>
                      <a:pt x="309" y="277"/>
                    </a:cubicBezTo>
                    <a:cubicBezTo>
                      <a:pt x="319" y="269"/>
                      <a:pt x="324" y="263"/>
                      <a:pt x="326" y="292"/>
                    </a:cubicBezTo>
                    <a:close/>
                    <a:moveTo>
                      <a:pt x="318" y="133"/>
                    </a:moveTo>
                    <a:cubicBezTo>
                      <a:pt x="338" y="148"/>
                      <a:pt x="316" y="165"/>
                      <a:pt x="316" y="165"/>
                    </a:cubicBezTo>
                    <a:cubicBezTo>
                      <a:pt x="316" y="165"/>
                      <a:pt x="302" y="189"/>
                      <a:pt x="313" y="213"/>
                    </a:cubicBezTo>
                    <a:cubicBezTo>
                      <a:pt x="324" y="237"/>
                      <a:pt x="324" y="265"/>
                      <a:pt x="301" y="239"/>
                    </a:cubicBezTo>
                    <a:cubicBezTo>
                      <a:pt x="279" y="214"/>
                      <a:pt x="293" y="156"/>
                      <a:pt x="299" y="144"/>
                    </a:cubicBezTo>
                    <a:cubicBezTo>
                      <a:pt x="299" y="144"/>
                      <a:pt x="299" y="118"/>
                      <a:pt x="318" y="133"/>
                    </a:cubicBezTo>
                    <a:close/>
                    <a:moveTo>
                      <a:pt x="507" y="179"/>
                    </a:moveTo>
                    <a:cubicBezTo>
                      <a:pt x="498" y="185"/>
                      <a:pt x="507" y="179"/>
                      <a:pt x="465" y="177"/>
                    </a:cubicBezTo>
                    <a:cubicBezTo>
                      <a:pt x="423" y="176"/>
                      <a:pt x="461" y="162"/>
                      <a:pt x="461" y="162"/>
                    </a:cubicBezTo>
                    <a:cubicBezTo>
                      <a:pt x="565" y="166"/>
                      <a:pt x="516" y="173"/>
                      <a:pt x="507" y="179"/>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2" name="Freeform 237">
                <a:extLst>
                  <a:ext uri="{FF2B5EF4-FFF2-40B4-BE49-F238E27FC236}">
                    <a16:creationId xmlns:a16="http://schemas.microsoft.com/office/drawing/2014/main" id="{1563366F-DD39-49E5-A226-E7EDB05384C9}"/>
                  </a:ext>
                </a:extLst>
              </p:cNvPr>
              <p:cNvSpPr>
                <a:spLocks/>
              </p:cNvSpPr>
              <p:nvPr/>
            </p:nvSpPr>
            <p:spPr bwMode="auto">
              <a:xfrm>
                <a:off x="3621" y="1287"/>
                <a:ext cx="238" cy="283"/>
              </a:xfrm>
              <a:custGeom>
                <a:avLst/>
                <a:gdLst>
                  <a:gd name="T0" fmla="*/ 5206 w 47"/>
                  <a:gd name="T1" fmla="*/ 1941 h 56"/>
                  <a:gd name="T2" fmla="*/ 3514 w 47"/>
                  <a:gd name="T3" fmla="*/ 7227 h 56"/>
                  <a:gd name="T4" fmla="*/ 5206 w 47"/>
                  <a:gd name="T5" fmla="*/ 1941 h 56"/>
                  <a:gd name="T6" fmla="*/ 0 60000 65536"/>
                  <a:gd name="T7" fmla="*/ 0 60000 65536"/>
                  <a:gd name="T8" fmla="*/ 0 60000 65536"/>
                </a:gdLst>
                <a:ahLst/>
                <a:cxnLst>
                  <a:cxn ang="T6">
                    <a:pos x="T0" y="T1"/>
                  </a:cxn>
                  <a:cxn ang="T7">
                    <a:pos x="T2" y="T3"/>
                  </a:cxn>
                  <a:cxn ang="T8">
                    <a:pos x="T4" y="T5"/>
                  </a:cxn>
                </a:cxnLst>
                <a:rect l="0" t="0" r="r" b="b"/>
                <a:pathLst>
                  <a:path w="47" h="56">
                    <a:moveTo>
                      <a:pt x="40" y="15"/>
                    </a:moveTo>
                    <a:cubicBezTo>
                      <a:pt x="37" y="0"/>
                      <a:pt x="0" y="23"/>
                      <a:pt x="27" y="56"/>
                    </a:cubicBezTo>
                    <a:cubicBezTo>
                      <a:pt x="27" y="56"/>
                      <a:pt x="47" y="49"/>
                      <a:pt x="40" y="15"/>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3" name="Freeform 238">
                <a:extLst>
                  <a:ext uri="{FF2B5EF4-FFF2-40B4-BE49-F238E27FC236}">
                    <a16:creationId xmlns:a16="http://schemas.microsoft.com/office/drawing/2014/main" id="{8BE5B178-7F9B-4BBB-A177-FD2F3C0C5253}"/>
                  </a:ext>
                </a:extLst>
              </p:cNvPr>
              <p:cNvSpPr>
                <a:spLocks/>
              </p:cNvSpPr>
              <p:nvPr/>
            </p:nvSpPr>
            <p:spPr bwMode="auto">
              <a:xfrm>
                <a:off x="3403" y="1403"/>
                <a:ext cx="208" cy="379"/>
              </a:xfrm>
              <a:custGeom>
                <a:avLst/>
                <a:gdLst>
                  <a:gd name="T0" fmla="*/ 2471 w 41"/>
                  <a:gd name="T1" fmla="*/ 3472 h 75"/>
                  <a:gd name="T2" fmla="*/ 1568 w 41"/>
                  <a:gd name="T3" fmla="*/ 8914 h 75"/>
                  <a:gd name="T4" fmla="*/ 5225 w 41"/>
                  <a:gd name="T5" fmla="*/ 5796 h 75"/>
                  <a:gd name="T6" fmla="*/ 4840 w 41"/>
                  <a:gd name="T7" fmla="*/ 3088 h 75"/>
                  <a:gd name="T8" fmla="*/ 2471 w 41"/>
                  <a:gd name="T9" fmla="*/ 3472 h 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75">
                    <a:moveTo>
                      <a:pt x="19" y="27"/>
                    </a:moveTo>
                    <a:cubicBezTo>
                      <a:pt x="0" y="54"/>
                      <a:pt x="6" y="63"/>
                      <a:pt x="12" y="69"/>
                    </a:cubicBezTo>
                    <a:cubicBezTo>
                      <a:pt x="18" y="75"/>
                      <a:pt x="30" y="74"/>
                      <a:pt x="40" y="45"/>
                    </a:cubicBezTo>
                    <a:cubicBezTo>
                      <a:pt x="40" y="45"/>
                      <a:pt x="32" y="31"/>
                      <a:pt x="37" y="24"/>
                    </a:cubicBezTo>
                    <a:cubicBezTo>
                      <a:pt x="41" y="16"/>
                      <a:pt x="38" y="0"/>
                      <a:pt x="19" y="2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4" name="Freeform 239">
                <a:extLst>
                  <a:ext uri="{FF2B5EF4-FFF2-40B4-BE49-F238E27FC236}">
                    <a16:creationId xmlns:a16="http://schemas.microsoft.com/office/drawing/2014/main" id="{2DEA988C-A9C5-4A34-940D-9CA680B6C98F}"/>
                  </a:ext>
                </a:extLst>
              </p:cNvPr>
              <p:cNvSpPr>
                <a:spLocks/>
              </p:cNvSpPr>
              <p:nvPr/>
            </p:nvSpPr>
            <p:spPr bwMode="auto">
              <a:xfrm>
                <a:off x="3272" y="645"/>
                <a:ext cx="683" cy="318"/>
              </a:xfrm>
              <a:custGeom>
                <a:avLst/>
                <a:gdLst>
                  <a:gd name="T0" fmla="*/ 14515 w 135"/>
                  <a:gd name="T1" fmla="*/ 510 h 63"/>
                  <a:gd name="T2" fmla="*/ 3096 w 135"/>
                  <a:gd name="T3" fmla="*/ 510 h 63"/>
                  <a:gd name="T4" fmla="*/ 258 w 135"/>
                  <a:gd name="T5" fmla="*/ 3210 h 63"/>
                  <a:gd name="T6" fmla="*/ 7781 w 135"/>
                  <a:gd name="T7" fmla="*/ 7465 h 63"/>
                  <a:gd name="T8" fmla="*/ 12441 w 135"/>
                  <a:gd name="T9" fmla="*/ 6956 h 63"/>
                  <a:gd name="T10" fmla="*/ 14641 w 135"/>
                  <a:gd name="T11" fmla="*/ 6829 h 63"/>
                  <a:gd name="T12" fmla="*/ 14515 w 135"/>
                  <a:gd name="T13" fmla="*/ 510 h 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5" h="63">
                    <a:moveTo>
                      <a:pt x="112" y="4"/>
                    </a:moveTo>
                    <a:cubicBezTo>
                      <a:pt x="105" y="9"/>
                      <a:pt x="24" y="4"/>
                      <a:pt x="24" y="4"/>
                    </a:cubicBezTo>
                    <a:cubicBezTo>
                      <a:pt x="15" y="4"/>
                      <a:pt x="3" y="1"/>
                      <a:pt x="2" y="25"/>
                    </a:cubicBezTo>
                    <a:cubicBezTo>
                      <a:pt x="0" y="63"/>
                      <a:pt x="48" y="58"/>
                      <a:pt x="60" y="58"/>
                    </a:cubicBezTo>
                    <a:cubicBezTo>
                      <a:pt x="72" y="58"/>
                      <a:pt x="84" y="48"/>
                      <a:pt x="96" y="54"/>
                    </a:cubicBezTo>
                    <a:cubicBezTo>
                      <a:pt x="96" y="54"/>
                      <a:pt x="107" y="63"/>
                      <a:pt x="113" y="53"/>
                    </a:cubicBezTo>
                    <a:cubicBezTo>
                      <a:pt x="135" y="13"/>
                      <a:pt x="120" y="0"/>
                      <a:pt x="112" y="4"/>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5" name="Freeform 240">
                <a:extLst>
                  <a:ext uri="{FF2B5EF4-FFF2-40B4-BE49-F238E27FC236}">
                    <a16:creationId xmlns:a16="http://schemas.microsoft.com/office/drawing/2014/main" id="{EAC957E2-F64B-4C43-B4A2-54D52EBC469B}"/>
                  </a:ext>
                </a:extLst>
              </p:cNvPr>
              <p:cNvSpPr>
                <a:spLocks/>
              </p:cNvSpPr>
              <p:nvPr/>
            </p:nvSpPr>
            <p:spPr bwMode="auto">
              <a:xfrm>
                <a:off x="4046" y="1545"/>
                <a:ext cx="490" cy="515"/>
              </a:xfrm>
              <a:custGeom>
                <a:avLst/>
                <a:gdLst>
                  <a:gd name="T0" fmla="*/ 8623 w 97"/>
                  <a:gd name="T1" fmla="*/ 636 h 102"/>
                  <a:gd name="T2" fmla="*/ 4006 w 97"/>
                  <a:gd name="T3" fmla="*/ 636 h 102"/>
                  <a:gd name="T4" fmla="*/ 1556 w 97"/>
                  <a:gd name="T5" fmla="*/ 7341 h 102"/>
                  <a:gd name="T6" fmla="*/ 10184 w 97"/>
                  <a:gd name="T7" fmla="*/ 7977 h 102"/>
                  <a:gd name="T8" fmla="*/ 8623 w 97"/>
                  <a:gd name="T9" fmla="*/ 636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7" h="102">
                    <a:moveTo>
                      <a:pt x="67" y="5"/>
                    </a:moveTo>
                    <a:cubicBezTo>
                      <a:pt x="55" y="10"/>
                      <a:pt x="31" y="5"/>
                      <a:pt x="31" y="5"/>
                    </a:cubicBezTo>
                    <a:cubicBezTo>
                      <a:pt x="0" y="6"/>
                      <a:pt x="16" y="39"/>
                      <a:pt x="12" y="57"/>
                    </a:cubicBezTo>
                    <a:cubicBezTo>
                      <a:pt x="8" y="76"/>
                      <a:pt x="63" y="102"/>
                      <a:pt x="79" y="62"/>
                    </a:cubicBezTo>
                    <a:cubicBezTo>
                      <a:pt x="97" y="20"/>
                      <a:pt x="79" y="0"/>
                      <a:pt x="67" y="5"/>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6" name="Freeform 241">
                <a:extLst>
                  <a:ext uri="{FF2B5EF4-FFF2-40B4-BE49-F238E27FC236}">
                    <a16:creationId xmlns:a16="http://schemas.microsoft.com/office/drawing/2014/main" id="{6BC09201-5C72-481C-A0AA-CB484A11555B}"/>
                  </a:ext>
                </a:extLst>
              </p:cNvPr>
              <p:cNvSpPr>
                <a:spLocks/>
              </p:cNvSpPr>
              <p:nvPr/>
            </p:nvSpPr>
            <p:spPr bwMode="auto">
              <a:xfrm>
                <a:off x="5173" y="1024"/>
                <a:ext cx="501" cy="96"/>
              </a:xfrm>
              <a:custGeom>
                <a:avLst/>
                <a:gdLst>
                  <a:gd name="T0" fmla="*/ 1948 w 99"/>
                  <a:gd name="T1" fmla="*/ 0 h 19"/>
                  <a:gd name="T2" fmla="*/ 5172 w 99"/>
                  <a:gd name="T3" fmla="*/ 1940 h 19"/>
                  <a:gd name="T4" fmla="*/ 1948 w 99"/>
                  <a:gd name="T5" fmla="*/ 0 h 19"/>
                  <a:gd name="T6" fmla="*/ 0 60000 65536"/>
                  <a:gd name="T7" fmla="*/ 0 60000 65536"/>
                  <a:gd name="T8" fmla="*/ 0 60000 65536"/>
                </a:gdLst>
                <a:ahLst/>
                <a:cxnLst>
                  <a:cxn ang="T6">
                    <a:pos x="T0" y="T1"/>
                  </a:cxn>
                  <a:cxn ang="T7">
                    <a:pos x="T2" y="T3"/>
                  </a:cxn>
                  <a:cxn ang="T8">
                    <a:pos x="T4" y="T5"/>
                  </a:cxn>
                </a:cxnLst>
                <a:rect l="0" t="0" r="r" b="b"/>
                <a:pathLst>
                  <a:path w="99" h="19">
                    <a:moveTo>
                      <a:pt x="15" y="0"/>
                    </a:moveTo>
                    <a:cubicBezTo>
                      <a:pt x="0" y="0"/>
                      <a:pt x="19" y="19"/>
                      <a:pt x="40" y="15"/>
                    </a:cubicBezTo>
                    <a:cubicBezTo>
                      <a:pt x="99" y="1"/>
                      <a:pt x="15" y="0"/>
                      <a:pt x="15" y="0"/>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7" name="Freeform 242">
                <a:extLst>
                  <a:ext uri="{FF2B5EF4-FFF2-40B4-BE49-F238E27FC236}">
                    <a16:creationId xmlns:a16="http://schemas.microsoft.com/office/drawing/2014/main" id="{C32395AB-F110-4AEF-B3FF-171E5CA814C1}"/>
                  </a:ext>
                </a:extLst>
              </p:cNvPr>
              <p:cNvSpPr>
                <a:spLocks/>
              </p:cNvSpPr>
              <p:nvPr/>
            </p:nvSpPr>
            <p:spPr bwMode="auto">
              <a:xfrm>
                <a:off x="5340" y="1004"/>
                <a:ext cx="385" cy="237"/>
              </a:xfrm>
              <a:custGeom>
                <a:avLst/>
                <a:gdLst>
                  <a:gd name="T0" fmla="*/ 2720 w 76"/>
                  <a:gd name="T1" fmla="*/ 4755 h 47"/>
                  <a:gd name="T2" fmla="*/ 9108 w 76"/>
                  <a:gd name="T3" fmla="*/ 2188 h 47"/>
                  <a:gd name="T4" fmla="*/ 6236 w 76"/>
                  <a:gd name="T5" fmla="*/ 383 h 47"/>
                  <a:gd name="T6" fmla="*/ 2462 w 76"/>
                  <a:gd name="T7" fmla="*/ 4095 h 47"/>
                  <a:gd name="T8" fmla="*/ 2720 w 76"/>
                  <a:gd name="T9" fmla="*/ 4755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 h="47">
                    <a:moveTo>
                      <a:pt x="21" y="37"/>
                    </a:moveTo>
                    <a:cubicBezTo>
                      <a:pt x="21" y="37"/>
                      <a:pt x="50" y="47"/>
                      <a:pt x="70" y="17"/>
                    </a:cubicBezTo>
                    <a:cubicBezTo>
                      <a:pt x="76" y="7"/>
                      <a:pt x="65" y="0"/>
                      <a:pt x="48" y="3"/>
                    </a:cubicBezTo>
                    <a:cubicBezTo>
                      <a:pt x="39" y="5"/>
                      <a:pt x="39" y="32"/>
                      <a:pt x="19" y="32"/>
                    </a:cubicBezTo>
                    <a:cubicBezTo>
                      <a:pt x="0" y="32"/>
                      <a:pt x="21" y="37"/>
                      <a:pt x="21" y="3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8" name="Freeform 243">
                <a:extLst>
                  <a:ext uri="{FF2B5EF4-FFF2-40B4-BE49-F238E27FC236}">
                    <a16:creationId xmlns:a16="http://schemas.microsoft.com/office/drawing/2014/main" id="{E4339FB2-BEFE-4EA6-915D-2E3D2FFB8B00}"/>
                  </a:ext>
                </a:extLst>
              </p:cNvPr>
              <p:cNvSpPr>
                <a:spLocks/>
              </p:cNvSpPr>
              <p:nvPr/>
            </p:nvSpPr>
            <p:spPr bwMode="auto">
              <a:xfrm>
                <a:off x="5325" y="1201"/>
                <a:ext cx="415" cy="187"/>
              </a:xfrm>
              <a:custGeom>
                <a:avLst/>
                <a:gdLst>
                  <a:gd name="T0" fmla="*/ 9322 w 82"/>
                  <a:gd name="T1" fmla="*/ 768 h 37"/>
                  <a:gd name="T2" fmla="*/ 3097 w 82"/>
                  <a:gd name="T3" fmla="*/ 2199 h 37"/>
                  <a:gd name="T4" fmla="*/ 2202 w 82"/>
                  <a:gd name="T5" fmla="*/ 3346 h 37"/>
                  <a:gd name="T6" fmla="*/ 9859 w 82"/>
                  <a:gd name="T7" fmla="*/ 2962 h 37"/>
                  <a:gd name="T8" fmla="*/ 10628 w 82"/>
                  <a:gd name="T9" fmla="*/ 2578 h 37"/>
                  <a:gd name="T10" fmla="*/ 10628 w 82"/>
                  <a:gd name="T11" fmla="*/ 0 h 37"/>
                  <a:gd name="T12" fmla="*/ 9322 w 82"/>
                  <a:gd name="T13" fmla="*/ 768 h 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2" h="37">
                    <a:moveTo>
                      <a:pt x="72" y="6"/>
                    </a:moveTo>
                    <a:cubicBezTo>
                      <a:pt x="57" y="23"/>
                      <a:pt x="24" y="17"/>
                      <a:pt x="24" y="17"/>
                    </a:cubicBezTo>
                    <a:cubicBezTo>
                      <a:pt x="24" y="17"/>
                      <a:pt x="0" y="16"/>
                      <a:pt x="17" y="26"/>
                    </a:cubicBezTo>
                    <a:cubicBezTo>
                      <a:pt x="33" y="37"/>
                      <a:pt x="53" y="32"/>
                      <a:pt x="76" y="23"/>
                    </a:cubicBezTo>
                    <a:cubicBezTo>
                      <a:pt x="78" y="22"/>
                      <a:pt x="80" y="21"/>
                      <a:pt x="82" y="20"/>
                    </a:cubicBezTo>
                    <a:lnTo>
                      <a:pt x="82" y="0"/>
                    </a:lnTo>
                    <a:cubicBezTo>
                      <a:pt x="79" y="1"/>
                      <a:pt x="75" y="2"/>
                      <a:pt x="72" y="6"/>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099" name="Freeform 244">
                <a:extLst>
                  <a:ext uri="{FF2B5EF4-FFF2-40B4-BE49-F238E27FC236}">
                    <a16:creationId xmlns:a16="http://schemas.microsoft.com/office/drawing/2014/main" id="{E606DE2E-DD86-49DE-A5EA-3C858F4912D2}"/>
                  </a:ext>
                </a:extLst>
              </p:cNvPr>
              <p:cNvSpPr>
                <a:spLocks/>
              </p:cNvSpPr>
              <p:nvPr/>
            </p:nvSpPr>
            <p:spPr bwMode="auto">
              <a:xfrm>
                <a:off x="5001" y="1378"/>
                <a:ext cx="698" cy="167"/>
              </a:xfrm>
              <a:custGeom>
                <a:avLst/>
                <a:gdLst>
                  <a:gd name="T0" fmla="*/ 2711 w 138"/>
                  <a:gd name="T1" fmla="*/ 127 h 33"/>
                  <a:gd name="T2" fmla="*/ 1022 w 138"/>
                  <a:gd name="T3" fmla="*/ 1817 h 33"/>
                  <a:gd name="T4" fmla="*/ 7369 w 138"/>
                  <a:gd name="T5" fmla="*/ 2844 h 33"/>
                  <a:gd name="T6" fmla="*/ 15144 w 138"/>
                  <a:gd name="T7" fmla="*/ 2971 h 33"/>
                  <a:gd name="T8" fmla="*/ 14759 w 138"/>
                  <a:gd name="T9" fmla="*/ 1022 h 33"/>
                  <a:gd name="T10" fmla="*/ 10617 w 138"/>
                  <a:gd name="T11" fmla="*/ 385 h 33"/>
                  <a:gd name="T12" fmla="*/ 2711 w 138"/>
                  <a:gd name="T13" fmla="*/ 127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 h="33">
                    <a:moveTo>
                      <a:pt x="21" y="1"/>
                    </a:moveTo>
                    <a:cubicBezTo>
                      <a:pt x="21" y="1"/>
                      <a:pt x="0" y="8"/>
                      <a:pt x="8" y="14"/>
                    </a:cubicBezTo>
                    <a:cubicBezTo>
                      <a:pt x="15" y="20"/>
                      <a:pt x="48" y="22"/>
                      <a:pt x="57" y="22"/>
                    </a:cubicBezTo>
                    <a:cubicBezTo>
                      <a:pt x="66" y="22"/>
                      <a:pt x="96" y="33"/>
                      <a:pt x="117" y="23"/>
                    </a:cubicBezTo>
                    <a:cubicBezTo>
                      <a:pt x="138" y="12"/>
                      <a:pt x="123" y="9"/>
                      <a:pt x="114" y="8"/>
                    </a:cubicBezTo>
                    <a:cubicBezTo>
                      <a:pt x="105" y="6"/>
                      <a:pt x="102" y="0"/>
                      <a:pt x="82" y="3"/>
                    </a:cubicBezTo>
                    <a:cubicBezTo>
                      <a:pt x="37" y="11"/>
                      <a:pt x="21" y="1"/>
                      <a:pt x="21" y="1"/>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0" name="Freeform 245">
                <a:extLst>
                  <a:ext uri="{FF2B5EF4-FFF2-40B4-BE49-F238E27FC236}">
                    <a16:creationId xmlns:a16="http://schemas.microsoft.com/office/drawing/2014/main" id="{438067E2-E081-44B5-A434-0D75DDFBE2BE}"/>
                  </a:ext>
                </a:extLst>
              </p:cNvPr>
              <p:cNvSpPr>
                <a:spLocks/>
              </p:cNvSpPr>
              <p:nvPr/>
            </p:nvSpPr>
            <p:spPr bwMode="auto">
              <a:xfrm>
                <a:off x="5077" y="1540"/>
                <a:ext cx="567" cy="146"/>
              </a:xfrm>
              <a:custGeom>
                <a:avLst/>
                <a:gdLst>
                  <a:gd name="T0" fmla="*/ 12712 w 112"/>
                  <a:gd name="T1" fmla="*/ 2432 h 29"/>
                  <a:gd name="T2" fmla="*/ 13355 w 112"/>
                  <a:gd name="T3" fmla="*/ 508 h 29"/>
                  <a:gd name="T4" fmla="*/ 9609 w 112"/>
                  <a:gd name="T5" fmla="*/ 1269 h 29"/>
                  <a:gd name="T6" fmla="*/ 4663 w 112"/>
                  <a:gd name="T7" fmla="*/ 760 h 29"/>
                  <a:gd name="T8" fmla="*/ 258 w 112"/>
                  <a:gd name="T9" fmla="*/ 508 h 29"/>
                  <a:gd name="T10" fmla="*/ 12712 w 112"/>
                  <a:gd name="T11" fmla="*/ 2432 h 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2" h="29">
                    <a:moveTo>
                      <a:pt x="98" y="19"/>
                    </a:moveTo>
                    <a:cubicBezTo>
                      <a:pt x="112" y="13"/>
                      <a:pt x="111" y="0"/>
                      <a:pt x="103" y="4"/>
                    </a:cubicBezTo>
                    <a:cubicBezTo>
                      <a:pt x="96" y="9"/>
                      <a:pt x="83" y="10"/>
                      <a:pt x="74" y="10"/>
                    </a:cubicBezTo>
                    <a:cubicBezTo>
                      <a:pt x="65" y="11"/>
                      <a:pt x="45" y="3"/>
                      <a:pt x="36" y="6"/>
                    </a:cubicBezTo>
                    <a:cubicBezTo>
                      <a:pt x="27" y="9"/>
                      <a:pt x="2" y="4"/>
                      <a:pt x="2" y="4"/>
                    </a:cubicBezTo>
                    <a:cubicBezTo>
                      <a:pt x="0" y="29"/>
                      <a:pt x="83" y="25"/>
                      <a:pt x="98" y="19"/>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1" name="Freeform 246">
                <a:extLst>
                  <a:ext uri="{FF2B5EF4-FFF2-40B4-BE49-F238E27FC236}">
                    <a16:creationId xmlns:a16="http://schemas.microsoft.com/office/drawing/2014/main" id="{C6EB7562-1EC9-4FE2-B5BA-D83C84FFC6E2}"/>
                  </a:ext>
                </a:extLst>
              </p:cNvPr>
              <p:cNvSpPr>
                <a:spLocks/>
              </p:cNvSpPr>
              <p:nvPr/>
            </p:nvSpPr>
            <p:spPr bwMode="auto">
              <a:xfrm>
                <a:off x="5042" y="1656"/>
                <a:ext cx="581" cy="480"/>
              </a:xfrm>
              <a:custGeom>
                <a:avLst/>
                <a:gdLst>
                  <a:gd name="T0" fmla="*/ 384 w 115"/>
                  <a:gd name="T1" fmla="*/ 6841 h 95"/>
                  <a:gd name="T2" fmla="*/ 3345 w 115"/>
                  <a:gd name="T3" fmla="*/ 6968 h 95"/>
                  <a:gd name="T4" fmla="*/ 6457 w 115"/>
                  <a:gd name="T5" fmla="*/ 9928 h 95"/>
                  <a:gd name="T6" fmla="*/ 7609 w 115"/>
                  <a:gd name="T7" fmla="*/ 10823 h 95"/>
                  <a:gd name="T8" fmla="*/ 10438 w 115"/>
                  <a:gd name="T9" fmla="*/ 6715 h 95"/>
                  <a:gd name="T10" fmla="*/ 14318 w 115"/>
                  <a:gd name="T11" fmla="*/ 6715 h 95"/>
                  <a:gd name="T12" fmla="*/ 10185 w 115"/>
                  <a:gd name="T13" fmla="*/ 3471 h 95"/>
                  <a:gd name="T14" fmla="*/ 4774 w 115"/>
                  <a:gd name="T15" fmla="*/ 2067 h 95"/>
                  <a:gd name="T16" fmla="*/ 1556 w 115"/>
                  <a:gd name="T17" fmla="*/ 5285 h 95"/>
                  <a:gd name="T18" fmla="*/ 384 w 115"/>
                  <a:gd name="T19" fmla="*/ 6841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 h="95">
                    <a:moveTo>
                      <a:pt x="3" y="53"/>
                    </a:moveTo>
                    <a:cubicBezTo>
                      <a:pt x="5" y="60"/>
                      <a:pt x="14" y="68"/>
                      <a:pt x="26" y="54"/>
                    </a:cubicBezTo>
                    <a:cubicBezTo>
                      <a:pt x="48" y="29"/>
                      <a:pt x="48" y="72"/>
                      <a:pt x="50" y="77"/>
                    </a:cubicBezTo>
                    <a:cubicBezTo>
                      <a:pt x="51" y="81"/>
                      <a:pt x="54" y="95"/>
                      <a:pt x="59" y="84"/>
                    </a:cubicBezTo>
                    <a:cubicBezTo>
                      <a:pt x="63" y="74"/>
                      <a:pt x="70" y="39"/>
                      <a:pt x="81" y="52"/>
                    </a:cubicBezTo>
                    <a:cubicBezTo>
                      <a:pt x="100" y="76"/>
                      <a:pt x="115" y="54"/>
                      <a:pt x="111" y="52"/>
                    </a:cubicBezTo>
                    <a:cubicBezTo>
                      <a:pt x="106" y="51"/>
                      <a:pt x="79" y="37"/>
                      <a:pt x="79" y="27"/>
                    </a:cubicBezTo>
                    <a:cubicBezTo>
                      <a:pt x="79" y="16"/>
                      <a:pt x="42" y="0"/>
                      <a:pt x="37" y="16"/>
                    </a:cubicBezTo>
                    <a:cubicBezTo>
                      <a:pt x="33" y="33"/>
                      <a:pt x="12" y="41"/>
                      <a:pt x="12" y="41"/>
                    </a:cubicBezTo>
                    <a:cubicBezTo>
                      <a:pt x="0" y="44"/>
                      <a:pt x="2" y="45"/>
                      <a:pt x="3" y="5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sp>
            <p:nvSpPr>
              <p:cNvPr id="3102" name="Freeform 247">
                <a:extLst>
                  <a:ext uri="{FF2B5EF4-FFF2-40B4-BE49-F238E27FC236}">
                    <a16:creationId xmlns:a16="http://schemas.microsoft.com/office/drawing/2014/main" id="{BCF4EEA0-3559-4EE2-A637-32928A0974E1}"/>
                  </a:ext>
                </a:extLst>
              </p:cNvPr>
              <p:cNvSpPr>
                <a:spLocks/>
              </p:cNvSpPr>
              <p:nvPr/>
            </p:nvSpPr>
            <p:spPr bwMode="auto">
              <a:xfrm>
                <a:off x="5421" y="1464"/>
                <a:ext cx="329" cy="854"/>
              </a:xfrm>
              <a:custGeom>
                <a:avLst/>
                <a:gdLst>
                  <a:gd name="T0" fmla="*/ 6610 w 65"/>
                  <a:gd name="T1" fmla="*/ 5159 h 169"/>
                  <a:gd name="T2" fmla="*/ 2845 w 65"/>
                  <a:gd name="T3" fmla="*/ 6332 h 169"/>
                  <a:gd name="T4" fmla="*/ 2845 w 65"/>
                  <a:gd name="T5" fmla="*/ 7610 h 169"/>
                  <a:gd name="T6" fmla="*/ 6484 w 65"/>
                  <a:gd name="T7" fmla="*/ 11617 h 169"/>
                  <a:gd name="T8" fmla="*/ 4409 w 65"/>
                  <a:gd name="T9" fmla="*/ 15220 h 169"/>
                  <a:gd name="T10" fmla="*/ 0 w 65"/>
                  <a:gd name="T11" fmla="*/ 19101 h 169"/>
                  <a:gd name="T12" fmla="*/ 2202 w 65"/>
                  <a:gd name="T13" fmla="*/ 19996 h 169"/>
                  <a:gd name="T14" fmla="*/ 6099 w 65"/>
                  <a:gd name="T15" fmla="*/ 21426 h 169"/>
                  <a:gd name="T16" fmla="*/ 8174 w 65"/>
                  <a:gd name="T17" fmla="*/ 20915 h 169"/>
                  <a:gd name="T18" fmla="*/ 8427 w 65"/>
                  <a:gd name="T19" fmla="*/ 0 h 169"/>
                  <a:gd name="T20" fmla="*/ 6610 w 65"/>
                  <a:gd name="T21" fmla="*/ 5159 h 1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5" h="169">
                    <a:moveTo>
                      <a:pt x="51" y="40"/>
                    </a:moveTo>
                    <a:cubicBezTo>
                      <a:pt x="44" y="46"/>
                      <a:pt x="30" y="49"/>
                      <a:pt x="22" y="49"/>
                    </a:cubicBezTo>
                    <a:cubicBezTo>
                      <a:pt x="13" y="48"/>
                      <a:pt x="14" y="56"/>
                      <a:pt x="22" y="59"/>
                    </a:cubicBezTo>
                    <a:cubicBezTo>
                      <a:pt x="30" y="62"/>
                      <a:pt x="49" y="75"/>
                      <a:pt x="50" y="90"/>
                    </a:cubicBezTo>
                    <a:cubicBezTo>
                      <a:pt x="50" y="104"/>
                      <a:pt x="51" y="115"/>
                      <a:pt x="34" y="118"/>
                    </a:cubicBezTo>
                    <a:cubicBezTo>
                      <a:pt x="18" y="122"/>
                      <a:pt x="3" y="124"/>
                      <a:pt x="0" y="148"/>
                    </a:cubicBezTo>
                    <a:cubicBezTo>
                      <a:pt x="0" y="148"/>
                      <a:pt x="10" y="154"/>
                      <a:pt x="17" y="155"/>
                    </a:cubicBezTo>
                    <a:cubicBezTo>
                      <a:pt x="23" y="155"/>
                      <a:pt x="42" y="163"/>
                      <a:pt x="47" y="166"/>
                    </a:cubicBezTo>
                    <a:cubicBezTo>
                      <a:pt x="51" y="169"/>
                      <a:pt x="58" y="167"/>
                      <a:pt x="63" y="162"/>
                    </a:cubicBezTo>
                    <a:lnTo>
                      <a:pt x="65" y="0"/>
                    </a:lnTo>
                    <a:cubicBezTo>
                      <a:pt x="64" y="8"/>
                      <a:pt x="58" y="36"/>
                      <a:pt x="51" y="40"/>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endParaRPr lang="zh-CN" altLang="en-US"/>
              </a:p>
            </p:txBody>
          </p:sp>
        </p:grpSp>
      </p:grpSp>
      <p:sp>
        <p:nvSpPr>
          <p:cNvPr id="3081" name="Rectangle 248">
            <a:extLst>
              <a:ext uri="{FF2B5EF4-FFF2-40B4-BE49-F238E27FC236}">
                <a16:creationId xmlns:a16="http://schemas.microsoft.com/office/drawing/2014/main" id="{70DE4454-6A09-4D89-A1A4-3DA69FFC1BA4}"/>
              </a:ext>
            </a:extLst>
          </p:cNvPr>
          <p:cNvSpPr>
            <a:spLocks noGrp="1" noRot="1" noChangeArrowheads="1"/>
          </p:cNvSpPr>
          <p:nvPr>
            <p:ph type="title"/>
          </p:nvPr>
        </p:nvSpPr>
        <p:spPr bwMode="auto">
          <a:xfrm>
            <a:off x="298450" y="228600"/>
            <a:ext cx="854075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3082" name="Rectangle 249">
            <a:extLst>
              <a:ext uri="{FF2B5EF4-FFF2-40B4-BE49-F238E27FC236}">
                <a16:creationId xmlns:a16="http://schemas.microsoft.com/office/drawing/2014/main" id="{52D516BD-4770-43AD-AC47-EAEF05E56A82}"/>
              </a:ext>
            </a:extLst>
          </p:cNvPr>
          <p:cNvSpPr>
            <a:spLocks noGrp="1" noRot="1" noChangeArrowheads="1"/>
          </p:cNvSpPr>
          <p:nvPr>
            <p:ph type="body" idx="1"/>
          </p:nvPr>
        </p:nvSpPr>
        <p:spPr bwMode="auto">
          <a:xfrm>
            <a:off x="609600" y="1600200"/>
            <a:ext cx="8153400"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48730" name="Rectangle 250">
            <a:extLst>
              <a:ext uri="{FF2B5EF4-FFF2-40B4-BE49-F238E27FC236}">
                <a16:creationId xmlns:a16="http://schemas.microsoft.com/office/drawing/2014/main" id="{AF7086BB-0217-4B6A-A334-B9520CEF9DD7}"/>
              </a:ext>
            </a:extLst>
          </p:cNvPr>
          <p:cNvSpPr>
            <a:spLocks noGrp="1" noChangeArrowheads="1"/>
          </p:cNvSpPr>
          <p:nvPr>
            <p:ph type="dt" sz="half" idx="2"/>
          </p:nvPr>
        </p:nvSpPr>
        <p:spPr bwMode="auto">
          <a:xfrm>
            <a:off x="298450" y="6245225"/>
            <a:ext cx="2289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fld id="{B9517447-C799-483F-A673-F3731A56095C}" type="datetime1">
              <a:rPr lang="zh-CN" altLang="en-US" smtClean="0"/>
              <a:t>2026/9/28</a:t>
            </a:fld>
            <a:endParaRPr lang="en-US" altLang="zh-CN"/>
          </a:p>
        </p:txBody>
      </p:sp>
      <p:sp>
        <p:nvSpPr>
          <p:cNvPr id="148731" name="Rectangle 251">
            <a:extLst>
              <a:ext uri="{FF2B5EF4-FFF2-40B4-BE49-F238E27FC236}">
                <a16:creationId xmlns:a16="http://schemas.microsoft.com/office/drawing/2014/main" id="{8CDCBECA-2AE0-4EE9-9D70-99A298425220}"/>
              </a:ext>
            </a:extLst>
          </p:cNvPr>
          <p:cNvSpPr>
            <a:spLocks noGrp="1" noChangeArrowheads="1"/>
          </p:cNvSpPr>
          <p:nvPr>
            <p:ph type="ftr" sz="quarter" idx="3"/>
          </p:nvPr>
        </p:nvSpPr>
        <p:spPr bwMode="auto">
          <a:xfrm>
            <a:off x="3121025"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b="0"/>
            </a:lvl1pPr>
          </a:lstStyle>
          <a:p>
            <a:endParaRPr lang="en-US" altLang="zh-CN"/>
          </a:p>
        </p:txBody>
      </p:sp>
      <p:sp>
        <p:nvSpPr>
          <p:cNvPr id="148732" name="Rectangle 252">
            <a:extLst>
              <a:ext uri="{FF2B5EF4-FFF2-40B4-BE49-F238E27FC236}">
                <a16:creationId xmlns:a16="http://schemas.microsoft.com/office/drawing/2014/main" id="{17283715-6DE9-4850-99CE-537266B55C62}"/>
              </a:ext>
            </a:extLst>
          </p:cNvPr>
          <p:cNvSpPr>
            <a:spLocks noGrp="1" noChangeArrowheads="1"/>
          </p:cNvSpPr>
          <p:nvPr>
            <p:ph type="sldNum" sz="quarter" idx="4"/>
          </p:nvPr>
        </p:nvSpPr>
        <p:spPr bwMode="auto">
          <a:xfrm>
            <a:off x="6550025" y="6245225"/>
            <a:ext cx="2289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F03D8EFA-ECF7-4638-9BB4-B248E61250BC}"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725" r:id="rId1"/>
    <p:sldLayoutId id="2147483724" r:id="rId2"/>
    <p:sldLayoutId id="2147483723" r:id="rId3"/>
    <p:sldLayoutId id="2147483722" r:id="rId4"/>
    <p:sldLayoutId id="2147483721" r:id="rId5"/>
    <p:sldLayoutId id="2147483720" r:id="rId6"/>
    <p:sldLayoutId id="2147483719" r:id="rId7"/>
    <p:sldLayoutId id="2147483718" r:id="rId8"/>
    <p:sldLayoutId id="2147483717" r:id="rId9"/>
    <p:sldLayoutId id="2147483716" r:id="rId10"/>
    <p:sldLayoutId id="2147483715"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85000"/>
        <a:buFont typeface="Wingdings" panose="05000000000000000000" pitchFamily="2" charset="2"/>
        <a:buChar char="Ø"/>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hlink"/>
        </a:buClr>
        <a:buSzPct val="95000"/>
        <a:buFont typeface="Wingdings 2" panose="05020102010507070707" pitchFamily="18" charset="2"/>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2"/>
        </a:buClr>
        <a:buSzPct val="90000"/>
        <a:buFont typeface="Wingdings" panose="05000000000000000000" pitchFamily="2" charset="2"/>
        <a:buChar char="Ø"/>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hlink"/>
        </a:buClr>
        <a:buFont typeface="Wingdings 2" panose="05020102010507070707" pitchFamily="18"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0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50.em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14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14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1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52">
            <a:extLst>
              <a:ext uri="{FF2B5EF4-FFF2-40B4-BE49-F238E27FC236}">
                <a16:creationId xmlns:a16="http://schemas.microsoft.com/office/drawing/2014/main" id="{F878A45A-0244-412A-9036-1955D393F4E5}"/>
              </a:ext>
            </a:extLst>
          </p:cNvPr>
          <p:cNvSpPr>
            <a:spLocks noGrp="1" noChangeArrowheads="1"/>
          </p:cNvSpPr>
          <p:nvPr>
            <p:ph type="sldNum" sz="quarter" idx="12"/>
          </p:nvPr>
        </p:nvSpPr>
        <p:spPr>
          <a:ln/>
        </p:spPr>
        <p:txBody>
          <a:bodyPr/>
          <a:lstStyle/>
          <a:p>
            <a:pPr>
              <a:defRPr/>
            </a:pPr>
            <a:fld id="{673AE8D4-64BB-4BF1-A880-84A218E25345}" type="slidenum">
              <a:rPr lang="zh-CN" altLang="en-US"/>
              <a:pPr>
                <a:defRPr/>
              </a:pPr>
              <a:t>0</a:t>
            </a:fld>
            <a:endParaRPr lang="en-US" altLang="zh-CN"/>
          </a:p>
        </p:txBody>
      </p:sp>
      <p:sp>
        <p:nvSpPr>
          <p:cNvPr id="6146" name="Rectangle 252">
            <a:extLst>
              <a:ext uri="{FF2B5EF4-FFF2-40B4-BE49-F238E27FC236}">
                <a16:creationId xmlns:a16="http://schemas.microsoft.com/office/drawing/2014/main" id="{271387A6-F79E-4DDA-A8B1-0A12BBB40B52}"/>
              </a:ext>
            </a:extLst>
          </p:cNvPr>
          <p:cNvSpPr txBox="1">
            <a:spLocks noGrp="1" noChangeArrowheads="1"/>
          </p:cNvSpPr>
          <p:nvPr/>
        </p:nvSpPr>
        <p:spPr bwMode="auto">
          <a:xfrm>
            <a:off x="6550025" y="6245225"/>
            <a:ext cx="22891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620C748E-8DC4-4151-A175-1D053225D5F1}" type="slidenum">
              <a:rPr lang="zh-CN" altLang="en-US" sz="1400" b="0"/>
              <a:pPr algn="r" eaLnBrk="1" hangingPunct="1"/>
              <a:t>0</a:t>
            </a:fld>
            <a:endParaRPr lang="en-US" altLang="zh-CN" sz="1400" b="0"/>
          </a:p>
        </p:txBody>
      </p:sp>
      <p:sp>
        <p:nvSpPr>
          <p:cNvPr id="6147" name="Rectangle 2">
            <a:extLst>
              <a:ext uri="{FF2B5EF4-FFF2-40B4-BE49-F238E27FC236}">
                <a16:creationId xmlns:a16="http://schemas.microsoft.com/office/drawing/2014/main" id="{5B19FCE1-76D0-454B-AADE-D55100E52306}"/>
              </a:ext>
            </a:extLst>
          </p:cNvPr>
          <p:cNvSpPr>
            <a:spLocks noGrp="1" noRot="1" noChangeArrowheads="1"/>
          </p:cNvSpPr>
          <p:nvPr>
            <p:ph type="ctrTitle" idx="4294967295"/>
          </p:nvPr>
        </p:nvSpPr>
        <p:spPr>
          <a:xfrm>
            <a:off x="657225" y="2124075"/>
            <a:ext cx="7772400" cy="1470025"/>
          </a:xfrm>
        </p:spPr>
        <p:txBody>
          <a:bodyPr/>
          <a:lstStyle/>
          <a:p>
            <a:pPr eaLnBrk="1" hangingPunct="1"/>
            <a:r>
              <a:rPr lang="zh-CN" altLang="en-US" sz="4800" dirty="0">
                <a:latin typeface="方正粗黑宋简体" panose="02000000000000000000" pitchFamily="2" charset="-122"/>
                <a:ea typeface="方正粗黑宋简体" panose="02000000000000000000" pitchFamily="2" charset="-122"/>
              </a:rPr>
              <a:t>第</a:t>
            </a:r>
            <a:r>
              <a:rPr lang="en-US" altLang="zh-CN" sz="4800" dirty="0">
                <a:latin typeface="方正粗黑宋简体" panose="02000000000000000000" pitchFamily="2" charset="-122"/>
                <a:ea typeface="方正粗黑宋简体" panose="02000000000000000000" pitchFamily="2" charset="-122"/>
              </a:rPr>
              <a:t>4</a:t>
            </a:r>
            <a:r>
              <a:rPr lang="zh-CN" altLang="en-US" sz="4800" dirty="0">
                <a:latin typeface="方正粗黑宋简体" panose="02000000000000000000" pitchFamily="2" charset="-122"/>
                <a:ea typeface="方正粗黑宋简体" panose="02000000000000000000" pitchFamily="2" charset="-122"/>
              </a:rPr>
              <a:t>章  存储管理</a:t>
            </a:r>
          </a:p>
        </p:txBody>
      </p:sp>
      <p:sp>
        <p:nvSpPr>
          <p:cNvPr id="6148" name="卷形: 水平 1">
            <a:extLst>
              <a:ext uri="{FF2B5EF4-FFF2-40B4-BE49-F238E27FC236}">
                <a16:creationId xmlns:a16="http://schemas.microsoft.com/office/drawing/2014/main" id="{79E610E0-5FB8-4AC1-923E-0FB1F8582126}"/>
              </a:ext>
            </a:extLst>
          </p:cNvPr>
          <p:cNvSpPr>
            <a:spLocks noChangeArrowheads="1"/>
          </p:cNvSpPr>
          <p:nvPr/>
        </p:nvSpPr>
        <p:spPr bwMode="auto">
          <a:xfrm>
            <a:off x="395288" y="941388"/>
            <a:ext cx="4103687" cy="1047750"/>
          </a:xfrm>
          <a:prstGeom prst="horizontalScroll">
            <a:avLst>
              <a:gd name="adj" fmla="val 7968"/>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85000"/>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95000"/>
              <a:buFont typeface="Wingdings 2" panose="05020102010507070707" pitchFamily="18"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90000"/>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9pPr>
          </a:lstStyle>
          <a:p>
            <a:pPr>
              <a:spcBef>
                <a:spcPct val="0"/>
              </a:spcBef>
              <a:buClrTx/>
              <a:buFontTx/>
              <a:buNone/>
            </a:pPr>
            <a:endParaRPr lang="zh-CN" altLang="en-US" sz="1800"/>
          </a:p>
        </p:txBody>
      </p:sp>
      <p:sp>
        <p:nvSpPr>
          <p:cNvPr id="6149" name="Rectangle 4">
            <a:extLst>
              <a:ext uri="{FF2B5EF4-FFF2-40B4-BE49-F238E27FC236}">
                <a16:creationId xmlns:a16="http://schemas.microsoft.com/office/drawing/2014/main" id="{350C92C5-AAA0-464C-AA54-9F56969CE604}"/>
              </a:ext>
            </a:extLst>
          </p:cNvPr>
          <p:cNvSpPr>
            <a:spLocks noRot="1" noChangeArrowheads="1"/>
          </p:cNvSpPr>
          <p:nvPr/>
        </p:nvSpPr>
        <p:spPr bwMode="auto">
          <a:xfrm>
            <a:off x="250825" y="900113"/>
            <a:ext cx="4248150" cy="122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tx2"/>
              </a:buClr>
              <a:buSzPct val="85000"/>
              <a:buFont typeface="Wingdings" panose="05000000000000000000" pitchFamily="2" charset="2"/>
              <a:buChar char="Ø"/>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95000"/>
              <a:buFont typeface="Wingdings 2" panose="05020102010507070707" pitchFamily="18"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tx2"/>
              </a:buClr>
              <a:buSzPct val="90000"/>
              <a:buFont typeface="Wingdings" panose="05000000000000000000" pitchFamily="2" charset="2"/>
              <a:buChar char="Ø"/>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Font typeface="Wingdings 2" panose="05020102010507070707" pitchFamily="18" charset="2"/>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ClrTx/>
              <a:buFontTx/>
              <a:buNone/>
            </a:pPr>
            <a:r>
              <a:rPr lang="en-US" altLang="zh-CN" sz="4800">
                <a:solidFill>
                  <a:srgbClr val="7030A0"/>
                </a:solidFill>
                <a:latin typeface="方正粗黑宋简体" panose="02000000000000000000" pitchFamily="2" charset="-122"/>
                <a:ea typeface="方正粗黑宋简体" panose="02000000000000000000" pitchFamily="2" charset="-122"/>
              </a:rPr>
              <a:t>《</a:t>
            </a:r>
            <a:r>
              <a:rPr lang="zh-CN" altLang="en-US" sz="4800">
                <a:solidFill>
                  <a:srgbClr val="7030A0"/>
                </a:solidFill>
                <a:latin typeface="方正粗黑宋简体" panose="02000000000000000000" pitchFamily="2" charset="-122"/>
                <a:ea typeface="方正粗黑宋简体" panose="02000000000000000000" pitchFamily="2" charset="-122"/>
              </a:rPr>
              <a:t>操作系统</a:t>
            </a:r>
            <a:r>
              <a:rPr lang="en-US" altLang="zh-CN" sz="4800">
                <a:solidFill>
                  <a:srgbClr val="7030A0"/>
                </a:solidFill>
                <a:latin typeface="方正粗黑宋简体" panose="02000000000000000000" pitchFamily="2" charset="-122"/>
                <a:ea typeface="方正粗黑宋简体" panose="02000000000000000000" pitchFamily="2" charset="-122"/>
              </a:rPr>
              <a:t>》</a:t>
            </a:r>
          </a:p>
        </p:txBody>
      </p:sp>
      <p:cxnSp>
        <p:nvCxnSpPr>
          <p:cNvPr id="5" name="直接连接符 4">
            <a:extLst>
              <a:ext uri="{FF2B5EF4-FFF2-40B4-BE49-F238E27FC236}">
                <a16:creationId xmlns:a16="http://schemas.microsoft.com/office/drawing/2014/main" id="{9FB54F49-B1C2-4A5F-8B3D-0F98133D382A}"/>
              </a:ext>
            </a:extLst>
          </p:cNvPr>
          <p:cNvCxnSpPr>
            <a:cxnSpLocks/>
          </p:cNvCxnSpPr>
          <p:nvPr/>
        </p:nvCxnSpPr>
        <p:spPr>
          <a:xfrm>
            <a:off x="755650" y="765175"/>
            <a:ext cx="2232025"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sp>
        <p:nvSpPr>
          <p:cNvPr id="6152" name="Rectangle 3">
            <a:extLst>
              <a:ext uri="{FF2B5EF4-FFF2-40B4-BE49-F238E27FC236}">
                <a16:creationId xmlns:a16="http://schemas.microsoft.com/office/drawing/2014/main" id="{65E08D41-CEA6-450E-A05B-7A6FE65EA78C}"/>
              </a:ext>
            </a:extLst>
          </p:cNvPr>
          <p:cNvSpPr>
            <a:spLocks noGrp="1" noRot="1" noChangeArrowheads="1"/>
          </p:cNvSpPr>
          <p:nvPr>
            <p:ph type="subTitle" idx="4294967295"/>
          </p:nvPr>
        </p:nvSpPr>
        <p:spPr>
          <a:xfrm>
            <a:off x="925512" y="4445000"/>
            <a:ext cx="7146925" cy="1800225"/>
          </a:xfrm>
          <a:solidFill>
            <a:schemeClr val="bg1"/>
          </a:solidFill>
        </p:spPr>
        <p:txBody>
          <a:bodyPr/>
          <a:lstStyle/>
          <a:p>
            <a:pPr marL="0" indent="0" algn="ctr" eaLnBrk="1" hangingPunct="1">
              <a:buFont typeface="Wingdings" panose="05000000000000000000" pitchFamily="2" charset="2"/>
              <a:buNone/>
            </a:pPr>
            <a:r>
              <a:rPr lang="zh-CN" altLang="en-US" b="1" dirty="0">
                <a:latin typeface="华文隶书" panose="02010800040101010101" pitchFamily="2" charset="-122"/>
                <a:ea typeface="华文隶书" panose="02010800040101010101" pitchFamily="2" charset="-122"/>
              </a:rPr>
              <a:t>计算机工程学院</a:t>
            </a:r>
            <a:endParaRPr lang="en-US" altLang="zh-CN" b="1" dirty="0">
              <a:latin typeface="华文隶书" panose="02010800040101010101" pitchFamily="2" charset="-122"/>
              <a:ea typeface="华文隶书" panose="02010800040101010101" pitchFamily="2" charset="-122"/>
            </a:endParaRPr>
          </a:p>
          <a:p>
            <a:pPr marL="0" indent="0" algn="ctr" eaLnBrk="1" hangingPunct="1">
              <a:spcBef>
                <a:spcPts val="1200"/>
              </a:spcBef>
              <a:buFont typeface="Wingdings" panose="05000000000000000000" pitchFamily="2" charset="2"/>
              <a:buNone/>
            </a:pPr>
            <a:r>
              <a:rPr lang="en-US" altLang="zh-CN" b="1" dirty="0"/>
              <a:t>2026. 8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灯片编号占位符 5">
            <a:extLst>
              <a:ext uri="{FF2B5EF4-FFF2-40B4-BE49-F238E27FC236}">
                <a16:creationId xmlns:a16="http://schemas.microsoft.com/office/drawing/2014/main" id="{BF6939E6-BFA7-49AC-B94E-9060F1BB25B6}"/>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277B98CE-7410-4AB5-9808-563803AAA40F}" type="slidenum">
              <a:rPr lang="zh-CN" altLang="en-US" sz="1000">
                <a:solidFill>
                  <a:srgbClr val="000066"/>
                </a:solidFill>
                <a:latin typeface="Times New Roman" panose="02020603050405020304" pitchFamily="18" charset="0"/>
              </a:rPr>
              <a:pPr algn="r" eaLnBrk="1" hangingPunct="1"/>
              <a:t>1</a:t>
            </a:fld>
            <a:endParaRPr lang="en-US" altLang="zh-CN" sz="1000" dirty="0">
              <a:solidFill>
                <a:srgbClr val="000066"/>
              </a:solidFill>
              <a:latin typeface="Times New Roman" panose="02020603050405020304" pitchFamily="18" charset="0"/>
            </a:endParaRPr>
          </a:p>
        </p:txBody>
      </p:sp>
      <p:sp>
        <p:nvSpPr>
          <p:cNvPr id="7171" name="Rectangle 2">
            <a:extLst>
              <a:ext uri="{FF2B5EF4-FFF2-40B4-BE49-F238E27FC236}">
                <a16:creationId xmlns:a16="http://schemas.microsoft.com/office/drawing/2014/main" id="{DA50EE6A-42A4-49C0-8284-6130323CC083}"/>
              </a:ext>
            </a:extLst>
          </p:cNvPr>
          <p:cNvSpPr>
            <a:spLocks noGrp="1" noChangeArrowheads="1"/>
          </p:cNvSpPr>
          <p:nvPr>
            <p:ph type="title"/>
          </p:nvPr>
        </p:nvSpPr>
        <p:spPr>
          <a:xfrm>
            <a:off x="2771775" y="188913"/>
            <a:ext cx="3240088" cy="463550"/>
          </a:xfrm>
        </p:spPr>
        <p:txBody>
          <a:bodyPr/>
          <a:lstStyle/>
          <a:p>
            <a:pPr eaLnBrk="1" hangingPunct="1"/>
            <a:r>
              <a:rPr lang="zh-CN" altLang="en-US" b="0" dirty="0">
                <a:solidFill>
                  <a:schemeClr val="hlink"/>
                </a:solidFill>
                <a:latin typeface="方正粗黑宋简体" panose="02000000000000000000" pitchFamily="2" charset="-122"/>
                <a:ea typeface="方正粗黑宋简体" panose="02000000000000000000" pitchFamily="2" charset="-122"/>
              </a:rPr>
              <a:t>第</a:t>
            </a:r>
            <a:r>
              <a:rPr lang="en-US" altLang="zh-CN" b="0" dirty="0">
                <a:solidFill>
                  <a:schemeClr val="hlink"/>
                </a:solidFill>
                <a:latin typeface="方正粗黑宋简体" panose="02000000000000000000" pitchFamily="2" charset="-122"/>
                <a:ea typeface="方正粗黑宋简体" panose="02000000000000000000" pitchFamily="2" charset="-122"/>
              </a:rPr>
              <a:t>4</a:t>
            </a:r>
            <a:r>
              <a:rPr lang="zh-CN" altLang="en-US" b="0" dirty="0">
                <a:solidFill>
                  <a:schemeClr val="hlink"/>
                </a:solidFill>
                <a:latin typeface="方正粗黑宋简体" panose="02000000000000000000" pitchFamily="2" charset="-122"/>
                <a:ea typeface="方正粗黑宋简体" panose="02000000000000000000" pitchFamily="2" charset="-122"/>
              </a:rPr>
              <a:t>章 存储管理</a:t>
            </a:r>
          </a:p>
        </p:txBody>
      </p:sp>
      <p:sp>
        <p:nvSpPr>
          <p:cNvPr id="3075" name="Rectangle 3">
            <a:extLst>
              <a:ext uri="{FF2B5EF4-FFF2-40B4-BE49-F238E27FC236}">
                <a16:creationId xmlns:a16="http://schemas.microsoft.com/office/drawing/2014/main" id="{199A3D39-223D-4CAE-9C20-DAE930A7C1B0}"/>
              </a:ext>
            </a:extLst>
          </p:cNvPr>
          <p:cNvSpPr>
            <a:spLocks noGrp="1" noChangeArrowheads="1"/>
          </p:cNvSpPr>
          <p:nvPr>
            <p:ph type="body" idx="1"/>
          </p:nvPr>
        </p:nvSpPr>
        <p:spPr>
          <a:xfrm>
            <a:off x="0" y="836613"/>
            <a:ext cx="9036050" cy="5400675"/>
          </a:xfrm>
        </p:spPr>
        <p:txBody>
          <a:bodyPr/>
          <a:lstStyle/>
          <a:p>
            <a:pPr eaLnBrk="1" hangingPunct="1">
              <a:lnSpc>
                <a:spcPct val="150000"/>
              </a:lnSpc>
              <a:buFont typeface="Arial" panose="020B0604020202020204" pitchFamily="34" charset="0"/>
              <a:buNone/>
            </a:pPr>
            <a:r>
              <a:rPr lang="zh-CN" altLang="en-US" sz="2400"/>
              <a:t>　　    </a:t>
            </a:r>
            <a:r>
              <a:rPr lang="zh-CN" altLang="en-US" sz="2000"/>
              <a:t>计算机之所以能够得到如此广泛的普及，一方面归功于计算机高效的运算能力，另一方面则是</a:t>
            </a:r>
            <a:r>
              <a:rPr lang="zh-CN" altLang="en-US" sz="2000" b="1">
                <a:solidFill>
                  <a:schemeClr val="hlink"/>
                </a:solidFill>
                <a:ea typeface="华文彩云" panose="02010800040101010101" pitchFamily="2" charset="-122"/>
              </a:rPr>
              <a:t>强大的存储容量</a:t>
            </a:r>
            <a:r>
              <a:rPr lang="zh-CN" altLang="en-US" sz="2000"/>
              <a:t>。现代计算机系统中的存储容量已相当大，</a:t>
            </a:r>
            <a:r>
              <a:rPr lang="zh-CN" altLang="en-US" sz="2000" b="1">
                <a:solidFill>
                  <a:schemeClr val="folHlink"/>
                </a:solidFill>
                <a:ea typeface="华文行楷" panose="02010800040101010101" pitchFamily="2" charset="-122"/>
              </a:rPr>
              <a:t>但仍然不能满足功能不断增强的系统程序和大型应用程序的使用，因而有效地管理计算机系统中的存储器，仍是操作系统的重要管理任务</a:t>
            </a:r>
            <a:r>
              <a:rPr lang="zh-CN" altLang="en-US" sz="2000">
                <a:solidFill>
                  <a:schemeClr val="folHlink"/>
                </a:solidFill>
              </a:rPr>
              <a:t>。</a:t>
            </a:r>
            <a:endParaRPr lang="en-US" altLang="zh-CN" sz="2000">
              <a:solidFill>
                <a:schemeClr val="folHlink"/>
              </a:solidFill>
            </a:endParaRPr>
          </a:p>
          <a:p>
            <a:pPr eaLnBrk="1" hangingPunct="1">
              <a:lnSpc>
                <a:spcPct val="150000"/>
              </a:lnSpc>
              <a:buFont typeface="Arial" panose="020B0604020202020204" pitchFamily="34" charset="0"/>
              <a:buNone/>
            </a:pPr>
            <a:r>
              <a:rPr lang="en-US" altLang="zh-CN" sz="2000">
                <a:solidFill>
                  <a:schemeClr val="folHlink"/>
                </a:solidFill>
              </a:rPr>
              <a:t>               </a:t>
            </a:r>
            <a:r>
              <a:rPr lang="zh-CN" altLang="en-US" sz="2000"/>
              <a:t>本章主要讨论</a:t>
            </a:r>
            <a:r>
              <a:rPr lang="zh-CN" altLang="en-US" sz="2000" b="1" u="sng">
                <a:ea typeface="方正粗黑宋简体" panose="02000000000000000000" pitchFamily="2" charset="-122"/>
              </a:rPr>
              <a:t>如何在主存储器空间中</a:t>
            </a:r>
            <a:r>
              <a:rPr lang="zh-CN" altLang="en-US" sz="2000" b="1" u="sng">
                <a:solidFill>
                  <a:srgbClr val="FF3300"/>
                </a:solidFill>
                <a:ea typeface="方正粗黑宋简体" panose="02000000000000000000" pitchFamily="2" charset="-122"/>
              </a:rPr>
              <a:t>存放</a:t>
            </a:r>
            <a:r>
              <a:rPr lang="zh-CN" altLang="en-US" sz="2000" b="1" u="sng">
                <a:ea typeface="方正粗黑宋简体" panose="02000000000000000000" pitchFamily="2" charset="-122"/>
              </a:rPr>
              <a:t>用户的程序和数据</a:t>
            </a:r>
            <a:r>
              <a:rPr lang="zh-CN" altLang="en-US" sz="2000"/>
              <a:t>，</a:t>
            </a:r>
            <a:r>
              <a:rPr lang="zh-CN" altLang="en-US" sz="2000" b="1" u="sng">
                <a:ea typeface="方正粗黑宋简体" panose="02000000000000000000" pitchFamily="2" charset="-122"/>
              </a:rPr>
              <a:t>使得主存空间</a:t>
            </a:r>
            <a:r>
              <a:rPr lang="zh-CN" altLang="en-US" sz="2000" b="1" u="sng">
                <a:solidFill>
                  <a:srgbClr val="FF3300"/>
                </a:solidFill>
                <a:ea typeface="方正粗黑宋简体" panose="02000000000000000000" pitchFamily="2" charset="-122"/>
              </a:rPr>
              <a:t>利用率更高</a:t>
            </a:r>
            <a:r>
              <a:rPr lang="zh-CN" altLang="en-US" sz="2000" b="1" u="sng">
                <a:ea typeface="方正粗黑宋简体" panose="02000000000000000000" pitchFamily="2" charset="-122"/>
              </a:rPr>
              <a:t>，程序</a:t>
            </a:r>
            <a:r>
              <a:rPr lang="zh-CN" altLang="en-US" sz="2000" b="1" u="sng">
                <a:solidFill>
                  <a:srgbClr val="FF3300"/>
                </a:solidFill>
                <a:ea typeface="方正粗黑宋简体" panose="02000000000000000000" pitchFamily="2" charset="-122"/>
              </a:rPr>
              <a:t>执行效率更快</a:t>
            </a:r>
            <a:r>
              <a:rPr lang="zh-CN" altLang="en-US" sz="2000"/>
              <a:t>。</a:t>
            </a:r>
            <a:endParaRPr lang="en-US" altLang="zh-CN" sz="2000"/>
          </a:p>
          <a:p>
            <a:pPr eaLnBrk="1" hangingPunct="1">
              <a:lnSpc>
                <a:spcPct val="150000"/>
              </a:lnSpc>
              <a:buFont typeface="Arial" panose="020B0604020202020204" pitchFamily="34" charset="0"/>
              <a:buNone/>
            </a:pPr>
            <a:r>
              <a:rPr lang="en-US" altLang="zh-CN" sz="2000"/>
              <a:t>              </a:t>
            </a:r>
            <a:r>
              <a:rPr lang="zh-CN" altLang="en-US" sz="2000"/>
              <a:t>本章从</a:t>
            </a:r>
            <a:r>
              <a:rPr lang="zh-CN" altLang="en-US" sz="2000" b="1" u="sng">
                <a:ea typeface="方正粗黑宋简体" panose="02000000000000000000" pitchFamily="2" charset="-122"/>
              </a:rPr>
              <a:t>存储器相关基本概念</a:t>
            </a:r>
            <a:r>
              <a:rPr lang="zh-CN" altLang="en-US" sz="2000"/>
              <a:t>着手，将</a:t>
            </a:r>
            <a:r>
              <a:rPr lang="zh-CN" altLang="en-US" sz="2000" b="1" u="sng">
                <a:ea typeface="方正粗黑宋简体" panose="02000000000000000000" pitchFamily="2" charset="-122"/>
              </a:rPr>
              <a:t>存储管理划分为</a:t>
            </a:r>
            <a:r>
              <a:rPr lang="zh-CN" altLang="en-US" sz="2000" b="1" u="sng">
                <a:solidFill>
                  <a:srgbClr val="FF3300"/>
                </a:solidFill>
                <a:ea typeface="方正粗黑宋简体" panose="02000000000000000000" pitchFamily="2" charset="-122"/>
              </a:rPr>
              <a:t>简单存储管理</a:t>
            </a:r>
            <a:r>
              <a:rPr lang="zh-CN" altLang="en-US" sz="2000" b="1" u="sng">
                <a:ea typeface="方正粗黑宋简体" panose="02000000000000000000" pitchFamily="2" charset="-122"/>
              </a:rPr>
              <a:t>和</a:t>
            </a:r>
            <a:r>
              <a:rPr lang="zh-CN" altLang="en-US" sz="2000" b="1" u="sng">
                <a:solidFill>
                  <a:srgbClr val="FF3300"/>
                </a:solidFill>
                <a:ea typeface="方正粗黑宋简体" panose="02000000000000000000" pitchFamily="2" charset="-122"/>
              </a:rPr>
              <a:t>虚拟存储管理</a:t>
            </a:r>
            <a:r>
              <a:rPr lang="zh-CN" altLang="en-US" sz="2000" b="1" u="sng">
                <a:ea typeface="方正粗黑宋简体" panose="02000000000000000000" pitchFamily="2" charset="-122"/>
              </a:rPr>
              <a:t>两部分</a:t>
            </a:r>
            <a:r>
              <a:rPr lang="zh-CN" altLang="en-US" sz="2000"/>
              <a:t>，分别介绍两种</a:t>
            </a:r>
            <a:r>
              <a:rPr lang="zh-CN" altLang="en-US" sz="2000" b="1" u="sng">
                <a:ea typeface="方正粗黑宋简体" panose="02000000000000000000" pitchFamily="2" charset="-122"/>
              </a:rPr>
              <a:t>管理技术</a:t>
            </a:r>
            <a:r>
              <a:rPr lang="zh-CN" altLang="en-US" sz="2000"/>
              <a:t>，内容包括了每一种存储管理技术的</a:t>
            </a:r>
            <a:r>
              <a:rPr lang="zh-CN" altLang="en-US" sz="2000" b="1" u="sng">
                <a:solidFill>
                  <a:schemeClr val="hlink"/>
                </a:solidFill>
                <a:ea typeface="方正粗黑宋简体" panose="02000000000000000000" pitchFamily="2" charset="-122"/>
              </a:rPr>
              <a:t>原理</a:t>
            </a:r>
            <a:r>
              <a:rPr lang="zh-CN" altLang="en-US" sz="2000"/>
              <a:t>、</a:t>
            </a:r>
            <a:r>
              <a:rPr lang="zh-CN" altLang="en-US" sz="2000" b="1" u="sng">
                <a:solidFill>
                  <a:schemeClr val="hlink"/>
                </a:solidFill>
                <a:ea typeface="方正粗黑宋简体" panose="02000000000000000000" pitchFamily="2" charset="-122"/>
              </a:rPr>
              <a:t>逻辑描述</a:t>
            </a:r>
            <a:r>
              <a:rPr lang="zh-CN" altLang="en-US" sz="2000"/>
              <a:t>、</a:t>
            </a:r>
            <a:r>
              <a:rPr lang="zh-CN" altLang="en-US" sz="2000" b="1" u="sng">
                <a:solidFill>
                  <a:schemeClr val="hlink"/>
                </a:solidFill>
                <a:ea typeface="方正粗黑宋简体" panose="02000000000000000000" pitchFamily="2" charset="-122"/>
              </a:rPr>
              <a:t>经典案例</a:t>
            </a:r>
            <a:r>
              <a:rPr lang="zh-CN" altLang="en-US" sz="2000"/>
              <a:t>，详述了操作系统的存储管理所实现的</a:t>
            </a:r>
            <a:r>
              <a:rPr lang="zh-CN" altLang="en-US" sz="2000" b="1" u="sng">
                <a:ea typeface="方正粗黑宋简体" panose="02000000000000000000" pitchFamily="2" charset="-122"/>
              </a:rPr>
              <a:t>主存的分配和去配</a:t>
            </a:r>
            <a:r>
              <a:rPr lang="zh-CN" altLang="en-US" sz="2000"/>
              <a:t>、</a:t>
            </a:r>
            <a:r>
              <a:rPr lang="zh-CN" altLang="en-US" sz="2000" b="1" u="sng">
                <a:ea typeface="方正粗黑宋简体" panose="02000000000000000000" pitchFamily="2" charset="-122"/>
              </a:rPr>
              <a:t>地址转换和存储保护</a:t>
            </a:r>
            <a:r>
              <a:rPr lang="zh-CN" altLang="en-US" sz="2000"/>
              <a:t>、</a:t>
            </a:r>
            <a:r>
              <a:rPr lang="zh-CN" altLang="en-US" sz="2000" b="1" u="sng">
                <a:ea typeface="方正粗黑宋简体" panose="02000000000000000000" pitchFamily="2" charset="-122"/>
              </a:rPr>
              <a:t>主存空间的共享以及扩充</a:t>
            </a:r>
            <a:r>
              <a:rPr lang="zh-CN" altLang="en-US" sz="20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灯片编号占位符 5">
            <a:extLst>
              <a:ext uri="{FF2B5EF4-FFF2-40B4-BE49-F238E27FC236}">
                <a16:creationId xmlns:a16="http://schemas.microsoft.com/office/drawing/2014/main" id="{57BDF64C-9E52-451F-B9D6-2B82490C0F1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7336FDF-11D0-4FC6-884E-746D54C2897D}" type="slidenum">
              <a:rPr lang="zh-CN" altLang="en-US" sz="1000">
                <a:solidFill>
                  <a:srgbClr val="000066"/>
                </a:solidFill>
                <a:latin typeface="Times New Roman" panose="02020603050405020304" pitchFamily="18" charset="0"/>
              </a:rPr>
              <a:pPr algn="r" eaLnBrk="1" hangingPunct="1"/>
              <a:t>2</a:t>
            </a:fld>
            <a:endParaRPr lang="en-US" altLang="zh-CN" sz="1000">
              <a:solidFill>
                <a:srgbClr val="000066"/>
              </a:solidFill>
              <a:latin typeface="Times New Roman" panose="02020603050405020304" pitchFamily="18" charset="0"/>
            </a:endParaRPr>
          </a:p>
        </p:txBody>
      </p:sp>
      <p:sp>
        <p:nvSpPr>
          <p:cNvPr id="8195" name="副标题 2">
            <a:extLst>
              <a:ext uri="{FF2B5EF4-FFF2-40B4-BE49-F238E27FC236}">
                <a16:creationId xmlns:a16="http://schemas.microsoft.com/office/drawing/2014/main" id="{62F1F08D-4944-4681-A69B-2E9816E16CA1}"/>
              </a:ext>
            </a:extLst>
          </p:cNvPr>
          <p:cNvSpPr>
            <a:spLocks noGrp="1" noChangeArrowheads="1"/>
          </p:cNvSpPr>
          <p:nvPr>
            <p:ph type="subTitle" idx="4294967295"/>
          </p:nvPr>
        </p:nvSpPr>
        <p:spPr>
          <a:xfrm>
            <a:off x="900113" y="2133600"/>
            <a:ext cx="8135937" cy="3382963"/>
          </a:xfrm>
        </p:spPr>
        <p:txBody>
          <a:bodyPr/>
          <a:lstStyle/>
          <a:p>
            <a:pPr marL="0" indent="0" eaLnBrk="1" hangingPunct="1">
              <a:lnSpc>
                <a:spcPct val="150000"/>
              </a:lnSpc>
              <a:spcBef>
                <a:spcPct val="25000"/>
              </a:spcBef>
              <a:buFont typeface="Arial" panose="020B0604020202020204" pitchFamily="34" charset="0"/>
              <a:buNone/>
            </a:pPr>
            <a:r>
              <a:rPr lang="en-US" altLang="zh-CN" sz="2200" b="1" dirty="0">
                <a:latin typeface="等线" panose="02010600030101010101" pitchFamily="2" charset="-122"/>
                <a:ea typeface="等线" panose="02010600030101010101" pitchFamily="2" charset="-122"/>
                <a:cs typeface="Times New Roman" panose="02020603050405020304" pitchFamily="18" charset="0"/>
              </a:rPr>
              <a:t>1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存储系统的基本概念             </a:t>
            </a:r>
            <a:r>
              <a:rPr lang="en-US" altLang="zh-CN" sz="2200" b="1" dirty="0">
                <a:latin typeface="等线" panose="02010600030101010101" pitchFamily="2" charset="-122"/>
                <a:ea typeface="等线" panose="02010600030101010101" pitchFamily="2" charset="-122"/>
                <a:cs typeface="Times New Roman" panose="02020603050405020304" pitchFamily="18" charset="0"/>
              </a:rPr>
              <a:t>2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存储管理的基本概念 </a:t>
            </a:r>
          </a:p>
          <a:p>
            <a:pPr marL="0" indent="0" eaLnBrk="1" hangingPunct="1">
              <a:lnSpc>
                <a:spcPct val="150000"/>
              </a:lnSpc>
              <a:spcBef>
                <a:spcPct val="25000"/>
              </a:spcBef>
              <a:buFont typeface="Arial" panose="020B0604020202020204" pitchFamily="34" charset="0"/>
              <a:buNone/>
            </a:pPr>
            <a:r>
              <a:rPr lang="en-US" altLang="zh-CN" sz="2200" b="1" dirty="0">
                <a:latin typeface="等线" panose="02010600030101010101" pitchFamily="2" charset="-122"/>
                <a:ea typeface="等线" panose="02010600030101010101" pitchFamily="2" charset="-122"/>
                <a:cs typeface="Times New Roman" panose="02020603050405020304" pitchFamily="18" charset="0"/>
              </a:rPr>
              <a:t>3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分区存储管理                        </a:t>
            </a:r>
            <a:r>
              <a:rPr lang="en-US" altLang="zh-CN" sz="2200" b="1" dirty="0">
                <a:latin typeface="等线" panose="02010600030101010101" pitchFamily="2" charset="-122"/>
                <a:ea typeface="等线" panose="02010600030101010101" pitchFamily="2" charset="-122"/>
                <a:cs typeface="Times New Roman" panose="02020603050405020304" pitchFamily="18" charset="0"/>
              </a:rPr>
              <a:t>4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简单分页存储管理 </a:t>
            </a:r>
          </a:p>
          <a:p>
            <a:pPr marL="0" indent="0" eaLnBrk="1" hangingPunct="1">
              <a:lnSpc>
                <a:spcPct val="150000"/>
              </a:lnSpc>
              <a:spcBef>
                <a:spcPct val="25000"/>
              </a:spcBef>
              <a:buFont typeface="Arial" panose="020B0604020202020204" pitchFamily="34" charset="0"/>
              <a:buNone/>
            </a:pPr>
            <a:r>
              <a:rPr lang="en-US" altLang="zh-CN" sz="2200" b="1" dirty="0">
                <a:latin typeface="等线" panose="02010600030101010101" pitchFamily="2" charset="-122"/>
                <a:ea typeface="等线" panose="02010600030101010101" pitchFamily="2" charset="-122"/>
                <a:cs typeface="Times New Roman" panose="02020603050405020304" pitchFamily="18" charset="0"/>
              </a:rPr>
              <a:t>5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简单分段存储管理                 </a:t>
            </a:r>
            <a:r>
              <a:rPr lang="en-US" altLang="zh-CN" sz="2200" b="1" dirty="0">
                <a:latin typeface="等线" panose="02010600030101010101" pitchFamily="2" charset="-122"/>
                <a:ea typeface="等线" panose="02010600030101010101" pitchFamily="2" charset="-122"/>
                <a:cs typeface="Times New Roman" panose="02020603050405020304" pitchFamily="18" charset="0"/>
              </a:rPr>
              <a:t>6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虚拟存储管理 </a:t>
            </a:r>
          </a:p>
          <a:p>
            <a:pPr marL="0" indent="0" eaLnBrk="1" hangingPunct="1">
              <a:lnSpc>
                <a:spcPct val="150000"/>
              </a:lnSpc>
              <a:spcBef>
                <a:spcPct val="25000"/>
              </a:spcBef>
              <a:buFont typeface="Arial" panose="020B0604020202020204" pitchFamily="34" charset="0"/>
              <a:buNone/>
            </a:pPr>
            <a:r>
              <a:rPr lang="en-US" altLang="zh-CN" sz="2200" b="1" dirty="0">
                <a:latin typeface="等线" panose="02010600030101010101" pitchFamily="2" charset="-122"/>
                <a:ea typeface="等线" panose="02010600030101010101" pitchFamily="2" charset="-122"/>
                <a:cs typeface="Times New Roman" panose="02020603050405020304" pitchFamily="18" charset="0"/>
              </a:rPr>
              <a:t>7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请求分页虚拟存储管理          </a:t>
            </a:r>
            <a:r>
              <a:rPr lang="en-US" altLang="zh-CN" sz="2200" b="1" dirty="0">
                <a:latin typeface="等线" panose="02010600030101010101" pitchFamily="2" charset="-122"/>
                <a:ea typeface="等线" panose="02010600030101010101" pitchFamily="2" charset="-122"/>
                <a:cs typeface="Times New Roman" panose="02020603050405020304" pitchFamily="18" charset="0"/>
              </a:rPr>
              <a:t>8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请求分段虚拟存储管理 </a:t>
            </a:r>
          </a:p>
          <a:p>
            <a:pPr marL="0" indent="0" eaLnBrk="1" hangingPunct="1">
              <a:lnSpc>
                <a:spcPct val="150000"/>
              </a:lnSpc>
              <a:spcBef>
                <a:spcPct val="25000"/>
              </a:spcBef>
              <a:buFont typeface="Arial" panose="020B0604020202020204" pitchFamily="34" charset="0"/>
              <a:buNone/>
            </a:pPr>
            <a:r>
              <a:rPr lang="en-US" altLang="zh-CN" sz="2200" b="1" dirty="0">
                <a:latin typeface="等线" panose="02010600030101010101" pitchFamily="2" charset="-122"/>
                <a:ea typeface="等线" panose="02010600030101010101" pitchFamily="2" charset="-122"/>
                <a:cs typeface="Times New Roman" panose="02020603050405020304" pitchFamily="18" charset="0"/>
              </a:rPr>
              <a:t>9 </a:t>
            </a:r>
            <a:r>
              <a:rPr lang="zh-CN" altLang="en-US" sz="2200" b="1" dirty="0">
                <a:latin typeface="等线" panose="02010600030101010101" pitchFamily="2" charset="-122"/>
                <a:ea typeface="等线" panose="02010600030101010101" pitchFamily="2" charset="-122"/>
                <a:cs typeface="Times New Roman" panose="02020603050405020304" pitchFamily="18" charset="0"/>
              </a:rPr>
              <a:t>请求段页式虚拟存储管理</a:t>
            </a:r>
            <a:r>
              <a:rPr lang="zh-CN" altLang="en-US" sz="2800" dirty="0">
                <a:ea typeface="等线" panose="02010600030101010101" pitchFamily="2" charset="-122"/>
                <a:cs typeface="Times New Roman" panose="02020603050405020304" pitchFamily="18" charset="0"/>
              </a:rPr>
              <a:t> </a:t>
            </a:r>
          </a:p>
        </p:txBody>
      </p:sp>
      <p:sp>
        <p:nvSpPr>
          <p:cNvPr id="8196" name="TextBox 8">
            <a:extLst>
              <a:ext uri="{FF2B5EF4-FFF2-40B4-BE49-F238E27FC236}">
                <a16:creationId xmlns:a16="http://schemas.microsoft.com/office/drawing/2014/main" id="{C552C5AA-9344-4559-9822-8A5B41F5EDD0}"/>
              </a:ext>
            </a:extLst>
          </p:cNvPr>
          <p:cNvSpPr txBox="1">
            <a:spLocks noChangeArrowheads="1"/>
          </p:cNvSpPr>
          <p:nvPr/>
        </p:nvSpPr>
        <p:spPr bwMode="auto">
          <a:xfrm>
            <a:off x="323850" y="1196975"/>
            <a:ext cx="3786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400">
                <a:solidFill>
                  <a:schemeClr val="hlink"/>
                </a:solidFill>
                <a:ea typeface="微软雅黑" panose="020B0503020204020204" pitchFamily="34" charset="-122"/>
              </a:rPr>
              <a:t>学习内容：</a:t>
            </a:r>
          </a:p>
        </p:txBody>
      </p:sp>
      <p:sp>
        <p:nvSpPr>
          <p:cNvPr id="8197" name="Rectangle 5">
            <a:extLst>
              <a:ext uri="{FF2B5EF4-FFF2-40B4-BE49-F238E27FC236}">
                <a16:creationId xmlns:a16="http://schemas.microsoft.com/office/drawing/2014/main" id="{414CA536-24E0-47B9-8C06-72B9434CED11}"/>
              </a:ext>
            </a:extLst>
          </p:cNvPr>
          <p:cNvSpPr>
            <a:spLocks noChangeArrowheads="1"/>
          </p:cNvSpPr>
          <p:nvPr/>
        </p:nvSpPr>
        <p:spPr bwMode="auto">
          <a:xfrm>
            <a:off x="2771775" y="188913"/>
            <a:ext cx="3240088"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dirty="0">
                <a:solidFill>
                  <a:schemeClr val="hlink"/>
                </a:solidFill>
                <a:latin typeface="方正粗黑宋简体" panose="02000000000000000000" pitchFamily="2" charset="-122"/>
                <a:ea typeface="方正粗黑宋简体" panose="02000000000000000000" pitchFamily="2" charset="-122"/>
              </a:rPr>
              <a:t>第</a:t>
            </a:r>
            <a:r>
              <a:rPr lang="en-US" altLang="zh-CN" dirty="0">
                <a:solidFill>
                  <a:schemeClr val="hlink"/>
                </a:solidFill>
                <a:latin typeface="方正粗黑宋简体" panose="02000000000000000000" pitchFamily="2" charset="-122"/>
                <a:ea typeface="方正粗黑宋简体" panose="02000000000000000000" pitchFamily="2" charset="-122"/>
              </a:rPr>
              <a:t>4</a:t>
            </a:r>
            <a:r>
              <a:rPr lang="zh-CN" altLang="en-US" dirty="0">
                <a:solidFill>
                  <a:schemeClr val="hlink"/>
                </a:solidFill>
                <a:latin typeface="方正粗黑宋简体" panose="02000000000000000000" pitchFamily="2" charset="-122"/>
                <a:ea typeface="方正粗黑宋简体" panose="02000000000000000000" pitchFamily="2" charset="-122"/>
              </a:rPr>
              <a:t>章 存储管理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灯片编号占位符 5">
            <a:extLst>
              <a:ext uri="{FF2B5EF4-FFF2-40B4-BE49-F238E27FC236}">
                <a16:creationId xmlns:a16="http://schemas.microsoft.com/office/drawing/2014/main" id="{B77A4CBA-E915-4AC5-85A5-08DAA750CCF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4B7F49C-9293-4799-8CE3-2113DB2042FB}" type="slidenum">
              <a:rPr lang="zh-CN" altLang="en-US" sz="1000">
                <a:solidFill>
                  <a:srgbClr val="000066"/>
                </a:solidFill>
                <a:latin typeface="Times New Roman" panose="02020603050405020304" pitchFamily="18" charset="0"/>
              </a:rPr>
              <a:pPr algn="r" eaLnBrk="1" hangingPunct="1"/>
              <a:t>3</a:t>
            </a:fld>
            <a:endParaRPr lang="en-US" altLang="zh-CN" sz="1000">
              <a:solidFill>
                <a:srgbClr val="000066"/>
              </a:solidFill>
              <a:latin typeface="Times New Roman" panose="02020603050405020304" pitchFamily="18" charset="0"/>
            </a:endParaRPr>
          </a:p>
        </p:txBody>
      </p:sp>
      <p:sp>
        <p:nvSpPr>
          <p:cNvPr id="9219" name="Rectangle 2">
            <a:extLst>
              <a:ext uri="{FF2B5EF4-FFF2-40B4-BE49-F238E27FC236}">
                <a16:creationId xmlns:a16="http://schemas.microsoft.com/office/drawing/2014/main" id="{7E28EAEE-FCD3-40FE-AD08-39F46401350F}"/>
              </a:ext>
            </a:extLst>
          </p:cNvPr>
          <p:cNvSpPr>
            <a:spLocks noGrp="1" noChangeArrowheads="1"/>
          </p:cNvSpPr>
          <p:nvPr>
            <p:ph type="title"/>
          </p:nvPr>
        </p:nvSpPr>
        <p:spPr>
          <a:xfrm>
            <a:off x="2411413" y="188913"/>
            <a:ext cx="4608512" cy="576262"/>
          </a:xfrm>
        </p:spPr>
        <p:txBody>
          <a:bodyPr/>
          <a:lstStyle/>
          <a:p>
            <a:pPr eaLnBrk="1" hangingPunct="1"/>
            <a:r>
              <a:rPr lang="en-US" altLang="zh-CN" dirty="0">
                <a:latin typeface="方正粗黑宋简体" panose="02000000000000000000" pitchFamily="2" charset="-122"/>
                <a:ea typeface="方正粗黑宋简体" panose="02000000000000000000" pitchFamily="2" charset="-122"/>
              </a:rPr>
              <a:t>1 </a:t>
            </a:r>
            <a:r>
              <a:rPr lang="zh-CN" altLang="en-US" dirty="0">
                <a:latin typeface="方正粗黑宋简体" panose="02000000000000000000" pitchFamily="2" charset="-122"/>
                <a:ea typeface="方正粗黑宋简体" panose="02000000000000000000" pitchFamily="2" charset="-122"/>
              </a:rPr>
              <a:t>存储系统的基本概念</a:t>
            </a:r>
          </a:p>
        </p:txBody>
      </p:sp>
      <p:sp>
        <p:nvSpPr>
          <p:cNvPr id="9220" name="Rectangle 3">
            <a:extLst>
              <a:ext uri="{FF2B5EF4-FFF2-40B4-BE49-F238E27FC236}">
                <a16:creationId xmlns:a16="http://schemas.microsoft.com/office/drawing/2014/main" id="{9B040E57-E25C-49A9-B004-2875A1400187}"/>
              </a:ext>
            </a:extLst>
          </p:cNvPr>
          <p:cNvSpPr>
            <a:spLocks noGrp="1" noChangeArrowheads="1"/>
          </p:cNvSpPr>
          <p:nvPr>
            <p:ph type="body" idx="1"/>
          </p:nvPr>
        </p:nvSpPr>
        <p:spPr>
          <a:xfrm>
            <a:off x="0" y="908050"/>
            <a:ext cx="8893175" cy="5041900"/>
          </a:xfrm>
        </p:spPr>
        <p:txBody>
          <a:bodyPr/>
          <a:lstStyle/>
          <a:p>
            <a:pPr eaLnBrk="1" hangingPunct="1">
              <a:lnSpc>
                <a:spcPct val="150000"/>
              </a:lnSpc>
              <a:buFont typeface="Arial" panose="020B0604020202020204" pitchFamily="34" charset="0"/>
              <a:buNone/>
            </a:pPr>
            <a:r>
              <a:rPr lang="zh-CN" altLang="en-US" sz="1800"/>
              <a:t>　</a:t>
            </a:r>
            <a:r>
              <a:rPr lang="zh-CN" altLang="en-US" sz="2400"/>
              <a:t>　       计算机最突出的特点是</a:t>
            </a:r>
            <a:r>
              <a:rPr lang="zh-CN" altLang="en-US" sz="2400">
                <a:solidFill>
                  <a:schemeClr val="hlink"/>
                </a:solidFill>
                <a:ea typeface="方正粗黑宋简体" panose="02000000000000000000" pitchFamily="2" charset="-122"/>
              </a:rPr>
              <a:t>存储记忆功能</a:t>
            </a:r>
            <a:r>
              <a:rPr lang="zh-CN" altLang="en-US" sz="2400"/>
              <a:t>，</a:t>
            </a:r>
            <a:r>
              <a:rPr lang="zh-CN" altLang="en-US" sz="2400">
                <a:solidFill>
                  <a:srgbClr val="FF3300"/>
                </a:solidFill>
                <a:ea typeface="方正粗黑宋简体" panose="02000000000000000000" pitchFamily="2" charset="-122"/>
              </a:rPr>
              <a:t>存储器</a:t>
            </a:r>
            <a:r>
              <a:rPr lang="zh-CN" altLang="en-US" sz="2400"/>
              <a:t>在计算机系统的组成中占有非常重要的位置。计算机的</a:t>
            </a:r>
            <a:r>
              <a:rPr lang="zh-CN" altLang="en-US" sz="2400">
                <a:solidFill>
                  <a:schemeClr val="hlink"/>
                </a:solidFill>
                <a:ea typeface="方正粗黑宋简体" panose="02000000000000000000" pitchFamily="2" charset="-122"/>
              </a:rPr>
              <a:t>存储系统由不同的存储器组成</a:t>
            </a:r>
            <a:r>
              <a:rPr lang="zh-CN" altLang="en-US" sz="2400"/>
              <a:t>，</a:t>
            </a:r>
            <a:r>
              <a:rPr lang="zh-CN" altLang="en-US" sz="2400" b="1">
                <a:ea typeface="华文行楷" panose="02010800040101010101" pitchFamily="2" charset="-122"/>
              </a:rPr>
              <a:t>每种存储器具有其自身的特点和作用</a:t>
            </a:r>
            <a:r>
              <a:rPr lang="zh-CN" altLang="en-US" sz="2400"/>
              <a:t>。从</a:t>
            </a:r>
            <a:r>
              <a:rPr lang="zh-CN" altLang="en-US" sz="2400" b="1" u="sng">
                <a:ea typeface="方正舒体" panose="02010601030101010101" pitchFamily="2" charset="-122"/>
              </a:rPr>
              <a:t>作业的逻辑地址空间</a:t>
            </a:r>
            <a:r>
              <a:rPr lang="zh-CN" altLang="en-US" sz="2400"/>
              <a:t>到</a:t>
            </a:r>
            <a:r>
              <a:rPr lang="zh-CN" altLang="en-US" sz="2400" b="1" u="sng">
                <a:ea typeface="方正舒体" panose="02010601030101010101" pitchFamily="2" charset="-122"/>
              </a:rPr>
              <a:t>存储设备中的物理地址空间</a:t>
            </a:r>
            <a:r>
              <a:rPr lang="zh-CN" altLang="en-US" sz="2400">
                <a:solidFill>
                  <a:schemeClr val="hlink"/>
                </a:solidFill>
                <a:ea typeface="方正粗黑宋简体" panose="02000000000000000000" pitchFamily="2" charset="-122"/>
              </a:rPr>
              <a:t>需要地址转换</a:t>
            </a:r>
            <a:r>
              <a:rPr lang="zh-CN" altLang="en-US" sz="2400"/>
              <a:t>，在多道程序设计系统中，允许多个作业驻留内存，存储空间的利用和管理就变得尤为重要。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灯片编号占位符 5">
            <a:extLst>
              <a:ext uri="{FF2B5EF4-FFF2-40B4-BE49-F238E27FC236}">
                <a16:creationId xmlns:a16="http://schemas.microsoft.com/office/drawing/2014/main" id="{E5BF1359-2318-4363-B2F5-6BAB8BE8F78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C30482A-3D38-42D0-A96B-41D760FA7B80}" type="slidenum">
              <a:rPr lang="zh-CN" altLang="en-US" sz="1000">
                <a:solidFill>
                  <a:srgbClr val="000066"/>
                </a:solidFill>
                <a:latin typeface="Times New Roman" panose="02020603050405020304" pitchFamily="18" charset="0"/>
              </a:rPr>
              <a:pPr algn="r" eaLnBrk="1" hangingPunct="1"/>
              <a:t>4</a:t>
            </a:fld>
            <a:endParaRPr lang="en-US" altLang="zh-CN" sz="1000">
              <a:solidFill>
                <a:srgbClr val="000066"/>
              </a:solidFill>
              <a:latin typeface="Times New Roman" panose="02020603050405020304" pitchFamily="18" charset="0"/>
            </a:endParaRPr>
          </a:p>
        </p:txBody>
      </p:sp>
      <p:sp>
        <p:nvSpPr>
          <p:cNvPr id="10243" name="Rectangle 2">
            <a:extLst>
              <a:ext uri="{FF2B5EF4-FFF2-40B4-BE49-F238E27FC236}">
                <a16:creationId xmlns:a16="http://schemas.microsoft.com/office/drawing/2014/main" id="{06595DE5-976E-4870-A5E4-8645F2B652CB}"/>
              </a:ext>
            </a:extLst>
          </p:cNvPr>
          <p:cNvSpPr>
            <a:spLocks noGrp="1" noChangeArrowheads="1"/>
          </p:cNvSpPr>
          <p:nvPr>
            <p:ph type="title"/>
          </p:nvPr>
        </p:nvSpPr>
        <p:spPr>
          <a:xfrm>
            <a:off x="1619250" y="71438"/>
            <a:ext cx="5545138" cy="661987"/>
          </a:xfrm>
        </p:spPr>
        <p:txBody>
          <a:bodyPr/>
          <a:lstStyle/>
          <a:p>
            <a:pPr algn="l" eaLnBrk="1" hangingPunct="1"/>
            <a:r>
              <a:rPr lang="zh-CN" altLang="en-US" dirty="0"/>
              <a:t>　　</a:t>
            </a:r>
            <a:r>
              <a:rPr lang="en-US" altLang="zh-CN" dirty="0"/>
              <a:t>1.1 </a:t>
            </a:r>
            <a:r>
              <a:rPr lang="zh-CN" altLang="en-US" dirty="0"/>
              <a:t>存储器的分类</a:t>
            </a:r>
          </a:p>
        </p:txBody>
      </p:sp>
      <p:sp>
        <p:nvSpPr>
          <p:cNvPr id="5123" name="Rectangle 3">
            <a:extLst>
              <a:ext uri="{FF2B5EF4-FFF2-40B4-BE49-F238E27FC236}">
                <a16:creationId xmlns:a16="http://schemas.microsoft.com/office/drawing/2014/main" id="{0E9E5B46-1AF8-4284-AF43-E9F9A8D898E7}"/>
              </a:ext>
            </a:extLst>
          </p:cNvPr>
          <p:cNvSpPr>
            <a:spLocks noGrp="1" noChangeArrowheads="1"/>
          </p:cNvSpPr>
          <p:nvPr>
            <p:ph type="body" idx="1"/>
          </p:nvPr>
        </p:nvSpPr>
        <p:spPr>
          <a:xfrm>
            <a:off x="107950" y="836613"/>
            <a:ext cx="9036050" cy="5949950"/>
          </a:xfrm>
          <a:solidFill>
            <a:schemeClr val="bg1"/>
          </a:solidFill>
        </p:spPr>
        <p:txBody>
          <a:bodyPr/>
          <a:lstStyle/>
          <a:p>
            <a:pPr eaLnBrk="1" hangingPunct="1">
              <a:lnSpc>
                <a:spcPct val="125000"/>
              </a:lnSpc>
              <a:buClr>
                <a:srgbClr val="FF3300"/>
              </a:buClr>
              <a:buFont typeface="Wingdings" panose="05000000000000000000" pitchFamily="2" charset="2"/>
              <a:buChar char="l"/>
            </a:pPr>
            <a:r>
              <a:rPr lang="zh-CN" altLang="en-US" sz="1800"/>
              <a:t>目前</a:t>
            </a:r>
            <a:r>
              <a:rPr lang="zh-CN" altLang="en-US" sz="1800" b="1">
                <a:ea typeface="华文中宋" panose="02010600040101010101" pitchFamily="2" charset="-122"/>
              </a:rPr>
              <a:t>计算机的存储系统</a:t>
            </a:r>
            <a:r>
              <a:rPr lang="zh-CN" altLang="en-US" sz="1800"/>
              <a:t>主要</a:t>
            </a:r>
            <a:r>
              <a:rPr lang="zh-CN" altLang="en-US" sz="1800" b="1">
                <a:ea typeface="方正粗黑宋简体" panose="02000000000000000000" pitchFamily="2" charset="-122"/>
              </a:rPr>
              <a:t>采用三级存储器</a:t>
            </a:r>
            <a:r>
              <a:rPr lang="zh-CN" altLang="en-US" sz="1800"/>
              <a:t>组成，分别是：</a:t>
            </a:r>
            <a:endParaRPr lang="en-US" altLang="zh-CN" sz="1800"/>
          </a:p>
          <a:p>
            <a:pPr eaLnBrk="1" hangingPunct="1">
              <a:lnSpc>
                <a:spcPct val="125000"/>
              </a:lnSpc>
              <a:spcBef>
                <a:spcPct val="25000"/>
              </a:spcBef>
              <a:buClr>
                <a:schemeClr val="bg1"/>
              </a:buClr>
              <a:buFont typeface="Wingdings" panose="05000000000000000000" pitchFamily="2" charset="2"/>
              <a:buChar char="Ø"/>
            </a:pPr>
            <a:r>
              <a:rPr lang="en-US" altLang="zh-CN" sz="1800"/>
              <a:t>     </a:t>
            </a:r>
            <a:r>
              <a:rPr lang="en-US" altLang="zh-CN" sz="1800">
                <a:latin typeface="方正粗黑宋简体" panose="02000000000000000000" pitchFamily="2" charset="-122"/>
                <a:ea typeface="方正粗黑宋简体" panose="02000000000000000000" pitchFamily="2" charset="-122"/>
              </a:rPr>
              <a:t>¤</a:t>
            </a:r>
            <a:r>
              <a:rPr lang="en-US" altLang="zh-CN" sz="1800"/>
              <a:t> </a:t>
            </a:r>
            <a:r>
              <a:rPr lang="zh-CN" altLang="en-US" sz="1800" b="1">
                <a:solidFill>
                  <a:schemeClr val="hlink"/>
                </a:solidFill>
                <a:ea typeface="方正粗黑宋简体" panose="02000000000000000000" pitchFamily="2" charset="-122"/>
              </a:rPr>
              <a:t>高速缓冲存储器</a:t>
            </a:r>
            <a:r>
              <a:rPr lang="zh-CN" altLang="en-US" sz="1800"/>
              <a:t>（也称为</a:t>
            </a:r>
            <a:r>
              <a:rPr lang="zh-CN" altLang="en-US" sz="1800" b="1">
                <a:solidFill>
                  <a:srgbClr val="FF3300"/>
                </a:solidFill>
                <a:ea typeface="方正粗黑宋简体" panose="02000000000000000000" pitchFamily="2" charset="-122"/>
              </a:rPr>
              <a:t>缓存</a:t>
            </a:r>
            <a:r>
              <a:rPr lang="zh-CN" altLang="en-US" sz="1800"/>
              <a:t>）</a:t>
            </a:r>
            <a:endParaRPr lang="en-US" altLang="zh-CN" sz="1800"/>
          </a:p>
          <a:p>
            <a:pPr eaLnBrk="1" hangingPunct="1">
              <a:lnSpc>
                <a:spcPct val="115000"/>
              </a:lnSpc>
              <a:spcBef>
                <a:spcPct val="0"/>
              </a:spcBef>
              <a:buClr>
                <a:schemeClr val="bg1"/>
              </a:buClr>
              <a:buFont typeface="Wingdings" panose="05000000000000000000" pitchFamily="2" charset="2"/>
              <a:buChar char="Ø"/>
            </a:pPr>
            <a:r>
              <a:rPr lang="en-US" altLang="zh-CN" sz="1800"/>
              <a:t>     </a:t>
            </a:r>
            <a:r>
              <a:rPr lang="en-US" altLang="zh-CN" sz="1800">
                <a:latin typeface="方正粗黑宋简体" panose="02000000000000000000" pitchFamily="2" charset="-122"/>
                <a:ea typeface="方正粗黑宋简体" panose="02000000000000000000" pitchFamily="2" charset="-122"/>
              </a:rPr>
              <a:t>¤</a:t>
            </a:r>
            <a:r>
              <a:rPr lang="en-US" altLang="zh-CN" sz="1800"/>
              <a:t> </a:t>
            </a:r>
            <a:r>
              <a:rPr lang="zh-CN" altLang="en-US" sz="1800" b="1">
                <a:solidFill>
                  <a:schemeClr val="hlink"/>
                </a:solidFill>
                <a:ea typeface="方正粗黑宋简体" panose="02000000000000000000" pitchFamily="2" charset="-122"/>
              </a:rPr>
              <a:t>主存储器</a:t>
            </a:r>
            <a:r>
              <a:rPr lang="zh-CN" altLang="en-US" sz="1800"/>
              <a:t>（也称</a:t>
            </a:r>
            <a:r>
              <a:rPr lang="zh-CN" altLang="en-US" sz="1800" b="1">
                <a:solidFill>
                  <a:srgbClr val="FF3300"/>
                </a:solidFill>
                <a:ea typeface="方正粗黑宋简体" panose="02000000000000000000" pitchFamily="2" charset="-122"/>
              </a:rPr>
              <a:t>主存</a:t>
            </a:r>
            <a:r>
              <a:rPr lang="zh-CN" altLang="en-US" sz="1800"/>
              <a:t>或</a:t>
            </a:r>
            <a:r>
              <a:rPr lang="zh-CN" altLang="en-US" sz="1800" b="1">
                <a:solidFill>
                  <a:srgbClr val="FF3300"/>
                </a:solidFill>
                <a:ea typeface="方正粗黑宋简体" panose="02000000000000000000" pitchFamily="2" charset="-122"/>
              </a:rPr>
              <a:t>内存</a:t>
            </a:r>
            <a:r>
              <a:rPr lang="zh-CN" altLang="en-US" sz="1800"/>
              <a:t>）</a:t>
            </a:r>
            <a:endParaRPr lang="en-US" altLang="zh-CN" sz="1800"/>
          </a:p>
          <a:p>
            <a:pPr eaLnBrk="1" hangingPunct="1">
              <a:lnSpc>
                <a:spcPct val="115000"/>
              </a:lnSpc>
              <a:spcBef>
                <a:spcPct val="0"/>
              </a:spcBef>
              <a:spcAft>
                <a:spcPct val="25000"/>
              </a:spcAft>
              <a:buClr>
                <a:schemeClr val="bg1"/>
              </a:buClr>
              <a:buFont typeface="Wingdings" panose="05000000000000000000" pitchFamily="2" charset="2"/>
              <a:buChar char="Ø"/>
            </a:pPr>
            <a:r>
              <a:rPr lang="en-US" altLang="zh-CN" sz="1800"/>
              <a:t>     </a:t>
            </a:r>
            <a:r>
              <a:rPr lang="en-US" altLang="zh-CN" sz="1800">
                <a:latin typeface="方正粗黑宋简体" panose="02000000000000000000" pitchFamily="2" charset="-122"/>
                <a:ea typeface="方正粗黑宋简体" panose="02000000000000000000" pitchFamily="2" charset="-122"/>
              </a:rPr>
              <a:t>¤</a:t>
            </a:r>
            <a:r>
              <a:rPr lang="en-US" altLang="zh-CN" sz="1800">
                <a:ea typeface="方正粗黑宋简体" panose="02000000000000000000" pitchFamily="2" charset="-122"/>
              </a:rPr>
              <a:t> </a:t>
            </a:r>
            <a:r>
              <a:rPr lang="zh-CN" altLang="en-US" sz="1800" b="1">
                <a:solidFill>
                  <a:schemeClr val="hlink"/>
                </a:solidFill>
                <a:ea typeface="方正粗黑宋简体" panose="02000000000000000000" pitchFamily="2" charset="-122"/>
              </a:rPr>
              <a:t>外存储器</a:t>
            </a:r>
            <a:r>
              <a:rPr lang="zh-CN" altLang="en-US" sz="1800"/>
              <a:t>（也称为</a:t>
            </a:r>
            <a:r>
              <a:rPr lang="zh-CN" altLang="en-US" sz="1800" b="1">
                <a:solidFill>
                  <a:srgbClr val="FF3300"/>
                </a:solidFill>
                <a:ea typeface="方正粗黑宋简体" panose="02000000000000000000" pitchFamily="2" charset="-122"/>
              </a:rPr>
              <a:t>外存</a:t>
            </a:r>
            <a:r>
              <a:rPr lang="zh-CN" altLang="en-US" sz="1800"/>
              <a:t>或辅存）</a:t>
            </a:r>
            <a:endParaRPr lang="en-US" altLang="zh-CN" sz="1800"/>
          </a:p>
          <a:p>
            <a:pPr eaLnBrk="1" hangingPunct="1">
              <a:lnSpc>
                <a:spcPct val="125000"/>
              </a:lnSpc>
              <a:spcBef>
                <a:spcPct val="5000"/>
              </a:spcBef>
              <a:spcAft>
                <a:spcPct val="15000"/>
              </a:spcAft>
              <a:buClr>
                <a:schemeClr val="bg1"/>
              </a:buClr>
              <a:buFont typeface="Wingdings" panose="05000000000000000000" pitchFamily="2" charset="2"/>
              <a:buChar char="Ø"/>
            </a:pPr>
            <a:r>
              <a:rPr lang="en-US" altLang="zh-CN" sz="1800"/>
              <a:t>        </a:t>
            </a:r>
            <a:r>
              <a:rPr lang="zh-CN" altLang="en-US" sz="2000" b="1">
                <a:ea typeface="华文行楷" panose="02010800040101010101" pitchFamily="2" charset="-122"/>
              </a:rPr>
              <a:t>这三级存储器的性能各异，</a:t>
            </a:r>
            <a:r>
              <a:rPr lang="zh-CN" altLang="en-US" sz="2000" b="1">
                <a:solidFill>
                  <a:srgbClr val="FF3300"/>
                </a:solidFill>
                <a:ea typeface="华文行楷" panose="02010800040101010101" pitchFamily="2" charset="-122"/>
              </a:rPr>
              <a:t>容量上依次增加</a:t>
            </a:r>
            <a:r>
              <a:rPr lang="zh-CN" altLang="en-US" sz="2000" b="1">
                <a:ea typeface="华文行楷" panose="02010800040101010101" pitchFamily="2" charset="-122"/>
              </a:rPr>
              <a:t>，</a:t>
            </a:r>
            <a:r>
              <a:rPr lang="zh-CN" altLang="en-US" sz="2000" b="1">
                <a:solidFill>
                  <a:srgbClr val="FF3300"/>
                </a:solidFill>
                <a:ea typeface="华文行楷" panose="02010800040101010101" pitchFamily="2" charset="-122"/>
              </a:rPr>
              <a:t>访问速度上依次减慢</a:t>
            </a:r>
            <a:r>
              <a:rPr lang="zh-CN" altLang="en-US" sz="2000" b="1">
                <a:ea typeface="华文行楷" panose="02010800040101010101" pitchFamily="2" charset="-122"/>
              </a:rPr>
              <a:t>。</a:t>
            </a:r>
          </a:p>
          <a:p>
            <a:pPr eaLnBrk="1" hangingPunct="1">
              <a:lnSpc>
                <a:spcPct val="115000"/>
              </a:lnSpc>
              <a:spcBef>
                <a:spcPct val="25000"/>
              </a:spcBef>
              <a:buClr>
                <a:srgbClr val="FF3300"/>
              </a:buClr>
              <a:buFont typeface="Wingdings" panose="05000000000000000000" pitchFamily="2" charset="2"/>
              <a:buChar char="l"/>
            </a:pPr>
            <a:r>
              <a:rPr lang="zh-CN" altLang="en-US" sz="1800" b="1" u="sng">
                <a:solidFill>
                  <a:srgbClr val="FF3300"/>
                </a:solidFill>
                <a:ea typeface="方正小标宋_GBK" panose="03000509000000000000" pitchFamily="65" charset="-122"/>
              </a:rPr>
              <a:t>存储在外存中的程序必须进入内存才能被处理器执行</a:t>
            </a:r>
            <a:r>
              <a:rPr lang="zh-CN" altLang="en-US" sz="1800"/>
              <a:t>，所以</a:t>
            </a:r>
            <a:r>
              <a:rPr lang="zh-CN" altLang="en-US" sz="1800" b="1">
                <a:solidFill>
                  <a:schemeClr val="hlink"/>
                </a:solidFill>
                <a:ea typeface="方正粗黑宋简体" panose="02000000000000000000" pitchFamily="2" charset="-122"/>
              </a:rPr>
              <a:t>内存是一个非常重要的中转站</a:t>
            </a:r>
            <a:r>
              <a:rPr lang="zh-CN" altLang="en-US" sz="1800"/>
              <a:t>。</a:t>
            </a:r>
            <a:r>
              <a:rPr lang="zh-CN" altLang="en-US" sz="1800" b="1">
                <a:solidFill>
                  <a:srgbClr val="FF3300"/>
                </a:solidFill>
                <a:ea typeface="方正粗黑宋简体" panose="02000000000000000000" pitchFamily="2" charset="-122"/>
              </a:rPr>
              <a:t>一方面</a:t>
            </a:r>
            <a:r>
              <a:rPr lang="zh-CN" altLang="en-US" sz="2000" b="1">
                <a:ea typeface="华文行楷" panose="02010800040101010101" pitchFamily="2" charset="-122"/>
              </a:rPr>
              <a:t>内存中信息的存取必须满足处理器处理速度的要求</a:t>
            </a:r>
            <a:r>
              <a:rPr lang="zh-CN" altLang="en-US" sz="1800"/>
              <a:t>；</a:t>
            </a:r>
            <a:r>
              <a:rPr lang="zh-CN" altLang="en-US" sz="1800" b="1">
                <a:solidFill>
                  <a:srgbClr val="FF3300"/>
                </a:solidFill>
                <a:ea typeface="方正粗黑宋简体" panose="02000000000000000000" pitchFamily="2" charset="-122"/>
              </a:rPr>
              <a:t>另一方面</a:t>
            </a:r>
            <a:r>
              <a:rPr lang="zh-CN" altLang="en-US" sz="1800"/>
              <a:t>，</a:t>
            </a:r>
            <a:r>
              <a:rPr lang="zh-CN" altLang="en-US" sz="2000" b="1">
                <a:ea typeface="华文行楷" panose="02010800040101010101" pitchFamily="2" charset="-122"/>
              </a:rPr>
              <a:t>在多道程序设计系统中，多道作业同时驻留内存，就要求能够很好的管理内存资源</a:t>
            </a:r>
            <a:r>
              <a:rPr lang="zh-CN" altLang="en-US" sz="1800"/>
              <a:t>。</a:t>
            </a:r>
          </a:p>
          <a:p>
            <a:pPr eaLnBrk="1" hangingPunct="1">
              <a:lnSpc>
                <a:spcPct val="125000"/>
              </a:lnSpc>
              <a:buClr>
                <a:srgbClr val="FF3300"/>
              </a:buClr>
              <a:buFont typeface="Wingdings" panose="05000000000000000000" pitchFamily="2" charset="2"/>
              <a:buChar char="l"/>
            </a:pPr>
            <a:r>
              <a:rPr lang="zh-CN" altLang="en-US" sz="1800" b="1">
                <a:solidFill>
                  <a:srgbClr val="FF3300"/>
                </a:solidFill>
                <a:ea typeface="方正粗黑宋简体" panose="02000000000000000000" pitchFamily="2" charset="-122"/>
              </a:rPr>
              <a:t>高速缓冲存储器</a:t>
            </a:r>
            <a:r>
              <a:rPr lang="zh-CN" altLang="en-US" sz="1800" b="1">
                <a:solidFill>
                  <a:schemeClr val="hlink"/>
                </a:solidFill>
                <a:ea typeface="方正粗黑宋简体" panose="02000000000000000000" pitchFamily="2" charset="-122"/>
              </a:rPr>
              <a:t>的访问速度快于内存，利用它存放内存中一些</a:t>
            </a:r>
            <a:r>
              <a:rPr lang="zh-CN" altLang="en-US" sz="1800" b="1">
                <a:solidFill>
                  <a:srgbClr val="FF3300"/>
                </a:solidFill>
                <a:ea typeface="方正粗黑宋简体" panose="02000000000000000000" pitchFamily="2" charset="-122"/>
              </a:rPr>
              <a:t>经常访问的信息</a:t>
            </a:r>
            <a:r>
              <a:rPr lang="zh-CN" altLang="en-US" sz="1800" b="1">
                <a:solidFill>
                  <a:schemeClr val="hlink"/>
                </a:solidFill>
                <a:ea typeface="方正粗黑宋简体" panose="02000000000000000000" pitchFamily="2" charset="-122"/>
              </a:rPr>
              <a:t>可以大幅度提高程序执行速度</a:t>
            </a:r>
            <a:r>
              <a:rPr lang="zh-CN" altLang="en-US" sz="1800"/>
              <a:t>。</a:t>
            </a:r>
            <a:r>
              <a:rPr lang="zh-CN" altLang="en-US" sz="2000" b="1" u="sng">
                <a:ea typeface="华文行楷" panose="02010800040101010101" pitchFamily="2" charset="-122"/>
              </a:rPr>
              <a:t>为了实现多道作业同时驻留主存，操作系统通常采用内存分区的方法，作业按分区存取</a:t>
            </a:r>
            <a:r>
              <a:rPr lang="zh-CN" altLang="en-US" sz="2000" b="1">
                <a:ea typeface="华文行楷" panose="02010800040101010101" pitchFamily="2" charset="-122"/>
              </a:rPr>
              <a:t>。</a:t>
            </a:r>
            <a:r>
              <a:rPr lang="zh-CN" altLang="en-US" sz="1800"/>
              <a:t>随着实际应用的需求，应用程序的容量远远超出主存的容量，同时考虑到程序运行的顺序性、局部性、循环性和排他性，</a:t>
            </a:r>
            <a:r>
              <a:rPr lang="zh-CN" altLang="en-US" sz="2000" b="1" u="sng">
                <a:ea typeface="华文行楷" panose="02010800040101010101" pitchFamily="2" charset="-122"/>
              </a:rPr>
              <a:t>所以程序执行时</a:t>
            </a:r>
            <a:r>
              <a:rPr lang="zh-CN" altLang="en-US" sz="2000" b="1" u="sng">
                <a:solidFill>
                  <a:schemeClr val="accent2"/>
                </a:solidFill>
                <a:ea typeface="华文行楷" panose="02010800040101010101" pitchFamily="2" charset="-122"/>
              </a:rPr>
              <a:t>不需全部装入内存，只需部分性的装入</a:t>
            </a:r>
            <a:r>
              <a:rPr lang="zh-CN" altLang="en-US" sz="1800"/>
              <a:t>。</a:t>
            </a:r>
            <a:r>
              <a:rPr lang="zh-CN" altLang="en-US" sz="1800" b="1">
                <a:solidFill>
                  <a:schemeClr val="hlink"/>
                </a:solidFill>
                <a:ea typeface="方正粗黑宋简体" panose="02000000000000000000" pitchFamily="2" charset="-122"/>
              </a:rPr>
              <a:t>这需要将内存和外存相结合，给用户提供一个</a:t>
            </a:r>
            <a:r>
              <a:rPr lang="zh-CN" altLang="en-US" sz="1800" b="1" u="sng">
                <a:solidFill>
                  <a:srgbClr val="FF3300"/>
                </a:solidFill>
                <a:ea typeface="方正粗黑宋简体" panose="02000000000000000000" pitchFamily="2" charset="-122"/>
              </a:rPr>
              <a:t>比实际内存容量大得多的虚拟的存储器</a:t>
            </a:r>
            <a:r>
              <a:rPr lang="zh-CN" altLang="en-US" sz="1800" b="1">
                <a:solidFill>
                  <a:schemeClr val="hlink"/>
                </a:solidFill>
                <a:ea typeface="方正粗黑宋简体" panose="02000000000000000000"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additive="base">
                                        <p:cTn id="7" dur="500" fill="hold"/>
                                        <p:tgtEl>
                                          <p:spTgt spid="51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12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 calcmode="lin" valueType="num">
                                      <p:cBhvr additive="base">
                                        <p:cTn id="11" dur="500" fill="hold"/>
                                        <p:tgtEl>
                                          <p:spTgt spid="512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12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 calcmode="lin" valueType="num">
                                      <p:cBhvr additive="base">
                                        <p:cTn id="15" dur="500" fill="hold"/>
                                        <p:tgtEl>
                                          <p:spTgt spid="512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512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 calcmode="lin" valueType="num">
                                      <p:cBhvr additive="base">
                                        <p:cTn id="19" dur="500" fill="hold"/>
                                        <p:tgtEl>
                                          <p:spTgt spid="512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12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 calcmode="lin" valueType="num">
                                      <p:cBhvr additive="base">
                                        <p:cTn id="23" dur="500" fill="hold"/>
                                        <p:tgtEl>
                                          <p:spTgt spid="5123">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1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6" presetClass="entr" presetSubtype="16" fill="hold" nodeType="clickEffect">
                                  <p:stCondLst>
                                    <p:cond delay="0"/>
                                  </p:stCondLst>
                                  <p:childTnLst>
                                    <p:set>
                                      <p:cBhvr>
                                        <p:cTn id="28" dur="1" fill="hold">
                                          <p:stCondLst>
                                            <p:cond delay="0"/>
                                          </p:stCondLst>
                                        </p:cTn>
                                        <p:tgtEl>
                                          <p:spTgt spid="5123">
                                            <p:txEl>
                                              <p:pRg st="5" end="5"/>
                                            </p:txEl>
                                          </p:spTgt>
                                        </p:tgtEl>
                                        <p:attrNameLst>
                                          <p:attrName>style.visibility</p:attrName>
                                        </p:attrNameLst>
                                      </p:cBhvr>
                                      <p:to>
                                        <p:strVal val="visible"/>
                                      </p:to>
                                    </p:set>
                                    <p:animEffect transition="in" filter="circle(in)">
                                      <p:cBhvr>
                                        <p:cTn id="29" dur="2000"/>
                                        <p:tgtEl>
                                          <p:spTgt spid="5123">
                                            <p:txEl>
                                              <p:pRg st="5" end="5"/>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5123">
                                            <p:txEl>
                                              <p:pRg st="6" end="6"/>
                                            </p:txEl>
                                          </p:spTgt>
                                        </p:tgtEl>
                                        <p:attrNameLst>
                                          <p:attrName>style.visibility</p:attrName>
                                        </p:attrNameLst>
                                      </p:cBhvr>
                                      <p:to>
                                        <p:strVal val="visible"/>
                                      </p:to>
                                    </p:set>
                                    <p:anim calcmode="lin" valueType="num">
                                      <p:cBhvr additive="base">
                                        <p:cTn id="34" dur="500" fill="hold"/>
                                        <p:tgtEl>
                                          <p:spTgt spid="5123">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12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1BC1-8C1F-9141-81C4-01DED7A14292}"/>
              </a:ext>
            </a:extLst>
          </p:cNvPr>
          <p:cNvSpPr>
            <a:spLocks noGrp="1"/>
          </p:cNvSpPr>
          <p:nvPr>
            <p:ph type="title"/>
          </p:nvPr>
        </p:nvSpPr>
        <p:spPr/>
        <p:txBody>
          <a:bodyPr/>
          <a:lstStyle/>
          <a:p>
            <a:r>
              <a:rPr lang="zh-CN" altLang="en-US" dirty="0">
                <a:solidFill>
                  <a:srgbClr val="FF0000"/>
                </a:solidFill>
                <a:latin typeface="Arial" panose="020B0604020202020204" pitchFamily="34" charset="0"/>
                <a:ea typeface="幼圆" pitchFamily="49" charset="-122"/>
              </a:rPr>
              <a:t>存储器管理的层次结构</a:t>
            </a:r>
            <a:endParaRPr lang="en-US" dirty="0"/>
          </a:p>
        </p:txBody>
      </p:sp>
      <p:sp>
        <p:nvSpPr>
          <p:cNvPr id="4" name="内容占位符 2">
            <a:extLst>
              <a:ext uri="{FF2B5EF4-FFF2-40B4-BE49-F238E27FC236}">
                <a16:creationId xmlns:a16="http://schemas.microsoft.com/office/drawing/2014/main" id="{27963AAA-CF86-EC48-9F9A-BA72AA68F5D4}"/>
              </a:ext>
            </a:extLst>
          </p:cNvPr>
          <p:cNvSpPr txBox="1">
            <a:spLocks/>
          </p:cNvSpPr>
          <p:nvPr/>
        </p:nvSpPr>
        <p:spPr bwMode="auto">
          <a:xfrm>
            <a:off x="328612" y="851411"/>
            <a:ext cx="64579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FF"/>
              </a:buClr>
            </a:pPr>
            <a:r>
              <a:rPr lang="zh-CN" altLang="en-US" b="1">
                <a:solidFill>
                  <a:srgbClr val="0000FF"/>
                </a:solidFill>
                <a:latin typeface="幼圆" pitchFamily="49" charset="-122"/>
                <a:ea typeface="幼圆" pitchFamily="49" charset="-122"/>
              </a:rPr>
              <a:t>计算机系统对存储器的要求</a:t>
            </a:r>
            <a:endParaRPr lang="en-US" altLang="zh-CN" b="1">
              <a:solidFill>
                <a:srgbClr val="0000FF"/>
              </a:solidFill>
              <a:latin typeface="幼圆" pitchFamily="49" charset="-122"/>
              <a:ea typeface="幼圆" pitchFamily="49" charset="-122"/>
            </a:endParaRPr>
          </a:p>
          <a:p>
            <a:pPr lvl="1">
              <a:buClr>
                <a:srgbClr val="0000FF"/>
              </a:buClr>
            </a:pPr>
            <a:r>
              <a:rPr lang="zh-CN" altLang="en-US" b="1">
                <a:latin typeface="幼圆" pitchFamily="49" charset="-122"/>
                <a:ea typeface="幼圆" pitchFamily="49" charset="-122"/>
              </a:rPr>
              <a:t>存储器的访问速度能跟得上处理机的运行速度。</a:t>
            </a:r>
            <a:endParaRPr lang="en-US" altLang="zh-CN" b="1">
              <a:latin typeface="幼圆" pitchFamily="49" charset="-122"/>
              <a:ea typeface="幼圆" pitchFamily="49" charset="-122"/>
            </a:endParaRPr>
          </a:p>
          <a:p>
            <a:pPr lvl="1">
              <a:buClr>
                <a:srgbClr val="0000FF"/>
              </a:buClr>
            </a:pPr>
            <a:r>
              <a:rPr lang="zh-CN" altLang="en-US" b="1">
                <a:latin typeface="幼圆" pitchFamily="49" charset="-122"/>
                <a:ea typeface="幼圆" pitchFamily="49" charset="-122"/>
              </a:rPr>
              <a:t>存储器具有非常大的容量。</a:t>
            </a:r>
            <a:endParaRPr lang="en-US" altLang="zh-CN" b="1">
              <a:latin typeface="幼圆" pitchFamily="49" charset="-122"/>
              <a:ea typeface="幼圆" pitchFamily="49" charset="-122"/>
            </a:endParaRPr>
          </a:p>
          <a:p>
            <a:pPr lvl="1">
              <a:buClr>
                <a:srgbClr val="0000FF"/>
              </a:buClr>
            </a:pPr>
            <a:r>
              <a:rPr lang="zh-CN" altLang="en-US" b="1">
                <a:latin typeface="幼圆" pitchFamily="49" charset="-122"/>
                <a:ea typeface="幼圆" pitchFamily="49" charset="-122"/>
              </a:rPr>
              <a:t>存储器的价格还应很便宜。</a:t>
            </a:r>
            <a:endParaRPr lang="en-US" altLang="zh-CN" b="1">
              <a:latin typeface="幼圆" pitchFamily="49" charset="-122"/>
              <a:ea typeface="幼圆" pitchFamily="49" charset="-122"/>
            </a:endParaRPr>
          </a:p>
          <a:p>
            <a:pPr>
              <a:buClr>
                <a:srgbClr val="0000FF"/>
              </a:buClr>
            </a:pPr>
            <a:r>
              <a:rPr lang="zh-CN" altLang="en-US" b="1">
                <a:solidFill>
                  <a:srgbClr val="0000FF"/>
                </a:solidFill>
                <a:latin typeface="幼圆" pitchFamily="49" charset="-122"/>
                <a:ea typeface="幼圆" pitchFamily="49" charset="-122"/>
              </a:rPr>
              <a:t>计算机系统存储层次</a:t>
            </a:r>
            <a:endParaRPr lang="zh-CN" altLang="en-US" b="1" dirty="0">
              <a:latin typeface="幼圆" pitchFamily="49" charset="-122"/>
              <a:ea typeface="幼圆" pitchFamily="49" charset="-122"/>
            </a:endParaRPr>
          </a:p>
        </p:txBody>
      </p:sp>
      <p:sp>
        <p:nvSpPr>
          <p:cNvPr id="5" name="Rectangle 6">
            <a:extLst>
              <a:ext uri="{FF2B5EF4-FFF2-40B4-BE49-F238E27FC236}">
                <a16:creationId xmlns:a16="http://schemas.microsoft.com/office/drawing/2014/main" id="{ED00D81E-530E-0745-912F-FD6BF734C8EE}"/>
              </a:ext>
            </a:extLst>
          </p:cNvPr>
          <p:cNvSpPr>
            <a:spLocks noChangeArrowheads="1"/>
          </p:cNvSpPr>
          <p:nvPr/>
        </p:nvSpPr>
        <p:spPr bwMode="auto">
          <a:xfrm>
            <a:off x="5214938" y="4586799"/>
            <a:ext cx="2714625" cy="381000"/>
          </a:xfrm>
          <a:prstGeom prst="rect">
            <a:avLst/>
          </a:prstGeom>
          <a:solidFill>
            <a:srgbClr val="CC3399"/>
          </a:solidFill>
          <a:ln w="12700">
            <a:solidFill>
              <a:srgbClr val="CC3300"/>
            </a:solidFill>
            <a:miter lim="800000"/>
            <a:headEnd type="none" w="sm" len="sm"/>
            <a:tailEnd type="none" w="sm" len="sm"/>
          </a:ln>
          <a:effectLst>
            <a:outerShdw dist="107763" dir="2700000" algn="ctr" rotWithShape="0">
              <a:schemeClr val="tx1"/>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sz="2400">
                <a:solidFill>
                  <a:srgbClr val="FFFFFF"/>
                </a:solidFill>
                <a:effectLst>
                  <a:outerShdw blurRad="38100" dist="38100" dir="2700000" algn="tl">
                    <a:srgbClr val="000000"/>
                  </a:outerShdw>
                </a:effectLst>
                <a:latin typeface="Arial" panose="020B0604020202020204" pitchFamily="34" charset="0"/>
                <a:ea typeface="幼圆" pitchFamily="49" charset="-122"/>
              </a:rPr>
              <a:t>高速缓冲存储器</a:t>
            </a:r>
            <a:endParaRPr lang="zh-CN" altLang="en-US" sz="2400">
              <a:solidFill>
                <a:srgbClr val="FFFFFF"/>
              </a:solidFill>
              <a:effectLst>
                <a:outerShdw blurRad="38100" dist="38100" dir="2700000" algn="tl">
                  <a:srgbClr val="000000"/>
                </a:outerShdw>
              </a:effectLst>
              <a:ea typeface="幼圆" pitchFamily="49" charset="-122"/>
            </a:endParaRPr>
          </a:p>
        </p:txBody>
      </p:sp>
      <p:sp>
        <p:nvSpPr>
          <p:cNvPr id="6" name="Rectangle 9">
            <a:extLst>
              <a:ext uri="{FF2B5EF4-FFF2-40B4-BE49-F238E27FC236}">
                <a16:creationId xmlns:a16="http://schemas.microsoft.com/office/drawing/2014/main" id="{0F71C59B-A5AC-614F-9473-88273533C63E}"/>
              </a:ext>
            </a:extLst>
          </p:cNvPr>
          <p:cNvSpPr>
            <a:spLocks noChangeArrowheads="1"/>
          </p:cNvSpPr>
          <p:nvPr/>
        </p:nvSpPr>
        <p:spPr bwMode="auto">
          <a:xfrm>
            <a:off x="4929188" y="5256724"/>
            <a:ext cx="3357563" cy="381000"/>
          </a:xfrm>
          <a:prstGeom prst="rect">
            <a:avLst/>
          </a:prstGeom>
          <a:solidFill>
            <a:srgbClr val="CC3399"/>
          </a:solidFill>
          <a:ln w="12700">
            <a:solidFill>
              <a:srgbClr val="CC3300"/>
            </a:solidFill>
            <a:miter lim="800000"/>
            <a:headEnd type="none" w="sm" len="sm"/>
            <a:tailEnd type="none" w="sm" len="sm"/>
          </a:ln>
          <a:effectLst>
            <a:outerShdw dist="107763" dir="2700000" algn="ctr" rotWithShape="0">
              <a:schemeClr val="tx1"/>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sz="2400">
                <a:solidFill>
                  <a:srgbClr val="FFFFFF"/>
                </a:solidFill>
                <a:effectLst>
                  <a:outerShdw blurRad="38100" dist="38100" dir="2700000" algn="tl">
                    <a:srgbClr val="000000"/>
                  </a:outerShdw>
                </a:effectLst>
                <a:latin typeface="Arial" panose="020B0604020202020204" pitchFamily="34" charset="0"/>
                <a:ea typeface="幼圆" pitchFamily="49" charset="-122"/>
              </a:rPr>
              <a:t>主存储器</a:t>
            </a:r>
            <a:endParaRPr lang="zh-CN" altLang="en-US" sz="2400">
              <a:solidFill>
                <a:srgbClr val="FFFFFF"/>
              </a:solidFill>
              <a:effectLst>
                <a:outerShdw blurRad="38100" dist="38100" dir="2700000" algn="tl">
                  <a:srgbClr val="000000"/>
                </a:outerShdw>
              </a:effectLst>
              <a:ea typeface="幼圆" pitchFamily="49" charset="-122"/>
            </a:endParaRPr>
          </a:p>
        </p:txBody>
      </p:sp>
      <p:sp>
        <p:nvSpPr>
          <p:cNvPr id="7" name="Rectangle 10">
            <a:extLst>
              <a:ext uri="{FF2B5EF4-FFF2-40B4-BE49-F238E27FC236}">
                <a16:creationId xmlns:a16="http://schemas.microsoft.com/office/drawing/2014/main" id="{E68DF404-7707-9F43-8750-BECBED9896B1}"/>
              </a:ext>
            </a:extLst>
          </p:cNvPr>
          <p:cNvSpPr>
            <a:spLocks noChangeArrowheads="1"/>
          </p:cNvSpPr>
          <p:nvPr/>
        </p:nvSpPr>
        <p:spPr bwMode="auto">
          <a:xfrm>
            <a:off x="4572000" y="5971099"/>
            <a:ext cx="4000500" cy="381000"/>
          </a:xfrm>
          <a:prstGeom prst="rect">
            <a:avLst/>
          </a:prstGeom>
          <a:solidFill>
            <a:srgbClr val="CC3399"/>
          </a:solidFill>
          <a:ln w="12700">
            <a:solidFill>
              <a:srgbClr val="CC3300"/>
            </a:solidFill>
            <a:miter lim="800000"/>
            <a:headEnd type="none" w="sm" len="sm"/>
            <a:tailEnd type="none" w="sm" len="sm"/>
          </a:ln>
          <a:effectLst>
            <a:outerShdw dist="107763" dir="2700000" algn="ctr" rotWithShape="0">
              <a:schemeClr val="tx1"/>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sz="2400">
                <a:solidFill>
                  <a:srgbClr val="FFFFFF"/>
                </a:solidFill>
                <a:effectLst>
                  <a:outerShdw blurRad="38100" dist="38100" dir="2700000" algn="tl">
                    <a:srgbClr val="000000"/>
                  </a:outerShdw>
                </a:effectLst>
                <a:latin typeface="Arial" panose="020B0604020202020204" pitchFamily="34" charset="0"/>
                <a:ea typeface="幼圆" pitchFamily="49" charset="-122"/>
              </a:rPr>
              <a:t>外部存储器</a:t>
            </a:r>
            <a:endParaRPr lang="zh-CN" altLang="en-US" sz="2400">
              <a:solidFill>
                <a:srgbClr val="FFFFFF"/>
              </a:solidFill>
              <a:effectLst>
                <a:outerShdw blurRad="38100" dist="38100" dir="2700000" algn="tl">
                  <a:srgbClr val="000000"/>
                </a:outerShdw>
              </a:effectLst>
              <a:ea typeface="幼圆" pitchFamily="49" charset="-122"/>
            </a:endParaRPr>
          </a:p>
        </p:txBody>
      </p:sp>
      <p:sp>
        <p:nvSpPr>
          <p:cNvPr id="8" name="Line 12">
            <a:extLst>
              <a:ext uri="{FF2B5EF4-FFF2-40B4-BE49-F238E27FC236}">
                <a16:creationId xmlns:a16="http://schemas.microsoft.com/office/drawing/2014/main" id="{F271B9BC-A40F-3E49-8E6F-9E79B254C983}"/>
              </a:ext>
            </a:extLst>
          </p:cNvPr>
          <p:cNvSpPr>
            <a:spLocks noChangeShapeType="1"/>
          </p:cNvSpPr>
          <p:nvPr/>
        </p:nvSpPr>
        <p:spPr bwMode="auto">
          <a:xfrm>
            <a:off x="6018212" y="4320100"/>
            <a:ext cx="0" cy="288925"/>
          </a:xfrm>
          <a:prstGeom prst="line">
            <a:avLst/>
          </a:prstGeom>
          <a:noFill/>
          <a:ln w="57150">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Line 13">
            <a:extLst>
              <a:ext uri="{FF2B5EF4-FFF2-40B4-BE49-F238E27FC236}">
                <a16:creationId xmlns:a16="http://schemas.microsoft.com/office/drawing/2014/main" id="{4405970B-8421-5C43-AB24-A6638FEB6263}"/>
              </a:ext>
            </a:extLst>
          </p:cNvPr>
          <p:cNvSpPr>
            <a:spLocks noChangeShapeType="1"/>
          </p:cNvSpPr>
          <p:nvPr/>
        </p:nvSpPr>
        <p:spPr bwMode="auto">
          <a:xfrm>
            <a:off x="7170737" y="4248662"/>
            <a:ext cx="0" cy="360363"/>
          </a:xfrm>
          <a:prstGeom prst="line">
            <a:avLst/>
          </a:prstGeom>
          <a:noFill/>
          <a:ln w="57150">
            <a:solidFill>
              <a:srgbClr val="FF33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14">
            <a:extLst>
              <a:ext uri="{FF2B5EF4-FFF2-40B4-BE49-F238E27FC236}">
                <a16:creationId xmlns:a16="http://schemas.microsoft.com/office/drawing/2014/main" id="{5B3DDCCE-CC32-9C46-992E-BD88DF75E5E8}"/>
              </a:ext>
            </a:extLst>
          </p:cNvPr>
          <p:cNvSpPr>
            <a:spLocks noChangeShapeType="1"/>
          </p:cNvSpPr>
          <p:nvPr/>
        </p:nvSpPr>
        <p:spPr bwMode="auto">
          <a:xfrm>
            <a:off x="7170737" y="5710749"/>
            <a:ext cx="0" cy="246062"/>
          </a:xfrm>
          <a:prstGeom prst="line">
            <a:avLst/>
          </a:prstGeom>
          <a:noFill/>
          <a:ln w="57150">
            <a:solidFill>
              <a:srgbClr val="FF33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15">
            <a:extLst>
              <a:ext uri="{FF2B5EF4-FFF2-40B4-BE49-F238E27FC236}">
                <a16:creationId xmlns:a16="http://schemas.microsoft.com/office/drawing/2014/main" id="{C9742428-D9FB-C94C-AFC6-2103D452A99B}"/>
              </a:ext>
            </a:extLst>
          </p:cNvPr>
          <p:cNvSpPr>
            <a:spLocks noChangeShapeType="1"/>
          </p:cNvSpPr>
          <p:nvPr/>
        </p:nvSpPr>
        <p:spPr bwMode="auto">
          <a:xfrm>
            <a:off x="6018212" y="5677411"/>
            <a:ext cx="0" cy="317500"/>
          </a:xfrm>
          <a:prstGeom prst="line">
            <a:avLst/>
          </a:prstGeom>
          <a:noFill/>
          <a:ln w="57150">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19">
            <a:extLst>
              <a:ext uri="{FF2B5EF4-FFF2-40B4-BE49-F238E27FC236}">
                <a16:creationId xmlns:a16="http://schemas.microsoft.com/office/drawing/2014/main" id="{3C0DE422-DE2F-D342-A9F4-89D9E1A0B40C}"/>
              </a:ext>
            </a:extLst>
          </p:cNvPr>
          <p:cNvSpPr>
            <a:spLocks noChangeArrowheads="1"/>
          </p:cNvSpPr>
          <p:nvPr/>
        </p:nvSpPr>
        <p:spPr bwMode="auto">
          <a:xfrm>
            <a:off x="5572126" y="3888299"/>
            <a:ext cx="1857375" cy="381000"/>
          </a:xfrm>
          <a:prstGeom prst="rect">
            <a:avLst/>
          </a:prstGeom>
          <a:solidFill>
            <a:srgbClr val="CC3399"/>
          </a:solidFill>
          <a:ln w="12700">
            <a:solidFill>
              <a:srgbClr val="CC3300"/>
            </a:solidFill>
            <a:miter lim="800000"/>
            <a:headEnd type="none" w="sm" len="sm"/>
            <a:tailEnd type="none" w="sm" len="sm"/>
          </a:ln>
          <a:effectLst>
            <a:outerShdw dist="107763" dir="2700000" algn="ctr" rotWithShape="0">
              <a:schemeClr val="tx1"/>
            </a:outerShdw>
          </a:effectLst>
        </p:spPr>
        <p:txBody>
          <a:bodyPr wrap="none" anchor="ctr"/>
          <a:lstStyle/>
          <a:p>
            <a:pPr algn="ctr">
              <a:defRPr/>
            </a:pPr>
            <a:r>
              <a:rPr lang="zh-CN" altLang="en-US" sz="2400" dirty="0">
                <a:solidFill>
                  <a:srgbClr val="FFFFFF"/>
                </a:solidFill>
                <a:effectLst>
                  <a:outerShdw blurRad="38100" dist="38100" dir="2700000" algn="tl">
                    <a:srgbClr val="000000"/>
                  </a:outerShdw>
                </a:effectLst>
                <a:latin typeface="Arial" charset="0"/>
                <a:ea typeface="幼圆" pitchFamily="49" charset="-122"/>
              </a:rPr>
              <a:t>寄存器</a:t>
            </a:r>
            <a:endParaRPr lang="zh-CN" altLang="en-US" sz="2400" dirty="0">
              <a:solidFill>
                <a:srgbClr val="FFFFFF"/>
              </a:solidFill>
              <a:effectLst>
                <a:outerShdw blurRad="38100" dist="38100" dir="2700000" algn="tl">
                  <a:srgbClr val="000000"/>
                </a:outerShdw>
              </a:effectLst>
              <a:ea typeface="幼圆" pitchFamily="49" charset="-122"/>
            </a:endParaRPr>
          </a:p>
        </p:txBody>
      </p:sp>
      <p:sp>
        <p:nvSpPr>
          <p:cNvPr id="13" name="Line 20">
            <a:extLst>
              <a:ext uri="{FF2B5EF4-FFF2-40B4-BE49-F238E27FC236}">
                <a16:creationId xmlns:a16="http://schemas.microsoft.com/office/drawing/2014/main" id="{4C828C69-40FC-E142-8D78-B2A73C56CECA}"/>
              </a:ext>
            </a:extLst>
          </p:cNvPr>
          <p:cNvSpPr>
            <a:spLocks noChangeShapeType="1"/>
          </p:cNvSpPr>
          <p:nvPr/>
        </p:nvSpPr>
        <p:spPr bwMode="auto">
          <a:xfrm>
            <a:off x="6018212" y="4967800"/>
            <a:ext cx="0" cy="288925"/>
          </a:xfrm>
          <a:prstGeom prst="line">
            <a:avLst/>
          </a:prstGeom>
          <a:noFill/>
          <a:ln w="57150">
            <a:solidFill>
              <a:srgbClr val="FF3300"/>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 name="Line 21">
            <a:extLst>
              <a:ext uri="{FF2B5EF4-FFF2-40B4-BE49-F238E27FC236}">
                <a16:creationId xmlns:a16="http://schemas.microsoft.com/office/drawing/2014/main" id="{EFAC0078-0FB2-7C42-83B2-569C240173C1}"/>
              </a:ext>
            </a:extLst>
          </p:cNvPr>
          <p:cNvSpPr>
            <a:spLocks noChangeShapeType="1"/>
          </p:cNvSpPr>
          <p:nvPr/>
        </p:nvSpPr>
        <p:spPr bwMode="auto">
          <a:xfrm>
            <a:off x="7170737" y="4896362"/>
            <a:ext cx="0" cy="360363"/>
          </a:xfrm>
          <a:prstGeom prst="line">
            <a:avLst/>
          </a:prstGeom>
          <a:noFill/>
          <a:ln w="57150">
            <a:solidFill>
              <a:srgbClr val="FF33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15" name="直接箭头连接符 17">
            <a:extLst>
              <a:ext uri="{FF2B5EF4-FFF2-40B4-BE49-F238E27FC236}">
                <a16:creationId xmlns:a16="http://schemas.microsoft.com/office/drawing/2014/main" id="{1F7C73C6-E2EC-4B4D-922B-ACE3B9768D62}"/>
              </a:ext>
            </a:extLst>
          </p:cNvPr>
          <p:cNvCxnSpPr>
            <a:cxnSpLocks noChangeShapeType="1"/>
          </p:cNvCxnSpPr>
          <p:nvPr/>
        </p:nvCxnSpPr>
        <p:spPr bwMode="auto">
          <a:xfrm rot="5400000">
            <a:off x="2322513" y="5459925"/>
            <a:ext cx="2500313" cy="1587"/>
          </a:xfrm>
          <a:prstGeom prst="straightConnector1">
            <a:avLst/>
          </a:prstGeom>
          <a:noFill/>
          <a:ln w="28575" algn="ctr">
            <a:solidFill>
              <a:srgbClr val="FF3300"/>
            </a:solidFill>
            <a:round/>
            <a:headEnd type="none" w="sm" len="sm"/>
            <a:tailEnd type="arrow" w="med" len="med"/>
          </a:ln>
          <a:extLst>
            <a:ext uri="{909E8E84-426E-40DD-AFC4-6F175D3DCCD1}">
              <a14:hiddenFill xmlns:a14="http://schemas.microsoft.com/office/drawing/2010/main">
                <a:noFill/>
              </a14:hiddenFill>
            </a:ext>
          </a:extLst>
        </p:spPr>
      </p:cxnSp>
      <p:cxnSp>
        <p:nvCxnSpPr>
          <p:cNvPr id="16" name="直接箭头连接符 19">
            <a:extLst>
              <a:ext uri="{FF2B5EF4-FFF2-40B4-BE49-F238E27FC236}">
                <a16:creationId xmlns:a16="http://schemas.microsoft.com/office/drawing/2014/main" id="{569756C1-6B21-984A-AD5E-BB754D3F969B}"/>
              </a:ext>
            </a:extLst>
          </p:cNvPr>
          <p:cNvCxnSpPr>
            <a:cxnSpLocks noChangeShapeType="1"/>
          </p:cNvCxnSpPr>
          <p:nvPr/>
        </p:nvCxnSpPr>
        <p:spPr bwMode="auto">
          <a:xfrm rot="5400000">
            <a:off x="2474913" y="5458337"/>
            <a:ext cx="2500312" cy="1587"/>
          </a:xfrm>
          <a:prstGeom prst="straightConnector1">
            <a:avLst/>
          </a:prstGeom>
          <a:noFill/>
          <a:ln w="28575" algn="ctr">
            <a:solidFill>
              <a:srgbClr val="0000FF"/>
            </a:solidFill>
            <a:round/>
            <a:headEnd type="arrow" w="med" len="med"/>
            <a:tailEnd/>
          </a:ln>
          <a:extLst>
            <a:ext uri="{909E8E84-426E-40DD-AFC4-6F175D3DCCD1}">
              <a14:hiddenFill xmlns:a14="http://schemas.microsoft.com/office/drawing/2010/main">
                <a:noFill/>
              </a14:hiddenFill>
            </a:ext>
          </a:extLst>
        </p:spPr>
      </p:cxnSp>
      <p:sp>
        <p:nvSpPr>
          <p:cNvPr id="17" name="TextBox 16">
            <a:extLst>
              <a:ext uri="{FF2B5EF4-FFF2-40B4-BE49-F238E27FC236}">
                <a16:creationId xmlns:a16="http://schemas.microsoft.com/office/drawing/2014/main" id="{BDA876A4-1432-8240-A1E3-2E0C7CCEB76A}"/>
              </a:ext>
            </a:extLst>
          </p:cNvPr>
          <p:cNvSpPr txBox="1">
            <a:spLocks noChangeArrowheads="1"/>
          </p:cNvSpPr>
          <p:nvPr/>
        </p:nvSpPr>
        <p:spPr bwMode="auto">
          <a:xfrm>
            <a:off x="3660814" y="4637600"/>
            <a:ext cx="55399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400">
                <a:solidFill>
                  <a:srgbClr val="0000FF"/>
                </a:solidFill>
              </a:rPr>
              <a:t>存取速度</a:t>
            </a:r>
          </a:p>
        </p:txBody>
      </p:sp>
      <p:sp>
        <p:nvSpPr>
          <p:cNvPr id="18" name="TextBox 17">
            <a:extLst>
              <a:ext uri="{FF2B5EF4-FFF2-40B4-BE49-F238E27FC236}">
                <a16:creationId xmlns:a16="http://schemas.microsoft.com/office/drawing/2014/main" id="{92C6D549-638F-714D-9482-0D84D57EDE43}"/>
              </a:ext>
            </a:extLst>
          </p:cNvPr>
          <p:cNvSpPr txBox="1">
            <a:spLocks noChangeArrowheads="1"/>
          </p:cNvSpPr>
          <p:nvPr/>
        </p:nvSpPr>
        <p:spPr bwMode="auto">
          <a:xfrm>
            <a:off x="3089314" y="4637600"/>
            <a:ext cx="55399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400">
                <a:solidFill>
                  <a:srgbClr val="FF0000"/>
                </a:solidFill>
              </a:rPr>
              <a:t>存储容量</a:t>
            </a:r>
          </a:p>
        </p:txBody>
      </p:sp>
      <p:sp>
        <p:nvSpPr>
          <p:cNvPr id="19" name="TextBox 22">
            <a:extLst>
              <a:ext uri="{FF2B5EF4-FFF2-40B4-BE49-F238E27FC236}">
                <a16:creationId xmlns:a16="http://schemas.microsoft.com/office/drawing/2014/main" id="{0544375D-3179-BF44-A692-36ED67E9A62F}"/>
              </a:ext>
            </a:extLst>
          </p:cNvPr>
          <p:cNvSpPr txBox="1">
            <a:spLocks noChangeArrowheads="1"/>
          </p:cNvSpPr>
          <p:nvPr/>
        </p:nvSpPr>
        <p:spPr bwMode="auto">
          <a:xfrm>
            <a:off x="3783012" y="4142299"/>
            <a:ext cx="431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400">
                <a:solidFill>
                  <a:srgbClr val="0000FF"/>
                </a:solidFill>
              </a:rPr>
              <a:t>高</a:t>
            </a:r>
          </a:p>
        </p:txBody>
      </p:sp>
    </p:spTree>
    <p:extLst>
      <p:ext uri="{BB962C8B-B14F-4D97-AF65-F5344CB8AC3E}">
        <p14:creationId xmlns:p14="http://schemas.microsoft.com/office/powerpoint/2010/main" val="318235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linds(horizont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linds(horizont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linds(horizontal)">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dissolv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dissolv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dissolve">
                                      <p:cBhvr>
                                        <p:cTn id="47" dur="500"/>
                                        <p:tgtEl>
                                          <p:spTgt spid="5"/>
                                        </p:tgtEl>
                                      </p:cBhvr>
                                    </p:animEffect>
                                  </p:childTnLst>
                                </p:cTn>
                              </p:par>
                            </p:childTnLst>
                          </p:cTn>
                        </p:par>
                        <p:par>
                          <p:cTn id="48" fill="hold">
                            <p:stCondLst>
                              <p:cond delay="500"/>
                            </p:stCondLst>
                            <p:childTnLst>
                              <p:par>
                                <p:cTn id="49" presetID="12" presetClass="entr" presetSubtype="4" fill="hold"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slide(fromBottom)">
                                      <p:cBhvr>
                                        <p:cTn id="51" dur="500"/>
                                        <p:tgtEl>
                                          <p:spTgt spid="10"/>
                                        </p:tgtEl>
                                      </p:cBhvr>
                                    </p:animEffect>
                                  </p:childTnLst>
                                </p:cTn>
                              </p:par>
                            </p:childTnLst>
                          </p:cTn>
                        </p:par>
                        <p:par>
                          <p:cTn id="52" fill="hold">
                            <p:stCondLst>
                              <p:cond delay="1000"/>
                            </p:stCondLst>
                            <p:childTnLst>
                              <p:par>
                                <p:cTn id="53" presetID="12" presetClass="entr" presetSubtype="4"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slide(fromBottom)">
                                      <p:cBhvr>
                                        <p:cTn id="55" dur="500"/>
                                        <p:tgtEl>
                                          <p:spTgt spid="14"/>
                                        </p:tgtEl>
                                      </p:cBhvr>
                                    </p:animEffect>
                                  </p:childTnLst>
                                </p:cTn>
                              </p:par>
                            </p:childTnLst>
                          </p:cTn>
                        </p:par>
                        <p:par>
                          <p:cTn id="56" fill="hold">
                            <p:stCondLst>
                              <p:cond delay="1500"/>
                            </p:stCondLst>
                            <p:childTnLst>
                              <p:par>
                                <p:cTn id="57" presetID="12" presetClass="entr" presetSubtype="4"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slide(fromBottom)">
                                      <p:cBhvr>
                                        <p:cTn id="59" dur="500"/>
                                        <p:tgtEl>
                                          <p:spTgt spid="9"/>
                                        </p:tgtEl>
                                      </p:cBhvr>
                                    </p:animEffect>
                                  </p:childTnLst>
                                </p:cTn>
                              </p:par>
                            </p:childTnLst>
                          </p:cTn>
                        </p:par>
                        <p:par>
                          <p:cTn id="60" fill="hold">
                            <p:stCondLst>
                              <p:cond delay="2000"/>
                            </p:stCondLst>
                            <p:childTnLst>
                              <p:par>
                                <p:cTn id="61" presetID="12" presetClass="entr" presetSubtype="1"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slide(fromTop)">
                                      <p:cBhvr>
                                        <p:cTn id="63" dur="500"/>
                                        <p:tgtEl>
                                          <p:spTgt spid="8"/>
                                        </p:tgtEl>
                                      </p:cBhvr>
                                    </p:animEffect>
                                  </p:childTnLst>
                                </p:cTn>
                              </p:par>
                            </p:childTnLst>
                          </p:cTn>
                        </p:par>
                        <p:par>
                          <p:cTn id="64" fill="hold">
                            <p:stCondLst>
                              <p:cond delay="2500"/>
                            </p:stCondLst>
                            <p:childTnLst>
                              <p:par>
                                <p:cTn id="65" presetID="12" presetClass="entr" presetSubtype="1"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slide(fromTop)">
                                      <p:cBhvr>
                                        <p:cTn id="67" dur="500"/>
                                        <p:tgtEl>
                                          <p:spTgt spid="13"/>
                                        </p:tgtEl>
                                      </p:cBhvr>
                                    </p:animEffect>
                                  </p:childTnLst>
                                </p:cTn>
                              </p:par>
                            </p:childTnLst>
                          </p:cTn>
                        </p:par>
                        <p:par>
                          <p:cTn id="68" fill="hold">
                            <p:stCondLst>
                              <p:cond delay="3000"/>
                            </p:stCondLst>
                            <p:childTnLst>
                              <p:par>
                                <p:cTn id="69" presetID="12" presetClass="entr" presetSubtype="1"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slide(fromTop)">
                                      <p:cBhvr>
                                        <p:cTn id="71" dur="500"/>
                                        <p:tgtEl>
                                          <p:spTgt spid="11"/>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blinds(horizontal)">
                                      <p:cBhvr>
                                        <p:cTn id="76" dur="500"/>
                                        <p:tgtEl>
                                          <p:spTgt spid="15"/>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linds(horizontal)">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blinds(horizontal)">
                                      <p:cBhvr>
                                        <p:cTn id="84" dur="500"/>
                                        <p:tgtEl>
                                          <p:spTgt spid="17"/>
                                        </p:tgtEl>
                                      </p:cBhvr>
                                    </p:animEffect>
                                  </p:childTnLst>
                                </p:cTn>
                              </p:par>
                              <p:par>
                                <p:cTn id="85" presetID="3" presetClass="entr" presetSubtype="10" fill="hold" nodeType="with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blinds(horizontal)">
                                      <p:cBhvr>
                                        <p:cTn id="87" dur="500"/>
                                        <p:tgtEl>
                                          <p:spTgt spid="16"/>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blinds(horizontal)">
                                      <p:cBhvr>
                                        <p:cTn id="9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5" grpId="0" animBg="1" autoUpdateAnimBg="0"/>
      <p:bldP spid="6" grpId="0" animBg="1" autoUpdateAnimBg="0"/>
      <p:bldP spid="7" grpId="0" animBg="1" autoUpdateAnimBg="0"/>
      <p:bldP spid="12" grpId="0" animBg="1" autoUpdateAnimBg="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灯片编号占位符 5">
            <a:extLst>
              <a:ext uri="{FF2B5EF4-FFF2-40B4-BE49-F238E27FC236}">
                <a16:creationId xmlns:a16="http://schemas.microsoft.com/office/drawing/2014/main" id="{70BF43B1-0AAA-4168-99F3-678B6CD6A20D}"/>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0C01FDA-BA2D-4E02-8C72-4B6303A166B3}" type="slidenum">
              <a:rPr lang="zh-CN" altLang="en-US" sz="1000">
                <a:solidFill>
                  <a:srgbClr val="000066"/>
                </a:solidFill>
                <a:latin typeface="Times New Roman" panose="02020603050405020304" pitchFamily="18" charset="0"/>
              </a:rPr>
              <a:pPr algn="r" eaLnBrk="1" hangingPunct="1"/>
              <a:t>6</a:t>
            </a:fld>
            <a:endParaRPr lang="en-US" altLang="zh-CN" sz="1000">
              <a:solidFill>
                <a:srgbClr val="000066"/>
              </a:solidFill>
              <a:latin typeface="Times New Roman" panose="02020603050405020304" pitchFamily="18" charset="0"/>
            </a:endParaRPr>
          </a:p>
        </p:txBody>
      </p:sp>
      <p:sp>
        <p:nvSpPr>
          <p:cNvPr id="11267" name="Rectangle 2">
            <a:extLst>
              <a:ext uri="{FF2B5EF4-FFF2-40B4-BE49-F238E27FC236}">
                <a16:creationId xmlns:a16="http://schemas.microsoft.com/office/drawing/2014/main" id="{173DFD5D-F311-4B15-BAE4-7C991A2B5BC2}"/>
              </a:ext>
            </a:extLst>
          </p:cNvPr>
          <p:cNvSpPr>
            <a:spLocks noGrp="1" noChangeArrowheads="1"/>
          </p:cNvSpPr>
          <p:nvPr>
            <p:ph type="title"/>
          </p:nvPr>
        </p:nvSpPr>
        <p:spPr>
          <a:xfrm>
            <a:off x="1547813" y="115888"/>
            <a:ext cx="5834062" cy="650875"/>
          </a:xfrm>
        </p:spPr>
        <p:txBody>
          <a:bodyPr/>
          <a:lstStyle/>
          <a:p>
            <a:pPr eaLnBrk="1" hangingPunct="1"/>
            <a:r>
              <a:rPr lang="en-US" altLang="zh-CN" dirty="0"/>
              <a:t>1.2 </a:t>
            </a:r>
            <a:r>
              <a:rPr lang="zh-CN" altLang="en-US" dirty="0"/>
              <a:t>物理地址和逻辑地址</a:t>
            </a:r>
          </a:p>
        </p:txBody>
      </p:sp>
      <p:sp>
        <p:nvSpPr>
          <p:cNvPr id="6147" name="Rectangle 3">
            <a:extLst>
              <a:ext uri="{FF2B5EF4-FFF2-40B4-BE49-F238E27FC236}">
                <a16:creationId xmlns:a16="http://schemas.microsoft.com/office/drawing/2014/main" id="{2926CFD7-ABCB-47ED-A6E9-B08961BE1CBA}"/>
              </a:ext>
            </a:extLst>
          </p:cNvPr>
          <p:cNvSpPr>
            <a:spLocks noGrp="1" noChangeArrowheads="1"/>
          </p:cNvSpPr>
          <p:nvPr>
            <p:ph type="body" idx="1"/>
          </p:nvPr>
        </p:nvSpPr>
        <p:spPr>
          <a:xfrm>
            <a:off x="0" y="981075"/>
            <a:ext cx="9144000" cy="5688013"/>
          </a:xfrm>
        </p:spPr>
        <p:txBody>
          <a:bodyPr/>
          <a:lstStyle/>
          <a:p>
            <a:pPr eaLnBrk="1" hangingPunct="1">
              <a:lnSpc>
                <a:spcPct val="125000"/>
              </a:lnSpc>
              <a:buFont typeface="Wingdings" panose="05000000000000000000" pitchFamily="2" charset="2"/>
              <a:buChar char="l"/>
            </a:pPr>
            <a:r>
              <a:rPr lang="zh-CN" altLang="en-US" sz="2000" b="1">
                <a:solidFill>
                  <a:srgbClr val="FF3300"/>
                </a:solidFill>
                <a:ea typeface="方正粗黑宋简体" panose="02000000000000000000" pitchFamily="2" charset="-122"/>
              </a:rPr>
              <a:t>按址存取</a:t>
            </a:r>
            <a:r>
              <a:rPr lang="zh-CN" altLang="en-US" sz="2000" b="1">
                <a:ea typeface="方正粗黑宋简体" panose="02000000000000000000" pitchFamily="2" charset="-122"/>
              </a:rPr>
              <a:t>是存储器</a:t>
            </a:r>
            <a:r>
              <a:rPr lang="zh-CN" altLang="en-US" sz="2000" b="1">
                <a:solidFill>
                  <a:srgbClr val="FF3300"/>
                </a:solidFill>
                <a:ea typeface="方正粗黑宋简体" panose="02000000000000000000" pitchFamily="2" charset="-122"/>
              </a:rPr>
              <a:t>存取信息</a:t>
            </a:r>
            <a:r>
              <a:rPr lang="zh-CN" altLang="en-US" sz="2000" b="1">
                <a:ea typeface="方正粗黑宋简体" panose="02000000000000000000" pitchFamily="2" charset="-122"/>
              </a:rPr>
              <a:t>的基本方法。</a:t>
            </a:r>
            <a:endParaRPr lang="en-US" altLang="zh-CN" sz="2000" b="1">
              <a:ea typeface="方正粗黑宋简体" panose="02000000000000000000" pitchFamily="2" charset="-122"/>
            </a:endParaRPr>
          </a:p>
          <a:p>
            <a:pPr eaLnBrk="1" hangingPunct="1">
              <a:lnSpc>
                <a:spcPct val="125000"/>
              </a:lnSpc>
              <a:buClr>
                <a:schemeClr val="bg1"/>
              </a:buClr>
              <a:buFont typeface="Wingdings" panose="05000000000000000000" pitchFamily="2" charset="2"/>
              <a:buChar char="l"/>
            </a:pPr>
            <a:r>
              <a:rPr lang="en-US" altLang="zh-CN" sz="2000" b="1">
                <a:solidFill>
                  <a:schemeClr val="hlink"/>
                </a:solidFill>
                <a:ea typeface="方正粗黑宋简体" panose="02000000000000000000" pitchFamily="2" charset="-122"/>
              </a:rPr>
              <a:t>   </a:t>
            </a:r>
            <a:r>
              <a:rPr lang="zh-CN" altLang="en-US" sz="2000" b="1">
                <a:solidFill>
                  <a:srgbClr val="FF3300"/>
                </a:solidFill>
              </a:rPr>
              <a:t>★</a:t>
            </a:r>
            <a:r>
              <a:rPr lang="en-US" altLang="zh-CN" sz="2000" b="1">
                <a:solidFill>
                  <a:srgbClr val="FF3300"/>
                </a:solidFill>
              </a:rPr>
              <a:t> </a:t>
            </a:r>
            <a:r>
              <a:rPr lang="en-US" altLang="zh-CN" sz="2000" b="1"/>
              <a:t>  </a:t>
            </a:r>
            <a:r>
              <a:rPr lang="zh-CN" altLang="en-US" sz="2000" b="1">
                <a:solidFill>
                  <a:schemeClr val="hlink"/>
                </a:solidFill>
                <a:ea typeface="方正粗黑宋简体" panose="02000000000000000000" pitchFamily="2" charset="-122"/>
              </a:rPr>
              <a:t>物理地址</a:t>
            </a:r>
            <a:r>
              <a:rPr lang="zh-CN" altLang="en-US" sz="2000"/>
              <a:t>是</a:t>
            </a:r>
            <a:r>
              <a:rPr lang="zh-CN" altLang="en-US" sz="2000" b="1">
                <a:ea typeface="方正粗黑宋简体" panose="02000000000000000000" pitchFamily="2" charset="-122"/>
              </a:rPr>
              <a:t>指内存单元的地址</a:t>
            </a:r>
            <a:r>
              <a:rPr lang="zh-CN" altLang="en-US" sz="2000"/>
              <a:t>，又称</a:t>
            </a:r>
            <a:r>
              <a:rPr lang="zh-CN" altLang="en-US" sz="2000" b="1">
                <a:ea typeface="方正粗黑宋简体" panose="02000000000000000000" pitchFamily="2" charset="-122"/>
              </a:rPr>
              <a:t>绝对地址</a:t>
            </a:r>
            <a:r>
              <a:rPr lang="zh-CN" altLang="en-US" sz="2000"/>
              <a:t>、</a:t>
            </a:r>
            <a:r>
              <a:rPr lang="zh-CN" altLang="en-US" sz="2000" b="1">
                <a:ea typeface="方正粗黑宋简体" panose="02000000000000000000" pitchFamily="2" charset="-122"/>
              </a:rPr>
              <a:t>实地址</a:t>
            </a:r>
            <a:r>
              <a:rPr lang="zh-CN" altLang="en-US" sz="2000"/>
              <a:t>。物理地址的集合称为</a:t>
            </a:r>
            <a:r>
              <a:rPr lang="zh-CN" altLang="en-US" sz="2000" b="1">
                <a:ea typeface="方正粗黑宋简体" panose="02000000000000000000" pitchFamily="2" charset="-122"/>
              </a:rPr>
              <a:t>物理地址空间</a:t>
            </a:r>
            <a:r>
              <a:rPr lang="zh-CN" altLang="en-US" sz="2000"/>
              <a:t>，又称</a:t>
            </a:r>
            <a:r>
              <a:rPr lang="zh-CN" altLang="en-US" sz="2000" b="1">
                <a:ea typeface="方正粗黑宋简体" panose="02000000000000000000" pitchFamily="2" charset="-122"/>
              </a:rPr>
              <a:t>绝对地址空间</a:t>
            </a:r>
            <a:r>
              <a:rPr lang="zh-CN" altLang="en-US" sz="2000"/>
              <a:t>、</a:t>
            </a:r>
            <a:r>
              <a:rPr lang="zh-CN" altLang="en-US" sz="2000" b="1">
                <a:ea typeface="方正粗黑宋简体" panose="02000000000000000000" pitchFamily="2" charset="-122"/>
              </a:rPr>
              <a:t>实空间</a:t>
            </a:r>
            <a:r>
              <a:rPr lang="zh-CN" altLang="en-US" sz="2000"/>
              <a:t>、</a:t>
            </a:r>
            <a:r>
              <a:rPr lang="zh-CN" altLang="en-US" sz="2000" b="1">
                <a:ea typeface="方正粗黑宋简体" panose="02000000000000000000" pitchFamily="2" charset="-122"/>
              </a:rPr>
              <a:t>存储空间</a:t>
            </a:r>
            <a:r>
              <a:rPr lang="zh-CN" altLang="en-US" sz="2000"/>
              <a:t>。</a:t>
            </a:r>
            <a:r>
              <a:rPr lang="zh-CN" altLang="en-US" sz="2000" b="1" u="sng">
                <a:latin typeface="Times New Roman" panose="02020603050405020304" pitchFamily="18" charset="0"/>
                <a:ea typeface="华文行楷" panose="02010800040101010101" pitchFamily="2" charset="-122"/>
              </a:rPr>
              <a:t>物理地址一般是按字节从</a:t>
            </a:r>
            <a:r>
              <a:rPr lang="zh-CN" altLang="en-US" sz="2000" b="1" u="sng">
                <a:solidFill>
                  <a:srgbClr val="FF3300"/>
                </a:solidFill>
                <a:latin typeface="Times New Roman" panose="02020603050405020304" pitchFamily="18" charset="0"/>
                <a:ea typeface="华文行楷" panose="02010800040101010101" pitchFamily="2" charset="-122"/>
              </a:rPr>
              <a:t>0</a:t>
            </a:r>
            <a:r>
              <a:rPr lang="zh-CN" altLang="en-US" sz="2000" b="1" u="sng">
                <a:latin typeface="Times New Roman" panose="02020603050405020304" pitchFamily="18" charset="0"/>
                <a:ea typeface="华文行楷" panose="02010800040101010101" pitchFamily="2" charset="-122"/>
              </a:rPr>
              <a:t>开始</a:t>
            </a:r>
            <a:r>
              <a:rPr lang="zh-CN" altLang="en-US" sz="2000" b="1" u="sng">
                <a:solidFill>
                  <a:srgbClr val="FF3300"/>
                </a:solidFill>
                <a:latin typeface="Times New Roman" panose="02020603050405020304" pitchFamily="18" charset="0"/>
                <a:ea typeface="华文行楷" panose="02010800040101010101" pitchFamily="2" charset="-122"/>
              </a:rPr>
              <a:t>连续编码的</a:t>
            </a:r>
            <a:r>
              <a:rPr lang="zh-CN" altLang="en-US" sz="2000" b="1" u="sng">
                <a:latin typeface="Times New Roman" panose="02020603050405020304" pitchFamily="18" charset="0"/>
                <a:ea typeface="华文行楷" panose="02010800040101010101" pitchFamily="2" charset="-122"/>
              </a:rPr>
              <a:t>，</a:t>
            </a:r>
            <a:r>
              <a:rPr lang="zh-CN" altLang="en-US" sz="2000" b="1" u="sng">
                <a:solidFill>
                  <a:schemeClr val="tx2"/>
                </a:solidFill>
                <a:latin typeface="Times New Roman" panose="02020603050405020304" pitchFamily="18" charset="0"/>
                <a:ea typeface="华文行楷" panose="02010800040101010101" pitchFamily="2" charset="-122"/>
              </a:rPr>
              <a:t>物理地址空间的大小就是内存容量的大小</a:t>
            </a:r>
            <a:r>
              <a:rPr lang="zh-CN" altLang="en-US" sz="2000">
                <a:latin typeface="Times New Roman" panose="02020603050405020304" pitchFamily="18" charset="0"/>
              </a:rPr>
              <a:t>。</a:t>
            </a:r>
          </a:p>
          <a:p>
            <a:pPr eaLnBrk="1" hangingPunct="1">
              <a:lnSpc>
                <a:spcPct val="125000"/>
              </a:lnSpc>
              <a:buFont typeface="Arial" panose="020B0604020202020204" pitchFamily="34" charset="0"/>
              <a:buNone/>
            </a:pPr>
            <a:r>
              <a:rPr lang="zh-CN" altLang="en-US" sz="2000"/>
              <a:t>　　 </a:t>
            </a:r>
            <a:r>
              <a:rPr lang="zh-CN" altLang="en-US" sz="2000" b="1">
                <a:solidFill>
                  <a:srgbClr val="FF3300"/>
                </a:solidFill>
              </a:rPr>
              <a:t>★</a:t>
            </a:r>
            <a:r>
              <a:rPr lang="en-US" altLang="zh-CN" sz="2000" b="1">
                <a:solidFill>
                  <a:srgbClr val="FF3300"/>
                </a:solidFill>
              </a:rPr>
              <a:t>  </a:t>
            </a:r>
            <a:r>
              <a:rPr lang="zh-CN" altLang="en-US" sz="2000" b="1">
                <a:solidFill>
                  <a:schemeClr val="hlink"/>
                </a:solidFill>
                <a:ea typeface="方正粗黑宋简体" panose="02000000000000000000" pitchFamily="2" charset="-122"/>
              </a:rPr>
              <a:t>逻辑地址</a:t>
            </a:r>
            <a:r>
              <a:rPr lang="zh-CN" altLang="en-US" sz="2000"/>
              <a:t>是</a:t>
            </a:r>
            <a:r>
              <a:rPr lang="zh-CN" altLang="en-US" sz="2000" b="1">
                <a:ea typeface="方正粗黑宋简体" panose="02000000000000000000" pitchFamily="2" charset="-122"/>
              </a:rPr>
              <a:t>指用户程序使用的地址</a:t>
            </a:r>
            <a:r>
              <a:rPr lang="zh-CN" altLang="en-US" sz="2000"/>
              <a:t>，又称</a:t>
            </a:r>
            <a:r>
              <a:rPr lang="zh-CN" altLang="en-US" sz="2000" b="1">
                <a:ea typeface="方正粗黑宋简体" panose="02000000000000000000" pitchFamily="2" charset="-122"/>
              </a:rPr>
              <a:t>相对地址</a:t>
            </a:r>
            <a:r>
              <a:rPr lang="zh-CN" altLang="en-US" sz="2000"/>
              <a:t>、</a:t>
            </a:r>
            <a:r>
              <a:rPr lang="zh-CN" altLang="en-US" sz="2000" b="1">
                <a:ea typeface="方正粗黑宋简体" panose="02000000000000000000" pitchFamily="2" charset="-122"/>
              </a:rPr>
              <a:t>虚地址</a:t>
            </a:r>
            <a:r>
              <a:rPr lang="zh-CN" altLang="en-US" sz="2000"/>
              <a:t>。逻辑地址的集合称为</a:t>
            </a:r>
            <a:r>
              <a:rPr lang="zh-CN" altLang="en-US" sz="2000" b="1">
                <a:ea typeface="方正粗黑宋简体" panose="02000000000000000000" pitchFamily="2" charset="-122"/>
              </a:rPr>
              <a:t>逻辑地址空间</a:t>
            </a:r>
            <a:r>
              <a:rPr lang="zh-CN" altLang="en-US" sz="2000"/>
              <a:t>，又称</a:t>
            </a:r>
            <a:r>
              <a:rPr lang="zh-CN" altLang="en-US" sz="2000" b="1">
                <a:ea typeface="方正粗黑宋简体" panose="02000000000000000000" pitchFamily="2" charset="-122"/>
              </a:rPr>
              <a:t>相对地址空间</a:t>
            </a:r>
            <a:r>
              <a:rPr lang="zh-CN" altLang="en-US" sz="2000"/>
              <a:t>、</a:t>
            </a:r>
            <a:r>
              <a:rPr lang="zh-CN" altLang="en-US" sz="2000" b="1">
                <a:ea typeface="方正粗黑宋简体" panose="02000000000000000000" pitchFamily="2" charset="-122"/>
              </a:rPr>
              <a:t>虚空间</a:t>
            </a:r>
            <a:r>
              <a:rPr lang="zh-CN" altLang="en-US" sz="2000"/>
              <a:t>、</a:t>
            </a:r>
            <a:r>
              <a:rPr lang="zh-CN" altLang="en-US" sz="2000" b="1">
                <a:ea typeface="方正粗黑宋简体" panose="02000000000000000000" pitchFamily="2" charset="-122"/>
              </a:rPr>
              <a:t>地址空间</a:t>
            </a:r>
            <a:r>
              <a:rPr lang="zh-CN" altLang="en-US" sz="2000"/>
              <a:t>。</a:t>
            </a:r>
            <a:r>
              <a:rPr lang="zh-CN" altLang="en-US" sz="2000" b="1" u="sng">
                <a:latin typeface="Times New Roman" panose="02020603050405020304" pitchFamily="18" charset="0"/>
                <a:ea typeface="华文行楷" panose="02010800040101010101" pitchFamily="2" charset="-122"/>
              </a:rPr>
              <a:t>用户编写的源程序通过</a:t>
            </a:r>
            <a:r>
              <a:rPr lang="zh-CN" altLang="en-US" sz="2000" b="1" u="sng">
                <a:solidFill>
                  <a:srgbClr val="FF3300"/>
                </a:solidFill>
                <a:latin typeface="Times New Roman" panose="02020603050405020304" pitchFamily="18" charset="0"/>
                <a:ea typeface="华文行楷" panose="02010800040101010101" pitchFamily="2" charset="-122"/>
              </a:rPr>
              <a:t>编译</a:t>
            </a:r>
            <a:r>
              <a:rPr lang="zh-CN" altLang="en-US" sz="2000" b="1" u="sng">
                <a:latin typeface="Times New Roman" panose="02020603050405020304" pitchFamily="18" charset="0"/>
                <a:ea typeface="华文行楷" panose="02010800040101010101" pitchFamily="2" charset="-122"/>
              </a:rPr>
              <a:t>、</a:t>
            </a:r>
            <a:r>
              <a:rPr lang="zh-CN" altLang="en-US" sz="2000" b="1" u="sng">
                <a:solidFill>
                  <a:srgbClr val="FF3300"/>
                </a:solidFill>
                <a:latin typeface="Times New Roman" panose="02020603050405020304" pitchFamily="18" charset="0"/>
                <a:ea typeface="华文行楷" panose="02010800040101010101" pitchFamily="2" charset="-122"/>
              </a:rPr>
              <a:t>链接生成的可执行程序</a:t>
            </a:r>
            <a:r>
              <a:rPr lang="zh-CN" altLang="en-US" sz="2000" b="1" u="sng">
                <a:latin typeface="Times New Roman" panose="02020603050405020304" pitchFamily="18" charset="0"/>
                <a:ea typeface="华文行楷" panose="02010800040101010101" pitchFamily="2" charset="-122"/>
              </a:rPr>
              <a:t>就构成了逻辑地址空间，起始地址一般也从0开始编码</a:t>
            </a:r>
            <a:r>
              <a:rPr lang="zh-CN" altLang="en-US" sz="2000"/>
              <a:t>。</a:t>
            </a:r>
          </a:p>
          <a:p>
            <a:pPr eaLnBrk="1" hangingPunct="1">
              <a:lnSpc>
                <a:spcPct val="125000"/>
              </a:lnSpc>
              <a:spcBef>
                <a:spcPct val="85000"/>
              </a:spcBef>
              <a:buFont typeface="Arial" panose="020B0604020202020204" pitchFamily="34" charset="0"/>
              <a:buNone/>
            </a:pPr>
            <a:r>
              <a:rPr lang="zh-CN" altLang="en-US" sz="2000"/>
              <a:t>　　      </a:t>
            </a:r>
            <a:r>
              <a:rPr lang="zh-CN" altLang="en-US" sz="2000" b="1" u="sng">
                <a:solidFill>
                  <a:schemeClr val="accent2"/>
                </a:solidFill>
                <a:latin typeface="方正粗黑宋简体" panose="02000000000000000000" pitchFamily="2" charset="-122"/>
                <a:ea typeface="方正粗黑宋简体" panose="02000000000000000000" pitchFamily="2" charset="-122"/>
              </a:rPr>
              <a:t>可执行程序在运行时</a:t>
            </a:r>
            <a:r>
              <a:rPr lang="zh-CN" altLang="en-US" sz="2000" b="1" u="sng">
                <a:solidFill>
                  <a:schemeClr val="folHlink"/>
                </a:solidFill>
                <a:latin typeface="方正粗黑宋简体" panose="02000000000000000000" pitchFamily="2" charset="-122"/>
                <a:ea typeface="方正粗黑宋简体" panose="02000000000000000000" pitchFamily="2" charset="-122"/>
              </a:rPr>
              <a:t>要装入内存，这时</a:t>
            </a:r>
            <a:r>
              <a:rPr lang="zh-CN" altLang="en-US" sz="2000" b="1" u="sng">
                <a:solidFill>
                  <a:srgbClr val="FF3300"/>
                </a:solidFill>
                <a:latin typeface="方正粗黑宋简体" panose="02000000000000000000" pitchFamily="2" charset="-122"/>
                <a:ea typeface="方正粗黑宋简体" panose="02000000000000000000" pitchFamily="2" charset="-122"/>
              </a:rPr>
              <a:t>逻辑地址空间</a:t>
            </a:r>
            <a:r>
              <a:rPr lang="zh-CN" altLang="en-US" sz="2000" b="1" u="sng">
                <a:solidFill>
                  <a:schemeClr val="folHlink"/>
                </a:solidFill>
                <a:latin typeface="方正粗黑宋简体" panose="02000000000000000000" pitchFamily="2" charset="-122"/>
                <a:ea typeface="方正粗黑宋简体" panose="02000000000000000000" pitchFamily="2" charset="-122"/>
              </a:rPr>
              <a:t>往往和实际存储的</a:t>
            </a:r>
            <a:r>
              <a:rPr lang="zh-CN" altLang="en-US" sz="2000" b="1" u="sng">
                <a:solidFill>
                  <a:srgbClr val="FF3300"/>
                </a:solidFill>
                <a:latin typeface="方正粗黑宋简体" panose="02000000000000000000" pitchFamily="2" charset="-122"/>
                <a:ea typeface="方正粗黑宋简体" panose="02000000000000000000" pitchFamily="2" charset="-122"/>
              </a:rPr>
              <a:t>物理地址空间</a:t>
            </a:r>
            <a:r>
              <a:rPr lang="zh-CN" altLang="en-US" sz="2000" b="1" u="sng">
                <a:solidFill>
                  <a:schemeClr val="folHlink"/>
                </a:solidFill>
                <a:latin typeface="方正粗黑宋简体" panose="02000000000000000000" pitchFamily="2" charset="-122"/>
                <a:ea typeface="方正粗黑宋简体" panose="02000000000000000000" pitchFamily="2" charset="-122"/>
              </a:rPr>
              <a:t>不一致</a:t>
            </a:r>
            <a:r>
              <a:rPr lang="zh-CN" altLang="en-US" sz="2000" b="1">
                <a:latin typeface="华文中宋" panose="02010600040101010101" pitchFamily="2" charset="-122"/>
                <a:ea typeface="华文中宋" panose="02010600040101010101" pitchFamily="2" charset="-122"/>
              </a:rPr>
              <a:t>，</a:t>
            </a:r>
            <a:r>
              <a:rPr lang="zh-CN" altLang="en-US" sz="2000" b="1">
                <a:latin typeface="Times New Roman" panose="02020603050405020304" pitchFamily="18" charset="0"/>
                <a:ea typeface="华文行楷" panose="02010800040101010101" pitchFamily="2" charset="-122"/>
              </a:rPr>
              <a:t>如一个作业运行时装入起始地址为10MB的内存区，那么原来的逻辑地址</a:t>
            </a:r>
            <a:r>
              <a:rPr lang="zh-CN" altLang="en-US" sz="2000" b="1">
                <a:solidFill>
                  <a:srgbClr val="FF3300"/>
                </a:solidFill>
                <a:latin typeface="Times New Roman" panose="02020603050405020304" pitchFamily="18" charset="0"/>
                <a:ea typeface="华文行楷" panose="02010800040101010101" pitchFamily="2" charset="-122"/>
              </a:rPr>
              <a:t>0单元</a:t>
            </a:r>
            <a:r>
              <a:rPr lang="zh-CN" altLang="en-US" sz="2000" b="1">
                <a:latin typeface="Times New Roman" panose="02020603050405020304" pitchFamily="18" charset="0"/>
                <a:ea typeface="华文行楷" panose="02010800040101010101" pitchFamily="2" charset="-122"/>
              </a:rPr>
              <a:t>实际存储的物理地址就是10MB主存单元，处理器是按物理地址访问指令的，</a:t>
            </a:r>
            <a:r>
              <a:rPr lang="zh-CN" altLang="en-US" sz="2000" b="1">
                <a:solidFill>
                  <a:srgbClr val="FF3300"/>
                </a:solidFill>
                <a:latin typeface="方正粗黑宋简体" panose="02000000000000000000" pitchFamily="2" charset="-122"/>
                <a:ea typeface="方正粗黑宋简体" panose="02000000000000000000" pitchFamily="2" charset="-122"/>
              </a:rPr>
              <a:t>所以这里就有从</a:t>
            </a:r>
            <a:r>
              <a:rPr lang="zh-CN" altLang="en-US" sz="2000" b="1" u="sng">
                <a:solidFill>
                  <a:srgbClr val="0000FF"/>
                </a:solidFill>
                <a:latin typeface="方正粗黑宋简体" panose="02000000000000000000" pitchFamily="2" charset="-122"/>
                <a:ea typeface="方正粗黑宋简体" panose="02000000000000000000" pitchFamily="2" charset="-122"/>
              </a:rPr>
              <a:t>逻辑地址</a:t>
            </a:r>
            <a:r>
              <a:rPr lang="zh-CN" altLang="en-US" sz="2000" b="1">
                <a:solidFill>
                  <a:srgbClr val="FF3300"/>
                </a:solidFill>
                <a:latin typeface="方正粗黑宋简体" panose="02000000000000000000" pitchFamily="2" charset="-122"/>
                <a:ea typeface="方正粗黑宋简体" panose="02000000000000000000" pitchFamily="2" charset="-122"/>
              </a:rPr>
              <a:t>向</a:t>
            </a:r>
            <a:r>
              <a:rPr lang="zh-CN" altLang="en-US" sz="2000" b="1" u="sng">
                <a:solidFill>
                  <a:srgbClr val="0000FF"/>
                </a:solidFill>
                <a:latin typeface="方正粗黑宋简体" panose="02000000000000000000" pitchFamily="2" charset="-122"/>
                <a:ea typeface="方正粗黑宋简体" panose="02000000000000000000" pitchFamily="2" charset="-122"/>
              </a:rPr>
              <a:t>物理地址</a:t>
            </a:r>
            <a:r>
              <a:rPr lang="zh-CN" altLang="en-US" sz="2400" b="1" u="sng">
                <a:solidFill>
                  <a:srgbClr val="FF3300"/>
                </a:solidFill>
                <a:latin typeface="方正粗黑宋简体" panose="02000000000000000000" pitchFamily="2" charset="-122"/>
                <a:ea typeface="方正粗黑宋简体" panose="02000000000000000000" pitchFamily="2" charset="-122"/>
              </a:rPr>
              <a:t>转换</a:t>
            </a:r>
            <a:r>
              <a:rPr lang="zh-CN" altLang="en-US" sz="2000" b="1">
                <a:solidFill>
                  <a:srgbClr val="FF3300"/>
                </a:solidFill>
                <a:latin typeface="方正粗黑宋简体" panose="02000000000000000000" pitchFamily="2" charset="-122"/>
                <a:ea typeface="方正粗黑宋简体" panose="02000000000000000000" pitchFamily="2" charset="-122"/>
              </a:rPr>
              <a:t>的过程</a:t>
            </a:r>
            <a:r>
              <a:rPr lang="zh-CN" altLang="en-US" sz="2000" b="1">
                <a:latin typeface="华文中宋" panose="02010600040101010101" pitchFamily="2" charset="-122"/>
                <a:ea typeface="华文中宋" panose="02010600040101010101"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anim calcmode="lin" valueType="num">
                                      <p:cBhvr additive="base">
                                        <p:cTn id="11"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14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 calcmode="lin" valueType="num">
                                      <p:cBhvr additive="base">
                                        <p:cTn id="15"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61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nodeType="clickEffect">
                                  <p:stCondLst>
                                    <p:cond delay="0"/>
                                  </p:stCondLst>
                                  <p:childTnLst>
                                    <p:set>
                                      <p:cBhvr>
                                        <p:cTn id="20" dur="1" fill="hold">
                                          <p:stCondLst>
                                            <p:cond delay="0"/>
                                          </p:stCondLst>
                                        </p:cTn>
                                        <p:tgtEl>
                                          <p:spTgt spid="6147">
                                            <p:txEl>
                                              <p:pRg st="3" end="3"/>
                                            </p:txEl>
                                          </p:spTgt>
                                        </p:tgtEl>
                                        <p:attrNameLst>
                                          <p:attrName>style.visibility</p:attrName>
                                        </p:attrNameLst>
                                      </p:cBhvr>
                                      <p:to>
                                        <p:strVal val="visible"/>
                                      </p:to>
                                    </p:set>
                                    <p:anim calcmode="lin" valueType="num">
                                      <p:cBhvr additive="base">
                                        <p:cTn id="21" dur="500" fill="hold"/>
                                        <p:tgtEl>
                                          <p:spTgt spid="6147">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AC2F3-2968-9A4C-8087-A58E15C47941}"/>
              </a:ext>
            </a:extLst>
          </p:cNvPr>
          <p:cNvSpPr>
            <a:spLocks noGrp="1"/>
          </p:cNvSpPr>
          <p:nvPr>
            <p:ph type="title"/>
          </p:nvPr>
        </p:nvSpPr>
        <p:spPr/>
        <p:txBody>
          <a:bodyPr/>
          <a:lstStyle/>
          <a:p>
            <a:r>
              <a:rPr lang="zh-CN" altLang="en-US" dirty="0">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
        <p:nvSpPr>
          <p:cNvPr id="4" name="内容占位符 2">
            <a:extLst>
              <a:ext uri="{FF2B5EF4-FFF2-40B4-BE49-F238E27FC236}">
                <a16:creationId xmlns:a16="http://schemas.microsoft.com/office/drawing/2014/main" id="{0CE1782A-AAC4-C54B-B8EC-21E6F9781358}"/>
              </a:ext>
            </a:extLst>
          </p:cNvPr>
          <p:cNvSpPr>
            <a:spLocks noGrp="1"/>
          </p:cNvSpPr>
          <p:nvPr>
            <p:ph idx="1"/>
          </p:nvPr>
        </p:nvSpPr>
        <p:spPr>
          <a:xfrm>
            <a:off x="670992" y="854744"/>
            <a:ext cx="7772400" cy="857250"/>
          </a:xfrm>
        </p:spPr>
        <p:txBody>
          <a:bodyPr/>
          <a:lstStyle/>
          <a:p>
            <a:pPr>
              <a:buClr>
                <a:srgbClr val="0000FF"/>
              </a:buClr>
            </a:pPr>
            <a:r>
              <a:rPr lang="zh-CN" altLang="en-US" b="1" dirty="0">
                <a:solidFill>
                  <a:srgbClr val="0000FF"/>
                </a:solidFill>
                <a:latin typeface="幼圆" pitchFamily="49" charset="-122"/>
                <a:ea typeface="幼圆" pitchFamily="49" charset="-122"/>
              </a:rPr>
              <a:t>程序运行的一般步骤</a:t>
            </a:r>
            <a:endParaRPr lang="en-US" altLang="zh-CN" b="1" dirty="0">
              <a:solidFill>
                <a:srgbClr val="0000FF"/>
              </a:solidFill>
              <a:latin typeface="幼圆" pitchFamily="49" charset="-122"/>
              <a:ea typeface="幼圆" pitchFamily="49" charset="-122"/>
            </a:endParaRPr>
          </a:p>
        </p:txBody>
      </p:sp>
      <p:sp>
        <p:nvSpPr>
          <p:cNvPr id="5" name="AutoShape 3">
            <a:extLst>
              <a:ext uri="{FF2B5EF4-FFF2-40B4-BE49-F238E27FC236}">
                <a16:creationId xmlns:a16="http://schemas.microsoft.com/office/drawing/2014/main" id="{938ECFAD-3431-A245-A710-F18FCC3BADEF}"/>
              </a:ext>
            </a:extLst>
          </p:cNvPr>
          <p:cNvSpPr>
            <a:spLocks noChangeArrowheads="1"/>
          </p:cNvSpPr>
          <p:nvPr/>
        </p:nvSpPr>
        <p:spPr bwMode="auto">
          <a:xfrm>
            <a:off x="1280592" y="2012032"/>
            <a:ext cx="838200" cy="457200"/>
          </a:xfrm>
          <a:prstGeom prst="flowChartOnlineStorage">
            <a:avLst/>
          </a:prstGeom>
          <a:solidFill>
            <a:srgbClr val="0000FF"/>
          </a:solidFill>
          <a:ln w="2857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6" name="Line 4">
            <a:extLst>
              <a:ext uri="{FF2B5EF4-FFF2-40B4-BE49-F238E27FC236}">
                <a16:creationId xmlns:a16="http://schemas.microsoft.com/office/drawing/2014/main" id="{93803459-BBB4-B14F-836D-099D5C33B4F4}"/>
              </a:ext>
            </a:extLst>
          </p:cNvPr>
          <p:cNvSpPr>
            <a:spLocks noChangeShapeType="1"/>
          </p:cNvSpPr>
          <p:nvPr/>
        </p:nvSpPr>
        <p:spPr bwMode="auto">
          <a:xfrm>
            <a:off x="1966392" y="2240632"/>
            <a:ext cx="4572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a:extLst>
              <a:ext uri="{FF2B5EF4-FFF2-40B4-BE49-F238E27FC236}">
                <a16:creationId xmlns:a16="http://schemas.microsoft.com/office/drawing/2014/main" id="{F939F05C-412E-3F4F-80FD-F542BFDBA82A}"/>
              </a:ext>
            </a:extLst>
          </p:cNvPr>
          <p:cNvSpPr>
            <a:spLocks noChangeShapeType="1"/>
          </p:cNvSpPr>
          <p:nvPr/>
        </p:nvSpPr>
        <p:spPr bwMode="auto">
          <a:xfrm>
            <a:off x="2423592" y="2240632"/>
            <a:ext cx="0" cy="2514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Rectangle 6">
            <a:extLst>
              <a:ext uri="{FF2B5EF4-FFF2-40B4-BE49-F238E27FC236}">
                <a16:creationId xmlns:a16="http://schemas.microsoft.com/office/drawing/2014/main" id="{2E437B0D-F497-4D4C-9A26-072BA6B4D135}"/>
              </a:ext>
            </a:extLst>
          </p:cNvPr>
          <p:cNvSpPr>
            <a:spLocks noChangeArrowheads="1"/>
          </p:cNvSpPr>
          <p:nvPr/>
        </p:nvSpPr>
        <p:spPr bwMode="auto">
          <a:xfrm>
            <a:off x="1432992" y="3002632"/>
            <a:ext cx="762000" cy="304800"/>
          </a:xfrm>
          <a:prstGeom prst="rect">
            <a:avLst/>
          </a:prstGeom>
          <a:solidFill>
            <a:srgbClr val="0000FF"/>
          </a:solidFill>
          <a:ln w="2857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9" name="Line 7">
            <a:extLst>
              <a:ext uri="{FF2B5EF4-FFF2-40B4-BE49-F238E27FC236}">
                <a16:creationId xmlns:a16="http://schemas.microsoft.com/office/drawing/2014/main" id="{7088BC9C-0D20-B24C-A529-3E7304E06A14}"/>
              </a:ext>
            </a:extLst>
          </p:cNvPr>
          <p:cNvSpPr>
            <a:spLocks noChangeShapeType="1"/>
          </p:cNvSpPr>
          <p:nvPr/>
        </p:nvSpPr>
        <p:spPr bwMode="auto">
          <a:xfrm>
            <a:off x="2194992" y="3155032"/>
            <a:ext cx="228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Rectangle 8">
            <a:extLst>
              <a:ext uri="{FF2B5EF4-FFF2-40B4-BE49-F238E27FC236}">
                <a16:creationId xmlns:a16="http://schemas.microsoft.com/office/drawing/2014/main" id="{03285415-A026-9246-A83A-63D5611AA66E}"/>
              </a:ext>
            </a:extLst>
          </p:cNvPr>
          <p:cNvSpPr>
            <a:spLocks noChangeArrowheads="1"/>
          </p:cNvSpPr>
          <p:nvPr/>
        </p:nvSpPr>
        <p:spPr bwMode="auto">
          <a:xfrm>
            <a:off x="1432992" y="3612232"/>
            <a:ext cx="762000" cy="304800"/>
          </a:xfrm>
          <a:prstGeom prst="rect">
            <a:avLst/>
          </a:prstGeom>
          <a:solidFill>
            <a:srgbClr val="0000FF"/>
          </a:solidFill>
          <a:ln w="2857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1" name="Line 9">
            <a:extLst>
              <a:ext uri="{FF2B5EF4-FFF2-40B4-BE49-F238E27FC236}">
                <a16:creationId xmlns:a16="http://schemas.microsoft.com/office/drawing/2014/main" id="{5D23FB31-6925-D945-B086-3FC594977011}"/>
              </a:ext>
            </a:extLst>
          </p:cNvPr>
          <p:cNvSpPr>
            <a:spLocks noChangeShapeType="1"/>
          </p:cNvSpPr>
          <p:nvPr/>
        </p:nvSpPr>
        <p:spPr bwMode="auto">
          <a:xfrm>
            <a:off x="2194992" y="3764632"/>
            <a:ext cx="228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Rectangle 15">
            <a:extLst>
              <a:ext uri="{FF2B5EF4-FFF2-40B4-BE49-F238E27FC236}">
                <a16:creationId xmlns:a16="http://schemas.microsoft.com/office/drawing/2014/main" id="{7CD5A8F6-07E0-A64B-9708-80258CE508CB}"/>
              </a:ext>
            </a:extLst>
          </p:cNvPr>
          <p:cNvSpPr>
            <a:spLocks noChangeArrowheads="1"/>
          </p:cNvSpPr>
          <p:nvPr/>
        </p:nvSpPr>
        <p:spPr bwMode="auto">
          <a:xfrm>
            <a:off x="3033192" y="3155032"/>
            <a:ext cx="990600" cy="762000"/>
          </a:xfrm>
          <a:prstGeom prst="rect">
            <a:avLst/>
          </a:prstGeom>
          <a:solidFill>
            <a:srgbClr val="0000FF"/>
          </a:solidFill>
          <a:ln w="2857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3" name="Rectangle 16">
            <a:extLst>
              <a:ext uri="{FF2B5EF4-FFF2-40B4-BE49-F238E27FC236}">
                <a16:creationId xmlns:a16="http://schemas.microsoft.com/office/drawing/2014/main" id="{0417887A-E266-6E42-AF7E-8835790D6788}"/>
              </a:ext>
            </a:extLst>
          </p:cNvPr>
          <p:cNvSpPr>
            <a:spLocks noChangeArrowheads="1"/>
          </p:cNvSpPr>
          <p:nvPr/>
        </p:nvSpPr>
        <p:spPr bwMode="auto">
          <a:xfrm>
            <a:off x="4557192" y="3231232"/>
            <a:ext cx="1524000" cy="533400"/>
          </a:xfrm>
          <a:prstGeom prst="rect">
            <a:avLst/>
          </a:prstGeom>
          <a:solidFill>
            <a:srgbClr val="0000FF"/>
          </a:solidFill>
          <a:ln w="2857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4" name="Rectangle 17">
            <a:extLst>
              <a:ext uri="{FF2B5EF4-FFF2-40B4-BE49-F238E27FC236}">
                <a16:creationId xmlns:a16="http://schemas.microsoft.com/office/drawing/2014/main" id="{12FD6A74-BA54-E248-B66E-EE7CA0E34BD7}"/>
              </a:ext>
            </a:extLst>
          </p:cNvPr>
          <p:cNvSpPr>
            <a:spLocks noChangeArrowheads="1"/>
          </p:cNvSpPr>
          <p:nvPr/>
        </p:nvSpPr>
        <p:spPr bwMode="auto">
          <a:xfrm>
            <a:off x="6614592" y="3155032"/>
            <a:ext cx="990600" cy="762000"/>
          </a:xfrm>
          <a:prstGeom prst="rect">
            <a:avLst/>
          </a:prstGeom>
          <a:solidFill>
            <a:srgbClr val="0000FF"/>
          </a:solidFill>
          <a:ln w="2857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5" name="Line 18">
            <a:extLst>
              <a:ext uri="{FF2B5EF4-FFF2-40B4-BE49-F238E27FC236}">
                <a16:creationId xmlns:a16="http://schemas.microsoft.com/office/drawing/2014/main" id="{0501399A-6F4A-F847-A9F0-F02AD6F52882}"/>
              </a:ext>
            </a:extLst>
          </p:cNvPr>
          <p:cNvSpPr>
            <a:spLocks noChangeShapeType="1"/>
          </p:cNvSpPr>
          <p:nvPr/>
        </p:nvSpPr>
        <p:spPr bwMode="auto">
          <a:xfrm>
            <a:off x="8367192" y="1783432"/>
            <a:ext cx="0" cy="3581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Line 19">
            <a:extLst>
              <a:ext uri="{FF2B5EF4-FFF2-40B4-BE49-F238E27FC236}">
                <a16:creationId xmlns:a16="http://schemas.microsoft.com/office/drawing/2014/main" id="{ED5CEA86-4F87-B048-8DA2-E138E1BEDF6A}"/>
              </a:ext>
            </a:extLst>
          </p:cNvPr>
          <p:cNvSpPr>
            <a:spLocks noChangeShapeType="1"/>
          </p:cNvSpPr>
          <p:nvPr/>
        </p:nvSpPr>
        <p:spPr bwMode="auto">
          <a:xfrm>
            <a:off x="8900592" y="1783432"/>
            <a:ext cx="0" cy="3581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 name="Line 20">
            <a:extLst>
              <a:ext uri="{FF2B5EF4-FFF2-40B4-BE49-F238E27FC236}">
                <a16:creationId xmlns:a16="http://schemas.microsoft.com/office/drawing/2014/main" id="{27E4CCEA-591B-3647-9625-869C8EDAC54A}"/>
              </a:ext>
            </a:extLst>
          </p:cNvPr>
          <p:cNvSpPr>
            <a:spLocks noChangeShapeType="1"/>
          </p:cNvSpPr>
          <p:nvPr/>
        </p:nvSpPr>
        <p:spPr bwMode="auto">
          <a:xfrm>
            <a:off x="8367192" y="2621632"/>
            <a:ext cx="533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21">
            <a:extLst>
              <a:ext uri="{FF2B5EF4-FFF2-40B4-BE49-F238E27FC236}">
                <a16:creationId xmlns:a16="http://schemas.microsoft.com/office/drawing/2014/main" id="{1786A058-E4B4-3E43-9593-E608FAAA84E6}"/>
              </a:ext>
            </a:extLst>
          </p:cNvPr>
          <p:cNvSpPr>
            <a:spLocks noChangeShapeType="1"/>
          </p:cNvSpPr>
          <p:nvPr/>
        </p:nvSpPr>
        <p:spPr bwMode="auto">
          <a:xfrm>
            <a:off x="8367192" y="3612232"/>
            <a:ext cx="533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22">
            <a:extLst>
              <a:ext uri="{FF2B5EF4-FFF2-40B4-BE49-F238E27FC236}">
                <a16:creationId xmlns:a16="http://schemas.microsoft.com/office/drawing/2014/main" id="{63D1EEBA-C352-4840-B781-0CB3B36E4538}"/>
              </a:ext>
            </a:extLst>
          </p:cNvPr>
          <p:cNvSpPr>
            <a:spLocks noChangeShapeType="1"/>
          </p:cNvSpPr>
          <p:nvPr/>
        </p:nvSpPr>
        <p:spPr bwMode="auto">
          <a:xfrm>
            <a:off x="2423592" y="3459832"/>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 name="Line 23">
            <a:extLst>
              <a:ext uri="{FF2B5EF4-FFF2-40B4-BE49-F238E27FC236}">
                <a16:creationId xmlns:a16="http://schemas.microsoft.com/office/drawing/2014/main" id="{44AF2C34-5BD7-0D4F-A4CA-D241BED4D7E7}"/>
              </a:ext>
            </a:extLst>
          </p:cNvPr>
          <p:cNvSpPr>
            <a:spLocks noChangeShapeType="1"/>
          </p:cNvSpPr>
          <p:nvPr/>
        </p:nvSpPr>
        <p:spPr bwMode="auto">
          <a:xfrm>
            <a:off x="4023792" y="3536032"/>
            <a:ext cx="533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 name="Line 24">
            <a:extLst>
              <a:ext uri="{FF2B5EF4-FFF2-40B4-BE49-F238E27FC236}">
                <a16:creationId xmlns:a16="http://schemas.microsoft.com/office/drawing/2014/main" id="{4BA8F35B-0E97-4A49-8560-8CC1F9E86210}"/>
              </a:ext>
            </a:extLst>
          </p:cNvPr>
          <p:cNvSpPr>
            <a:spLocks noChangeShapeType="1"/>
          </p:cNvSpPr>
          <p:nvPr/>
        </p:nvSpPr>
        <p:spPr bwMode="auto">
          <a:xfrm>
            <a:off x="6081192" y="3459832"/>
            <a:ext cx="533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 name="Line 25">
            <a:extLst>
              <a:ext uri="{FF2B5EF4-FFF2-40B4-BE49-F238E27FC236}">
                <a16:creationId xmlns:a16="http://schemas.microsoft.com/office/drawing/2014/main" id="{FAB060A2-2292-014F-8F05-94789384D3CF}"/>
              </a:ext>
            </a:extLst>
          </p:cNvPr>
          <p:cNvSpPr>
            <a:spLocks noChangeShapeType="1"/>
          </p:cNvSpPr>
          <p:nvPr/>
        </p:nvSpPr>
        <p:spPr bwMode="auto">
          <a:xfrm>
            <a:off x="7605192" y="3459832"/>
            <a:ext cx="228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26">
            <a:extLst>
              <a:ext uri="{FF2B5EF4-FFF2-40B4-BE49-F238E27FC236}">
                <a16:creationId xmlns:a16="http://schemas.microsoft.com/office/drawing/2014/main" id="{0C94E4AB-C866-5A43-ACAB-031E34656DE7}"/>
              </a:ext>
            </a:extLst>
          </p:cNvPr>
          <p:cNvSpPr>
            <a:spLocks noChangeShapeType="1"/>
          </p:cNvSpPr>
          <p:nvPr/>
        </p:nvSpPr>
        <p:spPr bwMode="auto">
          <a:xfrm flipV="1">
            <a:off x="7833792" y="3307432"/>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AutoShape 27">
            <a:extLst>
              <a:ext uri="{FF2B5EF4-FFF2-40B4-BE49-F238E27FC236}">
                <a16:creationId xmlns:a16="http://schemas.microsoft.com/office/drawing/2014/main" id="{2BA3CFE0-35FA-CF43-A92E-7A2667992D2A}"/>
              </a:ext>
            </a:extLst>
          </p:cNvPr>
          <p:cNvSpPr>
            <a:spLocks/>
          </p:cNvSpPr>
          <p:nvPr/>
        </p:nvSpPr>
        <p:spPr bwMode="auto">
          <a:xfrm>
            <a:off x="1204392" y="3002632"/>
            <a:ext cx="228600" cy="1524000"/>
          </a:xfrm>
          <a:prstGeom prst="leftBrace">
            <a:avLst>
              <a:gd name="adj1" fmla="val 55556"/>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b="0"/>
          </a:p>
        </p:txBody>
      </p:sp>
      <p:sp>
        <p:nvSpPr>
          <p:cNvPr id="25" name="AutoShape 28">
            <a:extLst>
              <a:ext uri="{FF2B5EF4-FFF2-40B4-BE49-F238E27FC236}">
                <a16:creationId xmlns:a16="http://schemas.microsoft.com/office/drawing/2014/main" id="{C1110A96-8F22-4C41-822D-A45CFBE6147D}"/>
              </a:ext>
            </a:extLst>
          </p:cNvPr>
          <p:cNvSpPr>
            <a:spLocks/>
          </p:cNvSpPr>
          <p:nvPr/>
        </p:nvSpPr>
        <p:spPr bwMode="auto">
          <a:xfrm>
            <a:off x="8138592" y="2621632"/>
            <a:ext cx="228600" cy="990600"/>
          </a:xfrm>
          <a:prstGeom prst="leftBrace">
            <a:avLst>
              <a:gd name="adj1" fmla="val 36111"/>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6" name="AutoShape 30">
            <a:extLst>
              <a:ext uri="{FF2B5EF4-FFF2-40B4-BE49-F238E27FC236}">
                <a16:creationId xmlns:a16="http://schemas.microsoft.com/office/drawing/2014/main" id="{DA3D0700-398F-E148-8D21-C0D881BD0434}"/>
              </a:ext>
            </a:extLst>
          </p:cNvPr>
          <p:cNvSpPr>
            <a:spLocks/>
          </p:cNvSpPr>
          <p:nvPr/>
        </p:nvSpPr>
        <p:spPr bwMode="auto">
          <a:xfrm rot="-5400000">
            <a:off x="1242492" y="4107532"/>
            <a:ext cx="381000" cy="1981200"/>
          </a:xfrm>
          <a:prstGeom prst="leftBrace">
            <a:avLst>
              <a:gd name="adj1" fmla="val 433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7" name="AutoShape 31">
            <a:extLst>
              <a:ext uri="{FF2B5EF4-FFF2-40B4-BE49-F238E27FC236}">
                <a16:creationId xmlns:a16="http://schemas.microsoft.com/office/drawing/2014/main" id="{1B634A26-B8B3-B94F-9519-C4D03AB81D99}"/>
              </a:ext>
            </a:extLst>
          </p:cNvPr>
          <p:cNvSpPr>
            <a:spLocks/>
          </p:cNvSpPr>
          <p:nvPr/>
        </p:nvSpPr>
        <p:spPr bwMode="auto">
          <a:xfrm rot="-5400000">
            <a:off x="4328592" y="3383632"/>
            <a:ext cx="457200" cy="3505200"/>
          </a:xfrm>
          <a:prstGeom prst="leftBrace">
            <a:avLst>
              <a:gd name="adj1" fmla="val 63889"/>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8" name="AutoShape 32">
            <a:extLst>
              <a:ext uri="{FF2B5EF4-FFF2-40B4-BE49-F238E27FC236}">
                <a16:creationId xmlns:a16="http://schemas.microsoft.com/office/drawing/2014/main" id="{B3D820A9-0639-CC4B-9805-485CDA1EA7B4}"/>
              </a:ext>
            </a:extLst>
          </p:cNvPr>
          <p:cNvSpPr>
            <a:spLocks/>
          </p:cNvSpPr>
          <p:nvPr/>
        </p:nvSpPr>
        <p:spPr bwMode="auto">
          <a:xfrm rot="-5400000">
            <a:off x="7109892" y="4031332"/>
            <a:ext cx="457200" cy="2057400"/>
          </a:xfrm>
          <a:prstGeom prst="leftBrace">
            <a:avLst>
              <a:gd name="adj1" fmla="val 375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9" name="Line 33">
            <a:extLst>
              <a:ext uri="{FF2B5EF4-FFF2-40B4-BE49-F238E27FC236}">
                <a16:creationId xmlns:a16="http://schemas.microsoft.com/office/drawing/2014/main" id="{B6EEF9C6-04B6-FC45-8587-28906447C0B7}"/>
              </a:ext>
            </a:extLst>
          </p:cNvPr>
          <p:cNvSpPr>
            <a:spLocks noChangeShapeType="1"/>
          </p:cNvSpPr>
          <p:nvPr/>
        </p:nvSpPr>
        <p:spPr bwMode="auto">
          <a:xfrm flipV="1">
            <a:off x="2804592" y="3764632"/>
            <a:ext cx="0" cy="114300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0" name="Line 34">
            <a:extLst>
              <a:ext uri="{FF2B5EF4-FFF2-40B4-BE49-F238E27FC236}">
                <a16:creationId xmlns:a16="http://schemas.microsoft.com/office/drawing/2014/main" id="{9DB5AC2C-7047-C046-BC5F-C382CD484999}"/>
              </a:ext>
            </a:extLst>
          </p:cNvPr>
          <p:cNvSpPr>
            <a:spLocks noChangeShapeType="1"/>
          </p:cNvSpPr>
          <p:nvPr/>
        </p:nvSpPr>
        <p:spPr bwMode="auto">
          <a:xfrm flipV="1">
            <a:off x="6309792" y="3688432"/>
            <a:ext cx="0" cy="1143000"/>
          </a:xfrm>
          <a:prstGeom prst="line">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Text Box 35">
            <a:extLst>
              <a:ext uri="{FF2B5EF4-FFF2-40B4-BE49-F238E27FC236}">
                <a16:creationId xmlns:a16="http://schemas.microsoft.com/office/drawing/2014/main" id="{DCD2D2D4-836F-6C47-AE60-187D85419B0F}"/>
              </a:ext>
            </a:extLst>
          </p:cNvPr>
          <p:cNvSpPr txBox="1">
            <a:spLocks noChangeArrowheads="1"/>
          </p:cNvSpPr>
          <p:nvPr/>
        </p:nvSpPr>
        <p:spPr bwMode="auto">
          <a:xfrm>
            <a:off x="1509192" y="2012032"/>
            <a:ext cx="457200" cy="4572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dirty="0">
                <a:solidFill>
                  <a:srgbClr val="FF0000"/>
                </a:solidFill>
                <a:latin typeface="幼圆" pitchFamily="49" charset="-122"/>
                <a:ea typeface="幼圆" pitchFamily="49" charset="-122"/>
              </a:rPr>
              <a:t>库</a:t>
            </a:r>
          </a:p>
        </p:txBody>
      </p:sp>
      <p:sp>
        <p:nvSpPr>
          <p:cNvPr id="32" name="Text Box 36">
            <a:extLst>
              <a:ext uri="{FF2B5EF4-FFF2-40B4-BE49-F238E27FC236}">
                <a16:creationId xmlns:a16="http://schemas.microsoft.com/office/drawing/2014/main" id="{941643CA-86D6-B045-83F5-2465E52932A4}"/>
              </a:ext>
            </a:extLst>
          </p:cNvPr>
          <p:cNvSpPr txBox="1">
            <a:spLocks noChangeArrowheads="1"/>
          </p:cNvSpPr>
          <p:nvPr/>
        </p:nvSpPr>
        <p:spPr bwMode="auto">
          <a:xfrm>
            <a:off x="3044305" y="3155033"/>
            <a:ext cx="1008062" cy="846137"/>
          </a:xfrm>
          <a:prstGeom prst="rect">
            <a:avLst/>
          </a:prstGeom>
          <a:solidFill>
            <a:srgbClr val="0000FF"/>
          </a:solidFill>
          <a:ln w="9525">
            <a:noFill/>
            <a:miter lim="800000"/>
            <a:headEnd/>
            <a:tailEnd/>
          </a:ln>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dirty="0">
                <a:solidFill>
                  <a:srgbClr val="FF0000"/>
                </a:solidFill>
                <a:effectLst>
                  <a:outerShdw blurRad="38100" dist="38100" dir="2700000" algn="tl">
                    <a:srgbClr val="000000"/>
                  </a:outerShdw>
                </a:effectLst>
                <a:latin typeface="幼圆" pitchFamily="49" charset="-122"/>
                <a:ea typeface="幼圆" pitchFamily="49" charset="-122"/>
              </a:rPr>
              <a:t>链接程序</a:t>
            </a:r>
          </a:p>
        </p:txBody>
      </p:sp>
      <p:sp>
        <p:nvSpPr>
          <p:cNvPr id="33" name="Text Box 37">
            <a:extLst>
              <a:ext uri="{FF2B5EF4-FFF2-40B4-BE49-F238E27FC236}">
                <a16:creationId xmlns:a16="http://schemas.microsoft.com/office/drawing/2014/main" id="{D19A4110-0A7D-0A40-AAC2-54A68998494E}"/>
              </a:ext>
            </a:extLst>
          </p:cNvPr>
          <p:cNvSpPr txBox="1">
            <a:spLocks noChangeArrowheads="1"/>
          </p:cNvSpPr>
          <p:nvPr/>
        </p:nvSpPr>
        <p:spPr bwMode="auto">
          <a:xfrm>
            <a:off x="4633392" y="3231232"/>
            <a:ext cx="1447800" cy="461962"/>
          </a:xfrm>
          <a:prstGeom prst="rect">
            <a:avLst/>
          </a:prstGeom>
          <a:solidFill>
            <a:srgbClr val="0000FF"/>
          </a:solidFill>
          <a:ln w="9525">
            <a:noFill/>
            <a:miter lim="800000"/>
            <a:headEnd/>
            <a:tailEnd/>
          </a:ln>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dirty="0">
                <a:solidFill>
                  <a:srgbClr val="FF0000"/>
                </a:solidFill>
                <a:effectLst>
                  <a:outerShdw blurRad="38100" dist="38100" dir="2700000" algn="tl">
                    <a:srgbClr val="000000"/>
                  </a:outerShdw>
                </a:effectLst>
                <a:latin typeface="幼圆" pitchFamily="49" charset="-122"/>
                <a:ea typeface="幼圆" pitchFamily="49" charset="-122"/>
              </a:rPr>
              <a:t>装入模块</a:t>
            </a:r>
          </a:p>
        </p:txBody>
      </p:sp>
      <p:sp>
        <p:nvSpPr>
          <p:cNvPr id="34" name="Text Box 38">
            <a:extLst>
              <a:ext uri="{FF2B5EF4-FFF2-40B4-BE49-F238E27FC236}">
                <a16:creationId xmlns:a16="http://schemas.microsoft.com/office/drawing/2014/main" id="{E9094775-7CCD-D64E-AF5A-2834F8A20CA1}"/>
              </a:ext>
            </a:extLst>
          </p:cNvPr>
          <p:cNvSpPr txBox="1">
            <a:spLocks noChangeArrowheads="1"/>
          </p:cNvSpPr>
          <p:nvPr/>
        </p:nvSpPr>
        <p:spPr bwMode="auto">
          <a:xfrm>
            <a:off x="6639993" y="3145507"/>
            <a:ext cx="963613" cy="830262"/>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dirty="0">
                <a:solidFill>
                  <a:srgbClr val="FF0000"/>
                </a:solidFill>
                <a:latin typeface="幼圆" pitchFamily="49" charset="-122"/>
                <a:ea typeface="幼圆" pitchFamily="49" charset="-122"/>
              </a:rPr>
              <a:t>装入程序</a:t>
            </a:r>
          </a:p>
        </p:txBody>
      </p:sp>
      <p:sp>
        <p:nvSpPr>
          <p:cNvPr id="35" name="Text Box 39">
            <a:extLst>
              <a:ext uri="{FF2B5EF4-FFF2-40B4-BE49-F238E27FC236}">
                <a16:creationId xmlns:a16="http://schemas.microsoft.com/office/drawing/2014/main" id="{A77F1892-96EF-F849-B89C-D45885C671F7}"/>
              </a:ext>
            </a:extLst>
          </p:cNvPr>
          <p:cNvSpPr txBox="1">
            <a:spLocks noChangeArrowheads="1"/>
          </p:cNvSpPr>
          <p:nvPr/>
        </p:nvSpPr>
        <p:spPr bwMode="auto">
          <a:xfrm>
            <a:off x="442392" y="2697833"/>
            <a:ext cx="9144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a:solidFill>
                  <a:srgbClr val="000000"/>
                </a:solidFill>
                <a:latin typeface="幼圆" pitchFamily="49" charset="-122"/>
                <a:ea typeface="幼圆" pitchFamily="49" charset="-122"/>
              </a:rPr>
              <a:t>编译程序产生</a:t>
            </a:r>
            <a:r>
              <a:rPr lang="zh-CN" altLang="en-US" sz="2400">
                <a:solidFill>
                  <a:srgbClr val="0000FF"/>
                </a:solidFill>
                <a:latin typeface="幼圆" pitchFamily="49" charset="-122"/>
                <a:ea typeface="幼圆" pitchFamily="49" charset="-122"/>
              </a:rPr>
              <a:t>目标模块</a:t>
            </a:r>
          </a:p>
        </p:txBody>
      </p:sp>
      <p:sp>
        <p:nvSpPr>
          <p:cNvPr id="36" name="Line 40">
            <a:extLst>
              <a:ext uri="{FF2B5EF4-FFF2-40B4-BE49-F238E27FC236}">
                <a16:creationId xmlns:a16="http://schemas.microsoft.com/office/drawing/2014/main" id="{FD09B256-D90B-9A4C-B7F9-DDAA0CEB930F}"/>
              </a:ext>
            </a:extLst>
          </p:cNvPr>
          <p:cNvSpPr>
            <a:spLocks noChangeShapeType="1"/>
          </p:cNvSpPr>
          <p:nvPr/>
        </p:nvSpPr>
        <p:spPr bwMode="auto">
          <a:xfrm>
            <a:off x="7833792" y="3155032"/>
            <a:ext cx="304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 name="Line 41">
            <a:extLst>
              <a:ext uri="{FF2B5EF4-FFF2-40B4-BE49-F238E27FC236}">
                <a16:creationId xmlns:a16="http://schemas.microsoft.com/office/drawing/2014/main" id="{D09D3D68-9050-9548-9E6D-26138841AFD0}"/>
              </a:ext>
            </a:extLst>
          </p:cNvPr>
          <p:cNvSpPr>
            <a:spLocks noChangeShapeType="1"/>
          </p:cNvSpPr>
          <p:nvPr/>
        </p:nvSpPr>
        <p:spPr bwMode="auto">
          <a:xfrm>
            <a:off x="7833792" y="3155032"/>
            <a:ext cx="0" cy="22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Text Box 42">
            <a:extLst>
              <a:ext uri="{FF2B5EF4-FFF2-40B4-BE49-F238E27FC236}">
                <a16:creationId xmlns:a16="http://schemas.microsoft.com/office/drawing/2014/main" id="{487B2381-F6D6-F845-8A64-5E5A4C966CE6}"/>
              </a:ext>
            </a:extLst>
          </p:cNvPr>
          <p:cNvSpPr txBox="1">
            <a:spLocks noChangeArrowheads="1"/>
          </p:cNvSpPr>
          <p:nvPr/>
        </p:nvSpPr>
        <p:spPr bwMode="auto">
          <a:xfrm>
            <a:off x="899592" y="5517232"/>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a:solidFill>
                  <a:srgbClr val="0000FF"/>
                </a:solidFill>
                <a:latin typeface="幼圆" pitchFamily="49" charset="-122"/>
                <a:ea typeface="幼圆" pitchFamily="49" charset="-122"/>
              </a:rPr>
              <a:t>第一步</a:t>
            </a:r>
          </a:p>
        </p:txBody>
      </p:sp>
      <p:sp>
        <p:nvSpPr>
          <p:cNvPr id="39" name="Text Box 44">
            <a:extLst>
              <a:ext uri="{FF2B5EF4-FFF2-40B4-BE49-F238E27FC236}">
                <a16:creationId xmlns:a16="http://schemas.microsoft.com/office/drawing/2014/main" id="{B99191C5-3F16-A84D-A6C7-030304FA2A13}"/>
              </a:ext>
            </a:extLst>
          </p:cNvPr>
          <p:cNvSpPr txBox="1">
            <a:spLocks noChangeArrowheads="1"/>
          </p:cNvSpPr>
          <p:nvPr/>
        </p:nvSpPr>
        <p:spPr bwMode="auto">
          <a:xfrm>
            <a:off x="3871392" y="5517232"/>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a:solidFill>
                  <a:srgbClr val="0000FF"/>
                </a:solidFill>
                <a:latin typeface="幼圆" pitchFamily="49" charset="-122"/>
                <a:ea typeface="幼圆" pitchFamily="49" charset="-122"/>
              </a:rPr>
              <a:t>第二步</a:t>
            </a:r>
          </a:p>
        </p:txBody>
      </p:sp>
      <p:sp>
        <p:nvSpPr>
          <p:cNvPr id="40" name="Text Box 45">
            <a:extLst>
              <a:ext uri="{FF2B5EF4-FFF2-40B4-BE49-F238E27FC236}">
                <a16:creationId xmlns:a16="http://schemas.microsoft.com/office/drawing/2014/main" id="{7B7154B1-CB3D-5843-9413-06905DE921C6}"/>
              </a:ext>
            </a:extLst>
          </p:cNvPr>
          <p:cNvSpPr txBox="1">
            <a:spLocks noChangeArrowheads="1"/>
          </p:cNvSpPr>
          <p:nvPr/>
        </p:nvSpPr>
        <p:spPr bwMode="auto">
          <a:xfrm>
            <a:off x="6766992" y="5517232"/>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a:solidFill>
                  <a:srgbClr val="0000FF"/>
                </a:solidFill>
                <a:latin typeface="幼圆" pitchFamily="49" charset="-122"/>
                <a:ea typeface="幼圆" pitchFamily="49" charset="-122"/>
              </a:rPr>
              <a:t>第三步</a:t>
            </a:r>
          </a:p>
        </p:txBody>
      </p:sp>
      <p:sp>
        <p:nvSpPr>
          <p:cNvPr id="41" name="Freeform 46">
            <a:extLst>
              <a:ext uri="{FF2B5EF4-FFF2-40B4-BE49-F238E27FC236}">
                <a16:creationId xmlns:a16="http://schemas.microsoft.com/office/drawing/2014/main" id="{027B321B-78C8-5A4C-B241-514F9D0DCE61}"/>
              </a:ext>
            </a:extLst>
          </p:cNvPr>
          <p:cNvSpPr>
            <a:spLocks/>
          </p:cNvSpPr>
          <p:nvPr/>
        </p:nvSpPr>
        <p:spPr bwMode="auto">
          <a:xfrm>
            <a:off x="8367192" y="1783432"/>
            <a:ext cx="533400" cy="165100"/>
          </a:xfrm>
          <a:custGeom>
            <a:avLst/>
            <a:gdLst>
              <a:gd name="T0" fmla="*/ 0 w 336"/>
              <a:gd name="T1" fmla="*/ 0 h 104"/>
              <a:gd name="T2" fmla="*/ 2147483647 w 336"/>
              <a:gd name="T3" fmla="*/ 2147483647 h 104"/>
              <a:gd name="T4" fmla="*/ 2147483647 w 336"/>
              <a:gd name="T5" fmla="*/ 2147483647 h 104"/>
              <a:gd name="T6" fmla="*/ 0 60000 65536"/>
              <a:gd name="T7" fmla="*/ 0 60000 65536"/>
              <a:gd name="T8" fmla="*/ 0 60000 65536"/>
              <a:gd name="T9" fmla="*/ 0 w 336"/>
              <a:gd name="T10" fmla="*/ 0 h 104"/>
              <a:gd name="T11" fmla="*/ 336 w 336"/>
              <a:gd name="T12" fmla="*/ 104 h 104"/>
            </a:gdLst>
            <a:ahLst/>
            <a:cxnLst>
              <a:cxn ang="T6">
                <a:pos x="T0" y="T1"/>
              </a:cxn>
              <a:cxn ang="T7">
                <a:pos x="T2" y="T3"/>
              </a:cxn>
              <a:cxn ang="T8">
                <a:pos x="T4" y="T5"/>
              </a:cxn>
            </a:cxnLst>
            <a:rect l="T9" t="T10" r="T11" b="T12"/>
            <a:pathLst>
              <a:path w="336" h="104">
                <a:moveTo>
                  <a:pt x="0" y="0"/>
                </a:moveTo>
                <a:cubicBezTo>
                  <a:pt x="44" y="44"/>
                  <a:pt x="88" y="88"/>
                  <a:pt x="144" y="96"/>
                </a:cubicBezTo>
                <a:cubicBezTo>
                  <a:pt x="200" y="104"/>
                  <a:pt x="304" y="56"/>
                  <a:pt x="336" y="48"/>
                </a:cubicBezTo>
              </a:path>
            </a:pathLst>
          </a:custGeom>
          <a:solidFill>
            <a:srgbClr val="0000FF"/>
          </a:solidFill>
          <a:ln w="9525">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2" name="Freeform 47">
            <a:extLst>
              <a:ext uri="{FF2B5EF4-FFF2-40B4-BE49-F238E27FC236}">
                <a16:creationId xmlns:a16="http://schemas.microsoft.com/office/drawing/2014/main" id="{226AD6BA-DAE9-6C48-8341-C80F56AAA2DC}"/>
              </a:ext>
            </a:extLst>
          </p:cNvPr>
          <p:cNvSpPr>
            <a:spLocks/>
          </p:cNvSpPr>
          <p:nvPr/>
        </p:nvSpPr>
        <p:spPr bwMode="auto">
          <a:xfrm>
            <a:off x="8367192" y="5199732"/>
            <a:ext cx="533400" cy="165100"/>
          </a:xfrm>
          <a:custGeom>
            <a:avLst/>
            <a:gdLst>
              <a:gd name="T0" fmla="*/ 0 w 336"/>
              <a:gd name="T1" fmla="*/ 2147483647 h 104"/>
              <a:gd name="T2" fmla="*/ 2147483647 w 336"/>
              <a:gd name="T3" fmla="*/ 2147483647 h 104"/>
              <a:gd name="T4" fmla="*/ 2147483647 w 336"/>
              <a:gd name="T5" fmla="*/ 2147483647 h 104"/>
              <a:gd name="T6" fmla="*/ 0 60000 65536"/>
              <a:gd name="T7" fmla="*/ 0 60000 65536"/>
              <a:gd name="T8" fmla="*/ 0 60000 65536"/>
              <a:gd name="T9" fmla="*/ 0 w 336"/>
              <a:gd name="T10" fmla="*/ 0 h 104"/>
              <a:gd name="T11" fmla="*/ 336 w 336"/>
              <a:gd name="T12" fmla="*/ 104 h 104"/>
            </a:gdLst>
            <a:ahLst/>
            <a:cxnLst>
              <a:cxn ang="T6">
                <a:pos x="T0" y="T1"/>
              </a:cxn>
              <a:cxn ang="T7">
                <a:pos x="T2" y="T3"/>
              </a:cxn>
              <a:cxn ang="T8">
                <a:pos x="T4" y="T5"/>
              </a:cxn>
            </a:cxnLst>
            <a:rect l="T9" t="T10" r="T11" b="T12"/>
            <a:pathLst>
              <a:path w="336" h="104">
                <a:moveTo>
                  <a:pt x="0" y="56"/>
                </a:moveTo>
                <a:cubicBezTo>
                  <a:pt x="44" y="28"/>
                  <a:pt x="88" y="0"/>
                  <a:pt x="144" y="8"/>
                </a:cubicBezTo>
                <a:cubicBezTo>
                  <a:pt x="200" y="16"/>
                  <a:pt x="304" y="88"/>
                  <a:pt x="336" y="10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3" name="Rectangle 48">
            <a:extLst>
              <a:ext uri="{FF2B5EF4-FFF2-40B4-BE49-F238E27FC236}">
                <a16:creationId xmlns:a16="http://schemas.microsoft.com/office/drawing/2014/main" id="{F1739F6F-1C24-AF4D-A677-5ABFCE4356FF}"/>
              </a:ext>
            </a:extLst>
          </p:cNvPr>
          <p:cNvSpPr>
            <a:spLocks noChangeArrowheads="1"/>
          </p:cNvSpPr>
          <p:nvPr/>
        </p:nvSpPr>
        <p:spPr bwMode="auto">
          <a:xfrm>
            <a:off x="8367192" y="2621632"/>
            <a:ext cx="533400" cy="9906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4" name="Text Box 49">
            <a:extLst>
              <a:ext uri="{FF2B5EF4-FFF2-40B4-BE49-F238E27FC236}">
                <a16:creationId xmlns:a16="http://schemas.microsoft.com/office/drawing/2014/main" id="{B400A75B-2DC2-F84D-9A2D-1DF929AD2594}"/>
              </a:ext>
            </a:extLst>
          </p:cNvPr>
          <p:cNvSpPr txBox="1">
            <a:spLocks noChangeArrowheads="1"/>
          </p:cNvSpPr>
          <p:nvPr/>
        </p:nvSpPr>
        <p:spPr bwMode="auto">
          <a:xfrm>
            <a:off x="8367192" y="5355307"/>
            <a:ext cx="5476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400">
                <a:solidFill>
                  <a:srgbClr val="0000FF"/>
                </a:solidFill>
                <a:latin typeface="幼圆" pitchFamily="49" charset="-122"/>
                <a:ea typeface="幼圆" pitchFamily="49" charset="-122"/>
              </a:rPr>
              <a:t>内存</a:t>
            </a:r>
          </a:p>
        </p:txBody>
      </p:sp>
      <p:sp>
        <p:nvSpPr>
          <p:cNvPr id="45" name="Text Box 50">
            <a:extLst>
              <a:ext uri="{FF2B5EF4-FFF2-40B4-BE49-F238E27FC236}">
                <a16:creationId xmlns:a16="http://schemas.microsoft.com/office/drawing/2014/main" id="{31CAB109-A726-744F-8E34-E4ED06BB28AE}"/>
              </a:ext>
            </a:extLst>
          </p:cNvPr>
          <p:cNvSpPr txBox="1">
            <a:spLocks noChangeArrowheads="1"/>
          </p:cNvSpPr>
          <p:nvPr/>
        </p:nvSpPr>
        <p:spPr bwMode="auto">
          <a:xfrm>
            <a:off x="1887216" y="4145632"/>
            <a:ext cx="30777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a:t>
            </a:r>
          </a:p>
        </p:txBody>
      </p:sp>
    </p:spTree>
    <p:extLst>
      <p:ext uri="{BB962C8B-B14F-4D97-AF65-F5344CB8AC3E}">
        <p14:creationId xmlns:p14="http://schemas.microsoft.com/office/powerpoint/2010/main" val="321257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par>
                                <p:cTn id="17" presetID="3"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par>
                                <p:cTn id="23" presetID="3" presetClass="entr" presetSubtype="1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linds(horizontal)">
                                      <p:cBhvr>
                                        <p:cTn id="25" dur="500"/>
                                        <p:tgtEl>
                                          <p:spTgt spid="11"/>
                                        </p:tgtEl>
                                      </p:cBhvr>
                                    </p:animEffect>
                                  </p:childTnLst>
                                </p:cTn>
                              </p:par>
                              <p:par>
                                <p:cTn id="26" presetID="3" presetClass="entr" presetSubtype="1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linds(horizontal)">
                                      <p:cBhvr>
                                        <p:cTn id="28" dur="500"/>
                                        <p:tgtEl>
                                          <p:spTgt spid="19"/>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linds(horizontal)">
                                      <p:cBhvr>
                                        <p:cTn id="34" dur="500"/>
                                        <p:tgtEl>
                                          <p:spTgt spid="26"/>
                                        </p:tgtEl>
                                      </p:cBhvr>
                                    </p:animEffect>
                                  </p:childTnLst>
                                </p:cTn>
                              </p:par>
                              <p:par>
                                <p:cTn id="35" presetID="3"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blinds(horizontal)">
                                      <p:cBhvr>
                                        <p:cTn id="37" dur="500"/>
                                        <p:tgtEl>
                                          <p:spTgt spid="29"/>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blinds(horizontal)">
                                      <p:cBhvr>
                                        <p:cTn id="40" dur="500"/>
                                        <p:tgtEl>
                                          <p:spTgt spid="31"/>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blinds(horizontal)">
                                      <p:cBhvr>
                                        <p:cTn id="43" dur="500"/>
                                        <p:tgtEl>
                                          <p:spTgt spid="35"/>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linds(horizontal)">
                                      <p:cBhvr>
                                        <p:cTn id="46" dur="500"/>
                                        <p:tgtEl>
                                          <p:spTgt spid="38"/>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blinds(horizontal)">
                                      <p:cBhvr>
                                        <p:cTn id="49" dur="500"/>
                                        <p:tgtEl>
                                          <p:spTgt spid="45"/>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blinds(horizontal)">
                                      <p:cBhvr>
                                        <p:cTn id="54" dur="500"/>
                                        <p:tgtEl>
                                          <p:spTgt spid="12"/>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linds(horizontal)">
                                      <p:cBhvr>
                                        <p:cTn id="57" dur="500"/>
                                        <p:tgtEl>
                                          <p:spTgt spid="13"/>
                                        </p:tgtEl>
                                      </p:cBhvr>
                                    </p:animEffect>
                                  </p:childTnLst>
                                </p:cTn>
                              </p:par>
                              <p:par>
                                <p:cTn id="58" presetID="3" presetClass="entr" presetSubtype="1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blinds(horizontal)">
                                      <p:cBhvr>
                                        <p:cTn id="60" dur="500"/>
                                        <p:tgtEl>
                                          <p:spTgt spid="20"/>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blinds(horizontal)">
                                      <p:cBhvr>
                                        <p:cTn id="63" dur="500"/>
                                        <p:tgtEl>
                                          <p:spTgt spid="27"/>
                                        </p:tgtEl>
                                      </p:cBhvr>
                                    </p:animEffect>
                                  </p:childTnLst>
                                </p:cTn>
                              </p:par>
                              <p:par>
                                <p:cTn id="64" presetID="3" presetClass="entr" presetSubtype="10"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blinds(horizontal)">
                                      <p:cBhvr>
                                        <p:cTn id="66" dur="500"/>
                                        <p:tgtEl>
                                          <p:spTgt spid="29"/>
                                        </p:tgtEl>
                                      </p:cBhvr>
                                    </p:animEffect>
                                  </p:childTnLst>
                                </p:cTn>
                              </p:par>
                              <p:par>
                                <p:cTn id="67" presetID="3" presetClass="entr" presetSubtype="10" fill="hold" nodeType="with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blinds(horizontal)">
                                      <p:cBhvr>
                                        <p:cTn id="69" dur="500"/>
                                        <p:tgtEl>
                                          <p:spTgt spid="30"/>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blinds(horizontal)">
                                      <p:cBhvr>
                                        <p:cTn id="72" dur="500"/>
                                        <p:tgtEl>
                                          <p:spTgt spid="32"/>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blinds(horizontal)">
                                      <p:cBhvr>
                                        <p:cTn id="75" dur="500"/>
                                        <p:tgtEl>
                                          <p:spTgt spid="33"/>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blinds(horizontal)">
                                      <p:cBhvr>
                                        <p:cTn id="78" dur="500"/>
                                        <p:tgtEl>
                                          <p:spTgt spid="39"/>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linds(horizontal)">
                                      <p:cBhvr>
                                        <p:cTn id="83" dur="500"/>
                                        <p:tgtEl>
                                          <p:spTgt spid="14"/>
                                        </p:tgtEl>
                                      </p:cBhvr>
                                    </p:animEffect>
                                  </p:childTnLst>
                                </p:cTn>
                              </p:par>
                              <p:par>
                                <p:cTn id="84" presetID="3" presetClass="entr" presetSubtype="10"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blinds(horizontal)">
                                      <p:cBhvr>
                                        <p:cTn id="86" dur="500"/>
                                        <p:tgtEl>
                                          <p:spTgt spid="15"/>
                                        </p:tgtEl>
                                      </p:cBhvr>
                                    </p:animEffect>
                                  </p:childTnLst>
                                </p:cTn>
                              </p:par>
                              <p:par>
                                <p:cTn id="87" presetID="3" presetClass="entr" presetSubtype="10"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blinds(horizontal)">
                                      <p:cBhvr>
                                        <p:cTn id="89" dur="500"/>
                                        <p:tgtEl>
                                          <p:spTgt spid="16"/>
                                        </p:tgtEl>
                                      </p:cBhvr>
                                    </p:animEffect>
                                  </p:childTnLst>
                                </p:cTn>
                              </p:par>
                              <p:par>
                                <p:cTn id="90" presetID="3" presetClass="entr" presetSubtype="10" fill="hold" nodeType="with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blinds(horizontal)">
                                      <p:cBhvr>
                                        <p:cTn id="92" dur="500"/>
                                        <p:tgtEl>
                                          <p:spTgt spid="17"/>
                                        </p:tgtEl>
                                      </p:cBhvr>
                                    </p:animEffect>
                                  </p:childTnLst>
                                </p:cTn>
                              </p:par>
                              <p:par>
                                <p:cTn id="93" presetID="3" presetClass="entr" presetSubtype="10" fill="hold"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blinds(horizontal)">
                                      <p:cBhvr>
                                        <p:cTn id="95" dur="500"/>
                                        <p:tgtEl>
                                          <p:spTgt spid="18"/>
                                        </p:tgtEl>
                                      </p:cBhvr>
                                    </p:animEffect>
                                  </p:childTnLst>
                                </p:cTn>
                              </p:par>
                              <p:par>
                                <p:cTn id="96" presetID="3" presetClass="entr" presetSubtype="10" fill="hold"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blinds(horizontal)">
                                      <p:cBhvr>
                                        <p:cTn id="98" dur="500"/>
                                        <p:tgtEl>
                                          <p:spTgt spid="22"/>
                                        </p:tgtEl>
                                      </p:cBhvr>
                                    </p:animEffect>
                                  </p:childTnLst>
                                </p:cTn>
                              </p:par>
                              <p:par>
                                <p:cTn id="99" presetID="3" presetClass="entr" presetSubtype="10" fill="hold" nodeType="with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blinds(horizontal)">
                                      <p:cBhvr>
                                        <p:cTn id="101" dur="500"/>
                                        <p:tgtEl>
                                          <p:spTgt spid="23"/>
                                        </p:tgtEl>
                                      </p:cBhvr>
                                    </p:animEffect>
                                  </p:childTnLst>
                                </p:cTn>
                              </p:par>
                              <p:par>
                                <p:cTn id="102" presetID="3" presetClass="entr" presetSubtype="10" fill="hold" grpId="0" nodeType="withEffect">
                                  <p:stCondLst>
                                    <p:cond delay="0"/>
                                  </p:stCondLst>
                                  <p:childTnLst>
                                    <p:set>
                                      <p:cBhvr>
                                        <p:cTn id="103" dur="1" fill="hold">
                                          <p:stCondLst>
                                            <p:cond delay="0"/>
                                          </p:stCondLst>
                                        </p:cTn>
                                        <p:tgtEl>
                                          <p:spTgt spid="25"/>
                                        </p:tgtEl>
                                        <p:attrNameLst>
                                          <p:attrName>style.visibility</p:attrName>
                                        </p:attrNameLst>
                                      </p:cBhvr>
                                      <p:to>
                                        <p:strVal val="visible"/>
                                      </p:to>
                                    </p:set>
                                    <p:animEffect transition="in" filter="blinds(horizontal)">
                                      <p:cBhvr>
                                        <p:cTn id="104" dur="500"/>
                                        <p:tgtEl>
                                          <p:spTgt spid="25"/>
                                        </p:tgtEl>
                                      </p:cBhvr>
                                    </p:animEffect>
                                  </p:childTnLst>
                                </p:cTn>
                              </p:par>
                              <p:par>
                                <p:cTn id="105" presetID="3" presetClass="entr" presetSubtype="1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blinds(horizontal)">
                                      <p:cBhvr>
                                        <p:cTn id="107" dur="500"/>
                                        <p:tgtEl>
                                          <p:spTgt spid="34"/>
                                        </p:tgtEl>
                                      </p:cBhvr>
                                    </p:animEffect>
                                  </p:childTnLst>
                                </p:cTn>
                              </p:par>
                              <p:par>
                                <p:cTn id="108" presetID="3" presetClass="entr" presetSubtype="10" fill="hold"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blinds(horizontal)">
                                      <p:cBhvr>
                                        <p:cTn id="110" dur="500"/>
                                        <p:tgtEl>
                                          <p:spTgt spid="36"/>
                                        </p:tgtEl>
                                      </p:cBhvr>
                                    </p:animEffect>
                                  </p:childTnLst>
                                </p:cTn>
                              </p:par>
                              <p:par>
                                <p:cTn id="111" presetID="3" presetClass="entr" presetSubtype="10" fill="hold" nodeType="with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blinds(horizontal)">
                                      <p:cBhvr>
                                        <p:cTn id="113" dur="500"/>
                                        <p:tgtEl>
                                          <p:spTgt spid="37"/>
                                        </p:tgtEl>
                                      </p:cBhvr>
                                    </p:animEffect>
                                  </p:childTnLst>
                                </p:cTn>
                              </p:par>
                              <p:par>
                                <p:cTn id="114" presetID="3" presetClass="entr" presetSubtype="10" fill="hold" grpId="0" nodeType="withEffect">
                                  <p:stCondLst>
                                    <p:cond delay="0"/>
                                  </p:stCondLst>
                                  <p:childTnLst>
                                    <p:set>
                                      <p:cBhvr>
                                        <p:cTn id="115" dur="1" fill="hold">
                                          <p:stCondLst>
                                            <p:cond delay="0"/>
                                          </p:stCondLst>
                                        </p:cTn>
                                        <p:tgtEl>
                                          <p:spTgt spid="40"/>
                                        </p:tgtEl>
                                        <p:attrNameLst>
                                          <p:attrName>style.visibility</p:attrName>
                                        </p:attrNameLst>
                                      </p:cBhvr>
                                      <p:to>
                                        <p:strVal val="visible"/>
                                      </p:to>
                                    </p:set>
                                    <p:animEffect transition="in" filter="blinds(horizontal)">
                                      <p:cBhvr>
                                        <p:cTn id="116" dur="500"/>
                                        <p:tgtEl>
                                          <p:spTgt spid="40"/>
                                        </p:tgtEl>
                                      </p:cBhvr>
                                    </p:animEffect>
                                  </p:childTnLst>
                                </p:cTn>
                              </p:par>
                              <p:par>
                                <p:cTn id="117" presetID="3" presetClass="entr" presetSubtype="10" fill="hold" grpId="0" nodeType="withEffect">
                                  <p:stCondLst>
                                    <p:cond delay="0"/>
                                  </p:stCondLst>
                                  <p:childTnLst>
                                    <p:set>
                                      <p:cBhvr>
                                        <p:cTn id="118" dur="1" fill="hold">
                                          <p:stCondLst>
                                            <p:cond delay="0"/>
                                          </p:stCondLst>
                                        </p:cTn>
                                        <p:tgtEl>
                                          <p:spTgt spid="41"/>
                                        </p:tgtEl>
                                        <p:attrNameLst>
                                          <p:attrName>style.visibility</p:attrName>
                                        </p:attrNameLst>
                                      </p:cBhvr>
                                      <p:to>
                                        <p:strVal val="visible"/>
                                      </p:to>
                                    </p:set>
                                    <p:animEffect transition="in" filter="blinds(horizontal)">
                                      <p:cBhvr>
                                        <p:cTn id="119" dur="500"/>
                                        <p:tgtEl>
                                          <p:spTgt spid="41"/>
                                        </p:tgtEl>
                                      </p:cBhvr>
                                    </p:animEffect>
                                  </p:childTnLst>
                                </p:cTn>
                              </p:par>
                              <p:par>
                                <p:cTn id="120" presetID="3" presetClass="entr" presetSubtype="10" fill="hold" grpId="0" nodeType="withEffect">
                                  <p:stCondLst>
                                    <p:cond delay="0"/>
                                  </p:stCondLst>
                                  <p:childTnLst>
                                    <p:set>
                                      <p:cBhvr>
                                        <p:cTn id="121" dur="1" fill="hold">
                                          <p:stCondLst>
                                            <p:cond delay="0"/>
                                          </p:stCondLst>
                                        </p:cTn>
                                        <p:tgtEl>
                                          <p:spTgt spid="42"/>
                                        </p:tgtEl>
                                        <p:attrNameLst>
                                          <p:attrName>style.visibility</p:attrName>
                                        </p:attrNameLst>
                                      </p:cBhvr>
                                      <p:to>
                                        <p:strVal val="visible"/>
                                      </p:to>
                                    </p:set>
                                    <p:animEffect transition="in" filter="blinds(horizontal)">
                                      <p:cBhvr>
                                        <p:cTn id="122" dur="500"/>
                                        <p:tgtEl>
                                          <p:spTgt spid="42"/>
                                        </p:tgtEl>
                                      </p:cBhvr>
                                    </p:animEffect>
                                  </p:childTnLst>
                                </p:cTn>
                              </p:par>
                              <p:par>
                                <p:cTn id="123" presetID="3" presetClass="entr" presetSubtype="10" fill="hold" grpId="0" nodeType="with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blinds(horizontal)">
                                      <p:cBhvr>
                                        <p:cTn id="125" dur="500"/>
                                        <p:tgtEl>
                                          <p:spTgt spid="43"/>
                                        </p:tgtEl>
                                      </p:cBhvr>
                                    </p:animEffect>
                                  </p:childTnLst>
                                </p:cTn>
                              </p:par>
                              <p:par>
                                <p:cTn id="126" presetID="3" presetClass="entr" presetSubtype="10" fill="hold" grpId="0" nodeType="with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blinds(horizontal)">
                                      <p:cBhvr>
                                        <p:cTn id="128" dur="500"/>
                                        <p:tgtEl>
                                          <p:spTgt spid="44"/>
                                        </p:tgtEl>
                                      </p:cBhvr>
                                    </p:animEffect>
                                  </p:childTnLst>
                                </p:cTn>
                              </p:par>
                            </p:childTnLst>
                          </p:cTn>
                        </p:par>
                        <p:par>
                          <p:cTn id="129" fill="hold">
                            <p:stCondLst>
                              <p:cond delay="500"/>
                            </p:stCondLst>
                            <p:childTnLst>
                              <p:par>
                                <p:cTn id="130" presetID="3" presetClass="entr" presetSubtype="10" fill="hold" grpId="0" nodeType="afterEffect">
                                  <p:stCondLst>
                                    <p:cond delay="0"/>
                                  </p:stCondLst>
                                  <p:childTnLst>
                                    <p:set>
                                      <p:cBhvr>
                                        <p:cTn id="131" dur="1" fill="hold">
                                          <p:stCondLst>
                                            <p:cond delay="0"/>
                                          </p:stCondLst>
                                        </p:cTn>
                                        <p:tgtEl>
                                          <p:spTgt spid="28"/>
                                        </p:tgtEl>
                                        <p:attrNameLst>
                                          <p:attrName>style.visibility</p:attrName>
                                        </p:attrNameLst>
                                      </p:cBhvr>
                                      <p:to>
                                        <p:strVal val="visible"/>
                                      </p:to>
                                    </p:set>
                                    <p:animEffect transition="in" filter="blinds(horizontal)">
                                      <p:cBhvr>
                                        <p:cTn id="132" dur="500"/>
                                        <p:tgtEl>
                                          <p:spTgt spid="28"/>
                                        </p:tgtEl>
                                      </p:cBhvr>
                                    </p:animEffect>
                                  </p:childTnLst>
                                </p:cTn>
                              </p:par>
                              <p:par>
                                <p:cTn id="133" presetID="3" presetClass="entr" presetSubtype="10" fill="hold" nodeType="withEffect">
                                  <p:stCondLst>
                                    <p:cond delay="0"/>
                                  </p:stCondLst>
                                  <p:childTnLst>
                                    <p:set>
                                      <p:cBhvr>
                                        <p:cTn id="134" dur="1" fill="hold">
                                          <p:stCondLst>
                                            <p:cond delay="0"/>
                                          </p:stCondLst>
                                        </p:cTn>
                                        <p:tgtEl>
                                          <p:spTgt spid="30"/>
                                        </p:tgtEl>
                                        <p:attrNameLst>
                                          <p:attrName>style.visibility</p:attrName>
                                        </p:attrNameLst>
                                      </p:cBhvr>
                                      <p:to>
                                        <p:strVal val="visible"/>
                                      </p:to>
                                    </p:set>
                                    <p:animEffect transition="in" filter="blinds(horizontal)">
                                      <p:cBhvr>
                                        <p:cTn id="135" dur="500"/>
                                        <p:tgtEl>
                                          <p:spTgt spid="30"/>
                                        </p:tgtEl>
                                      </p:cBhvr>
                                    </p:animEffect>
                                  </p:childTnLst>
                                </p:cTn>
                              </p:par>
                              <p:par>
                                <p:cTn id="136" presetID="3" presetClass="entr" presetSubtype="10" fill="hold" nodeType="withEffect">
                                  <p:stCondLst>
                                    <p:cond delay="0"/>
                                  </p:stCondLst>
                                  <p:childTnLst>
                                    <p:set>
                                      <p:cBhvr>
                                        <p:cTn id="137" dur="1" fill="hold">
                                          <p:stCondLst>
                                            <p:cond delay="0"/>
                                          </p:stCondLst>
                                        </p:cTn>
                                        <p:tgtEl>
                                          <p:spTgt spid="21"/>
                                        </p:tgtEl>
                                        <p:attrNameLst>
                                          <p:attrName>style.visibility</p:attrName>
                                        </p:attrNameLst>
                                      </p:cBhvr>
                                      <p:to>
                                        <p:strVal val="visible"/>
                                      </p:to>
                                    </p:set>
                                    <p:animEffect transition="in" filter="blinds(horizontal)">
                                      <p:cBhvr>
                                        <p:cTn id="1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2" grpId="0" animBg="1"/>
      <p:bldP spid="13" grpId="0" animBg="1"/>
      <p:bldP spid="14"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p:bldP spid="38" grpId="0"/>
      <p:bldP spid="39" grpId="0"/>
      <p:bldP spid="40" grpId="0"/>
      <p:bldP spid="41" grpId="0" animBg="1"/>
      <p:bldP spid="42" grpId="0" animBg="1"/>
      <p:bldP spid="43" grpId="0" animBg="1"/>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a:extLst>
              <a:ext uri="{FF2B5EF4-FFF2-40B4-BE49-F238E27FC236}">
                <a16:creationId xmlns:a16="http://schemas.microsoft.com/office/drawing/2014/main" id="{8F1B75A3-6AE1-1947-ADB0-0415ADBC1FF3}"/>
              </a:ext>
            </a:extLst>
          </p:cNvPr>
          <p:cNvGrpSpPr>
            <a:grpSpLocks/>
          </p:cNvGrpSpPr>
          <p:nvPr/>
        </p:nvGrpSpPr>
        <p:grpSpPr bwMode="auto">
          <a:xfrm>
            <a:off x="6624639" y="1759745"/>
            <a:ext cx="1241822" cy="3726656"/>
            <a:chOff x="6876256" y="620688"/>
            <a:chExt cx="1656184" cy="4968552"/>
          </a:xfrm>
        </p:grpSpPr>
        <p:grpSp>
          <p:nvGrpSpPr>
            <p:cNvPr id="13327" name="组合 64">
              <a:extLst>
                <a:ext uri="{FF2B5EF4-FFF2-40B4-BE49-F238E27FC236}">
                  <a16:creationId xmlns:a16="http://schemas.microsoft.com/office/drawing/2014/main" id="{633254B7-15BA-3B44-878B-FB536AF62836}"/>
                </a:ext>
              </a:extLst>
            </p:cNvPr>
            <p:cNvGrpSpPr>
              <a:grpSpLocks/>
            </p:cNvGrpSpPr>
            <p:nvPr/>
          </p:nvGrpSpPr>
          <p:grpSpPr bwMode="auto">
            <a:xfrm>
              <a:off x="6876256" y="620688"/>
              <a:ext cx="1656184" cy="4968552"/>
              <a:chOff x="6516216" y="620688"/>
              <a:chExt cx="1656184" cy="4968552"/>
            </a:xfrm>
          </p:grpSpPr>
          <p:grpSp>
            <p:nvGrpSpPr>
              <p:cNvPr id="13329" name="组合 63">
                <a:extLst>
                  <a:ext uri="{FF2B5EF4-FFF2-40B4-BE49-F238E27FC236}">
                    <a16:creationId xmlns:a16="http://schemas.microsoft.com/office/drawing/2014/main" id="{CED2BA26-8769-D24B-94D8-31FF9F85A2C7}"/>
                  </a:ext>
                </a:extLst>
              </p:cNvPr>
              <p:cNvGrpSpPr>
                <a:grpSpLocks/>
              </p:cNvGrpSpPr>
              <p:nvPr/>
            </p:nvGrpSpPr>
            <p:grpSpPr bwMode="auto">
              <a:xfrm>
                <a:off x="6516216" y="620688"/>
                <a:ext cx="1513271" cy="4968552"/>
                <a:chOff x="6588224" y="620688"/>
                <a:chExt cx="1513271" cy="4968552"/>
              </a:xfrm>
            </p:grpSpPr>
            <p:sp>
              <p:nvSpPr>
                <p:cNvPr id="13331" name="矩形 59">
                  <a:extLst>
                    <a:ext uri="{FF2B5EF4-FFF2-40B4-BE49-F238E27FC236}">
                      <a16:creationId xmlns:a16="http://schemas.microsoft.com/office/drawing/2014/main" id="{9A8FA184-3E7D-2E44-ABB8-CCD11DC51912}"/>
                    </a:ext>
                  </a:extLst>
                </p:cNvPr>
                <p:cNvSpPr>
                  <a:spLocks noChangeArrowheads="1"/>
                </p:cNvSpPr>
                <p:nvPr/>
              </p:nvSpPr>
              <p:spPr bwMode="auto">
                <a:xfrm>
                  <a:off x="6589327" y="620688"/>
                  <a:ext cx="1512168" cy="4968552"/>
                </a:xfrm>
                <a:prstGeom prst="rect">
                  <a:avLst/>
                </a:prstGeom>
                <a:solidFill>
                  <a:srgbClr val="53FFA1"/>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3332" name="矩形 60">
                  <a:extLst>
                    <a:ext uri="{FF2B5EF4-FFF2-40B4-BE49-F238E27FC236}">
                      <a16:creationId xmlns:a16="http://schemas.microsoft.com/office/drawing/2014/main" id="{46DE0A64-3681-124D-841F-D5B2AD3581B2}"/>
                    </a:ext>
                  </a:extLst>
                </p:cNvPr>
                <p:cNvSpPr>
                  <a:spLocks noChangeArrowheads="1"/>
                </p:cNvSpPr>
                <p:nvPr/>
              </p:nvSpPr>
              <p:spPr bwMode="auto">
                <a:xfrm>
                  <a:off x="6588224" y="620688"/>
                  <a:ext cx="1512168" cy="792088"/>
                </a:xfrm>
                <a:prstGeom prst="rect">
                  <a:avLst/>
                </a:prstGeom>
                <a:solidFill>
                  <a:srgbClr val="FF0000"/>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sp>
            <p:nvSpPr>
              <p:cNvPr id="62" name="TextBox 61">
                <a:extLst>
                  <a:ext uri="{FF2B5EF4-FFF2-40B4-BE49-F238E27FC236}">
                    <a16:creationId xmlns:a16="http://schemas.microsoft.com/office/drawing/2014/main" id="{3DB86749-FF64-2D46-9231-393726DD02EA}"/>
                  </a:ext>
                </a:extLst>
              </p:cNvPr>
              <p:cNvSpPr txBox="1"/>
              <p:nvPr/>
            </p:nvSpPr>
            <p:spPr>
              <a:xfrm>
                <a:off x="6587672" y="836574"/>
                <a:ext cx="1584728" cy="492411"/>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F8F8F8"/>
                    </a:solidFill>
                    <a:effectLst>
                      <a:outerShdw blurRad="38100" dist="38100" dir="2700000" algn="tl">
                        <a:srgbClr val="C0C0C0"/>
                      </a:outerShdw>
                    </a:effectLst>
                  </a:rPr>
                  <a:t>操作系统</a:t>
                </a:r>
              </a:p>
            </p:txBody>
          </p:sp>
        </p:grpSp>
        <p:sp>
          <p:nvSpPr>
            <p:cNvPr id="66" name="TextBox 65">
              <a:extLst>
                <a:ext uri="{FF2B5EF4-FFF2-40B4-BE49-F238E27FC236}">
                  <a16:creationId xmlns:a16="http://schemas.microsoft.com/office/drawing/2014/main" id="{D96C9DE9-8903-4B4D-9219-D4BDD657984E}"/>
                </a:ext>
              </a:extLst>
            </p:cNvPr>
            <p:cNvSpPr txBox="1"/>
            <p:nvPr/>
          </p:nvSpPr>
          <p:spPr>
            <a:xfrm>
              <a:off x="7236710" y="2709702"/>
              <a:ext cx="652627" cy="1846540"/>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a:solidFill>
                    <a:srgbClr val="000000"/>
                  </a:solidFill>
                  <a:effectLst>
                    <a:outerShdw blurRad="38100" dist="38100" dir="2700000" algn="tl">
                      <a:srgbClr val="C0C0C0"/>
                    </a:outerShdw>
                  </a:effectLst>
                  <a:latin typeface="幼圆" pitchFamily="49" charset="-122"/>
                  <a:ea typeface="幼圆" pitchFamily="49" charset="-122"/>
                </a:rPr>
                <a:t>用户空间</a:t>
              </a:r>
            </a:p>
          </p:txBody>
        </p:sp>
      </p:grpSp>
      <p:grpSp>
        <p:nvGrpSpPr>
          <p:cNvPr id="6" name="组合 40">
            <a:extLst>
              <a:ext uri="{FF2B5EF4-FFF2-40B4-BE49-F238E27FC236}">
                <a16:creationId xmlns:a16="http://schemas.microsoft.com/office/drawing/2014/main" id="{8B620460-4D2A-4048-B676-5A8CF9815580}"/>
              </a:ext>
            </a:extLst>
          </p:cNvPr>
          <p:cNvGrpSpPr>
            <a:grpSpLocks/>
          </p:cNvGrpSpPr>
          <p:nvPr/>
        </p:nvGrpSpPr>
        <p:grpSpPr bwMode="auto">
          <a:xfrm>
            <a:off x="1434725" y="1644271"/>
            <a:ext cx="2047875" cy="3398282"/>
            <a:chOff x="533400" y="609600"/>
            <a:chExt cx="2514600" cy="4531043"/>
          </a:xfrm>
          <a:noFill/>
        </p:grpSpPr>
        <p:sp>
          <p:nvSpPr>
            <p:cNvPr id="2072" name="Rectangle 2">
              <a:extLst>
                <a:ext uri="{FF2B5EF4-FFF2-40B4-BE49-F238E27FC236}">
                  <a16:creationId xmlns:a16="http://schemas.microsoft.com/office/drawing/2014/main" id="{DA83194E-1C57-A744-8F70-7C2F560B873E}"/>
                </a:ext>
              </a:extLst>
            </p:cNvPr>
            <p:cNvSpPr>
              <a:spLocks noChangeArrowheads="1"/>
            </p:cNvSpPr>
            <p:nvPr/>
          </p:nvSpPr>
          <p:spPr bwMode="auto">
            <a:xfrm>
              <a:off x="1191283" y="1066800"/>
              <a:ext cx="1247118" cy="3390528"/>
            </a:xfrm>
            <a:prstGeom prst="rect">
              <a:avLst/>
            </a:prstGeom>
            <a:grpFill/>
            <a:ln w="28575">
              <a:solidFill>
                <a:schemeClr val="tx1"/>
              </a:solidFill>
              <a:miter lim="800000"/>
              <a:headEnd/>
              <a:tailEnd/>
            </a:ln>
          </p:spPr>
          <p:txBody>
            <a:bodyPr wrap="none" anchor="ctr"/>
            <a:lstStyle/>
            <a:p>
              <a:pPr>
                <a:defRPr/>
              </a:pPr>
              <a:endParaRPr lang="zh-CN" altLang="en-US">
                <a:solidFill>
                  <a:srgbClr val="000000"/>
                </a:solidFill>
                <a:latin typeface="幼圆" pitchFamily="49" charset="-122"/>
                <a:ea typeface="幼圆" pitchFamily="49" charset="-122"/>
              </a:endParaRPr>
            </a:p>
          </p:txBody>
        </p:sp>
        <p:grpSp>
          <p:nvGrpSpPr>
            <p:cNvPr id="7" name="组合 39">
              <a:extLst>
                <a:ext uri="{FF2B5EF4-FFF2-40B4-BE49-F238E27FC236}">
                  <a16:creationId xmlns:a16="http://schemas.microsoft.com/office/drawing/2014/main" id="{9FBA9306-FB4E-F345-B7B4-122BA01C3E7B}"/>
                </a:ext>
              </a:extLst>
            </p:cNvPr>
            <p:cNvGrpSpPr>
              <a:grpSpLocks/>
            </p:cNvGrpSpPr>
            <p:nvPr/>
          </p:nvGrpSpPr>
          <p:grpSpPr bwMode="auto">
            <a:xfrm>
              <a:off x="533400" y="609600"/>
              <a:ext cx="2514600" cy="4531043"/>
              <a:chOff x="533400" y="609600"/>
              <a:chExt cx="2514600" cy="4531043"/>
            </a:xfrm>
            <a:grpFill/>
          </p:grpSpPr>
          <p:sp>
            <p:nvSpPr>
              <p:cNvPr id="2074" name="Line 5">
                <a:extLst>
                  <a:ext uri="{FF2B5EF4-FFF2-40B4-BE49-F238E27FC236}">
                    <a16:creationId xmlns:a16="http://schemas.microsoft.com/office/drawing/2014/main" id="{CF554D0D-9ADE-9E47-9F0E-92D8D460C4F6}"/>
                  </a:ext>
                </a:extLst>
              </p:cNvPr>
              <p:cNvSpPr>
                <a:spLocks noChangeShapeType="1"/>
              </p:cNvSpPr>
              <p:nvPr/>
            </p:nvSpPr>
            <p:spPr bwMode="auto">
              <a:xfrm>
                <a:off x="1219200" y="2590800"/>
                <a:ext cx="1219200" cy="0"/>
              </a:xfrm>
              <a:prstGeom prst="line">
                <a:avLst/>
              </a:prstGeom>
              <a:grpFill/>
              <a:ln w="28575">
                <a:solidFill>
                  <a:schemeClr val="tx1"/>
                </a:solidFill>
                <a:prstDash val="sysDot"/>
                <a:round/>
                <a:headEnd/>
                <a:tailEnd/>
              </a:ln>
            </p:spPr>
            <p:txBody>
              <a:bodyPr/>
              <a:lstStyle/>
              <a:p>
                <a:pPr>
                  <a:defRPr/>
                </a:pPr>
                <a:endParaRPr lang="zh-CN" altLang="en-US">
                  <a:solidFill>
                    <a:srgbClr val="000000"/>
                  </a:solidFill>
                  <a:latin typeface="幼圆" pitchFamily="49" charset="-122"/>
                  <a:ea typeface="幼圆" pitchFamily="49" charset="-122"/>
                </a:endParaRPr>
              </a:p>
            </p:txBody>
          </p:sp>
          <p:sp>
            <p:nvSpPr>
              <p:cNvPr id="2075" name="Text Box 8">
                <a:extLst>
                  <a:ext uri="{FF2B5EF4-FFF2-40B4-BE49-F238E27FC236}">
                    <a16:creationId xmlns:a16="http://schemas.microsoft.com/office/drawing/2014/main" id="{0BF807BB-3E6E-814D-AA2A-ED079611855C}"/>
                  </a:ext>
                </a:extLst>
              </p:cNvPr>
              <p:cNvSpPr txBox="1">
                <a:spLocks noChangeArrowheads="1"/>
              </p:cNvSpPr>
              <p:nvPr/>
            </p:nvSpPr>
            <p:spPr bwMode="auto">
              <a:xfrm>
                <a:off x="533400" y="609600"/>
                <a:ext cx="1676400" cy="492443"/>
              </a:xfrm>
              <a:prstGeom prst="rect">
                <a:avLst/>
              </a:prstGeom>
              <a:grpFill/>
              <a:ln w="9525">
                <a:noFill/>
                <a:miter lim="800000"/>
                <a:headEnd/>
                <a:tailEnd/>
              </a:ln>
            </p:spPr>
            <p:txBody>
              <a:bodyPr>
                <a:spAutoFit/>
              </a:bodyPr>
              <a:lstStyle/>
              <a:p>
                <a:pPr>
                  <a:spcBef>
                    <a:spcPct val="50000"/>
                  </a:spcBef>
                  <a:defRPr/>
                </a:pPr>
                <a:r>
                  <a:rPr lang="zh-CN" altLang="en-US" dirty="0">
                    <a:solidFill>
                      <a:srgbClr val="0000FF"/>
                    </a:solidFill>
                    <a:latin typeface="幼圆" pitchFamily="49" charset="-122"/>
                    <a:ea typeface="幼圆" pitchFamily="49" charset="-122"/>
                  </a:rPr>
                  <a:t>符号地址</a:t>
                </a:r>
              </a:p>
            </p:txBody>
          </p:sp>
          <p:sp>
            <p:nvSpPr>
              <p:cNvPr id="2076" name="Text Box 11">
                <a:extLst>
                  <a:ext uri="{FF2B5EF4-FFF2-40B4-BE49-F238E27FC236}">
                    <a16:creationId xmlns:a16="http://schemas.microsoft.com/office/drawing/2014/main" id="{B7B57B19-F080-8A4A-9FA8-48AB25AB8F70}"/>
                  </a:ext>
                </a:extLst>
              </p:cNvPr>
              <p:cNvSpPr txBox="1">
                <a:spLocks noChangeArrowheads="1"/>
              </p:cNvSpPr>
              <p:nvPr/>
            </p:nvSpPr>
            <p:spPr bwMode="auto">
              <a:xfrm>
                <a:off x="1295400" y="1143000"/>
                <a:ext cx="1295400" cy="1046440"/>
              </a:xfrm>
              <a:prstGeom prst="rect">
                <a:avLst/>
              </a:prstGeom>
              <a:grpFill/>
              <a:ln w="9525">
                <a:noFill/>
                <a:miter lim="800000"/>
                <a:headEnd/>
                <a:tailEnd/>
              </a:ln>
            </p:spPr>
            <p:txBody>
              <a:bodyPr>
                <a:spAutoFit/>
              </a:bodyPr>
              <a:lstStyle/>
              <a:p>
                <a:pPr>
                  <a:spcBef>
                    <a:spcPct val="50000"/>
                  </a:spcBef>
                  <a:defRPr/>
                </a:pPr>
                <a:r>
                  <a:rPr lang="zh-CN" altLang="en-US" dirty="0">
                    <a:solidFill>
                      <a:srgbClr val="000000"/>
                    </a:solidFill>
                    <a:latin typeface="幼圆" pitchFamily="49" charset="-122"/>
                    <a:ea typeface="幼圆" pitchFamily="49" charset="-122"/>
                  </a:rPr>
                  <a:t>程序</a:t>
                </a:r>
              </a:p>
              <a:p>
                <a:pPr>
                  <a:spcBef>
                    <a:spcPct val="50000"/>
                  </a:spcBef>
                  <a:defRPr/>
                </a:pPr>
                <a:r>
                  <a:rPr lang="en-US" altLang="zh-CN" dirty="0">
                    <a:solidFill>
                      <a:srgbClr val="000000"/>
                    </a:solidFill>
                    <a:latin typeface="幼圆" pitchFamily="49" charset="-122"/>
                    <a:ea typeface="幼圆" pitchFamily="49" charset="-122"/>
                  </a:rPr>
                  <a:t>JUMP </a:t>
                </a:r>
                <a:r>
                  <a:rPr lang="en-US" altLang="zh-CN" dirty="0" err="1">
                    <a:solidFill>
                      <a:srgbClr val="000000"/>
                    </a:solidFill>
                    <a:latin typeface="幼圆" pitchFamily="49" charset="-122"/>
                    <a:ea typeface="幼圆" pitchFamily="49" charset="-122"/>
                  </a:rPr>
                  <a:t>i</a:t>
                </a:r>
                <a:endParaRPr lang="en-US" altLang="zh-CN" dirty="0">
                  <a:solidFill>
                    <a:srgbClr val="000000"/>
                  </a:solidFill>
                  <a:latin typeface="幼圆" pitchFamily="49" charset="-122"/>
                  <a:ea typeface="幼圆" pitchFamily="49" charset="-122"/>
                </a:endParaRPr>
              </a:p>
            </p:txBody>
          </p:sp>
          <p:sp>
            <p:nvSpPr>
              <p:cNvPr id="2077" name="Text Box 12">
                <a:extLst>
                  <a:ext uri="{FF2B5EF4-FFF2-40B4-BE49-F238E27FC236}">
                    <a16:creationId xmlns:a16="http://schemas.microsoft.com/office/drawing/2014/main" id="{EE67E724-5F30-E04C-8141-426E4C0FBCE4}"/>
                  </a:ext>
                </a:extLst>
              </p:cNvPr>
              <p:cNvSpPr txBox="1">
                <a:spLocks noChangeArrowheads="1"/>
              </p:cNvSpPr>
              <p:nvPr/>
            </p:nvSpPr>
            <p:spPr bwMode="auto">
              <a:xfrm>
                <a:off x="1295400" y="2209800"/>
                <a:ext cx="1066799" cy="861775"/>
              </a:xfrm>
              <a:prstGeom prst="rect">
                <a:avLst/>
              </a:prstGeom>
              <a:grpFill/>
              <a:ln w="9525">
                <a:noFill/>
                <a:miter lim="800000"/>
                <a:headEnd/>
                <a:tailEnd/>
              </a:ln>
            </p:spPr>
            <p:txBody>
              <a:bodyPr>
                <a:spAutoFit/>
              </a:bodyPr>
              <a:lstStyle/>
              <a:p>
                <a:pPr>
                  <a:spcBef>
                    <a:spcPct val="50000"/>
                  </a:spcBef>
                  <a:defRPr/>
                </a:pPr>
                <a:r>
                  <a:rPr lang="en-US" altLang="zh-CN" dirty="0">
                    <a:solidFill>
                      <a:srgbClr val="000000"/>
                    </a:solidFill>
                    <a:latin typeface="幼圆" pitchFamily="49" charset="-122"/>
                    <a:ea typeface="幼圆" pitchFamily="49" charset="-122"/>
                  </a:rPr>
                  <a:t>LOAD j</a:t>
                </a:r>
              </a:p>
            </p:txBody>
          </p:sp>
          <p:sp>
            <p:nvSpPr>
              <p:cNvPr id="2078" name="Text Box 13">
                <a:extLst>
                  <a:ext uri="{FF2B5EF4-FFF2-40B4-BE49-F238E27FC236}">
                    <a16:creationId xmlns:a16="http://schemas.microsoft.com/office/drawing/2014/main" id="{08DF31EC-AE74-6A45-8BE3-E12883A12937}"/>
                  </a:ext>
                </a:extLst>
              </p:cNvPr>
              <p:cNvSpPr txBox="1">
                <a:spLocks noChangeArrowheads="1"/>
              </p:cNvSpPr>
              <p:nvPr/>
            </p:nvSpPr>
            <p:spPr bwMode="auto">
              <a:xfrm>
                <a:off x="1447800" y="3446387"/>
                <a:ext cx="914400" cy="861775"/>
              </a:xfrm>
              <a:prstGeom prst="rect">
                <a:avLst/>
              </a:prstGeom>
              <a:grpFill/>
              <a:ln w="9525">
                <a:noFill/>
                <a:miter lim="800000"/>
                <a:headEnd/>
                <a:tailEnd/>
              </a:ln>
            </p:spPr>
            <p:txBody>
              <a:bodyPr>
                <a:spAutoFit/>
              </a:bodyPr>
              <a:lstStyle/>
              <a:p>
                <a:pPr>
                  <a:spcBef>
                    <a:spcPct val="50000"/>
                  </a:spcBef>
                  <a:defRPr/>
                </a:pPr>
                <a:r>
                  <a:rPr lang="en-US" altLang="zh-CN" dirty="0">
                    <a:solidFill>
                      <a:srgbClr val="000000"/>
                    </a:solidFill>
                    <a:latin typeface="幼圆" pitchFamily="49" charset="-122"/>
                    <a:ea typeface="幼圆" pitchFamily="49" charset="-122"/>
                  </a:rPr>
                  <a:t>DATA</a:t>
                </a:r>
              </a:p>
            </p:txBody>
          </p:sp>
          <p:sp>
            <p:nvSpPr>
              <p:cNvPr id="2079" name="Text Box 14">
                <a:extLst>
                  <a:ext uri="{FF2B5EF4-FFF2-40B4-BE49-F238E27FC236}">
                    <a16:creationId xmlns:a16="http://schemas.microsoft.com/office/drawing/2014/main" id="{80CCAA79-C13E-A24D-9DAE-804EA5003991}"/>
                  </a:ext>
                </a:extLst>
              </p:cNvPr>
              <p:cNvSpPr txBox="1">
                <a:spLocks noChangeArrowheads="1"/>
              </p:cNvSpPr>
              <p:nvPr/>
            </p:nvSpPr>
            <p:spPr bwMode="auto">
              <a:xfrm>
                <a:off x="914400" y="1905000"/>
                <a:ext cx="457200" cy="492443"/>
              </a:xfrm>
              <a:prstGeom prst="rect">
                <a:avLst/>
              </a:prstGeom>
              <a:grpFill/>
              <a:ln w="9525">
                <a:noFill/>
                <a:miter lim="800000"/>
                <a:headEnd/>
                <a:tailEnd/>
              </a:ln>
            </p:spPr>
            <p:txBody>
              <a:bodyPr>
                <a:spAutoFit/>
              </a:bodyPr>
              <a:lstStyle/>
              <a:p>
                <a:pPr>
                  <a:spcBef>
                    <a:spcPct val="50000"/>
                  </a:spcBef>
                  <a:defRPr/>
                </a:pPr>
                <a:r>
                  <a:rPr lang="en-US" altLang="zh-CN" dirty="0" err="1">
                    <a:solidFill>
                      <a:srgbClr val="000000"/>
                    </a:solidFill>
                    <a:latin typeface="幼圆" pitchFamily="49" charset="-122"/>
                    <a:ea typeface="幼圆" pitchFamily="49" charset="-122"/>
                  </a:rPr>
                  <a:t>i</a:t>
                </a:r>
                <a:endParaRPr lang="en-US" altLang="zh-CN" dirty="0">
                  <a:solidFill>
                    <a:srgbClr val="000000"/>
                  </a:solidFill>
                  <a:latin typeface="幼圆" pitchFamily="49" charset="-122"/>
                  <a:ea typeface="幼圆" pitchFamily="49" charset="-122"/>
                </a:endParaRPr>
              </a:p>
            </p:txBody>
          </p:sp>
          <p:sp>
            <p:nvSpPr>
              <p:cNvPr id="2080" name="Text Box 15">
                <a:extLst>
                  <a:ext uri="{FF2B5EF4-FFF2-40B4-BE49-F238E27FC236}">
                    <a16:creationId xmlns:a16="http://schemas.microsoft.com/office/drawing/2014/main" id="{2A5EFBAE-DF94-404D-8725-2B1D6580D17B}"/>
                  </a:ext>
                </a:extLst>
              </p:cNvPr>
              <p:cNvSpPr txBox="1">
                <a:spLocks noChangeArrowheads="1"/>
              </p:cNvSpPr>
              <p:nvPr/>
            </p:nvSpPr>
            <p:spPr bwMode="auto">
              <a:xfrm>
                <a:off x="914400" y="3429000"/>
                <a:ext cx="228599" cy="492443"/>
              </a:xfrm>
              <a:prstGeom prst="rect">
                <a:avLst/>
              </a:prstGeom>
              <a:grpFill/>
              <a:ln w="9525">
                <a:noFill/>
                <a:miter lim="800000"/>
                <a:headEnd/>
                <a:tailEnd/>
              </a:ln>
            </p:spPr>
            <p:txBody>
              <a:bodyPr>
                <a:spAutoFit/>
              </a:bodyPr>
              <a:lstStyle/>
              <a:p>
                <a:pPr>
                  <a:spcBef>
                    <a:spcPct val="50000"/>
                  </a:spcBef>
                  <a:defRPr/>
                </a:pPr>
                <a:r>
                  <a:rPr lang="en-US" altLang="zh-CN">
                    <a:solidFill>
                      <a:srgbClr val="000000"/>
                    </a:solidFill>
                    <a:latin typeface="幼圆" pitchFamily="49" charset="-122"/>
                    <a:ea typeface="幼圆" pitchFamily="49" charset="-122"/>
                  </a:rPr>
                  <a:t>j</a:t>
                </a:r>
              </a:p>
            </p:txBody>
          </p:sp>
          <p:sp>
            <p:nvSpPr>
              <p:cNvPr id="2081" name="Line 16">
                <a:extLst>
                  <a:ext uri="{FF2B5EF4-FFF2-40B4-BE49-F238E27FC236}">
                    <a16:creationId xmlns:a16="http://schemas.microsoft.com/office/drawing/2014/main" id="{A237D409-28C7-A249-84FA-37D0ED3FFFF6}"/>
                  </a:ext>
                </a:extLst>
              </p:cNvPr>
              <p:cNvSpPr>
                <a:spLocks noChangeShapeType="1"/>
              </p:cNvSpPr>
              <p:nvPr/>
            </p:nvSpPr>
            <p:spPr bwMode="auto">
              <a:xfrm>
                <a:off x="2286000" y="1752600"/>
                <a:ext cx="457200" cy="0"/>
              </a:xfrm>
              <a:prstGeom prst="line">
                <a:avLst/>
              </a:prstGeom>
              <a:grpFill/>
              <a:ln w="9525">
                <a:solidFill>
                  <a:schemeClr val="tx1"/>
                </a:solidFill>
                <a:round/>
                <a:headEnd/>
                <a:tailEnd/>
              </a:ln>
            </p:spPr>
            <p:txBody>
              <a:bodyPr/>
              <a:lstStyle/>
              <a:p>
                <a:pPr>
                  <a:defRPr/>
                </a:pPr>
                <a:endParaRPr lang="zh-CN" altLang="en-US">
                  <a:solidFill>
                    <a:srgbClr val="000000"/>
                  </a:solidFill>
                  <a:latin typeface="幼圆" pitchFamily="49" charset="-122"/>
                  <a:ea typeface="幼圆" pitchFamily="49" charset="-122"/>
                </a:endParaRPr>
              </a:p>
            </p:txBody>
          </p:sp>
          <p:sp>
            <p:nvSpPr>
              <p:cNvPr id="2082" name="Line 18">
                <a:extLst>
                  <a:ext uri="{FF2B5EF4-FFF2-40B4-BE49-F238E27FC236}">
                    <a16:creationId xmlns:a16="http://schemas.microsoft.com/office/drawing/2014/main" id="{D2A8E906-E170-EC43-86AA-1C964D021992}"/>
                  </a:ext>
                </a:extLst>
              </p:cNvPr>
              <p:cNvSpPr>
                <a:spLocks noChangeShapeType="1"/>
              </p:cNvSpPr>
              <p:nvPr/>
            </p:nvSpPr>
            <p:spPr bwMode="auto">
              <a:xfrm flipH="1">
                <a:off x="2286000" y="2133600"/>
                <a:ext cx="457200" cy="0"/>
              </a:xfrm>
              <a:prstGeom prst="line">
                <a:avLst/>
              </a:prstGeom>
              <a:grpFill/>
              <a:ln w="9525">
                <a:solidFill>
                  <a:schemeClr val="tx1"/>
                </a:solidFill>
                <a:round/>
                <a:headEnd/>
                <a:tailEnd type="triangle" w="med" len="med"/>
              </a:ln>
            </p:spPr>
            <p:txBody>
              <a:bodyPr/>
              <a:lstStyle/>
              <a:p>
                <a:pPr>
                  <a:defRPr/>
                </a:pPr>
                <a:endParaRPr lang="zh-CN" altLang="en-US">
                  <a:solidFill>
                    <a:srgbClr val="000000"/>
                  </a:solidFill>
                  <a:latin typeface="幼圆" pitchFamily="49" charset="-122"/>
                  <a:ea typeface="幼圆" pitchFamily="49" charset="-122"/>
                </a:endParaRPr>
              </a:p>
            </p:txBody>
          </p:sp>
          <p:sp>
            <p:nvSpPr>
              <p:cNvPr id="3" name="Line 19">
                <a:extLst>
                  <a:ext uri="{FF2B5EF4-FFF2-40B4-BE49-F238E27FC236}">
                    <a16:creationId xmlns:a16="http://schemas.microsoft.com/office/drawing/2014/main" id="{A9FD445A-3A6E-A24E-8008-E7497C990B6D}"/>
                  </a:ext>
                </a:extLst>
              </p:cNvPr>
              <p:cNvSpPr>
                <a:spLocks noChangeShapeType="1"/>
              </p:cNvSpPr>
              <p:nvPr/>
            </p:nvSpPr>
            <p:spPr bwMode="auto">
              <a:xfrm>
                <a:off x="2362200" y="2438400"/>
                <a:ext cx="381000" cy="0"/>
              </a:xfrm>
              <a:prstGeom prst="line">
                <a:avLst/>
              </a:prstGeom>
              <a:grpFill/>
              <a:ln w="9525">
                <a:solidFill>
                  <a:schemeClr val="tx1"/>
                </a:solidFill>
                <a:round/>
                <a:headEnd/>
                <a:tailEnd/>
              </a:ln>
            </p:spPr>
            <p:txBody>
              <a:bodyPr/>
              <a:lstStyle/>
              <a:p>
                <a:pPr>
                  <a:defRPr/>
                </a:pPr>
                <a:endParaRPr lang="zh-CN" altLang="en-US">
                  <a:solidFill>
                    <a:srgbClr val="000000"/>
                  </a:solidFill>
                  <a:latin typeface="幼圆" pitchFamily="49" charset="-122"/>
                  <a:ea typeface="幼圆" pitchFamily="49" charset="-122"/>
                </a:endParaRPr>
              </a:p>
            </p:txBody>
          </p:sp>
          <p:sp>
            <p:nvSpPr>
              <p:cNvPr id="2084" name="Line 21">
                <a:extLst>
                  <a:ext uri="{FF2B5EF4-FFF2-40B4-BE49-F238E27FC236}">
                    <a16:creationId xmlns:a16="http://schemas.microsoft.com/office/drawing/2014/main" id="{CF0D01B1-F896-A44C-9E11-78A0A9B88605}"/>
                  </a:ext>
                </a:extLst>
              </p:cNvPr>
              <p:cNvSpPr>
                <a:spLocks noChangeShapeType="1"/>
              </p:cNvSpPr>
              <p:nvPr/>
            </p:nvSpPr>
            <p:spPr bwMode="auto">
              <a:xfrm flipH="1">
                <a:off x="2133600" y="3657600"/>
                <a:ext cx="609600" cy="0"/>
              </a:xfrm>
              <a:prstGeom prst="line">
                <a:avLst/>
              </a:prstGeom>
              <a:grpFill/>
              <a:ln w="9525">
                <a:solidFill>
                  <a:schemeClr val="tx1"/>
                </a:solidFill>
                <a:round/>
                <a:headEnd/>
                <a:tailEnd type="triangle" w="med" len="med"/>
              </a:ln>
            </p:spPr>
            <p:txBody>
              <a:bodyPr/>
              <a:lstStyle/>
              <a:p>
                <a:pPr>
                  <a:defRPr/>
                </a:pPr>
                <a:endParaRPr lang="zh-CN" altLang="en-US">
                  <a:solidFill>
                    <a:srgbClr val="000000"/>
                  </a:solidFill>
                  <a:latin typeface="幼圆" pitchFamily="49" charset="-122"/>
                  <a:ea typeface="幼圆" pitchFamily="49" charset="-122"/>
                </a:endParaRPr>
              </a:p>
            </p:txBody>
          </p:sp>
          <p:sp>
            <p:nvSpPr>
              <p:cNvPr id="2085" name="Text Box 32">
                <a:extLst>
                  <a:ext uri="{FF2B5EF4-FFF2-40B4-BE49-F238E27FC236}">
                    <a16:creationId xmlns:a16="http://schemas.microsoft.com/office/drawing/2014/main" id="{16A01D5A-AC24-4048-96BE-C68D400E426C}"/>
                  </a:ext>
                </a:extLst>
              </p:cNvPr>
              <p:cNvSpPr txBox="1">
                <a:spLocks noChangeArrowheads="1"/>
              </p:cNvSpPr>
              <p:nvPr/>
            </p:nvSpPr>
            <p:spPr bwMode="auto">
              <a:xfrm>
                <a:off x="914400" y="4648200"/>
                <a:ext cx="2133600" cy="492443"/>
              </a:xfrm>
              <a:prstGeom prst="rect">
                <a:avLst/>
              </a:prstGeom>
              <a:grpFill/>
              <a:ln w="9525">
                <a:noFill/>
                <a:miter lim="800000"/>
                <a:headEnd/>
                <a:tailEnd/>
              </a:ln>
            </p:spPr>
            <p:txBody>
              <a:bodyPr>
                <a:spAutoFit/>
              </a:bodyPr>
              <a:lstStyle/>
              <a:p>
                <a:pPr>
                  <a:spcBef>
                    <a:spcPct val="50000"/>
                  </a:spcBef>
                  <a:defRPr/>
                </a:pPr>
                <a:r>
                  <a:rPr lang="en-US" altLang="zh-CN">
                    <a:solidFill>
                      <a:srgbClr val="000000"/>
                    </a:solidFill>
                    <a:latin typeface="幼圆" pitchFamily="49" charset="-122"/>
                    <a:ea typeface="幼圆" pitchFamily="49" charset="-122"/>
                  </a:rPr>
                  <a:t>(a) </a:t>
                </a:r>
                <a:r>
                  <a:rPr lang="zh-CN" altLang="en-US">
                    <a:solidFill>
                      <a:srgbClr val="000000"/>
                    </a:solidFill>
                    <a:latin typeface="幼圆" pitchFamily="49" charset="-122"/>
                    <a:ea typeface="幼圆" pitchFamily="49" charset="-122"/>
                  </a:rPr>
                  <a:t>目标模块</a:t>
                </a:r>
              </a:p>
            </p:txBody>
          </p:sp>
          <p:sp>
            <p:nvSpPr>
              <p:cNvPr id="2086" name="Line 17">
                <a:extLst>
                  <a:ext uri="{FF2B5EF4-FFF2-40B4-BE49-F238E27FC236}">
                    <a16:creationId xmlns:a16="http://schemas.microsoft.com/office/drawing/2014/main" id="{77688C86-A059-2C49-9EF5-F9E52F5735E8}"/>
                  </a:ext>
                </a:extLst>
              </p:cNvPr>
              <p:cNvSpPr>
                <a:spLocks noChangeShapeType="1"/>
              </p:cNvSpPr>
              <p:nvPr/>
            </p:nvSpPr>
            <p:spPr bwMode="auto">
              <a:xfrm>
                <a:off x="2754135" y="1752600"/>
                <a:ext cx="0" cy="381000"/>
              </a:xfrm>
              <a:prstGeom prst="line">
                <a:avLst/>
              </a:prstGeom>
              <a:grpFill/>
              <a:ln w="9525">
                <a:solidFill>
                  <a:schemeClr val="tx1"/>
                </a:solidFill>
                <a:round/>
                <a:headEnd/>
                <a:tailEnd/>
              </a:ln>
            </p:spPr>
            <p:txBody>
              <a:bodyPr/>
              <a:lstStyle/>
              <a:p>
                <a:pPr>
                  <a:defRPr/>
                </a:pPr>
                <a:endParaRPr lang="zh-CN" altLang="en-US">
                  <a:solidFill>
                    <a:srgbClr val="000000"/>
                  </a:solidFill>
                  <a:latin typeface="幼圆" pitchFamily="49" charset="-122"/>
                  <a:ea typeface="幼圆" pitchFamily="49" charset="-122"/>
                </a:endParaRPr>
              </a:p>
            </p:txBody>
          </p:sp>
          <p:sp>
            <p:nvSpPr>
              <p:cNvPr id="2087" name="Line 20">
                <a:extLst>
                  <a:ext uri="{FF2B5EF4-FFF2-40B4-BE49-F238E27FC236}">
                    <a16:creationId xmlns:a16="http://schemas.microsoft.com/office/drawing/2014/main" id="{EBDBB498-F94B-1B4E-ADD4-9EF14A2D14CB}"/>
                  </a:ext>
                </a:extLst>
              </p:cNvPr>
              <p:cNvSpPr>
                <a:spLocks noChangeShapeType="1"/>
              </p:cNvSpPr>
              <p:nvPr/>
            </p:nvSpPr>
            <p:spPr bwMode="auto">
              <a:xfrm>
                <a:off x="2754135" y="2438400"/>
                <a:ext cx="0" cy="1219200"/>
              </a:xfrm>
              <a:prstGeom prst="line">
                <a:avLst/>
              </a:prstGeom>
              <a:grpFill/>
              <a:ln w="9525">
                <a:solidFill>
                  <a:schemeClr val="tx1"/>
                </a:solidFill>
                <a:round/>
                <a:headEnd/>
                <a:tailEnd/>
              </a:ln>
            </p:spPr>
            <p:txBody>
              <a:bodyPr/>
              <a:lstStyle/>
              <a:p>
                <a:pPr>
                  <a:defRPr/>
                </a:pPr>
                <a:endParaRPr lang="zh-CN" altLang="en-US">
                  <a:solidFill>
                    <a:srgbClr val="000000"/>
                  </a:solidFill>
                  <a:latin typeface="幼圆" pitchFamily="49" charset="-122"/>
                  <a:ea typeface="幼圆" pitchFamily="49" charset="-122"/>
                </a:endParaRPr>
              </a:p>
            </p:txBody>
          </p:sp>
        </p:grpSp>
      </p:grpSp>
      <p:sp>
        <p:nvSpPr>
          <p:cNvPr id="2083" name="Text Box 35">
            <a:extLst>
              <a:ext uri="{FF2B5EF4-FFF2-40B4-BE49-F238E27FC236}">
                <a16:creationId xmlns:a16="http://schemas.microsoft.com/office/drawing/2014/main" id="{E18375E4-14FB-6749-915B-7F6E7E866428}"/>
              </a:ext>
            </a:extLst>
          </p:cNvPr>
          <p:cNvSpPr txBox="1">
            <a:spLocks noChangeArrowheads="1"/>
          </p:cNvSpPr>
          <p:nvPr/>
        </p:nvSpPr>
        <p:spPr bwMode="auto">
          <a:xfrm>
            <a:off x="4321969" y="5156598"/>
            <a:ext cx="22479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100">
                <a:solidFill>
                  <a:srgbClr val="0000FF"/>
                </a:solidFill>
                <a:latin typeface="幼圆" pitchFamily="49" charset="-122"/>
                <a:ea typeface="幼圆" pitchFamily="49" charset="-122"/>
              </a:rPr>
              <a:t>绝对装入方式</a:t>
            </a:r>
          </a:p>
        </p:txBody>
      </p:sp>
      <p:grpSp>
        <p:nvGrpSpPr>
          <p:cNvPr id="8" name="组合 55">
            <a:extLst>
              <a:ext uri="{FF2B5EF4-FFF2-40B4-BE49-F238E27FC236}">
                <a16:creationId xmlns:a16="http://schemas.microsoft.com/office/drawing/2014/main" id="{58ED31B8-5ECE-4A43-974D-BD529FF03E21}"/>
              </a:ext>
            </a:extLst>
          </p:cNvPr>
          <p:cNvGrpSpPr>
            <a:grpSpLocks/>
          </p:cNvGrpSpPr>
          <p:nvPr/>
        </p:nvGrpSpPr>
        <p:grpSpPr bwMode="auto">
          <a:xfrm>
            <a:off x="3850059" y="1721662"/>
            <a:ext cx="1807625" cy="2822972"/>
            <a:chOff x="6072336" y="1321296"/>
            <a:chExt cx="2545888" cy="3762634"/>
          </a:xfrm>
          <a:noFill/>
        </p:grpSpPr>
        <p:sp>
          <p:nvSpPr>
            <p:cNvPr id="2065" name="Rectangle 3">
              <a:extLst>
                <a:ext uri="{FF2B5EF4-FFF2-40B4-BE49-F238E27FC236}">
                  <a16:creationId xmlns:a16="http://schemas.microsoft.com/office/drawing/2014/main" id="{C2E971B1-346E-CA47-A479-B14C1FE68AF8}"/>
                </a:ext>
              </a:extLst>
            </p:cNvPr>
            <p:cNvSpPr>
              <a:spLocks noChangeArrowheads="1"/>
            </p:cNvSpPr>
            <p:nvPr/>
          </p:nvSpPr>
          <p:spPr bwMode="auto">
            <a:xfrm>
              <a:off x="6952457" y="1664568"/>
              <a:ext cx="1477187" cy="3419362"/>
            </a:xfrm>
            <a:prstGeom prst="rect">
              <a:avLst/>
            </a:prstGeom>
            <a:solidFill>
              <a:srgbClr val="FFFFFF"/>
            </a:solidFill>
            <a:ln w="28575">
              <a:solidFill>
                <a:schemeClr val="tx1"/>
              </a:solidFill>
              <a:miter lim="800000"/>
              <a:headEnd/>
              <a:tailEnd/>
            </a:ln>
          </p:spPr>
          <p:txBody>
            <a:bodyPr wrap="none" anchor="ctr"/>
            <a:lstStyle/>
            <a:p>
              <a:pPr>
                <a:defRPr/>
              </a:pPr>
              <a:endParaRPr lang="zh-CN" altLang="en-US">
                <a:solidFill>
                  <a:srgbClr val="000000"/>
                </a:solidFill>
              </a:endParaRPr>
            </a:p>
          </p:txBody>
        </p:sp>
        <p:sp>
          <p:nvSpPr>
            <p:cNvPr id="2066" name="Text Box 25">
              <a:extLst>
                <a:ext uri="{FF2B5EF4-FFF2-40B4-BE49-F238E27FC236}">
                  <a16:creationId xmlns:a16="http://schemas.microsoft.com/office/drawing/2014/main" id="{EA8B97C5-9EDF-4B4D-8485-8DA6E63D3386}"/>
                </a:ext>
              </a:extLst>
            </p:cNvPr>
            <p:cNvSpPr txBox="1">
              <a:spLocks noChangeArrowheads="1"/>
            </p:cNvSpPr>
            <p:nvPr/>
          </p:nvSpPr>
          <p:spPr bwMode="auto">
            <a:xfrm>
              <a:off x="6941824" y="2990280"/>
              <a:ext cx="1676400" cy="738403"/>
            </a:xfrm>
            <a:prstGeom prst="rect">
              <a:avLst/>
            </a:prstGeom>
            <a:grpFill/>
            <a:ln w="9525">
              <a:noFill/>
              <a:miter lim="800000"/>
              <a:headEnd/>
              <a:tailEnd/>
            </a:ln>
          </p:spPr>
          <p:txBody>
            <a:bodyPr>
              <a:spAutoFit/>
            </a:bodyPr>
            <a:lstStyle/>
            <a:p>
              <a:pPr>
                <a:spcBef>
                  <a:spcPct val="50000"/>
                </a:spcBef>
                <a:defRPr/>
              </a:pPr>
              <a:r>
                <a:rPr lang="en-US" altLang="zh-CN" sz="1500" dirty="0">
                  <a:solidFill>
                    <a:srgbClr val="000000"/>
                  </a:solidFill>
                </a:rPr>
                <a:t>LOAD 2224</a:t>
              </a:r>
            </a:p>
          </p:txBody>
        </p:sp>
        <p:sp>
          <p:nvSpPr>
            <p:cNvPr id="2067" name="Text Box 25">
              <a:extLst>
                <a:ext uri="{FF2B5EF4-FFF2-40B4-BE49-F238E27FC236}">
                  <a16:creationId xmlns:a16="http://schemas.microsoft.com/office/drawing/2014/main" id="{92202AB6-B8D3-6E42-811C-3A8280C069E3}"/>
                </a:ext>
              </a:extLst>
            </p:cNvPr>
            <p:cNvSpPr txBox="1">
              <a:spLocks noChangeArrowheads="1"/>
            </p:cNvSpPr>
            <p:nvPr/>
          </p:nvSpPr>
          <p:spPr bwMode="auto">
            <a:xfrm>
              <a:off x="6928047" y="2126184"/>
              <a:ext cx="1676400" cy="430735"/>
            </a:xfrm>
            <a:prstGeom prst="rect">
              <a:avLst/>
            </a:prstGeom>
            <a:grpFill/>
            <a:ln w="9525">
              <a:noFill/>
              <a:miter lim="800000"/>
              <a:headEnd/>
              <a:tailEnd/>
            </a:ln>
          </p:spPr>
          <p:txBody>
            <a:bodyPr>
              <a:spAutoFit/>
            </a:bodyPr>
            <a:lstStyle/>
            <a:p>
              <a:pPr>
                <a:spcBef>
                  <a:spcPct val="50000"/>
                </a:spcBef>
                <a:defRPr/>
              </a:pPr>
              <a:r>
                <a:rPr lang="en-US" altLang="zh-CN" sz="1500">
                  <a:solidFill>
                    <a:srgbClr val="000000"/>
                  </a:solidFill>
                </a:rPr>
                <a:t>JUMP 1424</a:t>
              </a:r>
            </a:p>
          </p:txBody>
        </p:sp>
        <p:sp>
          <p:nvSpPr>
            <p:cNvPr id="2068" name="Line 6">
              <a:extLst>
                <a:ext uri="{FF2B5EF4-FFF2-40B4-BE49-F238E27FC236}">
                  <a16:creationId xmlns:a16="http://schemas.microsoft.com/office/drawing/2014/main" id="{91286758-9161-6D40-B775-F05DC6D60F21}"/>
                </a:ext>
              </a:extLst>
            </p:cNvPr>
            <p:cNvSpPr>
              <a:spLocks noChangeShapeType="1"/>
            </p:cNvSpPr>
            <p:nvPr/>
          </p:nvSpPr>
          <p:spPr bwMode="auto">
            <a:xfrm flipV="1">
              <a:off x="6953199" y="3355738"/>
              <a:ext cx="1476442" cy="1254"/>
            </a:xfrm>
            <a:prstGeom prst="line">
              <a:avLst/>
            </a:prstGeom>
            <a:grpFill/>
            <a:ln w="28575">
              <a:solidFill>
                <a:schemeClr val="tx1"/>
              </a:solidFill>
              <a:prstDash val="sysDot"/>
              <a:round/>
              <a:headEnd/>
              <a:tailEnd/>
            </a:ln>
          </p:spPr>
          <p:txBody>
            <a:bodyPr/>
            <a:lstStyle/>
            <a:p>
              <a:pPr>
                <a:defRPr/>
              </a:pPr>
              <a:endParaRPr lang="zh-CN" altLang="en-US">
                <a:solidFill>
                  <a:srgbClr val="000000"/>
                </a:solidFill>
              </a:endParaRPr>
            </a:p>
          </p:txBody>
        </p:sp>
        <p:sp>
          <p:nvSpPr>
            <p:cNvPr id="2069" name="Text Box 22">
              <a:extLst>
                <a:ext uri="{FF2B5EF4-FFF2-40B4-BE49-F238E27FC236}">
                  <a16:creationId xmlns:a16="http://schemas.microsoft.com/office/drawing/2014/main" id="{ED923BFA-34EC-6443-9EB3-13F6559514CD}"/>
                </a:ext>
              </a:extLst>
            </p:cNvPr>
            <p:cNvSpPr txBox="1">
              <a:spLocks noChangeArrowheads="1"/>
            </p:cNvSpPr>
            <p:nvPr/>
          </p:nvSpPr>
          <p:spPr bwMode="auto">
            <a:xfrm>
              <a:off x="6148536" y="1321296"/>
              <a:ext cx="838200" cy="861470"/>
            </a:xfrm>
            <a:prstGeom prst="rect">
              <a:avLst/>
            </a:prstGeom>
            <a:grpFill/>
            <a:ln w="9525">
              <a:noFill/>
              <a:miter lim="800000"/>
              <a:headEnd/>
              <a:tailEnd/>
            </a:ln>
          </p:spPr>
          <p:txBody>
            <a:bodyPr>
              <a:spAutoFit/>
            </a:bodyPr>
            <a:lstStyle/>
            <a:p>
              <a:pPr>
                <a:spcBef>
                  <a:spcPct val="50000"/>
                </a:spcBef>
                <a:defRPr/>
              </a:pPr>
              <a:r>
                <a:rPr lang="en-US" altLang="zh-CN">
                  <a:solidFill>
                    <a:srgbClr val="000000"/>
                  </a:solidFill>
                </a:rPr>
                <a:t>1024</a:t>
              </a:r>
            </a:p>
          </p:txBody>
        </p:sp>
        <p:sp>
          <p:nvSpPr>
            <p:cNvPr id="2070" name="Text Box 23">
              <a:extLst>
                <a:ext uri="{FF2B5EF4-FFF2-40B4-BE49-F238E27FC236}">
                  <a16:creationId xmlns:a16="http://schemas.microsoft.com/office/drawing/2014/main" id="{CD5F77C6-2625-4647-BE7D-DFB06D1B5D8D}"/>
                </a:ext>
              </a:extLst>
            </p:cNvPr>
            <p:cNvSpPr txBox="1">
              <a:spLocks noChangeArrowheads="1"/>
            </p:cNvSpPr>
            <p:nvPr/>
          </p:nvSpPr>
          <p:spPr bwMode="auto">
            <a:xfrm>
              <a:off x="6117779" y="2545432"/>
              <a:ext cx="1295400" cy="492269"/>
            </a:xfrm>
            <a:prstGeom prst="rect">
              <a:avLst/>
            </a:prstGeom>
            <a:grpFill/>
            <a:ln w="9525">
              <a:noFill/>
              <a:miter lim="800000"/>
              <a:headEnd/>
              <a:tailEnd/>
            </a:ln>
          </p:spPr>
          <p:txBody>
            <a:bodyPr>
              <a:spAutoFit/>
            </a:bodyPr>
            <a:lstStyle/>
            <a:p>
              <a:pPr>
                <a:spcBef>
                  <a:spcPct val="50000"/>
                </a:spcBef>
                <a:defRPr/>
              </a:pPr>
              <a:r>
                <a:rPr lang="en-US" altLang="zh-CN">
                  <a:solidFill>
                    <a:srgbClr val="000000"/>
                  </a:solidFill>
                </a:rPr>
                <a:t>1424</a:t>
              </a:r>
            </a:p>
          </p:txBody>
        </p:sp>
        <p:sp>
          <p:nvSpPr>
            <p:cNvPr id="2071" name="Text Box 24">
              <a:extLst>
                <a:ext uri="{FF2B5EF4-FFF2-40B4-BE49-F238E27FC236}">
                  <a16:creationId xmlns:a16="http://schemas.microsoft.com/office/drawing/2014/main" id="{667B0C2E-83E8-FD4C-98B5-695A302433F1}"/>
                </a:ext>
              </a:extLst>
            </p:cNvPr>
            <p:cNvSpPr txBox="1">
              <a:spLocks noChangeArrowheads="1"/>
            </p:cNvSpPr>
            <p:nvPr/>
          </p:nvSpPr>
          <p:spPr bwMode="auto">
            <a:xfrm>
              <a:off x="6072336" y="3960440"/>
              <a:ext cx="1523999" cy="492269"/>
            </a:xfrm>
            <a:prstGeom prst="rect">
              <a:avLst/>
            </a:prstGeom>
            <a:grpFill/>
            <a:ln w="9525">
              <a:noFill/>
              <a:miter lim="800000"/>
              <a:headEnd/>
              <a:tailEnd/>
            </a:ln>
          </p:spPr>
          <p:txBody>
            <a:bodyPr>
              <a:spAutoFit/>
            </a:bodyPr>
            <a:lstStyle/>
            <a:p>
              <a:pPr>
                <a:spcBef>
                  <a:spcPct val="50000"/>
                </a:spcBef>
                <a:defRPr/>
              </a:pPr>
              <a:r>
                <a:rPr lang="en-US" altLang="zh-CN">
                  <a:solidFill>
                    <a:srgbClr val="000000"/>
                  </a:solidFill>
                </a:rPr>
                <a:t>2224</a:t>
              </a:r>
            </a:p>
          </p:txBody>
        </p:sp>
      </p:grpSp>
      <p:sp>
        <p:nvSpPr>
          <p:cNvPr id="58" name="Text Box 9">
            <a:extLst>
              <a:ext uri="{FF2B5EF4-FFF2-40B4-BE49-F238E27FC236}">
                <a16:creationId xmlns:a16="http://schemas.microsoft.com/office/drawing/2014/main" id="{9B8B901F-E148-F04F-808E-E13AEFDF7B53}"/>
              </a:ext>
            </a:extLst>
          </p:cNvPr>
          <p:cNvSpPr txBox="1">
            <a:spLocks noChangeArrowheads="1"/>
          </p:cNvSpPr>
          <p:nvPr/>
        </p:nvSpPr>
        <p:spPr bwMode="auto">
          <a:xfrm>
            <a:off x="4502944" y="1559720"/>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latin typeface="幼圆" pitchFamily="49" charset="-122"/>
                <a:ea typeface="幼圆" pitchFamily="49" charset="-122"/>
              </a:rPr>
              <a:t>绝对地址</a:t>
            </a:r>
          </a:p>
        </p:txBody>
      </p:sp>
      <p:sp>
        <p:nvSpPr>
          <p:cNvPr id="68" name="TextBox 67">
            <a:extLst>
              <a:ext uri="{FF2B5EF4-FFF2-40B4-BE49-F238E27FC236}">
                <a16:creationId xmlns:a16="http://schemas.microsoft.com/office/drawing/2014/main" id="{80BF0393-2C37-B743-8F17-2967ABBE6AB9}"/>
              </a:ext>
            </a:extLst>
          </p:cNvPr>
          <p:cNvSpPr txBox="1">
            <a:spLocks noChangeArrowheads="1"/>
          </p:cNvSpPr>
          <p:nvPr/>
        </p:nvSpPr>
        <p:spPr bwMode="auto">
          <a:xfrm>
            <a:off x="6803231" y="1376363"/>
            <a:ext cx="8632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内存</a:t>
            </a:r>
          </a:p>
        </p:txBody>
      </p:sp>
      <p:sp>
        <p:nvSpPr>
          <p:cNvPr id="47" name="TextBox 46">
            <a:extLst>
              <a:ext uri="{FF2B5EF4-FFF2-40B4-BE49-F238E27FC236}">
                <a16:creationId xmlns:a16="http://schemas.microsoft.com/office/drawing/2014/main" id="{0F19DF2F-4E65-3F4C-AE16-73EAFCB09F64}"/>
              </a:ext>
            </a:extLst>
          </p:cNvPr>
          <p:cNvSpPr txBox="1">
            <a:spLocks noChangeArrowheads="1"/>
          </p:cNvSpPr>
          <p:nvPr/>
        </p:nvSpPr>
        <p:spPr bwMode="auto">
          <a:xfrm>
            <a:off x="4140995" y="4692254"/>
            <a:ext cx="1727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00"/>
                </a:solidFill>
                <a:latin typeface="幼圆" pitchFamily="49" charset="-122"/>
                <a:ea typeface="幼圆" pitchFamily="49" charset="-122"/>
              </a:rPr>
              <a:t>（</a:t>
            </a:r>
            <a:r>
              <a:rPr lang="en-US" altLang="zh-CN">
                <a:solidFill>
                  <a:srgbClr val="000000"/>
                </a:solidFill>
                <a:latin typeface="幼圆" pitchFamily="49" charset="-122"/>
                <a:ea typeface="幼圆" pitchFamily="49" charset="-122"/>
              </a:rPr>
              <a:t>b</a:t>
            </a:r>
            <a:r>
              <a:rPr lang="zh-CN" altLang="en-US">
                <a:solidFill>
                  <a:srgbClr val="000000"/>
                </a:solidFill>
                <a:latin typeface="幼圆" pitchFamily="49" charset="-122"/>
                <a:ea typeface="幼圆" pitchFamily="49" charset="-122"/>
              </a:rPr>
              <a:t>）装入模块</a:t>
            </a:r>
          </a:p>
        </p:txBody>
      </p:sp>
      <p:grpSp>
        <p:nvGrpSpPr>
          <p:cNvPr id="9" name="组合 55">
            <a:extLst>
              <a:ext uri="{FF2B5EF4-FFF2-40B4-BE49-F238E27FC236}">
                <a16:creationId xmlns:a16="http://schemas.microsoft.com/office/drawing/2014/main" id="{0A6BD31A-B03D-3D44-90E8-529078B10D24}"/>
              </a:ext>
            </a:extLst>
          </p:cNvPr>
          <p:cNvGrpSpPr>
            <a:grpSpLocks/>
          </p:cNvGrpSpPr>
          <p:nvPr/>
        </p:nvGrpSpPr>
        <p:grpSpPr bwMode="auto">
          <a:xfrm>
            <a:off x="3836542" y="1721662"/>
            <a:ext cx="1821140" cy="2822972"/>
            <a:chOff x="6072336" y="1321296"/>
            <a:chExt cx="2563224" cy="3762634"/>
          </a:xfrm>
          <a:noFill/>
        </p:grpSpPr>
        <p:sp>
          <p:nvSpPr>
            <p:cNvPr id="2058" name="Rectangle 3">
              <a:extLst>
                <a:ext uri="{FF2B5EF4-FFF2-40B4-BE49-F238E27FC236}">
                  <a16:creationId xmlns:a16="http://schemas.microsoft.com/office/drawing/2014/main" id="{0DA72B24-B6CE-BE40-8ACA-A67DB98BED68}"/>
                </a:ext>
              </a:extLst>
            </p:cNvPr>
            <p:cNvSpPr>
              <a:spLocks noChangeArrowheads="1"/>
            </p:cNvSpPr>
            <p:nvPr/>
          </p:nvSpPr>
          <p:spPr bwMode="auto">
            <a:xfrm>
              <a:off x="6952457" y="1664568"/>
              <a:ext cx="1477187" cy="3419362"/>
            </a:xfrm>
            <a:prstGeom prst="rect">
              <a:avLst/>
            </a:prstGeom>
            <a:grpFill/>
            <a:ln w="28575">
              <a:solidFill>
                <a:schemeClr val="tx1"/>
              </a:solidFill>
              <a:miter lim="800000"/>
              <a:headEnd/>
              <a:tailEnd/>
            </a:ln>
          </p:spPr>
          <p:txBody>
            <a:bodyPr wrap="none" anchor="ctr"/>
            <a:lstStyle/>
            <a:p>
              <a:pPr>
                <a:defRPr/>
              </a:pPr>
              <a:endParaRPr lang="zh-CN" altLang="en-US">
                <a:solidFill>
                  <a:srgbClr val="000000"/>
                </a:solidFill>
              </a:endParaRPr>
            </a:p>
          </p:txBody>
        </p:sp>
        <p:sp>
          <p:nvSpPr>
            <p:cNvPr id="2059" name="Text Box 25">
              <a:extLst>
                <a:ext uri="{FF2B5EF4-FFF2-40B4-BE49-F238E27FC236}">
                  <a16:creationId xmlns:a16="http://schemas.microsoft.com/office/drawing/2014/main" id="{CBB725A4-C26A-FC43-A053-B40A2095A9A8}"/>
                </a:ext>
              </a:extLst>
            </p:cNvPr>
            <p:cNvSpPr txBox="1">
              <a:spLocks noChangeArrowheads="1"/>
            </p:cNvSpPr>
            <p:nvPr/>
          </p:nvSpPr>
          <p:spPr bwMode="auto">
            <a:xfrm>
              <a:off x="6959160" y="3000073"/>
              <a:ext cx="1676400" cy="738403"/>
            </a:xfrm>
            <a:prstGeom prst="rect">
              <a:avLst/>
            </a:prstGeom>
            <a:grpFill/>
            <a:ln w="9525">
              <a:noFill/>
              <a:miter lim="800000"/>
              <a:headEnd/>
              <a:tailEnd/>
            </a:ln>
          </p:spPr>
          <p:txBody>
            <a:bodyPr>
              <a:spAutoFit/>
            </a:bodyPr>
            <a:lstStyle/>
            <a:p>
              <a:pPr>
                <a:spcBef>
                  <a:spcPct val="50000"/>
                </a:spcBef>
                <a:defRPr/>
              </a:pPr>
              <a:r>
                <a:rPr lang="en-US" altLang="zh-CN" sz="1500" dirty="0">
                  <a:solidFill>
                    <a:srgbClr val="000000"/>
                  </a:solidFill>
                </a:rPr>
                <a:t>LOAD 2224</a:t>
              </a:r>
            </a:p>
          </p:txBody>
        </p:sp>
        <p:sp>
          <p:nvSpPr>
            <p:cNvPr id="2060" name="Text Box 25">
              <a:extLst>
                <a:ext uri="{FF2B5EF4-FFF2-40B4-BE49-F238E27FC236}">
                  <a16:creationId xmlns:a16="http://schemas.microsoft.com/office/drawing/2014/main" id="{AB10B97A-C273-1A46-8642-00507F59750C}"/>
                </a:ext>
              </a:extLst>
            </p:cNvPr>
            <p:cNvSpPr txBox="1">
              <a:spLocks noChangeArrowheads="1"/>
            </p:cNvSpPr>
            <p:nvPr/>
          </p:nvSpPr>
          <p:spPr bwMode="auto">
            <a:xfrm>
              <a:off x="6928048" y="2126184"/>
              <a:ext cx="1676400" cy="430735"/>
            </a:xfrm>
            <a:prstGeom prst="rect">
              <a:avLst/>
            </a:prstGeom>
            <a:grpFill/>
            <a:ln w="9525">
              <a:noFill/>
              <a:miter lim="800000"/>
              <a:headEnd/>
              <a:tailEnd/>
            </a:ln>
          </p:spPr>
          <p:txBody>
            <a:bodyPr>
              <a:spAutoFit/>
            </a:bodyPr>
            <a:lstStyle/>
            <a:p>
              <a:pPr>
                <a:spcBef>
                  <a:spcPct val="50000"/>
                </a:spcBef>
                <a:defRPr/>
              </a:pPr>
              <a:r>
                <a:rPr lang="en-US" altLang="zh-CN" sz="1500" dirty="0">
                  <a:solidFill>
                    <a:srgbClr val="000000"/>
                  </a:solidFill>
                </a:rPr>
                <a:t>JUMP 1424</a:t>
              </a:r>
            </a:p>
          </p:txBody>
        </p:sp>
        <p:sp>
          <p:nvSpPr>
            <p:cNvPr id="2061" name="Line 6">
              <a:extLst>
                <a:ext uri="{FF2B5EF4-FFF2-40B4-BE49-F238E27FC236}">
                  <a16:creationId xmlns:a16="http://schemas.microsoft.com/office/drawing/2014/main" id="{031D9A0B-5CD9-1244-8D24-0384F48ADA77}"/>
                </a:ext>
              </a:extLst>
            </p:cNvPr>
            <p:cNvSpPr>
              <a:spLocks noChangeShapeType="1"/>
            </p:cNvSpPr>
            <p:nvPr/>
          </p:nvSpPr>
          <p:spPr bwMode="auto">
            <a:xfrm flipV="1">
              <a:off x="6953199" y="3355738"/>
              <a:ext cx="1476442" cy="1254"/>
            </a:xfrm>
            <a:prstGeom prst="line">
              <a:avLst/>
            </a:prstGeom>
            <a:grpFill/>
            <a:ln w="28575">
              <a:solidFill>
                <a:schemeClr val="tx1"/>
              </a:solidFill>
              <a:prstDash val="sysDot"/>
              <a:round/>
              <a:headEnd/>
              <a:tailEnd/>
            </a:ln>
          </p:spPr>
          <p:txBody>
            <a:bodyPr/>
            <a:lstStyle/>
            <a:p>
              <a:pPr>
                <a:defRPr/>
              </a:pPr>
              <a:endParaRPr lang="zh-CN" altLang="en-US">
                <a:solidFill>
                  <a:srgbClr val="000000"/>
                </a:solidFill>
              </a:endParaRPr>
            </a:p>
          </p:txBody>
        </p:sp>
        <p:sp>
          <p:nvSpPr>
            <p:cNvPr id="2062" name="Text Box 22">
              <a:extLst>
                <a:ext uri="{FF2B5EF4-FFF2-40B4-BE49-F238E27FC236}">
                  <a16:creationId xmlns:a16="http://schemas.microsoft.com/office/drawing/2014/main" id="{684C5163-DFC8-CF44-9799-39D7FEDA1A92}"/>
                </a:ext>
              </a:extLst>
            </p:cNvPr>
            <p:cNvSpPr txBox="1">
              <a:spLocks noChangeArrowheads="1"/>
            </p:cNvSpPr>
            <p:nvPr/>
          </p:nvSpPr>
          <p:spPr bwMode="auto">
            <a:xfrm>
              <a:off x="6148536" y="1321296"/>
              <a:ext cx="838200" cy="861470"/>
            </a:xfrm>
            <a:prstGeom prst="rect">
              <a:avLst/>
            </a:prstGeom>
            <a:grpFill/>
            <a:ln w="9525">
              <a:noFill/>
              <a:miter lim="800000"/>
              <a:headEnd/>
              <a:tailEnd/>
            </a:ln>
          </p:spPr>
          <p:txBody>
            <a:bodyPr wrap="square">
              <a:spAutoFit/>
            </a:bodyPr>
            <a:lstStyle/>
            <a:p>
              <a:pPr>
                <a:spcBef>
                  <a:spcPct val="50000"/>
                </a:spcBef>
                <a:defRPr/>
              </a:pPr>
              <a:r>
                <a:rPr lang="en-US" altLang="zh-CN" dirty="0">
                  <a:solidFill>
                    <a:srgbClr val="000000"/>
                  </a:solidFill>
                </a:rPr>
                <a:t>1024</a:t>
              </a:r>
            </a:p>
          </p:txBody>
        </p:sp>
        <p:sp>
          <p:nvSpPr>
            <p:cNvPr id="2063" name="Text Box 23">
              <a:extLst>
                <a:ext uri="{FF2B5EF4-FFF2-40B4-BE49-F238E27FC236}">
                  <a16:creationId xmlns:a16="http://schemas.microsoft.com/office/drawing/2014/main" id="{6FB901F9-AF10-F149-AAFE-A41981BC3B2B}"/>
                </a:ext>
              </a:extLst>
            </p:cNvPr>
            <p:cNvSpPr txBox="1">
              <a:spLocks noChangeArrowheads="1"/>
            </p:cNvSpPr>
            <p:nvPr/>
          </p:nvSpPr>
          <p:spPr bwMode="auto">
            <a:xfrm>
              <a:off x="6117779" y="2545432"/>
              <a:ext cx="1295400" cy="492269"/>
            </a:xfrm>
            <a:prstGeom prst="rect">
              <a:avLst/>
            </a:prstGeom>
            <a:grpFill/>
            <a:ln w="9525">
              <a:noFill/>
              <a:miter lim="800000"/>
              <a:headEnd/>
              <a:tailEnd/>
            </a:ln>
          </p:spPr>
          <p:txBody>
            <a:bodyPr>
              <a:spAutoFit/>
            </a:bodyPr>
            <a:lstStyle/>
            <a:p>
              <a:pPr>
                <a:spcBef>
                  <a:spcPct val="50000"/>
                </a:spcBef>
                <a:defRPr/>
              </a:pPr>
              <a:r>
                <a:rPr lang="en-US" altLang="zh-CN" dirty="0">
                  <a:solidFill>
                    <a:srgbClr val="000000"/>
                  </a:solidFill>
                </a:rPr>
                <a:t>1424</a:t>
              </a:r>
            </a:p>
          </p:txBody>
        </p:sp>
        <p:sp>
          <p:nvSpPr>
            <p:cNvPr id="2064" name="Text Box 24">
              <a:extLst>
                <a:ext uri="{FF2B5EF4-FFF2-40B4-BE49-F238E27FC236}">
                  <a16:creationId xmlns:a16="http://schemas.microsoft.com/office/drawing/2014/main" id="{CC41362B-2037-2944-94FE-95E33C6F934B}"/>
                </a:ext>
              </a:extLst>
            </p:cNvPr>
            <p:cNvSpPr txBox="1">
              <a:spLocks noChangeArrowheads="1"/>
            </p:cNvSpPr>
            <p:nvPr/>
          </p:nvSpPr>
          <p:spPr bwMode="auto">
            <a:xfrm>
              <a:off x="6072336" y="3960440"/>
              <a:ext cx="1524000" cy="492269"/>
            </a:xfrm>
            <a:prstGeom prst="rect">
              <a:avLst/>
            </a:prstGeom>
            <a:grpFill/>
            <a:ln w="9525">
              <a:noFill/>
              <a:miter lim="800000"/>
              <a:headEnd/>
              <a:tailEnd/>
            </a:ln>
          </p:spPr>
          <p:txBody>
            <a:bodyPr>
              <a:spAutoFit/>
            </a:bodyPr>
            <a:lstStyle/>
            <a:p>
              <a:pPr>
                <a:spcBef>
                  <a:spcPct val="50000"/>
                </a:spcBef>
                <a:defRPr/>
              </a:pPr>
              <a:r>
                <a:rPr lang="en-US" altLang="zh-CN">
                  <a:solidFill>
                    <a:srgbClr val="000000"/>
                  </a:solidFill>
                </a:rPr>
                <a:t>2224</a:t>
              </a:r>
            </a:p>
          </p:txBody>
        </p:sp>
      </p:grpSp>
      <p:sp>
        <p:nvSpPr>
          <p:cNvPr id="48" name="Text Box 13">
            <a:extLst>
              <a:ext uri="{FF2B5EF4-FFF2-40B4-BE49-F238E27FC236}">
                <a16:creationId xmlns:a16="http://schemas.microsoft.com/office/drawing/2014/main" id="{353D0846-F9BE-4C4A-ADC1-EFBB9D931206}"/>
              </a:ext>
            </a:extLst>
          </p:cNvPr>
          <p:cNvSpPr txBox="1">
            <a:spLocks noChangeArrowheads="1"/>
          </p:cNvSpPr>
          <p:nvPr/>
        </p:nvSpPr>
        <p:spPr bwMode="auto">
          <a:xfrm>
            <a:off x="4643438" y="3644504"/>
            <a:ext cx="744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DATA</a:t>
            </a:r>
          </a:p>
        </p:txBody>
      </p:sp>
      <p:sp>
        <p:nvSpPr>
          <p:cNvPr id="49" name="Text Box 13">
            <a:extLst>
              <a:ext uri="{FF2B5EF4-FFF2-40B4-BE49-F238E27FC236}">
                <a16:creationId xmlns:a16="http://schemas.microsoft.com/office/drawing/2014/main" id="{A9715407-CDB9-2B46-9A19-BB321F1EEC8A}"/>
              </a:ext>
            </a:extLst>
          </p:cNvPr>
          <p:cNvSpPr txBox="1">
            <a:spLocks noChangeArrowheads="1"/>
          </p:cNvSpPr>
          <p:nvPr/>
        </p:nvSpPr>
        <p:spPr bwMode="auto">
          <a:xfrm>
            <a:off x="6877051" y="4000501"/>
            <a:ext cx="745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DATA</a:t>
            </a:r>
          </a:p>
        </p:txBody>
      </p:sp>
      <p:sp>
        <p:nvSpPr>
          <p:cNvPr id="51" name="矩形 50">
            <a:extLst>
              <a:ext uri="{FF2B5EF4-FFF2-40B4-BE49-F238E27FC236}">
                <a16:creationId xmlns:a16="http://schemas.microsoft.com/office/drawing/2014/main" id="{2BF06BE3-3B60-C242-B7FC-E6DFCDF371CC}"/>
              </a:ext>
            </a:extLst>
          </p:cNvPr>
          <p:cNvSpPr>
            <a:spLocks noChangeArrowheads="1"/>
          </p:cNvSpPr>
          <p:nvPr/>
        </p:nvSpPr>
        <p:spPr bwMode="auto">
          <a:xfrm>
            <a:off x="1494235" y="1431133"/>
            <a:ext cx="1781175" cy="3888581"/>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50" name="内容占位符 2">
            <a:extLst>
              <a:ext uri="{FF2B5EF4-FFF2-40B4-BE49-F238E27FC236}">
                <a16:creationId xmlns:a16="http://schemas.microsoft.com/office/drawing/2014/main" id="{6D6EEE5E-E98C-C044-BFE8-05F0DB34F244}"/>
              </a:ext>
            </a:extLst>
          </p:cNvPr>
          <p:cNvSpPr txBox="1">
            <a:spLocks/>
          </p:cNvSpPr>
          <p:nvPr/>
        </p:nvSpPr>
        <p:spPr>
          <a:xfrm>
            <a:off x="657113" y="1506737"/>
            <a:ext cx="3149329" cy="4232672"/>
          </a:xfrm>
          <a:prstGeom prst="rect">
            <a:avLst/>
          </a:prstGeom>
        </p:spPr>
        <p:txBody>
          <a:bodyPr/>
          <a:lstStyle>
            <a:lvl1pPr marL="342900" indent="-342900">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20000"/>
              </a:spcBef>
              <a:buClr>
                <a:srgbClr val="0000FF"/>
              </a:buClr>
              <a:buFont typeface="Courier New" panose="02070309020205020404" pitchFamily="49" charset="0"/>
              <a:buChar char="o"/>
            </a:pPr>
            <a:r>
              <a:rPr lang="zh-CN" altLang="en-US" sz="2400" dirty="0">
                <a:solidFill>
                  <a:srgbClr val="0000FF"/>
                </a:solidFill>
                <a:latin typeface="幼圆" pitchFamily="49" charset="-122"/>
                <a:ea typeface="幼圆" pitchFamily="49" charset="-122"/>
              </a:rPr>
              <a:t>绝对装入方式</a:t>
            </a:r>
            <a:endParaRPr lang="en-US" altLang="zh-CN" sz="2400" dirty="0">
              <a:solidFill>
                <a:srgbClr val="0000FF"/>
              </a:solidFill>
              <a:latin typeface="幼圆" pitchFamily="49" charset="-122"/>
              <a:ea typeface="幼圆" pitchFamily="49" charset="-122"/>
            </a:endParaRPr>
          </a:p>
          <a:p>
            <a:pPr lvl="1">
              <a:spcBef>
                <a:spcPct val="20000"/>
              </a:spcBef>
              <a:buClr>
                <a:srgbClr val="0000FF"/>
              </a:buClr>
              <a:buSzPct val="50000"/>
              <a:buFont typeface="Monotype Sorts" pitchFamily="2" charset="2"/>
              <a:buChar char="l"/>
            </a:pPr>
            <a:r>
              <a:rPr lang="zh-CN" altLang="en-US" sz="2100" dirty="0">
                <a:solidFill>
                  <a:srgbClr val="000000"/>
                </a:solidFill>
                <a:latin typeface="幼圆" pitchFamily="49" charset="-122"/>
                <a:ea typeface="幼圆" pitchFamily="49" charset="-122"/>
              </a:rPr>
              <a:t>由装入程序根据装入模块中的地址，将程序和数据装入内存</a:t>
            </a:r>
            <a:endParaRPr lang="en-US" altLang="zh-CN" sz="2100" dirty="0">
              <a:solidFill>
                <a:srgbClr val="000000"/>
              </a:solidFill>
              <a:latin typeface="幼圆" pitchFamily="49" charset="-122"/>
              <a:ea typeface="幼圆" pitchFamily="49" charset="-122"/>
            </a:endParaRPr>
          </a:p>
          <a:p>
            <a:pPr>
              <a:spcBef>
                <a:spcPct val="20000"/>
              </a:spcBef>
              <a:buClr>
                <a:srgbClr val="0000FF"/>
              </a:buClr>
              <a:buFont typeface="Courier New" panose="02070309020205020404" pitchFamily="49" charset="0"/>
              <a:buChar char="o"/>
            </a:pPr>
            <a:r>
              <a:rPr lang="zh-CN" altLang="en-US" sz="2400" dirty="0">
                <a:solidFill>
                  <a:srgbClr val="0000FF"/>
                </a:solidFill>
                <a:latin typeface="幼圆" pitchFamily="49" charset="-122"/>
                <a:ea typeface="幼圆" pitchFamily="49" charset="-122"/>
              </a:rPr>
              <a:t>特点</a:t>
            </a:r>
            <a:endParaRPr lang="en-US" altLang="zh-CN" sz="2400" dirty="0">
              <a:solidFill>
                <a:srgbClr val="0000FF"/>
              </a:solidFill>
              <a:latin typeface="幼圆" pitchFamily="49" charset="-122"/>
              <a:ea typeface="幼圆" pitchFamily="49" charset="-122"/>
            </a:endParaRPr>
          </a:p>
          <a:p>
            <a:pPr lvl="1">
              <a:spcBef>
                <a:spcPct val="20000"/>
              </a:spcBef>
              <a:buClr>
                <a:srgbClr val="0000FF"/>
              </a:buClr>
              <a:buSzPct val="50000"/>
              <a:buFont typeface="Monotype Sorts" pitchFamily="2" charset="2"/>
              <a:buChar char="l"/>
            </a:pPr>
            <a:r>
              <a:rPr lang="zh-CN" altLang="en-US" sz="2100" dirty="0">
                <a:solidFill>
                  <a:srgbClr val="000000"/>
                </a:solidFill>
                <a:latin typeface="幼圆" pitchFamily="49" charset="-122"/>
                <a:ea typeface="幼圆" pitchFamily="49" charset="-122"/>
              </a:rPr>
              <a:t>需要事先知道内存装入地址</a:t>
            </a:r>
            <a:endParaRPr lang="en-US" altLang="zh-CN" sz="2100" dirty="0">
              <a:solidFill>
                <a:srgbClr val="000000"/>
              </a:solidFill>
              <a:latin typeface="幼圆" pitchFamily="49" charset="-122"/>
              <a:ea typeface="幼圆" pitchFamily="49" charset="-122"/>
            </a:endParaRPr>
          </a:p>
          <a:p>
            <a:pPr lvl="1">
              <a:spcBef>
                <a:spcPct val="20000"/>
              </a:spcBef>
              <a:buClr>
                <a:srgbClr val="0000FF"/>
              </a:buClr>
              <a:buSzPct val="50000"/>
              <a:buFont typeface="Monotype Sorts" pitchFamily="2" charset="2"/>
              <a:buChar char="l"/>
            </a:pPr>
            <a:r>
              <a:rPr lang="zh-CN" altLang="en-US" sz="2100" dirty="0">
                <a:solidFill>
                  <a:srgbClr val="000000"/>
                </a:solidFill>
                <a:latin typeface="幼圆" pitchFamily="49" charset="-122"/>
                <a:ea typeface="幼圆" pitchFamily="49" charset="-122"/>
              </a:rPr>
              <a:t>只适合单道程序系统</a:t>
            </a:r>
            <a:endParaRPr lang="en-US" altLang="zh-CN" sz="2100" dirty="0">
              <a:solidFill>
                <a:srgbClr val="000000"/>
              </a:solidFill>
              <a:latin typeface="幼圆" pitchFamily="49" charset="-122"/>
              <a:ea typeface="幼圆" pitchFamily="49" charset="-122"/>
            </a:endParaRPr>
          </a:p>
        </p:txBody>
      </p:sp>
      <p:sp>
        <p:nvSpPr>
          <p:cNvPr id="52" name="Title 1">
            <a:extLst>
              <a:ext uri="{FF2B5EF4-FFF2-40B4-BE49-F238E27FC236}">
                <a16:creationId xmlns:a16="http://schemas.microsoft.com/office/drawing/2014/main" id="{1AE26BC8-0053-9242-AA78-E1DFA056B553}"/>
              </a:ext>
            </a:extLst>
          </p:cNvPr>
          <p:cNvSpPr txBox="1">
            <a:spLocks/>
          </p:cNvSpPr>
          <p:nvPr/>
        </p:nvSpPr>
        <p:spPr>
          <a:xfrm>
            <a:off x="1187450" y="115888"/>
            <a:ext cx="7510463" cy="576262"/>
          </a:xfrm>
          <a:prstGeom prst="rect">
            <a:avLst/>
          </a:prstGeom>
        </p:spPr>
        <p:txBody>
          <a:bodyPr/>
          <a:lstStyle>
            <a:lvl1pPr algn="ctr" rtl="0" eaLnBrk="0" fontAlgn="base" hangingPunct="0">
              <a:spcBef>
                <a:spcPct val="0"/>
              </a:spcBef>
              <a:spcAft>
                <a:spcPct val="0"/>
              </a:spcAft>
              <a:defRPr sz="3200" b="1" kern="1200">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2pPr>
            <a:lvl3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3pPr>
            <a:lvl4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4pPr>
            <a:lvl5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5pPr>
            <a:lvl6pPr marL="4572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6pPr>
            <a:lvl7pPr marL="9144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7pPr>
            <a:lvl8pPr marL="13716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8pPr>
            <a:lvl9pPr marL="18288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9pPr>
          </a:lstStyle>
          <a:p>
            <a:r>
              <a:rPr lang="zh-CN" altLang="en-US">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Tree>
    <p:extLst>
      <p:ext uri="{BB962C8B-B14F-4D97-AF65-F5344CB8AC3E}">
        <p14:creationId xmlns:p14="http://schemas.microsoft.com/office/powerpoint/2010/main" val="575402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linds(horizontal)">
                                      <p:cBhvr>
                                        <p:cTn id="11" dur="500"/>
                                        <p:tgtEl>
                                          <p:spTgt spid="58"/>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par>
                          <p:cTn id="16" fill="hold" nodeType="afterGroup">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blinds(horizontal)">
                                      <p:cBhvr>
                                        <p:cTn id="19" dur="500"/>
                                        <p:tgtEl>
                                          <p:spTgt spid="47"/>
                                        </p:tgtEl>
                                      </p:cBhvr>
                                    </p:animEffect>
                                  </p:childTnLst>
                                </p:cTn>
                              </p:par>
                            </p:childTnLst>
                          </p:cTn>
                        </p:par>
                        <p:par>
                          <p:cTn id="20" fill="hold" nodeType="afterGroup">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blinds(horizontal)">
                                      <p:cBhvr>
                                        <p:cTn id="23" dur="500"/>
                                        <p:tgtEl>
                                          <p:spTgt spid="4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dissolve">
                                      <p:cBhvr>
                                        <p:cTn id="28" dur="500"/>
                                        <p:tgtEl>
                                          <p:spTgt spid="2"/>
                                        </p:tgtEl>
                                      </p:cBhvr>
                                    </p:animEffect>
                                  </p:childTnLst>
                                </p:cTn>
                              </p:par>
                            </p:childTnLst>
                          </p:cTn>
                        </p:par>
                        <p:par>
                          <p:cTn id="29" fill="hold" nodeType="afterGroup">
                            <p:stCondLst>
                              <p:cond delay="500"/>
                            </p:stCondLst>
                            <p:childTnLst>
                              <p:par>
                                <p:cTn id="30" presetID="3" presetClass="entr" presetSubtype="10"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blinds(horizontal)">
                                      <p:cBhvr>
                                        <p:cTn id="32" dur="500"/>
                                        <p:tgtEl>
                                          <p:spTgt spid="6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0" presetClass="path" presetSubtype="0" accel="50000" decel="50000" fill="hold" nodeType="clickEffect">
                                  <p:stCondLst>
                                    <p:cond delay="0"/>
                                  </p:stCondLst>
                                  <p:childTnLst>
                                    <p:animMotion origin="layout" path="M -2.5E-6 -1.11111E-6 L 0.31997 0.0787 " pathEditMode="relative" rAng="0" ptsTypes="AA">
                                      <p:cBhvr>
                                        <p:cTn id="36" dur="3000" fill="hold"/>
                                        <p:tgtEl>
                                          <p:spTgt spid="8"/>
                                        </p:tgtEl>
                                        <p:attrNameLst>
                                          <p:attrName>ppt_x</p:attrName>
                                          <p:attrName>ppt_y</p:attrName>
                                        </p:attrNameLst>
                                      </p:cBhvr>
                                      <p:rCtr x="15990" y="3935"/>
                                    </p:animMotion>
                                  </p:childTnLst>
                                </p:cTn>
                              </p:par>
                            </p:childTnLst>
                          </p:cTn>
                        </p:par>
                        <p:par>
                          <p:cTn id="37" fill="hold" nodeType="afterGroup">
                            <p:stCondLst>
                              <p:cond delay="3000"/>
                            </p:stCondLst>
                            <p:childTnLst>
                              <p:par>
                                <p:cTn id="38" presetID="3" presetClass="entr" presetSubtype="10"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blinds(horizontal)">
                                      <p:cBhvr>
                                        <p:cTn id="40" dur="500"/>
                                        <p:tgtEl>
                                          <p:spTgt spid="49"/>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2083"/>
                                        </p:tgtEl>
                                        <p:attrNameLst>
                                          <p:attrName>style.visibility</p:attrName>
                                        </p:attrNameLst>
                                      </p:cBhvr>
                                      <p:to>
                                        <p:strVal val="visible"/>
                                      </p:to>
                                    </p:set>
                                    <p:anim calcmode="lin" valueType="num">
                                      <p:cBhvr>
                                        <p:cTn id="45" dur="1000" fill="hold"/>
                                        <p:tgtEl>
                                          <p:spTgt spid="2083"/>
                                        </p:tgtEl>
                                        <p:attrNameLst>
                                          <p:attrName>ppt_w</p:attrName>
                                        </p:attrNameLst>
                                      </p:cBhvr>
                                      <p:tavLst>
                                        <p:tav tm="0">
                                          <p:val>
                                            <p:fltVal val="0"/>
                                          </p:val>
                                        </p:tav>
                                        <p:tav tm="100000">
                                          <p:val>
                                            <p:strVal val="#ppt_w"/>
                                          </p:val>
                                        </p:tav>
                                      </p:tavLst>
                                    </p:anim>
                                    <p:anim calcmode="lin" valueType="num">
                                      <p:cBhvr>
                                        <p:cTn id="46" dur="1000" fill="hold"/>
                                        <p:tgtEl>
                                          <p:spTgt spid="2083"/>
                                        </p:tgtEl>
                                        <p:attrNameLst>
                                          <p:attrName>ppt_h</p:attrName>
                                        </p:attrNameLst>
                                      </p:cBhvr>
                                      <p:tavLst>
                                        <p:tav tm="0">
                                          <p:val>
                                            <p:fltVal val="0"/>
                                          </p:val>
                                        </p:tav>
                                        <p:tav tm="100000">
                                          <p:val>
                                            <p:strVal val="#ppt_h"/>
                                          </p:val>
                                        </p:tav>
                                      </p:tavLst>
                                    </p:anim>
                                    <p:anim calcmode="lin" valueType="num">
                                      <p:cBhvr>
                                        <p:cTn id="47" dur="1000" fill="hold"/>
                                        <p:tgtEl>
                                          <p:spTgt spid="2083"/>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208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blinds(horizontal)">
                                      <p:cBhvr>
                                        <p:cTn id="53" dur="500"/>
                                        <p:tgtEl>
                                          <p:spTgt spid="51"/>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50">
                                            <p:txEl>
                                              <p:pRg st="0" end="0"/>
                                            </p:txEl>
                                          </p:spTgt>
                                        </p:tgtEl>
                                        <p:attrNameLst>
                                          <p:attrName>style.visibility</p:attrName>
                                        </p:attrNameLst>
                                      </p:cBhvr>
                                      <p:to>
                                        <p:strVal val="visible"/>
                                      </p:to>
                                    </p:set>
                                    <p:animEffect transition="in" filter="blinds(horizontal)">
                                      <p:cBhvr>
                                        <p:cTn id="58" dur="500"/>
                                        <p:tgtEl>
                                          <p:spTgt spid="50">
                                            <p:txEl>
                                              <p:pRg st="0" end="0"/>
                                            </p:txEl>
                                          </p:spTgt>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50">
                                            <p:txEl>
                                              <p:pRg st="1" end="1"/>
                                            </p:txEl>
                                          </p:spTgt>
                                        </p:tgtEl>
                                        <p:attrNameLst>
                                          <p:attrName>style.visibility</p:attrName>
                                        </p:attrNameLst>
                                      </p:cBhvr>
                                      <p:to>
                                        <p:strVal val="visible"/>
                                      </p:to>
                                    </p:set>
                                    <p:animEffect transition="in" filter="blinds(horizontal)">
                                      <p:cBhvr>
                                        <p:cTn id="63" dur="500"/>
                                        <p:tgtEl>
                                          <p:spTgt spid="50">
                                            <p:txEl>
                                              <p:pRg st="1" end="1"/>
                                            </p:txEl>
                                          </p:spTgt>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50">
                                            <p:txEl>
                                              <p:pRg st="2" end="2"/>
                                            </p:txEl>
                                          </p:spTgt>
                                        </p:tgtEl>
                                        <p:attrNameLst>
                                          <p:attrName>style.visibility</p:attrName>
                                        </p:attrNameLst>
                                      </p:cBhvr>
                                      <p:to>
                                        <p:strVal val="visible"/>
                                      </p:to>
                                    </p:set>
                                    <p:animEffect transition="in" filter="blinds(horizontal)">
                                      <p:cBhvr>
                                        <p:cTn id="68" dur="500"/>
                                        <p:tgtEl>
                                          <p:spTgt spid="50">
                                            <p:txEl>
                                              <p:pRg st="2" end="2"/>
                                            </p:txEl>
                                          </p:spTgt>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50">
                                            <p:txEl>
                                              <p:pRg st="3" end="3"/>
                                            </p:txEl>
                                          </p:spTgt>
                                        </p:tgtEl>
                                        <p:attrNameLst>
                                          <p:attrName>style.visibility</p:attrName>
                                        </p:attrNameLst>
                                      </p:cBhvr>
                                      <p:to>
                                        <p:strVal val="visible"/>
                                      </p:to>
                                    </p:set>
                                    <p:animEffect transition="in" filter="blinds(horizontal)">
                                      <p:cBhvr>
                                        <p:cTn id="73" dur="500"/>
                                        <p:tgtEl>
                                          <p:spTgt spid="50">
                                            <p:txEl>
                                              <p:pRg st="3" end="3"/>
                                            </p:txEl>
                                          </p:spTgt>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50">
                                            <p:txEl>
                                              <p:pRg st="4" end="4"/>
                                            </p:txEl>
                                          </p:spTgt>
                                        </p:tgtEl>
                                        <p:attrNameLst>
                                          <p:attrName>style.visibility</p:attrName>
                                        </p:attrNameLst>
                                      </p:cBhvr>
                                      <p:to>
                                        <p:strVal val="visible"/>
                                      </p:to>
                                    </p:set>
                                    <p:animEffect transition="in" filter="blinds(horizontal)">
                                      <p:cBhvr>
                                        <p:cTn id="78" dur="500"/>
                                        <p:tgtEl>
                                          <p:spTgt spid="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3" grpId="0"/>
      <p:bldP spid="58" grpId="0"/>
      <p:bldP spid="68" grpId="0"/>
      <p:bldP spid="47" grpId="0"/>
      <p:bldP spid="48" grpId="0"/>
      <p:bldP spid="49" grpId="0"/>
      <p:bldP spid="51" grpId="0" animBg="1"/>
      <p:bldP spid="50"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a:extLst>
              <a:ext uri="{FF2B5EF4-FFF2-40B4-BE49-F238E27FC236}">
                <a16:creationId xmlns:a16="http://schemas.microsoft.com/office/drawing/2014/main" id="{217ACC8C-E31A-3A47-BB57-5F0BA3A8F877}"/>
              </a:ext>
            </a:extLst>
          </p:cNvPr>
          <p:cNvGrpSpPr>
            <a:grpSpLocks/>
          </p:cNvGrpSpPr>
          <p:nvPr/>
        </p:nvGrpSpPr>
        <p:grpSpPr bwMode="auto">
          <a:xfrm>
            <a:off x="6756797" y="1571625"/>
            <a:ext cx="1075134" cy="4267200"/>
            <a:chOff x="6817492" y="620688"/>
            <a:chExt cx="1591411" cy="4968552"/>
          </a:xfrm>
        </p:grpSpPr>
        <p:grpSp>
          <p:nvGrpSpPr>
            <p:cNvPr id="14401" name="组合 64">
              <a:extLst>
                <a:ext uri="{FF2B5EF4-FFF2-40B4-BE49-F238E27FC236}">
                  <a16:creationId xmlns:a16="http://schemas.microsoft.com/office/drawing/2014/main" id="{68C227C8-D88D-F949-9817-CC72E0AAA622}"/>
                </a:ext>
              </a:extLst>
            </p:cNvPr>
            <p:cNvGrpSpPr>
              <a:grpSpLocks/>
            </p:cNvGrpSpPr>
            <p:nvPr/>
          </p:nvGrpSpPr>
          <p:grpSpPr bwMode="auto">
            <a:xfrm>
              <a:off x="6817492" y="620688"/>
              <a:ext cx="1591411" cy="4968552"/>
              <a:chOff x="6457452" y="620688"/>
              <a:chExt cx="1591411" cy="4968552"/>
            </a:xfrm>
          </p:grpSpPr>
          <p:grpSp>
            <p:nvGrpSpPr>
              <p:cNvPr id="14403" name="组合 63">
                <a:extLst>
                  <a:ext uri="{FF2B5EF4-FFF2-40B4-BE49-F238E27FC236}">
                    <a16:creationId xmlns:a16="http://schemas.microsoft.com/office/drawing/2014/main" id="{AF5A991B-4B57-1D46-9B26-F3F59B47F6D8}"/>
                  </a:ext>
                </a:extLst>
              </p:cNvPr>
              <p:cNvGrpSpPr>
                <a:grpSpLocks/>
              </p:cNvGrpSpPr>
              <p:nvPr/>
            </p:nvGrpSpPr>
            <p:grpSpPr bwMode="auto">
              <a:xfrm>
                <a:off x="6457452" y="620688"/>
                <a:ext cx="1591411" cy="4968552"/>
                <a:chOff x="6529460" y="620688"/>
                <a:chExt cx="1591411" cy="4968552"/>
              </a:xfrm>
            </p:grpSpPr>
            <p:sp>
              <p:nvSpPr>
                <p:cNvPr id="14405" name="矩形 59">
                  <a:extLst>
                    <a:ext uri="{FF2B5EF4-FFF2-40B4-BE49-F238E27FC236}">
                      <a16:creationId xmlns:a16="http://schemas.microsoft.com/office/drawing/2014/main" id="{06AC2610-3E1E-6440-8BF8-2B7E1D4A2838}"/>
                    </a:ext>
                  </a:extLst>
                </p:cNvPr>
                <p:cNvSpPr>
                  <a:spLocks noChangeArrowheads="1"/>
                </p:cNvSpPr>
                <p:nvPr/>
              </p:nvSpPr>
              <p:spPr bwMode="auto">
                <a:xfrm>
                  <a:off x="6529460" y="620688"/>
                  <a:ext cx="1584176" cy="4968552"/>
                </a:xfrm>
                <a:prstGeom prst="rect">
                  <a:avLst/>
                </a:prstGeom>
                <a:solidFill>
                  <a:srgbClr val="53FFA1"/>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sz="1500">
                    <a:solidFill>
                      <a:srgbClr val="000000"/>
                    </a:solidFill>
                    <a:latin typeface="幼圆" pitchFamily="49" charset="-122"/>
                    <a:ea typeface="幼圆" pitchFamily="49" charset="-122"/>
                  </a:endParaRPr>
                </a:p>
              </p:txBody>
            </p:sp>
            <p:sp>
              <p:nvSpPr>
                <p:cNvPr id="14406" name="矩形 60">
                  <a:extLst>
                    <a:ext uri="{FF2B5EF4-FFF2-40B4-BE49-F238E27FC236}">
                      <a16:creationId xmlns:a16="http://schemas.microsoft.com/office/drawing/2014/main" id="{1C784DD8-EEBD-4546-A972-8098B8020CD4}"/>
                    </a:ext>
                  </a:extLst>
                </p:cNvPr>
                <p:cNvSpPr>
                  <a:spLocks noChangeArrowheads="1"/>
                </p:cNvSpPr>
                <p:nvPr/>
              </p:nvSpPr>
              <p:spPr bwMode="auto">
                <a:xfrm>
                  <a:off x="6536695" y="620688"/>
                  <a:ext cx="1584176" cy="792088"/>
                </a:xfrm>
                <a:prstGeom prst="rect">
                  <a:avLst/>
                </a:prstGeom>
                <a:solidFill>
                  <a:srgbClr val="FF0000"/>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sz="1500">
                    <a:solidFill>
                      <a:srgbClr val="000000"/>
                    </a:solidFill>
                    <a:latin typeface="幼圆" pitchFamily="49" charset="-122"/>
                    <a:ea typeface="幼圆" pitchFamily="49" charset="-122"/>
                  </a:endParaRPr>
                </a:p>
              </p:txBody>
            </p:sp>
          </p:grpSp>
          <p:sp>
            <p:nvSpPr>
              <p:cNvPr id="62" name="TextBox 61">
                <a:extLst>
                  <a:ext uri="{FF2B5EF4-FFF2-40B4-BE49-F238E27FC236}">
                    <a16:creationId xmlns:a16="http://schemas.microsoft.com/office/drawing/2014/main" id="{0A98728C-E1FB-EB4D-B47C-89F185E6248D}"/>
                  </a:ext>
                </a:extLst>
              </p:cNvPr>
              <p:cNvSpPr txBox="1"/>
              <p:nvPr/>
            </p:nvSpPr>
            <p:spPr>
              <a:xfrm>
                <a:off x="6459213" y="836953"/>
                <a:ext cx="1584362" cy="752561"/>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FFFFFF"/>
                    </a:solidFill>
                    <a:effectLst>
                      <a:outerShdw blurRad="38100" dist="38100" dir="2700000" algn="tl">
                        <a:srgbClr val="C0C0C0"/>
                      </a:outerShdw>
                    </a:effectLst>
                    <a:latin typeface="幼圆" pitchFamily="49" charset="-122"/>
                    <a:ea typeface="幼圆" pitchFamily="49" charset="-122"/>
                  </a:rPr>
                  <a:t>操作系统</a:t>
                </a:r>
              </a:p>
            </p:txBody>
          </p:sp>
        </p:grpSp>
        <p:sp>
          <p:nvSpPr>
            <p:cNvPr id="66" name="TextBox 65">
              <a:extLst>
                <a:ext uri="{FF2B5EF4-FFF2-40B4-BE49-F238E27FC236}">
                  <a16:creationId xmlns:a16="http://schemas.microsoft.com/office/drawing/2014/main" id="{EBBCAD24-92A4-0347-8023-C8AD1C6A910D}"/>
                </a:ext>
              </a:extLst>
            </p:cNvPr>
            <p:cNvSpPr txBox="1"/>
            <p:nvPr/>
          </p:nvSpPr>
          <p:spPr>
            <a:xfrm>
              <a:off x="7236934" y="2708478"/>
              <a:ext cx="863556" cy="645052"/>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000000"/>
                  </a:solidFill>
                  <a:effectLst>
                    <a:outerShdw blurRad="38100" dist="38100" dir="2700000" algn="tl">
                      <a:srgbClr val="C0C0C0"/>
                    </a:outerShdw>
                  </a:effectLst>
                  <a:latin typeface="幼圆" pitchFamily="49" charset="-122"/>
                  <a:ea typeface="幼圆" pitchFamily="49" charset="-122"/>
                </a:rPr>
                <a:t>用户空间</a:t>
              </a:r>
            </a:p>
          </p:txBody>
        </p:sp>
      </p:grpSp>
      <p:sp>
        <p:nvSpPr>
          <p:cNvPr id="58" name="Text Box 9">
            <a:extLst>
              <a:ext uri="{FF2B5EF4-FFF2-40B4-BE49-F238E27FC236}">
                <a16:creationId xmlns:a16="http://schemas.microsoft.com/office/drawing/2014/main" id="{925298E0-B03D-B14D-A8D0-C9C66E77955D}"/>
              </a:ext>
            </a:extLst>
          </p:cNvPr>
          <p:cNvSpPr txBox="1">
            <a:spLocks noChangeArrowheads="1"/>
          </p:cNvSpPr>
          <p:nvPr/>
        </p:nvSpPr>
        <p:spPr bwMode="auto">
          <a:xfrm>
            <a:off x="4182666" y="1571626"/>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latin typeface="幼圆" pitchFamily="49" charset="-122"/>
                <a:ea typeface="幼圆" pitchFamily="49" charset="-122"/>
              </a:rPr>
              <a:t>逻辑地址</a:t>
            </a:r>
          </a:p>
        </p:txBody>
      </p:sp>
      <p:sp>
        <p:nvSpPr>
          <p:cNvPr id="68" name="TextBox 67">
            <a:extLst>
              <a:ext uri="{FF2B5EF4-FFF2-40B4-BE49-F238E27FC236}">
                <a16:creationId xmlns:a16="http://schemas.microsoft.com/office/drawing/2014/main" id="{3F1DB99A-20E5-6042-8742-FC4A402DA902}"/>
              </a:ext>
            </a:extLst>
          </p:cNvPr>
          <p:cNvSpPr txBox="1">
            <a:spLocks noChangeArrowheads="1"/>
          </p:cNvSpPr>
          <p:nvPr/>
        </p:nvSpPr>
        <p:spPr bwMode="auto">
          <a:xfrm>
            <a:off x="6840142" y="1247776"/>
            <a:ext cx="11346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内存空间</a:t>
            </a:r>
          </a:p>
        </p:txBody>
      </p:sp>
      <p:sp>
        <p:nvSpPr>
          <p:cNvPr id="47" name="TextBox 46">
            <a:extLst>
              <a:ext uri="{FF2B5EF4-FFF2-40B4-BE49-F238E27FC236}">
                <a16:creationId xmlns:a16="http://schemas.microsoft.com/office/drawing/2014/main" id="{C1EFDF54-5AB9-0B40-9DEC-A64B6646A193}"/>
              </a:ext>
            </a:extLst>
          </p:cNvPr>
          <p:cNvSpPr txBox="1">
            <a:spLocks noChangeArrowheads="1"/>
          </p:cNvSpPr>
          <p:nvPr/>
        </p:nvSpPr>
        <p:spPr bwMode="auto">
          <a:xfrm>
            <a:off x="4107656" y="4725591"/>
            <a:ext cx="1462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00"/>
                </a:solidFill>
                <a:latin typeface="幼圆" pitchFamily="49" charset="-122"/>
                <a:ea typeface="幼圆" pitchFamily="49" charset="-122"/>
              </a:rPr>
              <a:t>装入模块</a:t>
            </a:r>
          </a:p>
        </p:txBody>
      </p:sp>
      <p:grpSp>
        <p:nvGrpSpPr>
          <p:cNvPr id="5" name="组合 72">
            <a:extLst>
              <a:ext uri="{FF2B5EF4-FFF2-40B4-BE49-F238E27FC236}">
                <a16:creationId xmlns:a16="http://schemas.microsoft.com/office/drawing/2014/main" id="{9F426998-97B1-AA4D-9064-D28238E68913}"/>
              </a:ext>
            </a:extLst>
          </p:cNvPr>
          <p:cNvGrpSpPr>
            <a:grpSpLocks/>
          </p:cNvGrpSpPr>
          <p:nvPr/>
        </p:nvGrpSpPr>
        <p:grpSpPr bwMode="auto">
          <a:xfrm>
            <a:off x="3562351" y="1984773"/>
            <a:ext cx="1712119" cy="2646024"/>
            <a:chOff x="3203848" y="1027584"/>
            <a:chExt cx="2282552" cy="3527117"/>
          </a:xfrm>
        </p:grpSpPr>
        <p:sp>
          <p:nvSpPr>
            <p:cNvPr id="14394" name="Text Box 107">
              <a:extLst>
                <a:ext uri="{FF2B5EF4-FFF2-40B4-BE49-F238E27FC236}">
                  <a16:creationId xmlns:a16="http://schemas.microsoft.com/office/drawing/2014/main" id="{2D7667F2-FDAB-1942-B83A-10085A03B342}"/>
                </a:ext>
              </a:extLst>
            </p:cNvPr>
            <p:cNvSpPr txBox="1">
              <a:spLocks noChangeArrowheads="1"/>
            </p:cNvSpPr>
            <p:nvPr/>
          </p:nvSpPr>
          <p:spPr bwMode="auto">
            <a:xfrm>
              <a:off x="4221088" y="3284984"/>
              <a:ext cx="1143000" cy="4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365</a:t>
              </a:r>
            </a:p>
          </p:txBody>
        </p:sp>
        <p:grpSp>
          <p:nvGrpSpPr>
            <p:cNvPr id="14395" name="组合 71">
              <a:extLst>
                <a:ext uri="{FF2B5EF4-FFF2-40B4-BE49-F238E27FC236}">
                  <a16:creationId xmlns:a16="http://schemas.microsoft.com/office/drawing/2014/main" id="{5A25A8F6-190D-A446-956F-6B1A87262883}"/>
                </a:ext>
              </a:extLst>
            </p:cNvPr>
            <p:cNvGrpSpPr>
              <a:grpSpLocks/>
            </p:cNvGrpSpPr>
            <p:nvPr/>
          </p:nvGrpSpPr>
          <p:grpSpPr bwMode="auto">
            <a:xfrm>
              <a:off x="3203848" y="1027584"/>
              <a:ext cx="2282552" cy="3527117"/>
              <a:chOff x="3225552" y="1027584"/>
              <a:chExt cx="2282552" cy="3527117"/>
            </a:xfrm>
          </p:grpSpPr>
          <p:sp>
            <p:nvSpPr>
              <p:cNvPr id="14396" name="Text Box 103">
                <a:extLst>
                  <a:ext uri="{FF2B5EF4-FFF2-40B4-BE49-F238E27FC236}">
                    <a16:creationId xmlns:a16="http://schemas.microsoft.com/office/drawing/2014/main" id="{6A986760-4130-FA47-AB14-1B90740061D9}"/>
                  </a:ext>
                </a:extLst>
              </p:cNvPr>
              <p:cNvSpPr txBox="1">
                <a:spLocks noChangeArrowheads="1"/>
              </p:cNvSpPr>
              <p:nvPr/>
            </p:nvSpPr>
            <p:spPr bwMode="auto">
              <a:xfrm>
                <a:off x="3733800" y="1027584"/>
                <a:ext cx="838200" cy="4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0</a:t>
                </a:r>
              </a:p>
            </p:txBody>
          </p:sp>
          <p:sp>
            <p:nvSpPr>
              <p:cNvPr id="14397" name="Text Box 104">
                <a:extLst>
                  <a:ext uri="{FF2B5EF4-FFF2-40B4-BE49-F238E27FC236}">
                    <a16:creationId xmlns:a16="http://schemas.microsoft.com/office/drawing/2014/main" id="{8788C7AA-69B9-5043-9CC9-DE283DA98DA7}"/>
                  </a:ext>
                </a:extLst>
              </p:cNvPr>
              <p:cNvSpPr txBox="1">
                <a:spLocks noChangeArrowheads="1"/>
              </p:cNvSpPr>
              <p:nvPr/>
            </p:nvSpPr>
            <p:spPr bwMode="auto">
              <a:xfrm>
                <a:off x="3275857" y="1891680"/>
                <a:ext cx="914400" cy="4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1000</a:t>
                </a:r>
              </a:p>
            </p:txBody>
          </p:sp>
          <p:sp>
            <p:nvSpPr>
              <p:cNvPr id="14398" name="Text Box 105">
                <a:extLst>
                  <a:ext uri="{FF2B5EF4-FFF2-40B4-BE49-F238E27FC236}">
                    <a16:creationId xmlns:a16="http://schemas.microsoft.com/office/drawing/2014/main" id="{D67E6204-30CA-1842-A571-6D979B87907D}"/>
                  </a:ext>
                </a:extLst>
              </p:cNvPr>
              <p:cNvSpPr txBox="1">
                <a:spLocks noChangeArrowheads="1"/>
              </p:cNvSpPr>
              <p:nvPr/>
            </p:nvSpPr>
            <p:spPr bwMode="auto">
              <a:xfrm>
                <a:off x="3967337" y="2240038"/>
                <a:ext cx="1540767" cy="73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LOAD </a:t>
                </a:r>
                <a:r>
                  <a:rPr lang="en-US" altLang="zh-CN" sz="1500">
                    <a:solidFill>
                      <a:srgbClr val="0000FF"/>
                    </a:solidFill>
                    <a:latin typeface="幼圆" pitchFamily="49" charset="-122"/>
                    <a:ea typeface="幼圆" pitchFamily="49" charset="-122"/>
                  </a:rPr>
                  <a:t>2500</a:t>
                </a:r>
              </a:p>
            </p:txBody>
          </p:sp>
          <p:sp>
            <p:nvSpPr>
              <p:cNvPr id="14399" name="Text Box 106">
                <a:extLst>
                  <a:ext uri="{FF2B5EF4-FFF2-40B4-BE49-F238E27FC236}">
                    <a16:creationId xmlns:a16="http://schemas.microsoft.com/office/drawing/2014/main" id="{06C582B7-EEEF-134D-8C51-7065D512699A}"/>
                  </a:ext>
                </a:extLst>
              </p:cNvPr>
              <p:cNvSpPr txBox="1">
                <a:spLocks noChangeArrowheads="1"/>
              </p:cNvSpPr>
              <p:nvPr/>
            </p:nvSpPr>
            <p:spPr bwMode="auto">
              <a:xfrm>
                <a:off x="3225552" y="2924943"/>
                <a:ext cx="914400" cy="4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2500</a:t>
                </a:r>
              </a:p>
            </p:txBody>
          </p:sp>
          <p:sp>
            <p:nvSpPr>
              <p:cNvPr id="14400" name="Text Box 108">
                <a:extLst>
                  <a:ext uri="{FF2B5EF4-FFF2-40B4-BE49-F238E27FC236}">
                    <a16:creationId xmlns:a16="http://schemas.microsoft.com/office/drawing/2014/main" id="{02127ADF-B557-3F44-B14D-3F0BA35D3C38}"/>
                  </a:ext>
                </a:extLst>
              </p:cNvPr>
              <p:cNvSpPr txBox="1">
                <a:spLocks noChangeArrowheads="1"/>
              </p:cNvSpPr>
              <p:nvPr/>
            </p:nvSpPr>
            <p:spPr bwMode="auto">
              <a:xfrm>
                <a:off x="3289176" y="4123926"/>
                <a:ext cx="1066800" cy="4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5000</a:t>
                </a:r>
              </a:p>
            </p:txBody>
          </p:sp>
        </p:grpSp>
      </p:grpSp>
      <p:sp>
        <p:nvSpPr>
          <p:cNvPr id="75" name="矩形 74">
            <a:extLst>
              <a:ext uri="{FF2B5EF4-FFF2-40B4-BE49-F238E27FC236}">
                <a16:creationId xmlns:a16="http://schemas.microsoft.com/office/drawing/2014/main" id="{DC78099C-1BBC-EC46-AA2B-576947E76A93}"/>
              </a:ext>
            </a:extLst>
          </p:cNvPr>
          <p:cNvSpPr>
            <a:spLocks noChangeArrowheads="1"/>
          </p:cNvSpPr>
          <p:nvPr/>
        </p:nvSpPr>
        <p:spPr bwMode="auto">
          <a:xfrm>
            <a:off x="6741319" y="2946798"/>
            <a:ext cx="1066800" cy="2321719"/>
          </a:xfrm>
          <a:prstGeom prst="rect">
            <a:avLst/>
          </a:prstGeom>
          <a:solidFill>
            <a:srgbClr val="F8F8F8"/>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sz="1500">
              <a:solidFill>
                <a:srgbClr val="000000"/>
              </a:solidFill>
              <a:latin typeface="幼圆" pitchFamily="49" charset="-122"/>
              <a:ea typeface="幼圆" pitchFamily="49" charset="-122"/>
            </a:endParaRPr>
          </a:p>
        </p:txBody>
      </p:sp>
      <p:graphicFrame>
        <p:nvGraphicFramePr>
          <p:cNvPr id="57" name="Group 102">
            <a:extLst>
              <a:ext uri="{FF2B5EF4-FFF2-40B4-BE49-F238E27FC236}">
                <a16:creationId xmlns:a16="http://schemas.microsoft.com/office/drawing/2014/main" id="{1EDA87F7-1FBA-0243-9C8B-A977F4904D98}"/>
              </a:ext>
            </a:extLst>
          </p:cNvPr>
          <p:cNvGraphicFramePr>
            <a:graphicFrameLocks noGrp="1"/>
          </p:cNvGraphicFramePr>
          <p:nvPr/>
        </p:nvGraphicFramePr>
        <p:xfrm>
          <a:off x="4117182" y="2165749"/>
          <a:ext cx="1056085" cy="2376490"/>
        </p:xfrm>
        <a:graphic>
          <a:graphicData uri="http://schemas.openxmlformats.org/drawingml/2006/table">
            <a:tbl>
              <a:tblPr/>
              <a:tblGrid>
                <a:gridCol w="1056085">
                  <a:extLst>
                    <a:ext uri="{9D8B030D-6E8A-4147-A177-3AD203B41FA5}">
                      <a16:colId xmlns:a16="http://schemas.microsoft.com/office/drawing/2014/main" val="20000"/>
                    </a:ext>
                  </a:extLst>
                </a:gridCol>
              </a:tblGrid>
              <a:tr h="6952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55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76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7" name="组合 76">
            <a:extLst>
              <a:ext uri="{FF2B5EF4-FFF2-40B4-BE49-F238E27FC236}">
                <a16:creationId xmlns:a16="http://schemas.microsoft.com/office/drawing/2014/main" id="{1B063F96-C699-504B-9725-43F711CEEF4C}"/>
              </a:ext>
            </a:extLst>
          </p:cNvPr>
          <p:cNvGrpSpPr>
            <a:grpSpLocks/>
          </p:cNvGrpSpPr>
          <p:nvPr/>
        </p:nvGrpSpPr>
        <p:grpSpPr bwMode="auto">
          <a:xfrm>
            <a:off x="6138864" y="2795588"/>
            <a:ext cx="1889522" cy="2644852"/>
            <a:chOff x="3110136" y="1027584"/>
            <a:chExt cx="2520280" cy="3527337"/>
          </a:xfrm>
        </p:grpSpPr>
        <p:sp>
          <p:nvSpPr>
            <p:cNvPr id="14387" name="Text Box 107">
              <a:extLst>
                <a:ext uri="{FF2B5EF4-FFF2-40B4-BE49-F238E27FC236}">
                  <a16:creationId xmlns:a16="http://schemas.microsoft.com/office/drawing/2014/main" id="{EC38CB94-DB1E-6F48-A031-D1712B2853C4}"/>
                </a:ext>
              </a:extLst>
            </p:cNvPr>
            <p:cNvSpPr txBox="1">
              <a:spLocks noChangeArrowheads="1"/>
            </p:cNvSpPr>
            <p:nvPr/>
          </p:nvSpPr>
          <p:spPr bwMode="auto">
            <a:xfrm>
              <a:off x="4221088" y="3284985"/>
              <a:ext cx="1143000" cy="4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365</a:t>
              </a:r>
            </a:p>
          </p:txBody>
        </p:sp>
        <p:grpSp>
          <p:nvGrpSpPr>
            <p:cNvPr id="14388" name="组合 71">
              <a:extLst>
                <a:ext uri="{FF2B5EF4-FFF2-40B4-BE49-F238E27FC236}">
                  <a16:creationId xmlns:a16="http://schemas.microsoft.com/office/drawing/2014/main" id="{4D6B6C17-83A6-964F-9DFC-90FC9A880045}"/>
                </a:ext>
              </a:extLst>
            </p:cNvPr>
            <p:cNvGrpSpPr>
              <a:grpSpLocks/>
            </p:cNvGrpSpPr>
            <p:nvPr/>
          </p:nvGrpSpPr>
          <p:grpSpPr bwMode="auto">
            <a:xfrm>
              <a:off x="3110136" y="1027584"/>
              <a:ext cx="2520280" cy="3527337"/>
              <a:chOff x="3131840" y="1027584"/>
              <a:chExt cx="2520280" cy="3527337"/>
            </a:xfrm>
          </p:grpSpPr>
          <p:sp>
            <p:nvSpPr>
              <p:cNvPr id="14389" name="Text Box 103">
                <a:extLst>
                  <a:ext uri="{FF2B5EF4-FFF2-40B4-BE49-F238E27FC236}">
                    <a16:creationId xmlns:a16="http://schemas.microsoft.com/office/drawing/2014/main" id="{18AE4A83-903E-8247-AEE3-3B2E333F032F}"/>
                  </a:ext>
                </a:extLst>
              </p:cNvPr>
              <p:cNvSpPr txBox="1">
                <a:spLocks noChangeArrowheads="1"/>
              </p:cNvSpPr>
              <p:nvPr/>
            </p:nvSpPr>
            <p:spPr bwMode="auto">
              <a:xfrm>
                <a:off x="3131840" y="1027584"/>
                <a:ext cx="982216" cy="73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10000</a:t>
                </a:r>
              </a:p>
            </p:txBody>
          </p:sp>
          <p:sp>
            <p:nvSpPr>
              <p:cNvPr id="14390" name="Text Box 104">
                <a:extLst>
                  <a:ext uri="{FF2B5EF4-FFF2-40B4-BE49-F238E27FC236}">
                    <a16:creationId xmlns:a16="http://schemas.microsoft.com/office/drawing/2014/main" id="{C2462F08-86F5-704A-AAD9-AB4BF0AF673B}"/>
                  </a:ext>
                </a:extLst>
              </p:cNvPr>
              <p:cNvSpPr txBox="1">
                <a:spLocks noChangeArrowheads="1"/>
              </p:cNvSpPr>
              <p:nvPr/>
            </p:nvSpPr>
            <p:spPr bwMode="auto">
              <a:xfrm>
                <a:off x="3131840" y="1891681"/>
                <a:ext cx="986408" cy="73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11000</a:t>
                </a:r>
              </a:p>
            </p:txBody>
          </p:sp>
          <p:sp>
            <p:nvSpPr>
              <p:cNvPr id="14391" name="Text Box 105">
                <a:extLst>
                  <a:ext uri="{FF2B5EF4-FFF2-40B4-BE49-F238E27FC236}">
                    <a16:creationId xmlns:a16="http://schemas.microsoft.com/office/drawing/2014/main" id="{0247F5FB-AD15-8446-8E91-99C1049C5A04}"/>
                  </a:ext>
                </a:extLst>
              </p:cNvPr>
              <p:cNvSpPr txBox="1">
                <a:spLocks noChangeArrowheads="1"/>
              </p:cNvSpPr>
              <p:nvPr/>
            </p:nvSpPr>
            <p:spPr bwMode="auto">
              <a:xfrm>
                <a:off x="3967336" y="2240037"/>
                <a:ext cx="1684784" cy="4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LOAD </a:t>
                </a:r>
                <a:r>
                  <a:rPr lang="en-US" altLang="zh-CN" sz="1500">
                    <a:solidFill>
                      <a:srgbClr val="FF3300"/>
                    </a:solidFill>
                    <a:latin typeface="幼圆" pitchFamily="49" charset="-122"/>
                    <a:ea typeface="幼圆" pitchFamily="49" charset="-122"/>
                  </a:rPr>
                  <a:t>2500</a:t>
                </a:r>
              </a:p>
            </p:txBody>
          </p:sp>
          <p:sp>
            <p:nvSpPr>
              <p:cNvPr id="14392" name="Text Box 106">
                <a:extLst>
                  <a:ext uri="{FF2B5EF4-FFF2-40B4-BE49-F238E27FC236}">
                    <a16:creationId xmlns:a16="http://schemas.microsoft.com/office/drawing/2014/main" id="{3A82B610-16E0-CA4D-BDAC-5BE2FA4BC941}"/>
                  </a:ext>
                </a:extLst>
              </p:cNvPr>
              <p:cNvSpPr txBox="1">
                <a:spLocks noChangeArrowheads="1"/>
              </p:cNvSpPr>
              <p:nvPr/>
            </p:nvSpPr>
            <p:spPr bwMode="auto">
              <a:xfrm>
                <a:off x="3131840" y="2924944"/>
                <a:ext cx="1080120" cy="4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12500</a:t>
                </a:r>
              </a:p>
            </p:txBody>
          </p:sp>
          <p:sp>
            <p:nvSpPr>
              <p:cNvPr id="14393" name="Text Box 108">
                <a:extLst>
                  <a:ext uri="{FF2B5EF4-FFF2-40B4-BE49-F238E27FC236}">
                    <a16:creationId xmlns:a16="http://schemas.microsoft.com/office/drawing/2014/main" id="{EFE6BEBD-4396-E148-8A94-993CB0FDA70E}"/>
                  </a:ext>
                </a:extLst>
              </p:cNvPr>
              <p:cNvSpPr txBox="1">
                <a:spLocks noChangeArrowheads="1"/>
              </p:cNvSpPr>
              <p:nvPr/>
            </p:nvSpPr>
            <p:spPr bwMode="auto">
              <a:xfrm>
                <a:off x="3131840" y="4123928"/>
                <a:ext cx="1066800" cy="4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15000</a:t>
                </a:r>
              </a:p>
            </p:txBody>
          </p:sp>
        </p:grpSp>
      </p:grpSp>
      <p:graphicFrame>
        <p:nvGraphicFramePr>
          <p:cNvPr id="85" name="Group 102">
            <a:extLst>
              <a:ext uri="{FF2B5EF4-FFF2-40B4-BE49-F238E27FC236}">
                <a16:creationId xmlns:a16="http://schemas.microsoft.com/office/drawing/2014/main" id="{9C3D096D-5F48-CF48-BEE7-53DE8AAF7920}"/>
              </a:ext>
            </a:extLst>
          </p:cNvPr>
          <p:cNvGraphicFramePr>
            <a:graphicFrameLocks noGrp="1"/>
          </p:cNvGraphicFramePr>
          <p:nvPr/>
        </p:nvGraphicFramePr>
        <p:xfrm>
          <a:off x="4117182" y="2165749"/>
          <a:ext cx="1056085" cy="2376490"/>
        </p:xfrm>
        <a:graphic>
          <a:graphicData uri="http://schemas.openxmlformats.org/drawingml/2006/table">
            <a:tbl>
              <a:tblPr/>
              <a:tblGrid>
                <a:gridCol w="1056085">
                  <a:extLst>
                    <a:ext uri="{9D8B030D-6E8A-4147-A177-3AD203B41FA5}">
                      <a16:colId xmlns:a16="http://schemas.microsoft.com/office/drawing/2014/main" val="20000"/>
                    </a:ext>
                  </a:extLst>
                </a:gridCol>
              </a:tblGrid>
              <a:tr h="6952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55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76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7" name="TextBox 86">
            <a:extLst>
              <a:ext uri="{FF2B5EF4-FFF2-40B4-BE49-F238E27FC236}">
                <a16:creationId xmlns:a16="http://schemas.microsoft.com/office/drawing/2014/main" id="{5C465AFA-7334-C940-85F8-4EF3FAFDC7EE}"/>
              </a:ext>
            </a:extLst>
          </p:cNvPr>
          <p:cNvSpPr txBox="1">
            <a:spLocks noChangeArrowheads="1"/>
          </p:cNvSpPr>
          <p:nvPr/>
        </p:nvSpPr>
        <p:spPr bwMode="auto">
          <a:xfrm>
            <a:off x="6138863" y="2792016"/>
            <a:ext cx="80962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sz="1500">
                <a:solidFill>
                  <a:srgbClr val="000000"/>
                </a:solidFill>
                <a:latin typeface="幼圆" pitchFamily="49" charset="-122"/>
                <a:ea typeface="幼圆" pitchFamily="49" charset="-122"/>
              </a:rPr>
              <a:t>10000</a:t>
            </a:r>
            <a:endParaRPr lang="zh-CN" altLang="en-US" sz="1500">
              <a:solidFill>
                <a:srgbClr val="000000"/>
              </a:solidFill>
              <a:latin typeface="幼圆" pitchFamily="49" charset="-122"/>
              <a:ea typeface="幼圆" pitchFamily="49" charset="-122"/>
            </a:endParaRPr>
          </a:p>
        </p:txBody>
      </p:sp>
      <p:grpSp>
        <p:nvGrpSpPr>
          <p:cNvPr id="9" name="组合 76">
            <a:extLst>
              <a:ext uri="{FF2B5EF4-FFF2-40B4-BE49-F238E27FC236}">
                <a16:creationId xmlns:a16="http://schemas.microsoft.com/office/drawing/2014/main" id="{81FF7319-091F-8241-9596-80184B452554}"/>
              </a:ext>
            </a:extLst>
          </p:cNvPr>
          <p:cNvGrpSpPr>
            <a:grpSpLocks/>
          </p:cNvGrpSpPr>
          <p:nvPr/>
        </p:nvGrpSpPr>
        <p:grpSpPr bwMode="auto">
          <a:xfrm>
            <a:off x="6123385" y="2795588"/>
            <a:ext cx="1889522" cy="2644852"/>
            <a:chOff x="3110136" y="1027584"/>
            <a:chExt cx="2520280" cy="3527337"/>
          </a:xfrm>
        </p:grpSpPr>
        <p:sp>
          <p:nvSpPr>
            <p:cNvPr id="14380" name="Text Box 107">
              <a:extLst>
                <a:ext uri="{FF2B5EF4-FFF2-40B4-BE49-F238E27FC236}">
                  <a16:creationId xmlns:a16="http://schemas.microsoft.com/office/drawing/2014/main" id="{CE696DBD-98D8-DC48-A3CB-3063211FD8AE}"/>
                </a:ext>
              </a:extLst>
            </p:cNvPr>
            <p:cNvSpPr txBox="1">
              <a:spLocks noChangeArrowheads="1"/>
            </p:cNvSpPr>
            <p:nvPr/>
          </p:nvSpPr>
          <p:spPr bwMode="auto">
            <a:xfrm>
              <a:off x="4221088" y="3284985"/>
              <a:ext cx="1143000" cy="4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365</a:t>
              </a:r>
            </a:p>
          </p:txBody>
        </p:sp>
        <p:grpSp>
          <p:nvGrpSpPr>
            <p:cNvPr id="14381" name="组合 71">
              <a:extLst>
                <a:ext uri="{FF2B5EF4-FFF2-40B4-BE49-F238E27FC236}">
                  <a16:creationId xmlns:a16="http://schemas.microsoft.com/office/drawing/2014/main" id="{66C39BDD-CE73-F240-9017-9A3B2D510F16}"/>
                </a:ext>
              </a:extLst>
            </p:cNvPr>
            <p:cNvGrpSpPr>
              <a:grpSpLocks/>
            </p:cNvGrpSpPr>
            <p:nvPr/>
          </p:nvGrpSpPr>
          <p:grpSpPr bwMode="auto">
            <a:xfrm>
              <a:off x="3110136" y="1027584"/>
              <a:ext cx="2520280" cy="3527337"/>
              <a:chOff x="3131840" y="1027584"/>
              <a:chExt cx="2520280" cy="3527337"/>
            </a:xfrm>
          </p:grpSpPr>
          <p:sp>
            <p:nvSpPr>
              <p:cNvPr id="14382" name="Text Box 103">
                <a:extLst>
                  <a:ext uri="{FF2B5EF4-FFF2-40B4-BE49-F238E27FC236}">
                    <a16:creationId xmlns:a16="http://schemas.microsoft.com/office/drawing/2014/main" id="{5A273A28-84D5-A04F-9EA0-A94B9600623B}"/>
                  </a:ext>
                </a:extLst>
              </p:cNvPr>
              <p:cNvSpPr txBox="1">
                <a:spLocks noChangeArrowheads="1"/>
              </p:cNvSpPr>
              <p:nvPr/>
            </p:nvSpPr>
            <p:spPr bwMode="auto">
              <a:xfrm>
                <a:off x="3131840" y="1027584"/>
                <a:ext cx="982216" cy="73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10000</a:t>
                </a:r>
              </a:p>
            </p:txBody>
          </p:sp>
          <p:sp>
            <p:nvSpPr>
              <p:cNvPr id="14383" name="Text Box 104">
                <a:extLst>
                  <a:ext uri="{FF2B5EF4-FFF2-40B4-BE49-F238E27FC236}">
                    <a16:creationId xmlns:a16="http://schemas.microsoft.com/office/drawing/2014/main" id="{4AC44F01-C604-1645-AC6A-CBDB5AF69F72}"/>
                  </a:ext>
                </a:extLst>
              </p:cNvPr>
              <p:cNvSpPr txBox="1">
                <a:spLocks noChangeArrowheads="1"/>
              </p:cNvSpPr>
              <p:nvPr/>
            </p:nvSpPr>
            <p:spPr bwMode="auto">
              <a:xfrm>
                <a:off x="3131840" y="1891681"/>
                <a:ext cx="986408" cy="73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11000</a:t>
                </a:r>
              </a:p>
            </p:txBody>
          </p:sp>
          <p:sp>
            <p:nvSpPr>
              <p:cNvPr id="14384" name="Text Box 105">
                <a:extLst>
                  <a:ext uri="{FF2B5EF4-FFF2-40B4-BE49-F238E27FC236}">
                    <a16:creationId xmlns:a16="http://schemas.microsoft.com/office/drawing/2014/main" id="{291C83CB-8116-7843-858E-E529CC141E72}"/>
                  </a:ext>
                </a:extLst>
              </p:cNvPr>
              <p:cNvSpPr txBox="1">
                <a:spLocks noChangeArrowheads="1"/>
              </p:cNvSpPr>
              <p:nvPr/>
            </p:nvSpPr>
            <p:spPr bwMode="auto">
              <a:xfrm>
                <a:off x="3967336" y="2240037"/>
                <a:ext cx="1684784" cy="73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LOAD </a:t>
                </a:r>
                <a:r>
                  <a:rPr lang="en-US" altLang="zh-CN" sz="1500">
                    <a:solidFill>
                      <a:srgbClr val="0000FF"/>
                    </a:solidFill>
                    <a:latin typeface="幼圆" pitchFamily="49" charset="-122"/>
                    <a:ea typeface="幼圆" pitchFamily="49" charset="-122"/>
                  </a:rPr>
                  <a:t>12500</a:t>
                </a:r>
              </a:p>
            </p:txBody>
          </p:sp>
          <p:sp>
            <p:nvSpPr>
              <p:cNvPr id="14385" name="Text Box 106">
                <a:extLst>
                  <a:ext uri="{FF2B5EF4-FFF2-40B4-BE49-F238E27FC236}">
                    <a16:creationId xmlns:a16="http://schemas.microsoft.com/office/drawing/2014/main" id="{243DE79B-7F5B-C546-BFE6-8F4AC2DF874F}"/>
                  </a:ext>
                </a:extLst>
              </p:cNvPr>
              <p:cNvSpPr txBox="1">
                <a:spLocks noChangeArrowheads="1"/>
              </p:cNvSpPr>
              <p:nvPr/>
            </p:nvSpPr>
            <p:spPr bwMode="auto">
              <a:xfrm>
                <a:off x="3131840" y="2924944"/>
                <a:ext cx="1080120" cy="4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12500</a:t>
                </a:r>
              </a:p>
            </p:txBody>
          </p:sp>
          <p:sp>
            <p:nvSpPr>
              <p:cNvPr id="14386" name="Text Box 108">
                <a:extLst>
                  <a:ext uri="{FF2B5EF4-FFF2-40B4-BE49-F238E27FC236}">
                    <a16:creationId xmlns:a16="http://schemas.microsoft.com/office/drawing/2014/main" id="{A36F8371-E441-8A49-AE65-DBF1AC338CB1}"/>
                  </a:ext>
                </a:extLst>
              </p:cNvPr>
              <p:cNvSpPr txBox="1">
                <a:spLocks noChangeArrowheads="1"/>
              </p:cNvSpPr>
              <p:nvPr/>
            </p:nvSpPr>
            <p:spPr bwMode="auto">
              <a:xfrm>
                <a:off x="3131840" y="4123928"/>
                <a:ext cx="1066800" cy="43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15000</a:t>
                </a:r>
              </a:p>
            </p:txBody>
          </p:sp>
        </p:grpSp>
      </p:grpSp>
      <p:sp>
        <p:nvSpPr>
          <p:cNvPr id="42" name="矩形 41">
            <a:extLst>
              <a:ext uri="{FF2B5EF4-FFF2-40B4-BE49-F238E27FC236}">
                <a16:creationId xmlns:a16="http://schemas.microsoft.com/office/drawing/2014/main" id="{D856E9F2-35A1-5946-BE0C-B08D3D9A8838}"/>
              </a:ext>
            </a:extLst>
          </p:cNvPr>
          <p:cNvSpPr>
            <a:spLocks noChangeArrowheads="1"/>
          </p:cNvSpPr>
          <p:nvPr/>
        </p:nvSpPr>
        <p:spPr bwMode="auto">
          <a:xfrm>
            <a:off x="6766322" y="2271713"/>
            <a:ext cx="1056084" cy="647700"/>
          </a:xfrm>
          <a:prstGeom prst="rect">
            <a:avLst/>
          </a:prstGeom>
          <a:solidFill>
            <a:srgbClr val="0000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3" name="TextBox 42">
            <a:extLst>
              <a:ext uri="{FF2B5EF4-FFF2-40B4-BE49-F238E27FC236}">
                <a16:creationId xmlns:a16="http://schemas.microsoft.com/office/drawing/2014/main" id="{8B8CAB96-3678-5242-9908-0B02C1CEB6A9}"/>
              </a:ext>
            </a:extLst>
          </p:cNvPr>
          <p:cNvSpPr txBox="1">
            <a:spLocks noChangeArrowheads="1"/>
          </p:cNvSpPr>
          <p:nvPr/>
        </p:nvSpPr>
        <p:spPr bwMode="auto">
          <a:xfrm>
            <a:off x="6878242" y="2434829"/>
            <a:ext cx="897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FFFFFF"/>
                </a:solidFill>
              </a:rPr>
              <a:t>程序一</a:t>
            </a:r>
          </a:p>
        </p:txBody>
      </p:sp>
      <p:sp>
        <p:nvSpPr>
          <p:cNvPr id="44" name="矩形 43">
            <a:extLst>
              <a:ext uri="{FF2B5EF4-FFF2-40B4-BE49-F238E27FC236}">
                <a16:creationId xmlns:a16="http://schemas.microsoft.com/office/drawing/2014/main" id="{531EC936-48B6-DA43-B1C4-0773889B3131}"/>
              </a:ext>
            </a:extLst>
          </p:cNvPr>
          <p:cNvSpPr>
            <a:spLocks noChangeArrowheads="1"/>
          </p:cNvSpPr>
          <p:nvPr/>
        </p:nvSpPr>
        <p:spPr bwMode="auto">
          <a:xfrm>
            <a:off x="1656161" y="1431133"/>
            <a:ext cx="4374356" cy="4536281"/>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5" name="内容占位符 2">
            <a:extLst>
              <a:ext uri="{FF2B5EF4-FFF2-40B4-BE49-F238E27FC236}">
                <a16:creationId xmlns:a16="http://schemas.microsoft.com/office/drawing/2014/main" id="{B8643BC0-DB15-584F-BED0-0ED391C8515D}"/>
              </a:ext>
            </a:extLst>
          </p:cNvPr>
          <p:cNvSpPr txBox="1">
            <a:spLocks/>
          </p:cNvSpPr>
          <p:nvPr/>
        </p:nvSpPr>
        <p:spPr>
          <a:xfrm>
            <a:off x="1494235" y="1303735"/>
            <a:ext cx="4427934" cy="4446984"/>
          </a:xfrm>
          <a:prstGeom prst="rect">
            <a:avLst/>
          </a:prstGeom>
        </p:spPr>
        <p:txBody>
          <a:bodyPr/>
          <a:lstStyle>
            <a:lvl1pPr marL="342900" indent="-342900">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ts val="2700"/>
              </a:lnSpc>
              <a:buClr>
                <a:srgbClr val="0000FF"/>
              </a:buClr>
              <a:buFont typeface="Monotype Sorts" pitchFamily="2" charset="2"/>
              <a:buChar char="§"/>
            </a:pPr>
            <a:r>
              <a:rPr lang="zh-CN" altLang="en-US" dirty="0">
                <a:solidFill>
                  <a:srgbClr val="0000FF"/>
                </a:solidFill>
                <a:latin typeface="幼圆" pitchFamily="49" charset="-122"/>
                <a:ea typeface="幼圆" pitchFamily="49" charset="-122"/>
              </a:rPr>
              <a:t>可重定位装入方式</a:t>
            </a:r>
            <a:endParaRPr lang="en-US" altLang="zh-CN" dirty="0">
              <a:solidFill>
                <a:srgbClr val="0000FF"/>
              </a:solidFill>
              <a:latin typeface="幼圆" pitchFamily="49" charset="-122"/>
              <a:ea typeface="幼圆" pitchFamily="49" charset="-122"/>
            </a:endParaRPr>
          </a:p>
          <a:p>
            <a:pPr lvl="1">
              <a:lnSpc>
                <a:spcPts val="2700"/>
              </a:lnSpc>
              <a:buClr>
                <a:srgbClr val="0000FF"/>
              </a:buClr>
              <a:buSzPct val="50000"/>
              <a:buFont typeface="Monotype Sorts" pitchFamily="2" charset="2"/>
              <a:buChar char="l"/>
            </a:pPr>
            <a:r>
              <a:rPr lang="zh-CN" altLang="en-US" dirty="0">
                <a:solidFill>
                  <a:srgbClr val="000000"/>
                </a:solidFill>
                <a:latin typeface="幼圆" pitchFamily="49" charset="-122"/>
                <a:ea typeface="幼圆" pitchFamily="49" charset="-122"/>
              </a:rPr>
              <a:t>由装入程序根据内存当时的实际使用情况，将装入模块装入到内存的适当位置，并</a:t>
            </a:r>
            <a:r>
              <a:rPr lang="zh-CN" altLang="en-US" dirty="0">
                <a:solidFill>
                  <a:srgbClr val="D60093"/>
                </a:solidFill>
                <a:latin typeface="幼圆" pitchFamily="49" charset="-122"/>
                <a:ea typeface="幼圆" pitchFamily="49" charset="-122"/>
              </a:rPr>
              <a:t>修改相应地址</a:t>
            </a:r>
            <a:endParaRPr lang="en-US" altLang="zh-CN" dirty="0">
              <a:solidFill>
                <a:srgbClr val="D60093"/>
              </a:solidFill>
              <a:latin typeface="幼圆" pitchFamily="49" charset="-122"/>
              <a:ea typeface="幼圆" pitchFamily="49" charset="-122"/>
            </a:endParaRPr>
          </a:p>
          <a:p>
            <a:pPr>
              <a:lnSpc>
                <a:spcPts val="2700"/>
              </a:lnSpc>
              <a:buClr>
                <a:srgbClr val="0000FF"/>
              </a:buClr>
              <a:buSzPct val="70000"/>
              <a:buFont typeface="Wingdings" pitchFamily="2" charset="2"/>
              <a:buChar char="n"/>
            </a:pPr>
            <a:r>
              <a:rPr lang="zh-CN" altLang="en-US" dirty="0">
                <a:solidFill>
                  <a:srgbClr val="D60093"/>
                </a:solidFill>
                <a:latin typeface="幼圆" pitchFamily="49" charset="-122"/>
                <a:ea typeface="幼圆" pitchFamily="49" charset="-122"/>
              </a:rPr>
              <a:t>重定位： </a:t>
            </a:r>
            <a:r>
              <a:rPr lang="zh-CN" altLang="en-US" dirty="0">
                <a:solidFill>
                  <a:srgbClr val="000000"/>
                </a:solidFill>
                <a:latin typeface="幼圆" pitchFamily="49" charset="-122"/>
                <a:ea typeface="幼圆" pitchFamily="49" charset="-122"/>
              </a:rPr>
              <a:t>把目标程序中的逻辑地址（指令和数据）转换为物理地址的过程</a:t>
            </a:r>
            <a:endParaRPr lang="en-US" altLang="zh-CN" dirty="0">
              <a:solidFill>
                <a:srgbClr val="000000"/>
              </a:solidFill>
              <a:latin typeface="幼圆" pitchFamily="49" charset="-122"/>
              <a:ea typeface="幼圆" pitchFamily="49" charset="-122"/>
            </a:endParaRPr>
          </a:p>
          <a:p>
            <a:pPr>
              <a:lnSpc>
                <a:spcPts val="2700"/>
              </a:lnSpc>
              <a:buClr>
                <a:srgbClr val="0000FF"/>
              </a:buClr>
              <a:buSzPct val="70000"/>
              <a:buFont typeface="Wingdings" pitchFamily="2" charset="2"/>
              <a:buChar char="n"/>
            </a:pPr>
            <a:r>
              <a:rPr lang="zh-CN" altLang="en-US" dirty="0">
                <a:solidFill>
                  <a:srgbClr val="D60093"/>
                </a:solidFill>
                <a:latin typeface="幼圆" pitchFamily="49" charset="-122"/>
                <a:ea typeface="幼圆" pitchFamily="49" charset="-122"/>
              </a:rPr>
              <a:t>静态重定位：</a:t>
            </a:r>
            <a:r>
              <a:rPr lang="zh-CN" altLang="en-US" dirty="0">
                <a:solidFill>
                  <a:srgbClr val="000000"/>
                </a:solidFill>
                <a:latin typeface="幼圆" pitchFamily="49" charset="-122"/>
                <a:ea typeface="幼圆" pitchFamily="49" charset="-122"/>
              </a:rPr>
              <a:t>地址变换只是在</a:t>
            </a:r>
            <a:r>
              <a:rPr lang="zh-CN" altLang="en-US" dirty="0">
                <a:solidFill>
                  <a:srgbClr val="0000FF"/>
                </a:solidFill>
                <a:latin typeface="幼圆" pitchFamily="49" charset="-122"/>
                <a:ea typeface="幼圆" pitchFamily="49" charset="-122"/>
              </a:rPr>
              <a:t>装入时一次完成</a:t>
            </a:r>
            <a:r>
              <a:rPr lang="zh-CN" altLang="en-US" dirty="0">
                <a:solidFill>
                  <a:srgbClr val="000000"/>
                </a:solidFill>
                <a:latin typeface="幼圆" pitchFamily="49" charset="-122"/>
                <a:ea typeface="幼圆" pitchFamily="49" charset="-122"/>
              </a:rPr>
              <a:t>，以后不再改变</a:t>
            </a:r>
            <a:endParaRPr lang="en-US" altLang="zh-CN" dirty="0">
              <a:solidFill>
                <a:srgbClr val="000000"/>
              </a:solidFill>
              <a:latin typeface="幼圆" pitchFamily="49" charset="-122"/>
              <a:ea typeface="幼圆" pitchFamily="49" charset="-122"/>
            </a:endParaRPr>
          </a:p>
          <a:p>
            <a:pPr>
              <a:lnSpc>
                <a:spcPts val="2700"/>
              </a:lnSpc>
              <a:buClr>
                <a:srgbClr val="0000FF"/>
              </a:buClr>
              <a:buSzPct val="70000"/>
              <a:buFont typeface="Wingdings" pitchFamily="2" charset="2"/>
              <a:buChar char="n"/>
            </a:pPr>
            <a:r>
              <a:rPr lang="zh-CN" altLang="en-US" dirty="0">
                <a:solidFill>
                  <a:srgbClr val="0000FF"/>
                </a:solidFill>
                <a:latin typeface="幼圆" pitchFamily="49" charset="-122"/>
                <a:ea typeface="幼圆" pitchFamily="49" charset="-122"/>
              </a:rPr>
              <a:t>特点</a:t>
            </a:r>
            <a:endParaRPr lang="en-US" altLang="zh-CN" dirty="0">
              <a:solidFill>
                <a:srgbClr val="0000FF"/>
              </a:solidFill>
              <a:latin typeface="幼圆" pitchFamily="49" charset="-122"/>
              <a:ea typeface="幼圆" pitchFamily="49" charset="-122"/>
            </a:endParaRPr>
          </a:p>
          <a:p>
            <a:pPr lvl="1" eaLnBrk="1" hangingPunct="1">
              <a:buClr>
                <a:srgbClr val="0000FF"/>
              </a:buClr>
              <a:buSzPct val="50000"/>
              <a:buFont typeface="Monotype Sorts" pitchFamily="2" charset="2"/>
              <a:buChar char="l"/>
            </a:pPr>
            <a:r>
              <a:rPr lang="zh-CN" altLang="en-US" sz="1500" dirty="0">
                <a:solidFill>
                  <a:srgbClr val="000000"/>
                </a:solidFill>
                <a:latin typeface="幼圆" pitchFamily="49" charset="-122"/>
                <a:ea typeface="幼圆" pitchFamily="49" charset="-122"/>
              </a:rPr>
              <a:t>边装入边将逻辑地址修改为物理地址（包括指令内的地址一并修改）</a:t>
            </a:r>
            <a:endParaRPr lang="en-US" altLang="zh-CN" sz="1500" dirty="0">
              <a:solidFill>
                <a:srgbClr val="000000"/>
              </a:solidFill>
              <a:latin typeface="幼圆" pitchFamily="49" charset="-122"/>
              <a:ea typeface="幼圆" pitchFamily="49" charset="-122"/>
            </a:endParaRPr>
          </a:p>
          <a:p>
            <a:pPr lvl="1" eaLnBrk="1" hangingPunct="1">
              <a:buClr>
                <a:srgbClr val="0000FF"/>
              </a:buClr>
              <a:buSzPct val="50000"/>
              <a:buFont typeface="Monotype Sorts" pitchFamily="2" charset="2"/>
              <a:buChar char="l"/>
            </a:pPr>
            <a:r>
              <a:rPr lang="zh-CN" altLang="en-US" sz="1500" dirty="0">
                <a:solidFill>
                  <a:srgbClr val="000000"/>
                </a:solidFill>
                <a:latin typeface="幼圆" pitchFamily="49" charset="-122"/>
                <a:ea typeface="幼圆" pitchFamily="49" charset="-122"/>
              </a:rPr>
              <a:t>适合多道程序系统</a:t>
            </a:r>
            <a:endParaRPr lang="en-US" altLang="zh-CN" sz="1500" dirty="0">
              <a:solidFill>
                <a:srgbClr val="000000"/>
              </a:solidFill>
              <a:latin typeface="幼圆" pitchFamily="49" charset="-122"/>
              <a:ea typeface="幼圆" pitchFamily="49" charset="-122"/>
            </a:endParaRPr>
          </a:p>
          <a:p>
            <a:pPr lvl="1" eaLnBrk="1" hangingPunct="1">
              <a:buClr>
                <a:srgbClr val="0000FF"/>
              </a:buClr>
              <a:buSzPct val="50000"/>
              <a:buFont typeface="Monotype Sorts" pitchFamily="2" charset="2"/>
              <a:buChar char="l"/>
            </a:pPr>
            <a:r>
              <a:rPr lang="zh-CN" altLang="en-US" sz="1500" dirty="0">
                <a:solidFill>
                  <a:srgbClr val="D60093"/>
                </a:solidFill>
                <a:latin typeface="幼圆" pitchFamily="49" charset="-122"/>
                <a:ea typeface="幼圆" pitchFamily="49" charset="-122"/>
              </a:rPr>
              <a:t>程序在内存不能移动</a:t>
            </a:r>
            <a:endParaRPr lang="zh-CN" altLang="en-US" sz="1500" b="0" dirty="0">
              <a:solidFill>
                <a:srgbClr val="D60093"/>
              </a:solidFill>
              <a:latin typeface="Times New Roman" panose="02020603050405020304" pitchFamily="18" charset="0"/>
            </a:endParaRPr>
          </a:p>
        </p:txBody>
      </p:sp>
      <p:sp>
        <p:nvSpPr>
          <p:cNvPr id="46" name="Title 1">
            <a:extLst>
              <a:ext uri="{FF2B5EF4-FFF2-40B4-BE49-F238E27FC236}">
                <a16:creationId xmlns:a16="http://schemas.microsoft.com/office/drawing/2014/main" id="{D31E66C5-0E6D-094C-936B-43F362DECD25}"/>
              </a:ext>
            </a:extLst>
          </p:cNvPr>
          <p:cNvSpPr txBox="1">
            <a:spLocks/>
          </p:cNvSpPr>
          <p:nvPr/>
        </p:nvSpPr>
        <p:spPr>
          <a:xfrm>
            <a:off x="1187450" y="115888"/>
            <a:ext cx="7510463" cy="576262"/>
          </a:xfrm>
          <a:prstGeom prst="rect">
            <a:avLst/>
          </a:prstGeom>
        </p:spPr>
        <p:txBody>
          <a:bodyPr/>
          <a:lstStyle>
            <a:lvl1pPr algn="ctr" rtl="0" eaLnBrk="0" fontAlgn="base" hangingPunct="0">
              <a:spcBef>
                <a:spcPct val="0"/>
              </a:spcBef>
              <a:spcAft>
                <a:spcPct val="0"/>
              </a:spcAft>
              <a:defRPr sz="3200" b="1" kern="1200">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2pPr>
            <a:lvl3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3pPr>
            <a:lvl4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4pPr>
            <a:lvl5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5pPr>
            <a:lvl6pPr marL="4572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6pPr>
            <a:lvl7pPr marL="9144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7pPr>
            <a:lvl8pPr marL="13716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8pPr>
            <a:lvl9pPr marL="18288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9pPr>
          </a:lstStyle>
          <a:p>
            <a:r>
              <a:rPr lang="zh-CN" altLang="en-US">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Tree>
    <p:extLst>
      <p:ext uri="{BB962C8B-B14F-4D97-AF65-F5344CB8AC3E}">
        <p14:creationId xmlns:p14="http://schemas.microsoft.com/office/powerpoint/2010/main" val="27596000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linds(horizontal)">
                                      <p:cBhvr>
                                        <p:cTn id="7" dur="500"/>
                                        <p:tgtEl>
                                          <p:spTgt spid="58"/>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blinds(horizontal)">
                                      <p:cBhvr>
                                        <p:cTn id="15" dur="500"/>
                                        <p:tgtEl>
                                          <p:spTgt spid="5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dissolve">
                                      <p:cBhvr>
                                        <p:cTn id="18" dur="500"/>
                                        <p:tgtEl>
                                          <p:spTgt spid="4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blinds(horizontal)">
                                      <p:cBhvr>
                                        <p:cTn id="23" dur="500"/>
                                        <p:tgtEl>
                                          <p:spTgt spid="8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dissolve">
                                      <p:cBhvr>
                                        <p:cTn id="28" dur="500"/>
                                        <p:tgtEl>
                                          <p:spTgt spid="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linds(horizontal)">
                                      <p:cBhvr>
                                        <p:cTn id="31" dur="500"/>
                                        <p:tgtEl>
                                          <p:spTgt spid="6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blinds(horizontal)">
                                      <p:cBhvr>
                                        <p:cTn id="36" dur="500"/>
                                        <p:tgtEl>
                                          <p:spTgt spid="43"/>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blinds(horizontal)">
                                      <p:cBhvr>
                                        <p:cTn id="39" dur="500"/>
                                        <p:tgtEl>
                                          <p:spTgt spid="4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1" presetClass="entr" presetSubtype="0" fill="hold" grpId="0" nodeType="clickEffect">
                                  <p:stCondLst>
                                    <p:cond delay="0"/>
                                  </p:stCondLst>
                                  <p:childTnLst>
                                    <p:set>
                                      <p:cBhvr>
                                        <p:cTn id="43" dur="1000">
                                          <p:stCondLst>
                                            <p:cond delay="0"/>
                                          </p:stCondLst>
                                        </p:cTn>
                                        <p:tgtEl>
                                          <p:spTgt spid="87"/>
                                        </p:tgtEl>
                                        <p:attrNameLst>
                                          <p:attrName>style.visibility</p:attrName>
                                        </p:attrNameLst>
                                      </p:cBhvr>
                                      <p:to>
                                        <p:strVal val="visible"/>
                                      </p:to>
                                    </p:set>
                                  </p:childTnLst>
                                  <p:subTnLst>
                                    <p:set>
                                      <p:cBhvr override="childStyle">
                                        <p:cTn dur="1" fill="hold" display="0" masterRel="nextClick" afterEffect="1"/>
                                        <p:tgtEl>
                                          <p:spTgt spid="87"/>
                                        </p:tgtEl>
                                        <p:attrNameLst>
                                          <p:attrName>style.visibility</p:attrName>
                                        </p:attrNameLst>
                                      </p:cBhvr>
                                      <p:to>
                                        <p:strVal val="hidden"/>
                                      </p:to>
                                    </p:set>
                                  </p:subTnLst>
                                </p:cTn>
                              </p:par>
                            </p:childTnLst>
                          </p:cTn>
                        </p:par>
                      </p:childTnLst>
                    </p:cTn>
                  </p:par>
                  <p:par>
                    <p:cTn id="44" fill="hold" nodeType="clickPar">
                      <p:stCondLst>
                        <p:cond delay="indefinite"/>
                      </p:stCondLst>
                      <p:childTnLst>
                        <p:par>
                          <p:cTn id="45" fill="hold" nodeType="withGroup">
                            <p:stCondLst>
                              <p:cond delay="0"/>
                            </p:stCondLst>
                            <p:childTnLst>
                              <p:par>
                                <p:cTn id="46" presetID="0" presetClass="path" presetSubtype="0" accel="50000" decel="50000" fill="hold" nodeType="clickEffect">
                                  <p:stCondLst>
                                    <p:cond delay="0"/>
                                  </p:stCondLst>
                                  <p:childTnLst>
                                    <p:animMotion origin="layout" path="M 8.33333E-7 -4.1152E-6 L 0.38594 0.14689 " pathEditMode="relative" rAng="0" ptsTypes="AA">
                                      <p:cBhvr>
                                        <p:cTn id="47" dur="2000" fill="hold"/>
                                        <p:tgtEl>
                                          <p:spTgt spid="57"/>
                                        </p:tgtEl>
                                        <p:attrNameLst>
                                          <p:attrName>ppt_x</p:attrName>
                                          <p:attrName>ppt_y</p:attrName>
                                        </p:attrNameLst>
                                      </p:cBhvr>
                                      <p:rCtr x="19288" y="7333"/>
                                    </p:animMotion>
                                  </p:childTnLst>
                                </p:cTn>
                              </p:par>
                            </p:childTnLst>
                          </p:cTn>
                        </p:par>
                        <p:par>
                          <p:cTn id="48" fill="hold" nodeType="afterGroup">
                            <p:stCondLst>
                              <p:cond delay="2000"/>
                            </p:stCondLst>
                            <p:childTnLst>
                              <p:par>
                                <p:cTn id="49" presetID="9" presetClass="entr" presetSubtype="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dissolve">
                                      <p:cBhvr>
                                        <p:cTn id="51"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par>
                                <p:cTn id="52" presetID="3" presetClass="entr" presetSubtype="10"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blinds(horizontal)">
                                      <p:cBhvr>
                                        <p:cTn id="54" dur="500"/>
                                        <p:tgtEl>
                                          <p:spTgt spid="75"/>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dissolve">
                                      <p:cBhvr>
                                        <p:cTn id="59" dur="500"/>
                                        <p:tgtEl>
                                          <p:spTgt spid="9"/>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blinds(horizontal)">
                                      <p:cBhvr>
                                        <p:cTn id="64" dur="500"/>
                                        <p:tgtEl>
                                          <p:spTgt spid="44"/>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45">
                                            <p:txEl>
                                              <p:pRg st="0" end="0"/>
                                            </p:txEl>
                                          </p:spTgt>
                                        </p:tgtEl>
                                        <p:attrNameLst>
                                          <p:attrName>style.visibility</p:attrName>
                                        </p:attrNameLst>
                                      </p:cBhvr>
                                      <p:to>
                                        <p:strVal val="visible"/>
                                      </p:to>
                                    </p:set>
                                    <p:animEffect transition="in" filter="blinds(horizontal)">
                                      <p:cBhvr>
                                        <p:cTn id="69" dur="500"/>
                                        <p:tgtEl>
                                          <p:spTgt spid="45">
                                            <p:txEl>
                                              <p:pRg st="0" end="0"/>
                                            </p:txEl>
                                          </p:spTgt>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45">
                                            <p:txEl>
                                              <p:pRg st="1" end="1"/>
                                            </p:txEl>
                                          </p:spTgt>
                                        </p:tgtEl>
                                        <p:attrNameLst>
                                          <p:attrName>style.visibility</p:attrName>
                                        </p:attrNameLst>
                                      </p:cBhvr>
                                      <p:to>
                                        <p:strVal val="visible"/>
                                      </p:to>
                                    </p:set>
                                    <p:animEffect transition="in" filter="blinds(horizontal)">
                                      <p:cBhvr>
                                        <p:cTn id="72" dur="500"/>
                                        <p:tgtEl>
                                          <p:spTgt spid="45">
                                            <p:txEl>
                                              <p:pRg st="1" end="1"/>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5">
                                            <p:txEl>
                                              <p:pRg st="2" end="2"/>
                                            </p:txEl>
                                          </p:spTgt>
                                        </p:tgtEl>
                                        <p:attrNameLst>
                                          <p:attrName>style.visibility</p:attrName>
                                        </p:attrNameLst>
                                      </p:cBhvr>
                                      <p:to>
                                        <p:strVal val="visible"/>
                                      </p:to>
                                    </p:set>
                                    <p:animEffect transition="in" filter="blinds(horizontal)">
                                      <p:cBhvr>
                                        <p:cTn id="77" dur="500"/>
                                        <p:tgtEl>
                                          <p:spTgt spid="45">
                                            <p:txEl>
                                              <p:pRg st="2" end="2"/>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5">
                                            <p:txEl>
                                              <p:pRg st="3" end="3"/>
                                            </p:txEl>
                                          </p:spTgt>
                                        </p:tgtEl>
                                        <p:attrNameLst>
                                          <p:attrName>style.visibility</p:attrName>
                                        </p:attrNameLst>
                                      </p:cBhvr>
                                      <p:to>
                                        <p:strVal val="visible"/>
                                      </p:to>
                                    </p:set>
                                    <p:animEffect transition="in" filter="blinds(horizontal)">
                                      <p:cBhvr>
                                        <p:cTn id="82" dur="500"/>
                                        <p:tgtEl>
                                          <p:spTgt spid="45">
                                            <p:txEl>
                                              <p:pRg st="3" end="3"/>
                                            </p:txEl>
                                          </p:spTgt>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5">
                                            <p:txEl>
                                              <p:pRg st="4" end="4"/>
                                            </p:txEl>
                                          </p:spTgt>
                                        </p:tgtEl>
                                        <p:attrNameLst>
                                          <p:attrName>style.visibility</p:attrName>
                                        </p:attrNameLst>
                                      </p:cBhvr>
                                      <p:to>
                                        <p:strVal val="visible"/>
                                      </p:to>
                                    </p:set>
                                    <p:animEffect transition="in" filter="blinds(horizontal)">
                                      <p:cBhvr>
                                        <p:cTn id="87" dur="500"/>
                                        <p:tgtEl>
                                          <p:spTgt spid="45">
                                            <p:txEl>
                                              <p:pRg st="4" end="4"/>
                                            </p:txEl>
                                          </p:spTgt>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45">
                                            <p:txEl>
                                              <p:pRg st="5" end="5"/>
                                            </p:txEl>
                                          </p:spTgt>
                                        </p:tgtEl>
                                        <p:attrNameLst>
                                          <p:attrName>style.visibility</p:attrName>
                                        </p:attrNameLst>
                                      </p:cBhvr>
                                      <p:to>
                                        <p:strVal val="visible"/>
                                      </p:to>
                                    </p:set>
                                    <p:animEffect transition="in" filter="blinds(horizontal)">
                                      <p:cBhvr>
                                        <p:cTn id="90" dur="500"/>
                                        <p:tgtEl>
                                          <p:spTgt spid="45">
                                            <p:txEl>
                                              <p:pRg st="5" end="5"/>
                                            </p:txEl>
                                          </p:spTgt>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45">
                                            <p:txEl>
                                              <p:pRg st="6" end="6"/>
                                            </p:txEl>
                                          </p:spTgt>
                                        </p:tgtEl>
                                        <p:attrNameLst>
                                          <p:attrName>style.visibility</p:attrName>
                                        </p:attrNameLst>
                                      </p:cBhvr>
                                      <p:to>
                                        <p:strVal val="visible"/>
                                      </p:to>
                                    </p:set>
                                    <p:animEffect transition="in" filter="blinds(horizontal)">
                                      <p:cBhvr>
                                        <p:cTn id="93" dur="500"/>
                                        <p:tgtEl>
                                          <p:spTgt spid="45">
                                            <p:txEl>
                                              <p:pRg st="6" end="6"/>
                                            </p:txEl>
                                          </p:spTgt>
                                        </p:tgtEl>
                                      </p:cBhvr>
                                    </p:animEffect>
                                  </p:childTnLst>
                                </p:cTn>
                              </p:par>
                              <p:par>
                                <p:cTn id="94" presetID="3" presetClass="entr" presetSubtype="10" fill="hold" grpId="0" nodeType="withEffect">
                                  <p:stCondLst>
                                    <p:cond delay="0"/>
                                  </p:stCondLst>
                                  <p:childTnLst>
                                    <p:set>
                                      <p:cBhvr>
                                        <p:cTn id="95" dur="1" fill="hold">
                                          <p:stCondLst>
                                            <p:cond delay="0"/>
                                          </p:stCondLst>
                                        </p:cTn>
                                        <p:tgtEl>
                                          <p:spTgt spid="45">
                                            <p:txEl>
                                              <p:pRg st="7" end="7"/>
                                            </p:txEl>
                                          </p:spTgt>
                                        </p:tgtEl>
                                        <p:attrNameLst>
                                          <p:attrName>style.visibility</p:attrName>
                                        </p:attrNameLst>
                                      </p:cBhvr>
                                      <p:to>
                                        <p:strVal val="visible"/>
                                      </p:to>
                                    </p:set>
                                    <p:animEffect transition="in" filter="blinds(horizontal)">
                                      <p:cBhvr>
                                        <p:cTn id="96" dur="500"/>
                                        <p:tgtEl>
                                          <p:spTgt spid="4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8" grpId="0"/>
      <p:bldP spid="47" grpId="0"/>
      <p:bldP spid="75" grpId="0" animBg="1"/>
      <p:bldP spid="87" grpId="0"/>
      <p:bldP spid="42" grpId="0" animBg="1"/>
      <p:bldP spid="43" grpId="0"/>
      <p:bldP spid="44" grpId="0" animBg="1"/>
      <p:bldP spid="4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a:extLst>
              <a:ext uri="{FF2B5EF4-FFF2-40B4-BE49-F238E27FC236}">
                <a16:creationId xmlns:a16="http://schemas.microsoft.com/office/drawing/2014/main" id="{8FF4FD23-3029-FA4A-9B27-3F2E7D0D40A2}"/>
              </a:ext>
            </a:extLst>
          </p:cNvPr>
          <p:cNvGrpSpPr>
            <a:grpSpLocks/>
          </p:cNvGrpSpPr>
          <p:nvPr/>
        </p:nvGrpSpPr>
        <p:grpSpPr bwMode="auto">
          <a:xfrm>
            <a:off x="6624639" y="1625204"/>
            <a:ext cx="1260872" cy="4267200"/>
            <a:chOff x="6850489" y="620688"/>
            <a:chExt cx="1681951" cy="4968552"/>
          </a:xfrm>
        </p:grpSpPr>
        <p:grpSp>
          <p:nvGrpSpPr>
            <p:cNvPr id="15415" name="组合 64">
              <a:extLst>
                <a:ext uri="{FF2B5EF4-FFF2-40B4-BE49-F238E27FC236}">
                  <a16:creationId xmlns:a16="http://schemas.microsoft.com/office/drawing/2014/main" id="{71E0195F-2167-D744-BF3D-49F4F243E70E}"/>
                </a:ext>
              </a:extLst>
            </p:cNvPr>
            <p:cNvGrpSpPr>
              <a:grpSpLocks/>
            </p:cNvGrpSpPr>
            <p:nvPr/>
          </p:nvGrpSpPr>
          <p:grpSpPr bwMode="auto">
            <a:xfrm>
              <a:off x="6850489" y="620688"/>
              <a:ext cx="1681951" cy="4968552"/>
              <a:chOff x="6490449" y="620688"/>
              <a:chExt cx="1681951" cy="4968552"/>
            </a:xfrm>
          </p:grpSpPr>
          <p:grpSp>
            <p:nvGrpSpPr>
              <p:cNvPr id="15417" name="组合 63">
                <a:extLst>
                  <a:ext uri="{FF2B5EF4-FFF2-40B4-BE49-F238E27FC236}">
                    <a16:creationId xmlns:a16="http://schemas.microsoft.com/office/drawing/2014/main" id="{367795E3-1A84-9546-B385-F401B138B50E}"/>
                  </a:ext>
                </a:extLst>
              </p:cNvPr>
              <p:cNvGrpSpPr>
                <a:grpSpLocks/>
              </p:cNvGrpSpPr>
              <p:nvPr/>
            </p:nvGrpSpPr>
            <p:grpSpPr bwMode="auto">
              <a:xfrm>
                <a:off x="6490449" y="620688"/>
                <a:ext cx="1584178" cy="4968552"/>
                <a:chOff x="6562457" y="620688"/>
                <a:chExt cx="1584178" cy="4968552"/>
              </a:xfrm>
            </p:grpSpPr>
            <p:sp>
              <p:nvSpPr>
                <p:cNvPr id="15419" name="矩形 59">
                  <a:extLst>
                    <a:ext uri="{FF2B5EF4-FFF2-40B4-BE49-F238E27FC236}">
                      <a16:creationId xmlns:a16="http://schemas.microsoft.com/office/drawing/2014/main" id="{D69A0E62-D506-FF49-9D7A-5C42AE204F40}"/>
                    </a:ext>
                  </a:extLst>
                </p:cNvPr>
                <p:cNvSpPr>
                  <a:spLocks noChangeArrowheads="1"/>
                </p:cNvSpPr>
                <p:nvPr/>
              </p:nvSpPr>
              <p:spPr bwMode="auto">
                <a:xfrm>
                  <a:off x="6562459" y="620688"/>
                  <a:ext cx="1584176" cy="4968552"/>
                </a:xfrm>
                <a:prstGeom prst="rect">
                  <a:avLst/>
                </a:prstGeom>
                <a:solidFill>
                  <a:srgbClr val="53FFA1"/>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15420" name="矩形 60">
                  <a:extLst>
                    <a:ext uri="{FF2B5EF4-FFF2-40B4-BE49-F238E27FC236}">
                      <a16:creationId xmlns:a16="http://schemas.microsoft.com/office/drawing/2014/main" id="{0F67A20E-34DF-6344-A3E6-9867F9715872}"/>
                    </a:ext>
                  </a:extLst>
                </p:cNvPr>
                <p:cNvSpPr>
                  <a:spLocks noChangeArrowheads="1"/>
                </p:cNvSpPr>
                <p:nvPr/>
              </p:nvSpPr>
              <p:spPr bwMode="auto">
                <a:xfrm>
                  <a:off x="6562457" y="620688"/>
                  <a:ext cx="1584175" cy="792088"/>
                </a:xfrm>
                <a:prstGeom prst="rect">
                  <a:avLst/>
                </a:prstGeom>
                <a:solidFill>
                  <a:srgbClr val="FF0000"/>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grpSp>
          <p:sp>
            <p:nvSpPr>
              <p:cNvPr id="62" name="TextBox 61">
                <a:extLst>
                  <a:ext uri="{FF2B5EF4-FFF2-40B4-BE49-F238E27FC236}">
                    <a16:creationId xmlns:a16="http://schemas.microsoft.com/office/drawing/2014/main" id="{3E33EDC9-E999-4E4A-9066-399A97E61BE4}"/>
                  </a:ext>
                </a:extLst>
              </p:cNvPr>
              <p:cNvSpPr txBox="1"/>
              <p:nvPr/>
            </p:nvSpPr>
            <p:spPr>
              <a:xfrm>
                <a:off x="6587332" y="836953"/>
                <a:ext cx="1585068" cy="430035"/>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FFFFFF"/>
                    </a:solidFill>
                    <a:effectLst>
                      <a:outerShdw blurRad="38100" dist="38100" dir="2700000" algn="tl">
                        <a:srgbClr val="C0C0C0"/>
                      </a:outerShdw>
                    </a:effectLst>
                    <a:latin typeface="幼圆" pitchFamily="49" charset="-122"/>
                    <a:ea typeface="幼圆" pitchFamily="49" charset="-122"/>
                  </a:rPr>
                  <a:t>操作系统</a:t>
                </a:r>
              </a:p>
            </p:txBody>
          </p:sp>
        </p:grpSp>
        <p:sp>
          <p:nvSpPr>
            <p:cNvPr id="66" name="TextBox 65">
              <a:extLst>
                <a:ext uri="{FF2B5EF4-FFF2-40B4-BE49-F238E27FC236}">
                  <a16:creationId xmlns:a16="http://schemas.microsoft.com/office/drawing/2014/main" id="{FC7C6E75-3EE0-6540-82F1-FC3BEEDA4C9A}"/>
                </a:ext>
              </a:extLst>
            </p:cNvPr>
            <p:cNvSpPr txBox="1"/>
            <p:nvPr/>
          </p:nvSpPr>
          <p:spPr>
            <a:xfrm>
              <a:off x="7236433" y="2708478"/>
              <a:ext cx="864005" cy="752561"/>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00"/>
                  </a:solidFill>
                  <a:effectLst>
                    <a:outerShdw blurRad="38100" dist="38100" dir="2700000" algn="tl">
                      <a:srgbClr val="C0C0C0"/>
                    </a:outerShdw>
                  </a:effectLst>
                  <a:latin typeface="幼圆" pitchFamily="49" charset="-122"/>
                  <a:ea typeface="幼圆" pitchFamily="49" charset="-122"/>
                </a:rPr>
                <a:t>用户空间</a:t>
              </a:r>
            </a:p>
          </p:txBody>
        </p:sp>
      </p:grpSp>
      <p:sp>
        <p:nvSpPr>
          <p:cNvPr id="58" name="Text Box 9">
            <a:extLst>
              <a:ext uri="{FF2B5EF4-FFF2-40B4-BE49-F238E27FC236}">
                <a16:creationId xmlns:a16="http://schemas.microsoft.com/office/drawing/2014/main" id="{DBBCBAFC-68C1-A14F-8B53-0B88AF13DFAD}"/>
              </a:ext>
            </a:extLst>
          </p:cNvPr>
          <p:cNvSpPr txBox="1">
            <a:spLocks noChangeArrowheads="1"/>
          </p:cNvSpPr>
          <p:nvPr/>
        </p:nvSpPr>
        <p:spPr bwMode="auto">
          <a:xfrm>
            <a:off x="4048125" y="1625204"/>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逻辑地址</a:t>
            </a:r>
          </a:p>
        </p:txBody>
      </p:sp>
      <p:sp>
        <p:nvSpPr>
          <p:cNvPr id="68" name="TextBox 67">
            <a:extLst>
              <a:ext uri="{FF2B5EF4-FFF2-40B4-BE49-F238E27FC236}">
                <a16:creationId xmlns:a16="http://schemas.microsoft.com/office/drawing/2014/main" id="{38EE0198-9DE1-6341-80DB-158B5D3A12B5}"/>
              </a:ext>
            </a:extLst>
          </p:cNvPr>
          <p:cNvSpPr txBox="1">
            <a:spLocks noChangeArrowheads="1"/>
          </p:cNvSpPr>
          <p:nvPr/>
        </p:nvSpPr>
        <p:spPr bwMode="auto">
          <a:xfrm>
            <a:off x="6598444" y="1301354"/>
            <a:ext cx="1134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内存空间</a:t>
            </a:r>
          </a:p>
        </p:txBody>
      </p:sp>
      <p:sp>
        <p:nvSpPr>
          <p:cNvPr id="47" name="TextBox 46">
            <a:extLst>
              <a:ext uri="{FF2B5EF4-FFF2-40B4-BE49-F238E27FC236}">
                <a16:creationId xmlns:a16="http://schemas.microsoft.com/office/drawing/2014/main" id="{8AD63FE3-D3A0-B84E-86A0-6EF1D2514E6A}"/>
              </a:ext>
            </a:extLst>
          </p:cNvPr>
          <p:cNvSpPr txBox="1">
            <a:spLocks noChangeArrowheads="1"/>
          </p:cNvSpPr>
          <p:nvPr/>
        </p:nvSpPr>
        <p:spPr bwMode="auto">
          <a:xfrm>
            <a:off x="4007645" y="4670822"/>
            <a:ext cx="13739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00"/>
                </a:solidFill>
                <a:latin typeface="幼圆" pitchFamily="49" charset="-122"/>
                <a:ea typeface="幼圆" pitchFamily="49" charset="-122"/>
              </a:rPr>
              <a:t>装入模块</a:t>
            </a:r>
          </a:p>
        </p:txBody>
      </p:sp>
      <p:grpSp>
        <p:nvGrpSpPr>
          <p:cNvPr id="5" name="组合 72">
            <a:extLst>
              <a:ext uri="{FF2B5EF4-FFF2-40B4-BE49-F238E27FC236}">
                <a16:creationId xmlns:a16="http://schemas.microsoft.com/office/drawing/2014/main" id="{89DC6622-152E-5643-A2FC-01F17F1A343A}"/>
              </a:ext>
            </a:extLst>
          </p:cNvPr>
          <p:cNvGrpSpPr>
            <a:grpSpLocks/>
          </p:cNvGrpSpPr>
          <p:nvPr/>
        </p:nvGrpSpPr>
        <p:grpSpPr bwMode="auto">
          <a:xfrm>
            <a:off x="3427811" y="2038351"/>
            <a:ext cx="1712119" cy="2692425"/>
            <a:chOff x="3203848" y="1027584"/>
            <a:chExt cx="2282552" cy="3588608"/>
          </a:xfrm>
        </p:grpSpPr>
        <p:sp>
          <p:nvSpPr>
            <p:cNvPr id="15408" name="Text Box 107">
              <a:extLst>
                <a:ext uri="{FF2B5EF4-FFF2-40B4-BE49-F238E27FC236}">
                  <a16:creationId xmlns:a16="http://schemas.microsoft.com/office/drawing/2014/main" id="{32A18EAB-7AEC-8C40-BF65-E35A46FCDDBA}"/>
                </a:ext>
              </a:extLst>
            </p:cNvPr>
            <p:cNvSpPr txBox="1">
              <a:spLocks noChangeArrowheads="1"/>
            </p:cNvSpPr>
            <p:nvPr/>
          </p:nvSpPr>
          <p:spPr bwMode="auto">
            <a:xfrm>
              <a:off x="4221088" y="3284984"/>
              <a:ext cx="1143000" cy="430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365</a:t>
              </a:r>
            </a:p>
          </p:txBody>
        </p:sp>
        <p:grpSp>
          <p:nvGrpSpPr>
            <p:cNvPr id="15409" name="组合 71">
              <a:extLst>
                <a:ext uri="{FF2B5EF4-FFF2-40B4-BE49-F238E27FC236}">
                  <a16:creationId xmlns:a16="http://schemas.microsoft.com/office/drawing/2014/main" id="{A88B8935-C3D1-F843-B432-0ADE12A36221}"/>
                </a:ext>
              </a:extLst>
            </p:cNvPr>
            <p:cNvGrpSpPr>
              <a:grpSpLocks/>
            </p:cNvGrpSpPr>
            <p:nvPr/>
          </p:nvGrpSpPr>
          <p:grpSpPr bwMode="auto">
            <a:xfrm>
              <a:off x="3203848" y="1027584"/>
              <a:ext cx="2282552" cy="3588608"/>
              <a:chOff x="3225552" y="1027584"/>
              <a:chExt cx="2282552" cy="3588608"/>
            </a:xfrm>
          </p:grpSpPr>
          <p:sp>
            <p:nvSpPr>
              <p:cNvPr id="15410" name="Text Box 103">
                <a:extLst>
                  <a:ext uri="{FF2B5EF4-FFF2-40B4-BE49-F238E27FC236}">
                    <a16:creationId xmlns:a16="http://schemas.microsoft.com/office/drawing/2014/main" id="{90118773-4034-5948-A6A2-F3007D04A4A7}"/>
                  </a:ext>
                </a:extLst>
              </p:cNvPr>
              <p:cNvSpPr txBox="1">
                <a:spLocks noChangeArrowheads="1"/>
              </p:cNvSpPr>
              <p:nvPr/>
            </p:nvSpPr>
            <p:spPr bwMode="auto">
              <a:xfrm>
                <a:off x="3733800" y="1027584"/>
                <a:ext cx="838200" cy="49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0</a:t>
                </a:r>
              </a:p>
            </p:txBody>
          </p:sp>
          <p:sp>
            <p:nvSpPr>
              <p:cNvPr id="15411" name="Text Box 104">
                <a:extLst>
                  <a:ext uri="{FF2B5EF4-FFF2-40B4-BE49-F238E27FC236}">
                    <a16:creationId xmlns:a16="http://schemas.microsoft.com/office/drawing/2014/main" id="{EE26880E-37B4-F344-8748-26B4E2EF5B8F}"/>
                  </a:ext>
                </a:extLst>
              </p:cNvPr>
              <p:cNvSpPr txBox="1">
                <a:spLocks noChangeArrowheads="1"/>
              </p:cNvSpPr>
              <p:nvPr/>
            </p:nvSpPr>
            <p:spPr bwMode="auto">
              <a:xfrm>
                <a:off x="3275857" y="1891680"/>
                <a:ext cx="914400" cy="86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1000</a:t>
                </a:r>
              </a:p>
            </p:txBody>
          </p:sp>
          <p:sp>
            <p:nvSpPr>
              <p:cNvPr id="15412" name="Text Box 105">
                <a:extLst>
                  <a:ext uri="{FF2B5EF4-FFF2-40B4-BE49-F238E27FC236}">
                    <a16:creationId xmlns:a16="http://schemas.microsoft.com/office/drawing/2014/main" id="{55C7563F-C21E-DC40-8D5C-B2DADF6EBDCE}"/>
                  </a:ext>
                </a:extLst>
              </p:cNvPr>
              <p:cNvSpPr txBox="1">
                <a:spLocks noChangeArrowheads="1"/>
              </p:cNvSpPr>
              <p:nvPr/>
            </p:nvSpPr>
            <p:spPr bwMode="auto">
              <a:xfrm>
                <a:off x="3967337" y="2240037"/>
                <a:ext cx="1540767" cy="738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LOAD 2500</a:t>
                </a:r>
              </a:p>
            </p:txBody>
          </p:sp>
          <p:sp>
            <p:nvSpPr>
              <p:cNvPr id="15413" name="Text Box 106">
                <a:extLst>
                  <a:ext uri="{FF2B5EF4-FFF2-40B4-BE49-F238E27FC236}">
                    <a16:creationId xmlns:a16="http://schemas.microsoft.com/office/drawing/2014/main" id="{FDDAA39B-44ED-6F40-8921-6611B9E59A26}"/>
                  </a:ext>
                </a:extLst>
              </p:cNvPr>
              <p:cNvSpPr txBox="1">
                <a:spLocks noChangeArrowheads="1"/>
              </p:cNvSpPr>
              <p:nvPr/>
            </p:nvSpPr>
            <p:spPr bwMode="auto">
              <a:xfrm>
                <a:off x="3225552" y="2924942"/>
                <a:ext cx="914400" cy="86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2500</a:t>
                </a:r>
              </a:p>
            </p:txBody>
          </p:sp>
          <p:sp>
            <p:nvSpPr>
              <p:cNvPr id="15414" name="Text Box 108">
                <a:extLst>
                  <a:ext uri="{FF2B5EF4-FFF2-40B4-BE49-F238E27FC236}">
                    <a16:creationId xmlns:a16="http://schemas.microsoft.com/office/drawing/2014/main" id="{552EEEC2-AC1B-584A-8BD4-BF4E80416D46}"/>
                  </a:ext>
                </a:extLst>
              </p:cNvPr>
              <p:cNvSpPr txBox="1">
                <a:spLocks noChangeArrowheads="1"/>
              </p:cNvSpPr>
              <p:nvPr/>
            </p:nvSpPr>
            <p:spPr bwMode="auto">
              <a:xfrm>
                <a:off x="3289176" y="4123927"/>
                <a:ext cx="1066800" cy="492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5000</a:t>
                </a:r>
              </a:p>
            </p:txBody>
          </p:sp>
        </p:grpSp>
      </p:grpSp>
      <p:sp>
        <p:nvSpPr>
          <p:cNvPr id="75" name="矩形 74">
            <a:extLst>
              <a:ext uri="{FF2B5EF4-FFF2-40B4-BE49-F238E27FC236}">
                <a16:creationId xmlns:a16="http://schemas.microsoft.com/office/drawing/2014/main" id="{4FC6CBF4-057B-564D-989D-B51DAB269741}"/>
              </a:ext>
            </a:extLst>
          </p:cNvPr>
          <p:cNvSpPr>
            <a:spLocks noChangeArrowheads="1"/>
          </p:cNvSpPr>
          <p:nvPr/>
        </p:nvSpPr>
        <p:spPr bwMode="auto">
          <a:xfrm>
            <a:off x="6643689" y="2951561"/>
            <a:ext cx="1150144" cy="2396728"/>
          </a:xfrm>
          <a:prstGeom prst="rect">
            <a:avLst/>
          </a:prstGeom>
          <a:solidFill>
            <a:srgbClr val="F8F8F8"/>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graphicFrame>
        <p:nvGraphicFramePr>
          <p:cNvPr id="57" name="Group 102">
            <a:extLst>
              <a:ext uri="{FF2B5EF4-FFF2-40B4-BE49-F238E27FC236}">
                <a16:creationId xmlns:a16="http://schemas.microsoft.com/office/drawing/2014/main" id="{5C3162E8-5D3C-9B4B-B430-E23067B34CF1}"/>
              </a:ext>
            </a:extLst>
          </p:cNvPr>
          <p:cNvGraphicFramePr>
            <a:graphicFrameLocks noGrp="1"/>
          </p:cNvGraphicFramePr>
          <p:nvPr/>
        </p:nvGraphicFramePr>
        <p:xfrm>
          <a:off x="4051697" y="2200276"/>
          <a:ext cx="1056084" cy="2376490"/>
        </p:xfrm>
        <a:graphic>
          <a:graphicData uri="http://schemas.openxmlformats.org/drawingml/2006/table">
            <a:tbl>
              <a:tblPr/>
              <a:tblGrid>
                <a:gridCol w="1056084">
                  <a:extLst>
                    <a:ext uri="{9D8B030D-6E8A-4147-A177-3AD203B41FA5}">
                      <a16:colId xmlns:a16="http://schemas.microsoft.com/office/drawing/2014/main" val="20000"/>
                    </a:ext>
                  </a:extLst>
                </a:gridCol>
              </a:tblGrid>
              <a:tr h="6952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55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18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18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76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7" name="组合 76">
            <a:extLst>
              <a:ext uri="{FF2B5EF4-FFF2-40B4-BE49-F238E27FC236}">
                <a16:creationId xmlns:a16="http://schemas.microsoft.com/office/drawing/2014/main" id="{999FC332-2A1A-6A48-8911-25E311466654}"/>
              </a:ext>
            </a:extLst>
          </p:cNvPr>
          <p:cNvGrpSpPr>
            <a:grpSpLocks/>
          </p:cNvGrpSpPr>
          <p:nvPr/>
        </p:nvGrpSpPr>
        <p:grpSpPr bwMode="auto">
          <a:xfrm>
            <a:off x="5957888" y="2852738"/>
            <a:ext cx="1962150" cy="2968254"/>
            <a:chOff x="3110136" y="1027584"/>
            <a:chExt cx="2617511" cy="3958243"/>
          </a:xfrm>
        </p:grpSpPr>
        <p:sp>
          <p:nvSpPr>
            <p:cNvPr id="15401" name="Text Box 107">
              <a:extLst>
                <a:ext uri="{FF2B5EF4-FFF2-40B4-BE49-F238E27FC236}">
                  <a16:creationId xmlns:a16="http://schemas.microsoft.com/office/drawing/2014/main" id="{F8D17AD8-4D60-E744-936C-76822B7A79F9}"/>
                </a:ext>
              </a:extLst>
            </p:cNvPr>
            <p:cNvSpPr txBox="1">
              <a:spLocks noChangeArrowheads="1"/>
            </p:cNvSpPr>
            <p:nvPr/>
          </p:nvSpPr>
          <p:spPr bwMode="auto">
            <a:xfrm>
              <a:off x="4221088" y="3284984"/>
              <a:ext cx="1143000" cy="49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365</a:t>
              </a:r>
            </a:p>
          </p:txBody>
        </p:sp>
        <p:grpSp>
          <p:nvGrpSpPr>
            <p:cNvPr id="15402" name="组合 71">
              <a:extLst>
                <a:ext uri="{FF2B5EF4-FFF2-40B4-BE49-F238E27FC236}">
                  <a16:creationId xmlns:a16="http://schemas.microsoft.com/office/drawing/2014/main" id="{2FA88706-C193-C544-B525-AEAA0A0E318A}"/>
                </a:ext>
              </a:extLst>
            </p:cNvPr>
            <p:cNvGrpSpPr>
              <a:grpSpLocks/>
            </p:cNvGrpSpPr>
            <p:nvPr/>
          </p:nvGrpSpPr>
          <p:grpSpPr bwMode="auto">
            <a:xfrm>
              <a:off x="3110136" y="1027584"/>
              <a:ext cx="2617511" cy="3958243"/>
              <a:chOff x="3131840" y="1027584"/>
              <a:chExt cx="2617511" cy="3958243"/>
            </a:xfrm>
          </p:grpSpPr>
          <p:sp>
            <p:nvSpPr>
              <p:cNvPr id="15403" name="Text Box 103">
                <a:extLst>
                  <a:ext uri="{FF2B5EF4-FFF2-40B4-BE49-F238E27FC236}">
                    <a16:creationId xmlns:a16="http://schemas.microsoft.com/office/drawing/2014/main" id="{804A3B14-70E9-2249-9111-4CC6A9562F58}"/>
                  </a:ext>
                </a:extLst>
              </p:cNvPr>
              <p:cNvSpPr txBox="1">
                <a:spLocks noChangeArrowheads="1"/>
              </p:cNvSpPr>
              <p:nvPr/>
            </p:nvSpPr>
            <p:spPr bwMode="auto">
              <a:xfrm>
                <a:off x="3131840" y="1027584"/>
                <a:ext cx="982216" cy="86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latin typeface="幼圆" pitchFamily="49" charset="-122"/>
                    <a:ea typeface="幼圆" pitchFamily="49" charset="-122"/>
                  </a:rPr>
                  <a:t>10000</a:t>
                </a:r>
              </a:p>
            </p:txBody>
          </p:sp>
          <p:sp>
            <p:nvSpPr>
              <p:cNvPr id="15404" name="Text Box 104">
                <a:extLst>
                  <a:ext uri="{FF2B5EF4-FFF2-40B4-BE49-F238E27FC236}">
                    <a16:creationId xmlns:a16="http://schemas.microsoft.com/office/drawing/2014/main" id="{748BEB89-8F8C-754C-BE4C-AE09197B6D0C}"/>
                  </a:ext>
                </a:extLst>
              </p:cNvPr>
              <p:cNvSpPr txBox="1">
                <a:spLocks noChangeArrowheads="1"/>
              </p:cNvSpPr>
              <p:nvPr/>
            </p:nvSpPr>
            <p:spPr bwMode="auto">
              <a:xfrm>
                <a:off x="3131840" y="1891681"/>
                <a:ext cx="986407" cy="86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11000</a:t>
                </a:r>
              </a:p>
            </p:txBody>
          </p:sp>
          <p:sp>
            <p:nvSpPr>
              <p:cNvPr id="15405" name="Text Box 105">
                <a:extLst>
                  <a:ext uri="{FF2B5EF4-FFF2-40B4-BE49-F238E27FC236}">
                    <a16:creationId xmlns:a16="http://schemas.microsoft.com/office/drawing/2014/main" id="{3983BDE0-3063-2B4A-827F-423F1B6E5A2E}"/>
                  </a:ext>
                </a:extLst>
              </p:cNvPr>
              <p:cNvSpPr txBox="1">
                <a:spLocks noChangeArrowheads="1"/>
              </p:cNvSpPr>
              <p:nvPr/>
            </p:nvSpPr>
            <p:spPr bwMode="auto">
              <a:xfrm>
                <a:off x="4064567" y="2240037"/>
                <a:ext cx="1684784" cy="43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00"/>
                    </a:solidFill>
                    <a:latin typeface="幼圆" pitchFamily="49" charset="-122"/>
                    <a:ea typeface="幼圆" pitchFamily="49" charset="-122"/>
                  </a:rPr>
                  <a:t>LOAD </a:t>
                </a:r>
                <a:r>
                  <a:rPr lang="en-US" altLang="zh-CN" sz="1500">
                    <a:solidFill>
                      <a:srgbClr val="0000FF"/>
                    </a:solidFill>
                    <a:latin typeface="幼圆" pitchFamily="49" charset="-122"/>
                    <a:ea typeface="幼圆" pitchFamily="49" charset="-122"/>
                  </a:rPr>
                  <a:t>2500</a:t>
                </a:r>
              </a:p>
            </p:txBody>
          </p:sp>
          <p:sp>
            <p:nvSpPr>
              <p:cNvPr id="15406" name="Text Box 106">
                <a:extLst>
                  <a:ext uri="{FF2B5EF4-FFF2-40B4-BE49-F238E27FC236}">
                    <a16:creationId xmlns:a16="http://schemas.microsoft.com/office/drawing/2014/main" id="{AD4511E7-EA40-B444-8DD0-6307D4A452A6}"/>
                  </a:ext>
                </a:extLst>
              </p:cNvPr>
              <p:cNvSpPr txBox="1">
                <a:spLocks noChangeArrowheads="1"/>
              </p:cNvSpPr>
              <p:nvPr/>
            </p:nvSpPr>
            <p:spPr bwMode="auto">
              <a:xfrm>
                <a:off x="3131840" y="2924944"/>
                <a:ext cx="1080120" cy="86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12500</a:t>
                </a:r>
              </a:p>
            </p:txBody>
          </p:sp>
          <p:sp>
            <p:nvSpPr>
              <p:cNvPr id="15407" name="Text Box 108">
                <a:extLst>
                  <a:ext uri="{FF2B5EF4-FFF2-40B4-BE49-F238E27FC236}">
                    <a16:creationId xmlns:a16="http://schemas.microsoft.com/office/drawing/2014/main" id="{80E6A7FF-E2B6-4B4C-B927-3C8697F6EDAD}"/>
                  </a:ext>
                </a:extLst>
              </p:cNvPr>
              <p:cNvSpPr txBox="1">
                <a:spLocks noChangeArrowheads="1"/>
              </p:cNvSpPr>
              <p:nvPr/>
            </p:nvSpPr>
            <p:spPr bwMode="auto">
              <a:xfrm>
                <a:off x="3131840" y="4123928"/>
                <a:ext cx="1066800" cy="861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15000</a:t>
                </a:r>
              </a:p>
            </p:txBody>
          </p:sp>
        </p:grpSp>
      </p:grpSp>
      <p:graphicFrame>
        <p:nvGraphicFramePr>
          <p:cNvPr id="85" name="Group 102">
            <a:extLst>
              <a:ext uri="{FF2B5EF4-FFF2-40B4-BE49-F238E27FC236}">
                <a16:creationId xmlns:a16="http://schemas.microsoft.com/office/drawing/2014/main" id="{15093FC4-278A-8549-B49D-EC9A7591565D}"/>
              </a:ext>
            </a:extLst>
          </p:cNvPr>
          <p:cNvGraphicFramePr>
            <a:graphicFrameLocks noGrp="1"/>
          </p:cNvGraphicFramePr>
          <p:nvPr/>
        </p:nvGraphicFramePr>
        <p:xfrm>
          <a:off x="4055270" y="2208611"/>
          <a:ext cx="1056085" cy="2376490"/>
        </p:xfrm>
        <a:graphic>
          <a:graphicData uri="http://schemas.openxmlformats.org/drawingml/2006/table">
            <a:tbl>
              <a:tblPr/>
              <a:tblGrid>
                <a:gridCol w="1056085">
                  <a:extLst>
                    <a:ext uri="{9D8B030D-6E8A-4147-A177-3AD203B41FA5}">
                      <a16:colId xmlns:a16="http://schemas.microsoft.com/office/drawing/2014/main" val="20000"/>
                    </a:ext>
                  </a:extLst>
                </a:gridCol>
              </a:tblGrid>
              <a:tr h="6952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55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18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18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39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76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616" marR="68616" marT="34293" marB="34293"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7" name="TextBox 86">
            <a:extLst>
              <a:ext uri="{FF2B5EF4-FFF2-40B4-BE49-F238E27FC236}">
                <a16:creationId xmlns:a16="http://schemas.microsoft.com/office/drawing/2014/main" id="{AD016EE3-4DC3-F240-A877-654CE5A134B0}"/>
              </a:ext>
            </a:extLst>
          </p:cNvPr>
          <p:cNvSpPr txBox="1">
            <a:spLocks noChangeArrowheads="1"/>
          </p:cNvSpPr>
          <p:nvPr/>
        </p:nvSpPr>
        <p:spPr bwMode="auto">
          <a:xfrm>
            <a:off x="5948363" y="2845595"/>
            <a:ext cx="8096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latin typeface="幼圆" pitchFamily="49" charset="-122"/>
                <a:ea typeface="幼圆" pitchFamily="49" charset="-122"/>
              </a:rPr>
              <a:t>10000</a:t>
            </a:r>
            <a:endParaRPr lang="zh-CN" altLang="en-US">
              <a:solidFill>
                <a:srgbClr val="0000FF"/>
              </a:solidFill>
              <a:latin typeface="幼圆" pitchFamily="49" charset="-122"/>
              <a:ea typeface="幼圆" pitchFamily="49" charset="-122"/>
            </a:endParaRPr>
          </a:p>
        </p:txBody>
      </p:sp>
      <p:sp>
        <p:nvSpPr>
          <p:cNvPr id="35" name="矩形 34">
            <a:extLst>
              <a:ext uri="{FF2B5EF4-FFF2-40B4-BE49-F238E27FC236}">
                <a16:creationId xmlns:a16="http://schemas.microsoft.com/office/drawing/2014/main" id="{987E079A-A501-5648-8229-F2162145BB7D}"/>
              </a:ext>
            </a:extLst>
          </p:cNvPr>
          <p:cNvSpPr>
            <a:spLocks noChangeArrowheads="1"/>
          </p:cNvSpPr>
          <p:nvPr/>
        </p:nvSpPr>
        <p:spPr bwMode="auto">
          <a:xfrm>
            <a:off x="1494236" y="1322786"/>
            <a:ext cx="4374356" cy="4320778"/>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 name="内容占位符 2">
            <a:extLst>
              <a:ext uri="{FF2B5EF4-FFF2-40B4-BE49-F238E27FC236}">
                <a16:creationId xmlns:a16="http://schemas.microsoft.com/office/drawing/2014/main" id="{AF485401-0642-2C44-B672-1436111F7DE9}"/>
              </a:ext>
            </a:extLst>
          </p:cNvPr>
          <p:cNvSpPr txBox="1">
            <a:spLocks/>
          </p:cNvSpPr>
          <p:nvPr/>
        </p:nvSpPr>
        <p:spPr>
          <a:xfrm>
            <a:off x="1547812" y="1484711"/>
            <a:ext cx="3833813" cy="3696890"/>
          </a:xfrm>
          <a:prstGeom prst="rect">
            <a:avLst/>
          </a:prstGeom>
        </p:spPr>
        <p:txBody>
          <a:bodyPr/>
          <a:lstStyle>
            <a:lvl1pPr marL="342900" indent="-342900">
              <a:defRPr kumimoji="1" b="1">
                <a:solidFill>
                  <a:schemeClr val="hlink"/>
                </a:solidFill>
                <a:latin typeface="Arial Narrow" panose="020B0604020202020204" pitchFamily="34" charset="0"/>
                <a:ea typeface="宋体" panose="02010600030101010101" pitchFamily="2" charset="-122"/>
              </a:defRPr>
            </a:lvl1pPr>
            <a:lvl2pPr marL="342900" indent="-342900">
              <a:defRPr kumimoji="1" b="1">
                <a:solidFill>
                  <a:schemeClr val="hlink"/>
                </a:solidFill>
                <a:latin typeface="Arial Narrow" panose="020B0604020202020204" pitchFamily="34" charset="0"/>
                <a:ea typeface="宋体" panose="02010600030101010101" pitchFamily="2" charset="-122"/>
              </a:defRPr>
            </a:lvl2pPr>
            <a:lvl3pPr marL="742950" indent="-3429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lvl="1">
              <a:lnSpc>
                <a:spcPts val="2879"/>
              </a:lnSpc>
              <a:buClr>
                <a:srgbClr val="0000FF"/>
              </a:buClr>
              <a:buFont typeface="Wingdings" pitchFamily="2" charset="2"/>
              <a:buChar char="§"/>
            </a:pPr>
            <a:r>
              <a:rPr lang="zh-CN" altLang="en-US" sz="2100" dirty="0">
                <a:solidFill>
                  <a:srgbClr val="0000FF"/>
                </a:solidFill>
                <a:latin typeface="幼圆" pitchFamily="49" charset="-122"/>
                <a:ea typeface="幼圆" pitchFamily="49" charset="-122"/>
              </a:rPr>
              <a:t>动态运行时装入方式</a:t>
            </a:r>
            <a:endParaRPr lang="en-US" altLang="zh-CN" sz="2100" dirty="0">
              <a:solidFill>
                <a:srgbClr val="0000FF"/>
              </a:solidFill>
              <a:latin typeface="幼圆" pitchFamily="49" charset="-122"/>
              <a:ea typeface="幼圆" pitchFamily="49" charset="-122"/>
            </a:endParaRPr>
          </a:p>
          <a:p>
            <a:pPr lvl="2">
              <a:lnSpc>
                <a:spcPts val="2879"/>
              </a:lnSpc>
              <a:buClr>
                <a:srgbClr val="0000FF"/>
              </a:buClr>
              <a:buSzPct val="50000"/>
              <a:buFont typeface="Wingdings" pitchFamily="2" charset="2"/>
              <a:buChar char="l"/>
            </a:pPr>
            <a:r>
              <a:rPr lang="zh-CN" altLang="en-US" sz="2100" dirty="0">
                <a:solidFill>
                  <a:srgbClr val="000000"/>
                </a:solidFill>
                <a:latin typeface="幼圆" pitchFamily="49" charset="-122"/>
                <a:ea typeface="幼圆" pitchFamily="49" charset="-122"/>
              </a:rPr>
              <a:t>由装入程序将装入模块装入到内存的适当位置，不立即修改地址，运行时再</a:t>
            </a:r>
            <a:r>
              <a:rPr lang="zh-CN" altLang="en-US" sz="2100" dirty="0">
                <a:solidFill>
                  <a:srgbClr val="D60093"/>
                </a:solidFill>
                <a:latin typeface="幼圆" pitchFamily="49" charset="-122"/>
                <a:ea typeface="幼圆" pitchFamily="49" charset="-122"/>
              </a:rPr>
              <a:t>边运行边修改地址</a:t>
            </a:r>
            <a:r>
              <a:rPr lang="zh-CN" altLang="en-US" sz="2100" dirty="0">
                <a:solidFill>
                  <a:srgbClr val="000000"/>
                </a:solidFill>
                <a:latin typeface="幼圆" pitchFamily="49" charset="-122"/>
                <a:ea typeface="幼圆" pitchFamily="49" charset="-122"/>
              </a:rPr>
              <a:t>。</a:t>
            </a:r>
            <a:endParaRPr lang="en-US" altLang="zh-CN" sz="2100" dirty="0">
              <a:solidFill>
                <a:srgbClr val="000000"/>
              </a:solidFill>
              <a:latin typeface="幼圆" pitchFamily="49" charset="-122"/>
              <a:ea typeface="幼圆" pitchFamily="49" charset="-122"/>
            </a:endParaRPr>
          </a:p>
          <a:p>
            <a:pPr lvl="1">
              <a:lnSpc>
                <a:spcPts val="2879"/>
              </a:lnSpc>
              <a:buClr>
                <a:srgbClr val="0000FF"/>
              </a:buClr>
              <a:buSzPct val="50000"/>
              <a:buFont typeface="Wingdings" pitchFamily="2" charset="2"/>
              <a:buChar char="n"/>
            </a:pPr>
            <a:r>
              <a:rPr lang="zh-CN" altLang="en-US" sz="2100" dirty="0">
                <a:solidFill>
                  <a:srgbClr val="0000FF"/>
                </a:solidFill>
                <a:latin typeface="幼圆" pitchFamily="49" charset="-122"/>
                <a:ea typeface="幼圆" pitchFamily="49" charset="-122"/>
              </a:rPr>
              <a:t>特点</a:t>
            </a:r>
            <a:endParaRPr lang="en-US" altLang="zh-CN" sz="2100" dirty="0">
              <a:solidFill>
                <a:srgbClr val="0000FF"/>
              </a:solidFill>
              <a:latin typeface="幼圆" pitchFamily="49" charset="-122"/>
              <a:ea typeface="幼圆" pitchFamily="49" charset="-122"/>
            </a:endParaRPr>
          </a:p>
          <a:p>
            <a:pPr lvl="2">
              <a:lnSpc>
                <a:spcPts val="2879"/>
              </a:lnSpc>
              <a:buClr>
                <a:srgbClr val="0000FF"/>
              </a:buClr>
              <a:buSzPct val="50000"/>
              <a:buFont typeface="Wingdings" pitchFamily="2" charset="2"/>
              <a:buChar char="l"/>
            </a:pPr>
            <a:r>
              <a:rPr lang="zh-CN" altLang="en-US" sz="2100" dirty="0">
                <a:solidFill>
                  <a:srgbClr val="000000"/>
                </a:solidFill>
                <a:latin typeface="幼圆" pitchFamily="49" charset="-122"/>
                <a:ea typeface="幼圆" pitchFamily="49" charset="-122"/>
              </a:rPr>
              <a:t>装入内存地址是相对地址</a:t>
            </a:r>
            <a:endParaRPr lang="en-US" altLang="zh-CN" sz="2100" dirty="0">
              <a:solidFill>
                <a:srgbClr val="000000"/>
              </a:solidFill>
              <a:latin typeface="幼圆" pitchFamily="49" charset="-122"/>
              <a:ea typeface="幼圆" pitchFamily="49" charset="-122"/>
            </a:endParaRPr>
          </a:p>
          <a:p>
            <a:pPr lvl="2">
              <a:lnSpc>
                <a:spcPts val="2879"/>
              </a:lnSpc>
              <a:buClr>
                <a:srgbClr val="0000FF"/>
              </a:buClr>
              <a:buSzPct val="50000"/>
              <a:buFont typeface="Wingdings" pitchFamily="2" charset="2"/>
              <a:buChar char="l"/>
            </a:pPr>
            <a:r>
              <a:rPr lang="zh-CN" altLang="en-US" sz="2100" dirty="0">
                <a:solidFill>
                  <a:srgbClr val="000000"/>
                </a:solidFill>
                <a:latin typeface="幼圆" pitchFamily="49" charset="-122"/>
                <a:ea typeface="幼圆" pitchFamily="49" charset="-122"/>
              </a:rPr>
              <a:t>程序可以在内存移动</a:t>
            </a:r>
            <a:endParaRPr lang="en-US" altLang="zh-CN" sz="2100" dirty="0">
              <a:solidFill>
                <a:srgbClr val="000000"/>
              </a:solidFill>
              <a:latin typeface="幼圆" pitchFamily="49" charset="-122"/>
              <a:ea typeface="幼圆" pitchFamily="49" charset="-122"/>
            </a:endParaRPr>
          </a:p>
          <a:p>
            <a:pPr lvl="2">
              <a:lnSpc>
                <a:spcPts val="2879"/>
              </a:lnSpc>
              <a:buClr>
                <a:srgbClr val="0000FF"/>
              </a:buClr>
              <a:buSzPct val="50000"/>
              <a:buFont typeface="Wingdings" pitchFamily="2" charset="2"/>
              <a:buChar char="l"/>
            </a:pPr>
            <a:r>
              <a:rPr lang="zh-CN" altLang="en-US" sz="2100" dirty="0">
                <a:solidFill>
                  <a:srgbClr val="000000"/>
                </a:solidFill>
                <a:latin typeface="幼圆" pitchFamily="49" charset="-122"/>
                <a:ea typeface="幼圆" pitchFamily="49" charset="-122"/>
              </a:rPr>
              <a:t>可以满足对换需要</a:t>
            </a:r>
            <a:endParaRPr lang="en-US" altLang="zh-CN" sz="2100" dirty="0">
              <a:solidFill>
                <a:srgbClr val="000000"/>
              </a:solidFill>
              <a:latin typeface="幼圆" pitchFamily="49" charset="-122"/>
              <a:ea typeface="幼圆" pitchFamily="49" charset="-122"/>
            </a:endParaRPr>
          </a:p>
          <a:p>
            <a:pPr lvl="2">
              <a:lnSpc>
                <a:spcPts val="2879"/>
              </a:lnSpc>
              <a:buClr>
                <a:srgbClr val="0000FF"/>
              </a:buClr>
              <a:buSzPct val="50000"/>
              <a:buFont typeface="Wingdings" pitchFamily="2" charset="2"/>
              <a:buChar char="l"/>
            </a:pPr>
            <a:r>
              <a:rPr lang="zh-CN" altLang="en-US" sz="2100" dirty="0">
                <a:solidFill>
                  <a:srgbClr val="000000"/>
                </a:solidFill>
                <a:latin typeface="幼圆" pitchFamily="49" charset="-122"/>
                <a:ea typeface="幼圆" pitchFamily="49" charset="-122"/>
              </a:rPr>
              <a:t>适合多道程序系统</a:t>
            </a:r>
            <a:endParaRPr lang="en-US" altLang="zh-CN" sz="2100" dirty="0">
              <a:solidFill>
                <a:srgbClr val="000000"/>
              </a:solidFill>
              <a:latin typeface="幼圆" pitchFamily="49" charset="-122"/>
              <a:ea typeface="幼圆" pitchFamily="49" charset="-122"/>
            </a:endParaRPr>
          </a:p>
          <a:p>
            <a:pPr lvl="2">
              <a:lnSpc>
                <a:spcPts val="2879"/>
              </a:lnSpc>
              <a:buClr>
                <a:srgbClr val="0000FF"/>
              </a:buClr>
              <a:buSzPct val="50000"/>
              <a:buFont typeface="Wingdings" pitchFamily="2" charset="2"/>
              <a:buChar char="l"/>
            </a:pPr>
            <a:r>
              <a:rPr lang="zh-CN" altLang="en-US" sz="2100" dirty="0">
                <a:solidFill>
                  <a:srgbClr val="000000"/>
                </a:solidFill>
                <a:latin typeface="幼圆" pitchFamily="49" charset="-122"/>
                <a:ea typeface="幼圆" pitchFamily="49" charset="-122"/>
              </a:rPr>
              <a:t>需要硬件支持</a:t>
            </a:r>
            <a:endParaRPr lang="zh-CN" altLang="en-US" sz="2100" dirty="0">
              <a:solidFill>
                <a:schemeClr val="tx1"/>
              </a:solidFill>
              <a:latin typeface="Times New Roman" panose="02020603050405020304" pitchFamily="18" charset="0"/>
            </a:endParaRPr>
          </a:p>
        </p:txBody>
      </p:sp>
      <p:sp>
        <p:nvSpPr>
          <p:cNvPr id="36" name="Title 1">
            <a:extLst>
              <a:ext uri="{FF2B5EF4-FFF2-40B4-BE49-F238E27FC236}">
                <a16:creationId xmlns:a16="http://schemas.microsoft.com/office/drawing/2014/main" id="{0F917CB1-5775-414D-AD76-41D16306263F}"/>
              </a:ext>
            </a:extLst>
          </p:cNvPr>
          <p:cNvSpPr txBox="1">
            <a:spLocks/>
          </p:cNvSpPr>
          <p:nvPr/>
        </p:nvSpPr>
        <p:spPr>
          <a:xfrm>
            <a:off x="1187450" y="115888"/>
            <a:ext cx="7510463" cy="576262"/>
          </a:xfrm>
          <a:prstGeom prst="rect">
            <a:avLst/>
          </a:prstGeom>
        </p:spPr>
        <p:txBody>
          <a:bodyPr/>
          <a:lstStyle>
            <a:lvl1pPr algn="ctr" rtl="0" eaLnBrk="0" fontAlgn="base" hangingPunct="0">
              <a:spcBef>
                <a:spcPct val="0"/>
              </a:spcBef>
              <a:spcAft>
                <a:spcPct val="0"/>
              </a:spcAft>
              <a:defRPr sz="3200" b="1" kern="1200">
                <a:solidFill>
                  <a:schemeClr val="tx1"/>
                </a:solidFill>
                <a:latin typeface="+mj-lt"/>
                <a:ea typeface="+mj-ea"/>
                <a:cs typeface="+mj-cs"/>
              </a:defRPr>
            </a:lvl1pPr>
            <a:lvl2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2pPr>
            <a:lvl3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3pPr>
            <a:lvl4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4pPr>
            <a:lvl5pPr algn="ctr" rtl="0" eaLnBrk="0" fontAlgn="base" hangingPunct="0">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5pPr>
            <a:lvl6pPr marL="4572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6pPr>
            <a:lvl7pPr marL="9144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7pPr>
            <a:lvl8pPr marL="13716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8pPr>
            <a:lvl9pPr marL="1828800" algn="ctr" rtl="0" fontAlgn="base">
              <a:spcBef>
                <a:spcPct val="0"/>
              </a:spcBef>
              <a:spcAft>
                <a:spcPct val="0"/>
              </a:spcAft>
              <a:defRPr sz="3200" b="1">
                <a:solidFill>
                  <a:schemeClr val="tx1"/>
                </a:solidFill>
                <a:latin typeface="Calibri" panose="020F0502020204030204" pitchFamily="34" charset="0"/>
                <a:ea typeface="华文中宋" panose="02010600040101010101" pitchFamily="2" charset="-122"/>
                <a:cs typeface="宋体" panose="02010600030101010101" pitchFamily="2" charset="-122"/>
              </a:defRPr>
            </a:lvl9pPr>
          </a:lstStyle>
          <a:p>
            <a:r>
              <a:rPr lang="zh-CN" altLang="en-US">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Tree>
    <p:extLst>
      <p:ext uri="{BB962C8B-B14F-4D97-AF65-F5344CB8AC3E}">
        <p14:creationId xmlns:p14="http://schemas.microsoft.com/office/powerpoint/2010/main" val="2510667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linds(horizontal)">
                                      <p:cBhvr>
                                        <p:cTn id="7" dur="500"/>
                                        <p:tgtEl>
                                          <p:spTgt spid="58"/>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blinds(horizontal)">
                                      <p:cBhvr>
                                        <p:cTn id="15" dur="500"/>
                                        <p:tgtEl>
                                          <p:spTgt spid="5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dissolve">
                                      <p:cBhvr>
                                        <p:cTn id="18" dur="500"/>
                                        <p:tgtEl>
                                          <p:spTgt spid="4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blinds(horizontal)">
                                      <p:cBhvr>
                                        <p:cTn id="23" dur="500"/>
                                        <p:tgtEl>
                                          <p:spTgt spid="85"/>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dissolve">
                                      <p:cBhvr>
                                        <p:cTn id="28" dur="500"/>
                                        <p:tgtEl>
                                          <p:spTgt spid="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linds(horizontal)">
                                      <p:cBhvr>
                                        <p:cTn id="31" dur="500"/>
                                        <p:tgtEl>
                                          <p:spTgt spid="68"/>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1" presetClass="entr" presetSubtype="0" fill="hold" grpId="0" nodeType="clickEffect">
                                  <p:stCondLst>
                                    <p:cond delay="0"/>
                                  </p:stCondLst>
                                  <p:childTnLst>
                                    <p:set>
                                      <p:cBhvr>
                                        <p:cTn id="35" dur="1000">
                                          <p:stCondLst>
                                            <p:cond delay="0"/>
                                          </p:stCondLst>
                                        </p:cTn>
                                        <p:tgtEl>
                                          <p:spTgt spid="87"/>
                                        </p:tgtEl>
                                        <p:attrNameLst>
                                          <p:attrName>style.visibility</p:attrName>
                                        </p:attrNameLst>
                                      </p:cBhvr>
                                      <p:to>
                                        <p:strVal val="visible"/>
                                      </p:to>
                                    </p:set>
                                  </p:childTnLst>
                                  <p:subTnLst>
                                    <p:set>
                                      <p:cBhvr override="childStyle">
                                        <p:cTn dur="1" fill="hold" display="0" masterRel="nextClick" afterEffect="1"/>
                                        <p:tgtEl>
                                          <p:spTgt spid="87"/>
                                        </p:tgtEl>
                                        <p:attrNameLst>
                                          <p:attrName>style.visibility</p:attrName>
                                        </p:attrNameLst>
                                      </p:cBhvr>
                                      <p:to>
                                        <p:strVal val="hidden"/>
                                      </p:to>
                                    </p:set>
                                  </p:subTnLst>
                                </p:cTn>
                              </p:par>
                            </p:childTnLst>
                          </p:cTn>
                        </p:par>
                      </p:childTnLst>
                    </p:cTn>
                  </p:par>
                  <p:par>
                    <p:cTn id="36" fill="hold" nodeType="clickPar">
                      <p:stCondLst>
                        <p:cond delay="indefinite"/>
                      </p:stCondLst>
                      <p:childTnLst>
                        <p:par>
                          <p:cTn id="37" fill="hold" nodeType="withGroup">
                            <p:stCondLst>
                              <p:cond delay="0"/>
                            </p:stCondLst>
                            <p:childTnLst>
                              <p:par>
                                <p:cTn id="38" presetID="0" presetClass="path" presetSubtype="0" accel="50000" decel="50000" fill="hold" nodeType="clickEffect">
                                  <p:stCondLst>
                                    <p:cond delay="0"/>
                                  </p:stCondLst>
                                  <p:childTnLst>
                                    <p:animMotion origin="layout" path="M 8.33333E-7 -4.1152E-6 L 0.38594 0.14689 " pathEditMode="relative" rAng="0" ptsTypes="AA">
                                      <p:cBhvr>
                                        <p:cTn id="39" dur="2000" fill="hold"/>
                                        <p:tgtEl>
                                          <p:spTgt spid="57"/>
                                        </p:tgtEl>
                                        <p:attrNameLst>
                                          <p:attrName>ppt_x</p:attrName>
                                          <p:attrName>ppt_y</p:attrName>
                                        </p:attrNameLst>
                                      </p:cBhvr>
                                      <p:rCtr x="19288" y="7333"/>
                                    </p:animMotion>
                                  </p:childTnLst>
                                </p:cTn>
                              </p:par>
                            </p:childTnLst>
                          </p:cTn>
                        </p:par>
                        <p:par>
                          <p:cTn id="40" fill="hold" nodeType="afterGroup">
                            <p:stCondLst>
                              <p:cond delay="2000"/>
                            </p:stCondLst>
                            <p:childTnLst>
                              <p:par>
                                <p:cTn id="41" presetID="9"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dissolve">
                                      <p:cBhvr>
                                        <p:cTn id="43" dur="500"/>
                                        <p:tgtEl>
                                          <p:spTgt spid="7"/>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blinds(horizontal)">
                                      <p:cBhvr>
                                        <p:cTn id="46" dur="500"/>
                                        <p:tgtEl>
                                          <p:spTgt spid="75"/>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blinds(horizontal)">
                                      <p:cBhvr>
                                        <p:cTn id="51" dur="500"/>
                                        <p:tgtEl>
                                          <p:spTgt spid="35"/>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34">
                                            <p:txEl>
                                              <p:pRg st="0" end="0"/>
                                            </p:txEl>
                                          </p:spTgt>
                                        </p:tgtEl>
                                        <p:attrNameLst>
                                          <p:attrName>style.visibility</p:attrName>
                                        </p:attrNameLst>
                                      </p:cBhvr>
                                      <p:to>
                                        <p:strVal val="visible"/>
                                      </p:to>
                                    </p:set>
                                    <p:animEffect transition="in" filter="blinds(horizontal)">
                                      <p:cBhvr>
                                        <p:cTn id="56" dur="500"/>
                                        <p:tgtEl>
                                          <p:spTgt spid="34">
                                            <p:txEl>
                                              <p:pRg st="0" end="0"/>
                                            </p:txEl>
                                          </p:spTgt>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34">
                                            <p:txEl>
                                              <p:pRg st="1" end="1"/>
                                            </p:txEl>
                                          </p:spTgt>
                                        </p:tgtEl>
                                        <p:attrNameLst>
                                          <p:attrName>style.visibility</p:attrName>
                                        </p:attrNameLst>
                                      </p:cBhvr>
                                      <p:to>
                                        <p:strVal val="visible"/>
                                      </p:to>
                                    </p:set>
                                    <p:animEffect transition="in" filter="blinds(horizontal)">
                                      <p:cBhvr>
                                        <p:cTn id="59" dur="500"/>
                                        <p:tgtEl>
                                          <p:spTgt spid="34">
                                            <p:txEl>
                                              <p:pRg st="1" end="1"/>
                                            </p:txEl>
                                          </p:spTgt>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34">
                                            <p:txEl>
                                              <p:pRg st="2" end="2"/>
                                            </p:txEl>
                                          </p:spTgt>
                                        </p:tgtEl>
                                        <p:attrNameLst>
                                          <p:attrName>style.visibility</p:attrName>
                                        </p:attrNameLst>
                                      </p:cBhvr>
                                      <p:to>
                                        <p:strVal val="visible"/>
                                      </p:to>
                                    </p:set>
                                    <p:animEffect transition="in" filter="blinds(horizontal)">
                                      <p:cBhvr>
                                        <p:cTn id="64" dur="500"/>
                                        <p:tgtEl>
                                          <p:spTgt spid="34">
                                            <p:txEl>
                                              <p:pRg st="2" end="2"/>
                                            </p:txEl>
                                          </p:spTgt>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34">
                                            <p:txEl>
                                              <p:pRg st="3" end="3"/>
                                            </p:txEl>
                                          </p:spTgt>
                                        </p:tgtEl>
                                        <p:attrNameLst>
                                          <p:attrName>style.visibility</p:attrName>
                                        </p:attrNameLst>
                                      </p:cBhvr>
                                      <p:to>
                                        <p:strVal val="visible"/>
                                      </p:to>
                                    </p:set>
                                    <p:animEffect transition="in" filter="blinds(horizontal)">
                                      <p:cBhvr>
                                        <p:cTn id="67" dur="500"/>
                                        <p:tgtEl>
                                          <p:spTgt spid="34">
                                            <p:txEl>
                                              <p:pRg st="3" end="3"/>
                                            </p:txEl>
                                          </p:spTgt>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34">
                                            <p:txEl>
                                              <p:pRg st="4" end="4"/>
                                            </p:txEl>
                                          </p:spTgt>
                                        </p:tgtEl>
                                        <p:attrNameLst>
                                          <p:attrName>style.visibility</p:attrName>
                                        </p:attrNameLst>
                                      </p:cBhvr>
                                      <p:to>
                                        <p:strVal val="visible"/>
                                      </p:to>
                                    </p:set>
                                    <p:animEffect transition="in" filter="blinds(horizontal)">
                                      <p:cBhvr>
                                        <p:cTn id="70" dur="500"/>
                                        <p:tgtEl>
                                          <p:spTgt spid="34">
                                            <p:txEl>
                                              <p:pRg st="4" end="4"/>
                                            </p:txEl>
                                          </p:spTgt>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34">
                                            <p:txEl>
                                              <p:pRg st="5" end="5"/>
                                            </p:txEl>
                                          </p:spTgt>
                                        </p:tgtEl>
                                        <p:attrNameLst>
                                          <p:attrName>style.visibility</p:attrName>
                                        </p:attrNameLst>
                                      </p:cBhvr>
                                      <p:to>
                                        <p:strVal val="visible"/>
                                      </p:to>
                                    </p:set>
                                    <p:animEffect transition="in" filter="blinds(horizontal)">
                                      <p:cBhvr>
                                        <p:cTn id="73" dur="500"/>
                                        <p:tgtEl>
                                          <p:spTgt spid="34">
                                            <p:txEl>
                                              <p:pRg st="5" end="5"/>
                                            </p:txEl>
                                          </p:spTgt>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34">
                                            <p:txEl>
                                              <p:pRg st="6" end="6"/>
                                            </p:txEl>
                                          </p:spTgt>
                                        </p:tgtEl>
                                        <p:attrNameLst>
                                          <p:attrName>style.visibility</p:attrName>
                                        </p:attrNameLst>
                                      </p:cBhvr>
                                      <p:to>
                                        <p:strVal val="visible"/>
                                      </p:to>
                                    </p:set>
                                    <p:animEffect transition="in" filter="blinds(horizontal)">
                                      <p:cBhvr>
                                        <p:cTn id="76" dur="500"/>
                                        <p:tgtEl>
                                          <p:spTgt spid="34">
                                            <p:txEl>
                                              <p:pRg st="6" end="6"/>
                                            </p:txEl>
                                          </p:spTgt>
                                        </p:tgtEl>
                                      </p:cBhvr>
                                    </p:animEffect>
                                  </p:childTnLst>
                                </p:cTn>
                              </p:par>
                              <p:par>
                                <p:cTn id="77" presetID="3" presetClass="entr" presetSubtype="10" fill="hold" grpId="0" nodeType="withEffect">
                                  <p:stCondLst>
                                    <p:cond delay="0"/>
                                  </p:stCondLst>
                                  <p:childTnLst>
                                    <p:set>
                                      <p:cBhvr>
                                        <p:cTn id="78" dur="1" fill="hold">
                                          <p:stCondLst>
                                            <p:cond delay="0"/>
                                          </p:stCondLst>
                                        </p:cTn>
                                        <p:tgtEl>
                                          <p:spTgt spid="34">
                                            <p:txEl>
                                              <p:pRg st="7" end="7"/>
                                            </p:txEl>
                                          </p:spTgt>
                                        </p:tgtEl>
                                        <p:attrNameLst>
                                          <p:attrName>style.visibility</p:attrName>
                                        </p:attrNameLst>
                                      </p:cBhvr>
                                      <p:to>
                                        <p:strVal val="visible"/>
                                      </p:to>
                                    </p:set>
                                    <p:animEffect transition="in" filter="blinds(horizontal)">
                                      <p:cBhvr>
                                        <p:cTn id="79" dur="500"/>
                                        <p:tgtEl>
                                          <p:spTgt spid="3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8" grpId="0"/>
      <p:bldP spid="47" grpId="0"/>
      <p:bldP spid="75" grpId="0" animBg="1"/>
      <p:bldP spid="87" grpId="0"/>
      <p:bldP spid="35" grpId="0" animBg="1"/>
      <p:bldP spid="34"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内容占位符 2">
            <a:extLst>
              <a:ext uri="{FF2B5EF4-FFF2-40B4-BE49-F238E27FC236}">
                <a16:creationId xmlns:a16="http://schemas.microsoft.com/office/drawing/2014/main" id="{B52A8A5D-478E-C544-9266-76DE50BBC326}"/>
              </a:ext>
            </a:extLst>
          </p:cNvPr>
          <p:cNvSpPr>
            <a:spLocks noGrp="1"/>
          </p:cNvSpPr>
          <p:nvPr>
            <p:ph idx="1"/>
          </p:nvPr>
        </p:nvSpPr>
        <p:spPr>
          <a:xfrm>
            <a:off x="1400175" y="1052736"/>
            <a:ext cx="6343650" cy="3943350"/>
          </a:xfrm>
        </p:spPr>
        <p:txBody>
          <a:bodyPr/>
          <a:lstStyle/>
          <a:p>
            <a:pPr>
              <a:buClr>
                <a:srgbClr val="0000FF"/>
              </a:buClr>
            </a:pPr>
            <a:r>
              <a:rPr lang="zh-CN" altLang="en-US" b="1" dirty="0">
                <a:solidFill>
                  <a:srgbClr val="0000FF"/>
                </a:solidFill>
                <a:latin typeface="幼圆" pitchFamily="49" charset="-122"/>
                <a:ea typeface="幼圆" pitchFamily="49" charset="-122"/>
              </a:rPr>
              <a:t>程序为什么要链接</a:t>
            </a:r>
            <a:r>
              <a:rPr lang="en-US" altLang="zh-CN" b="1" dirty="0">
                <a:solidFill>
                  <a:srgbClr val="0000FF"/>
                </a:solidFill>
                <a:latin typeface="幼圆" pitchFamily="49" charset="-122"/>
                <a:ea typeface="幼圆" pitchFamily="49" charset="-122"/>
              </a:rPr>
              <a:t>?</a:t>
            </a:r>
          </a:p>
          <a:p>
            <a:pPr>
              <a:buClr>
                <a:srgbClr val="0000FF"/>
              </a:buClr>
            </a:pPr>
            <a:r>
              <a:rPr lang="zh-CN" altLang="en-US" b="1" dirty="0">
                <a:solidFill>
                  <a:srgbClr val="0000FF"/>
                </a:solidFill>
                <a:latin typeface="幼圆" pitchFamily="49" charset="-122"/>
                <a:ea typeface="幼圆" pitchFamily="49" charset="-122"/>
              </a:rPr>
              <a:t>链接程序的功能</a:t>
            </a:r>
            <a:endParaRPr lang="en-US" altLang="zh-CN" b="1" dirty="0">
              <a:solidFill>
                <a:srgbClr val="0000FF"/>
              </a:solidFill>
              <a:latin typeface="幼圆" pitchFamily="49" charset="-122"/>
              <a:ea typeface="幼圆" pitchFamily="49" charset="-122"/>
            </a:endParaRPr>
          </a:p>
          <a:p>
            <a:pPr lvl="1">
              <a:buClr>
                <a:srgbClr val="0000FF"/>
              </a:buClr>
            </a:pPr>
            <a:r>
              <a:rPr lang="zh-CN" altLang="en-US" b="1" dirty="0">
                <a:solidFill>
                  <a:srgbClr val="000000"/>
                </a:solidFill>
                <a:latin typeface="幼圆" pitchFamily="49" charset="-122"/>
                <a:ea typeface="幼圆" pitchFamily="49" charset="-122"/>
              </a:rPr>
              <a:t>将编译或汇编后所得到的一组目标模块以及它们所需要的库函数，装配成一个完整的装入模块。</a:t>
            </a:r>
            <a:endParaRPr lang="en-US" altLang="zh-CN" b="1" dirty="0">
              <a:solidFill>
                <a:srgbClr val="000000"/>
              </a:solidFill>
              <a:latin typeface="幼圆" pitchFamily="49" charset="-122"/>
              <a:ea typeface="幼圆" pitchFamily="49" charset="-122"/>
            </a:endParaRPr>
          </a:p>
          <a:p>
            <a:pPr>
              <a:buClr>
                <a:srgbClr val="0000FF"/>
              </a:buClr>
            </a:pPr>
            <a:r>
              <a:rPr lang="zh-CN" altLang="en-US" b="1" dirty="0">
                <a:solidFill>
                  <a:srgbClr val="0000FF"/>
                </a:solidFill>
                <a:latin typeface="幼圆" pitchFamily="49" charset="-122"/>
                <a:ea typeface="幼圆" pitchFamily="49" charset="-122"/>
              </a:rPr>
              <a:t>链接方式</a:t>
            </a:r>
            <a:endParaRPr lang="en-US" altLang="zh-CN" b="1" dirty="0">
              <a:solidFill>
                <a:srgbClr val="0000FF"/>
              </a:solidFill>
              <a:latin typeface="幼圆" pitchFamily="49" charset="-122"/>
              <a:ea typeface="幼圆" pitchFamily="49" charset="-122"/>
            </a:endParaRPr>
          </a:p>
          <a:p>
            <a:pPr lvl="1">
              <a:buClr>
                <a:srgbClr val="0000FF"/>
              </a:buClr>
            </a:pPr>
            <a:r>
              <a:rPr lang="zh-CN" altLang="en-US" b="1" dirty="0">
                <a:solidFill>
                  <a:srgbClr val="D60093"/>
                </a:solidFill>
                <a:latin typeface="幼圆" pitchFamily="49" charset="-122"/>
                <a:ea typeface="幼圆" pitchFamily="49" charset="-122"/>
              </a:rPr>
              <a:t>静态链接（</a:t>
            </a:r>
            <a:r>
              <a:rPr lang="en-US" altLang="zh-CN" b="1" dirty="0">
                <a:solidFill>
                  <a:srgbClr val="D60093"/>
                </a:solidFill>
                <a:latin typeface="幼圆" pitchFamily="49" charset="-122"/>
                <a:ea typeface="幼圆" pitchFamily="49" charset="-122"/>
              </a:rPr>
              <a:t>Static Linking</a:t>
            </a:r>
            <a:r>
              <a:rPr lang="zh-CN" altLang="en-US" b="1" dirty="0">
                <a:solidFill>
                  <a:srgbClr val="D60093"/>
                </a:solidFill>
                <a:latin typeface="幼圆" pitchFamily="49" charset="-122"/>
                <a:ea typeface="幼圆" pitchFamily="49" charset="-122"/>
              </a:rPr>
              <a:t>）</a:t>
            </a:r>
            <a:endParaRPr lang="en-US" altLang="zh-CN" b="1" dirty="0">
              <a:solidFill>
                <a:srgbClr val="D60093"/>
              </a:solidFill>
              <a:latin typeface="幼圆" pitchFamily="49" charset="-122"/>
              <a:ea typeface="幼圆" pitchFamily="49" charset="-122"/>
            </a:endParaRPr>
          </a:p>
          <a:p>
            <a:pPr lvl="1">
              <a:buClr>
                <a:srgbClr val="0000FF"/>
              </a:buClr>
            </a:pPr>
            <a:r>
              <a:rPr lang="zh-CN" altLang="en-US" b="1" dirty="0">
                <a:solidFill>
                  <a:srgbClr val="D60093"/>
                </a:solidFill>
                <a:latin typeface="幼圆" pitchFamily="49" charset="-122"/>
                <a:ea typeface="幼圆" pitchFamily="49" charset="-122"/>
              </a:rPr>
              <a:t>装入时动态链接</a:t>
            </a:r>
            <a:r>
              <a:rPr lang="en-US" altLang="zh-CN" b="1" dirty="0">
                <a:solidFill>
                  <a:srgbClr val="D60093"/>
                </a:solidFill>
                <a:latin typeface="幼圆" pitchFamily="49" charset="-122"/>
                <a:ea typeface="幼圆" pitchFamily="49" charset="-122"/>
              </a:rPr>
              <a:t>(Load-time Dynamic Linking)</a:t>
            </a:r>
          </a:p>
          <a:p>
            <a:pPr lvl="1">
              <a:buClr>
                <a:srgbClr val="0000FF"/>
              </a:buClr>
            </a:pPr>
            <a:r>
              <a:rPr lang="zh-CN" altLang="en-US" b="1" dirty="0">
                <a:solidFill>
                  <a:srgbClr val="D60093"/>
                </a:solidFill>
                <a:latin typeface="幼圆" pitchFamily="49" charset="-122"/>
                <a:ea typeface="幼圆" pitchFamily="49" charset="-122"/>
              </a:rPr>
              <a:t>运行时动态链接</a:t>
            </a:r>
            <a:r>
              <a:rPr lang="en-US" altLang="zh-CN" b="1" dirty="0">
                <a:solidFill>
                  <a:srgbClr val="D60093"/>
                </a:solidFill>
                <a:latin typeface="幼圆" pitchFamily="49" charset="-122"/>
                <a:ea typeface="幼圆" pitchFamily="49" charset="-122"/>
              </a:rPr>
              <a:t>(Run-time Dynamic Linking)</a:t>
            </a:r>
          </a:p>
          <a:p>
            <a:endParaRPr lang="zh-CN" altLang="en-US" dirty="0"/>
          </a:p>
        </p:txBody>
      </p:sp>
      <p:sp>
        <p:nvSpPr>
          <p:cNvPr id="4" name="Title 1">
            <a:extLst>
              <a:ext uri="{FF2B5EF4-FFF2-40B4-BE49-F238E27FC236}">
                <a16:creationId xmlns:a16="http://schemas.microsoft.com/office/drawing/2014/main" id="{926ED603-7A28-6B48-9204-843988AE0C67}"/>
              </a:ext>
            </a:extLst>
          </p:cNvPr>
          <p:cNvSpPr>
            <a:spLocks noGrp="1"/>
          </p:cNvSpPr>
          <p:nvPr>
            <p:ph type="title"/>
          </p:nvPr>
        </p:nvSpPr>
        <p:spPr>
          <a:xfrm>
            <a:off x="1187450" y="115888"/>
            <a:ext cx="7510463" cy="576262"/>
          </a:xfrm>
        </p:spPr>
        <p:txBody>
          <a:bodyPr/>
          <a:lstStyle/>
          <a:p>
            <a:r>
              <a:rPr lang="zh-CN" altLang="en-US" dirty="0">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Tree>
    <p:extLst>
      <p:ext uri="{BB962C8B-B14F-4D97-AF65-F5344CB8AC3E}">
        <p14:creationId xmlns:p14="http://schemas.microsoft.com/office/powerpoint/2010/main" val="10917059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blinds(horizontal)">
                                      <p:cBhvr>
                                        <p:cTn id="7" dur="500"/>
                                        <p:tgtEl>
                                          <p:spTgt spid="337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794">
                                            <p:txEl>
                                              <p:pRg st="1" end="1"/>
                                            </p:txEl>
                                          </p:spTgt>
                                        </p:tgtEl>
                                        <p:attrNameLst>
                                          <p:attrName>style.visibility</p:attrName>
                                        </p:attrNameLst>
                                      </p:cBhvr>
                                      <p:to>
                                        <p:strVal val="visible"/>
                                      </p:to>
                                    </p:set>
                                    <p:animEffect transition="in" filter="blinds(horizontal)">
                                      <p:cBhvr>
                                        <p:cTn id="12" dur="500"/>
                                        <p:tgtEl>
                                          <p:spTgt spid="33794">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3794">
                                            <p:txEl>
                                              <p:pRg st="2" end="2"/>
                                            </p:txEl>
                                          </p:spTgt>
                                        </p:tgtEl>
                                        <p:attrNameLst>
                                          <p:attrName>style.visibility</p:attrName>
                                        </p:attrNameLst>
                                      </p:cBhvr>
                                      <p:to>
                                        <p:strVal val="visible"/>
                                      </p:to>
                                    </p:set>
                                    <p:animEffect transition="in" filter="blinds(horizontal)">
                                      <p:cBhvr>
                                        <p:cTn id="15" dur="500"/>
                                        <p:tgtEl>
                                          <p:spTgt spid="33794">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3794">
                                            <p:txEl>
                                              <p:pRg st="3" end="3"/>
                                            </p:txEl>
                                          </p:spTgt>
                                        </p:tgtEl>
                                        <p:attrNameLst>
                                          <p:attrName>style.visibility</p:attrName>
                                        </p:attrNameLst>
                                      </p:cBhvr>
                                      <p:to>
                                        <p:strVal val="visible"/>
                                      </p:to>
                                    </p:set>
                                    <p:animEffect transition="in" filter="blinds(horizontal)">
                                      <p:cBhvr>
                                        <p:cTn id="20" dur="500"/>
                                        <p:tgtEl>
                                          <p:spTgt spid="33794">
                                            <p:txEl>
                                              <p:pRg st="3" end="3"/>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3794">
                                            <p:txEl>
                                              <p:pRg st="4" end="4"/>
                                            </p:txEl>
                                          </p:spTgt>
                                        </p:tgtEl>
                                        <p:attrNameLst>
                                          <p:attrName>style.visibility</p:attrName>
                                        </p:attrNameLst>
                                      </p:cBhvr>
                                      <p:to>
                                        <p:strVal val="visible"/>
                                      </p:to>
                                    </p:set>
                                    <p:animEffect transition="in" filter="blinds(horizontal)">
                                      <p:cBhvr>
                                        <p:cTn id="23" dur="500"/>
                                        <p:tgtEl>
                                          <p:spTgt spid="33794">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3794">
                                            <p:txEl>
                                              <p:pRg st="5" end="5"/>
                                            </p:txEl>
                                          </p:spTgt>
                                        </p:tgtEl>
                                        <p:attrNameLst>
                                          <p:attrName>style.visibility</p:attrName>
                                        </p:attrNameLst>
                                      </p:cBhvr>
                                      <p:to>
                                        <p:strVal val="visible"/>
                                      </p:to>
                                    </p:set>
                                    <p:animEffect transition="in" filter="blinds(horizontal)">
                                      <p:cBhvr>
                                        <p:cTn id="26" dur="500"/>
                                        <p:tgtEl>
                                          <p:spTgt spid="33794">
                                            <p:txEl>
                                              <p:pRg st="5" end="5"/>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3794">
                                            <p:txEl>
                                              <p:pRg st="6" end="6"/>
                                            </p:txEl>
                                          </p:spTgt>
                                        </p:tgtEl>
                                        <p:attrNameLst>
                                          <p:attrName>style.visibility</p:attrName>
                                        </p:attrNameLst>
                                      </p:cBhvr>
                                      <p:to>
                                        <p:strVal val="visible"/>
                                      </p:to>
                                    </p:set>
                                    <p:animEffect transition="in" filter="blinds(horizontal)">
                                      <p:cBhvr>
                                        <p:cTn id="29" dur="500"/>
                                        <p:tgtEl>
                                          <p:spTgt spid="3379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55">
            <a:extLst>
              <a:ext uri="{FF2B5EF4-FFF2-40B4-BE49-F238E27FC236}">
                <a16:creationId xmlns:a16="http://schemas.microsoft.com/office/drawing/2014/main" id="{5C23BAC9-B919-BD4F-ACE0-08929B70A47F}"/>
              </a:ext>
            </a:extLst>
          </p:cNvPr>
          <p:cNvGrpSpPr>
            <a:grpSpLocks/>
          </p:cNvGrpSpPr>
          <p:nvPr/>
        </p:nvGrpSpPr>
        <p:grpSpPr bwMode="auto">
          <a:xfrm>
            <a:off x="5912644" y="2697957"/>
            <a:ext cx="1714500" cy="1226741"/>
            <a:chOff x="1143000" y="2209800"/>
            <a:chExt cx="2286000" cy="1635351"/>
          </a:xfrm>
        </p:grpSpPr>
        <p:sp>
          <p:nvSpPr>
            <p:cNvPr id="75" name="Rectangle 3">
              <a:extLst>
                <a:ext uri="{FF2B5EF4-FFF2-40B4-BE49-F238E27FC236}">
                  <a16:creationId xmlns:a16="http://schemas.microsoft.com/office/drawing/2014/main" id="{B8F93836-D1BF-324F-9243-A5DB640BB1D3}"/>
                </a:ext>
              </a:extLst>
            </p:cNvPr>
            <p:cNvSpPr>
              <a:spLocks noChangeArrowheads="1"/>
            </p:cNvSpPr>
            <p:nvPr/>
          </p:nvSpPr>
          <p:spPr bwMode="auto">
            <a:xfrm>
              <a:off x="1143000" y="2209800"/>
              <a:ext cx="2057400" cy="1599903"/>
            </a:xfrm>
            <a:prstGeom prst="rect">
              <a:avLst/>
            </a:prstGeom>
            <a:solidFill>
              <a:srgbClr val="53FFA1"/>
            </a:solidFill>
            <a:ln w="9525">
              <a:solidFill>
                <a:schemeClr val="tx1"/>
              </a:solidFill>
              <a:miter lim="800000"/>
              <a:headEnd/>
              <a:tailEnd/>
            </a:ln>
          </p:spPr>
          <p:txBody>
            <a:bodyPr wrap="none" anchor="ctr"/>
            <a:lstStyle/>
            <a:p>
              <a:pPr>
                <a:defRPr/>
              </a:pPr>
              <a:endParaRPr lang="zh-CN" altLang="en-US" dirty="0">
                <a:solidFill>
                  <a:srgbClr val="FFFFFF"/>
                </a:solidFill>
                <a:effectLst>
                  <a:outerShdw blurRad="38100" dist="38100" dir="2700000" algn="tl">
                    <a:srgbClr val="000000">
                      <a:alpha val="43137"/>
                    </a:srgbClr>
                  </a:outerShdw>
                </a:effectLst>
                <a:latin typeface="幼圆" pitchFamily="49" charset="-122"/>
                <a:ea typeface="幼圆" pitchFamily="49" charset="-122"/>
              </a:endParaRPr>
            </a:p>
          </p:txBody>
        </p:sp>
        <p:sp>
          <p:nvSpPr>
            <p:cNvPr id="17461" name="Text Box 42">
              <a:extLst>
                <a:ext uri="{FF2B5EF4-FFF2-40B4-BE49-F238E27FC236}">
                  <a16:creationId xmlns:a16="http://schemas.microsoft.com/office/drawing/2014/main" id="{AA0D4433-A3F8-CB46-AD8A-DF68AD93714E}"/>
                </a:ext>
              </a:extLst>
            </p:cNvPr>
            <p:cNvSpPr txBox="1">
              <a:spLocks noChangeArrowheads="1"/>
            </p:cNvSpPr>
            <p:nvPr/>
          </p:nvSpPr>
          <p:spPr bwMode="auto">
            <a:xfrm>
              <a:off x="1600200" y="2286001"/>
              <a:ext cx="1828800" cy="49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rPr>
                <a:t>模块</a:t>
              </a:r>
              <a:r>
                <a:rPr lang="en-US" altLang="zh-CN">
                  <a:solidFill>
                    <a:srgbClr val="0000FF"/>
                  </a:solidFill>
                </a:rPr>
                <a:t>B</a:t>
              </a:r>
            </a:p>
          </p:txBody>
        </p:sp>
        <p:sp>
          <p:nvSpPr>
            <p:cNvPr id="17462" name="Text Box 43">
              <a:extLst>
                <a:ext uri="{FF2B5EF4-FFF2-40B4-BE49-F238E27FC236}">
                  <a16:creationId xmlns:a16="http://schemas.microsoft.com/office/drawing/2014/main" id="{881267DF-1649-DF45-859C-D33AF781F90A}"/>
                </a:ext>
              </a:extLst>
            </p:cNvPr>
            <p:cNvSpPr txBox="1">
              <a:spLocks noChangeArrowheads="1"/>
            </p:cNvSpPr>
            <p:nvPr/>
          </p:nvSpPr>
          <p:spPr bwMode="auto">
            <a:xfrm>
              <a:off x="1447800" y="2819400"/>
              <a:ext cx="1447800" cy="86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JSR”L+M”</a:t>
              </a:r>
            </a:p>
          </p:txBody>
        </p:sp>
        <p:sp>
          <p:nvSpPr>
            <p:cNvPr id="17463" name="Text Box 44">
              <a:extLst>
                <a:ext uri="{FF2B5EF4-FFF2-40B4-BE49-F238E27FC236}">
                  <a16:creationId xmlns:a16="http://schemas.microsoft.com/office/drawing/2014/main" id="{FA582462-AADD-524F-865B-922F056ED78A}"/>
                </a:ext>
              </a:extLst>
            </p:cNvPr>
            <p:cNvSpPr txBox="1">
              <a:spLocks noChangeArrowheads="1"/>
            </p:cNvSpPr>
            <p:nvPr/>
          </p:nvSpPr>
          <p:spPr bwMode="auto">
            <a:xfrm>
              <a:off x="1524000" y="3352800"/>
              <a:ext cx="1600200" cy="49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Return;</a:t>
              </a:r>
            </a:p>
          </p:txBody>
        </p:sp>
      </p:grpSp>
      <p:grpSp>
        <p:nvGrpSpPr>
          <p:cNvPr id="17411" name="组合 54">
            <a:extLst>
              <a:ext uri="{FF2B5EF4-FFF2-40B4-BE49-F238E27FC236}">
                <a16:creationId xmlns:a16="http://schemas.microsoft.com/office/drawing/2014/main" id="{39947DFD-2E0B-954A-86CF-D6B05F670CCE}"/>
              </a:ext>
            </a:extLst>
          </p:cNvPr>
          <p:cNvGrpSpPr>
            <a:grpSpLocks/>
          </p:cNvGrpSpPr>
          <p:nvPr/>
        </p:nvGrpSpPr>
        <p:grpSpPr bwMode="auto">
          <a:xfrm>
            <a:off x="5912644" y="1493044"/>
            <a:ext cx="1714500" cy="1226582"/>
            <a:chOff x="1143000" y="304800"/>
            <a:chExt cx="2286000" cy="1635443"/>
          </a:xfrm>
        </p:grpSpPr>
        <p:sp>
          <p:nvSpPr>
            <p:cNvPr id="17456" name="Rectangle 2">
              <a:extLst>
                <a:ext uri="{FF2B5EF4-FFF2-40B4-BE49-F238E27FC236}">
                  <a16:creationId xmlns:a16="http://schemas.microsoft.com/office/drawing/2014/main" id="{176797B9-E143-6E44-B8E3-7A997B935CF8}"/>
                </a:ext>
              </a:extLst>
            </p:cNvPr>
            <p:cNvSpPr>
              <a:spLocks noChangeArrowheads="1"/>
            </p:cNvSpPr>
            <p:nvPr/>
          </p:nvSpPr>
          <p:spPr bwMode="auto">
            <a:xfrm>
              <a:off x="1143000" y="304800"/>
              <a:ext cx="2057400" cy="16002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7457" name="Text Box 38">
              <a:extLst>
                <a:ext uri="{FF2B5EF4-FFF2-40B4-BE49-F238E27FC236}">
                  <a16:creationId xmlns:a16="http://schemas.microsoft.com/office/drawing/2014/main" id="{76C3B090-6443-2F43-925F-7AC659F2D09E}"/>
                </a:ext>
              </a:extLst>
            </p:cNvPr>
            <p:cNvSpPr txBox="1">
              <a:spLocks noChangeArrowheads="1"/>
            </p:cNvSpPr>
            <p:nvPr/>
          </p:nvSpPr>
          <p:spPr bwMode="auto">
            <a:xfrm>
              <a:off x="1676400" y="381000"/>
              <a:ext cx="17526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7458" name="Text Box 39">
              <a:extLst>
                <a:ext uri="{FF2B5EF4-FFF2-40B4-BE49-F238E27FC236}">
                  <a16:creationId xmlns:a16="http://schemas.microsoft.com/office/drawing/2014/main" id="{ACD13398-E120-0442-B3F0-FC1278927F0A}"/>
                </a:ext>
              </a:extLst>
            </p:cNvPr>
            <p:cNvSpPr txBox="1">
              <a:spLocks noChangeArrowheads="1"/>
            </p:cNvSpPr>
            <p:nvPr/>
          </p:nvSpPr>
          <p:spPr bwMode="auto">
            <a:xfrm>
              <a:off x="1614487" y="995623"/>
              <a:ext cx="16002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JSR”L” </a:t>
              </a:r>
              <a:r>
                <a:rPr lang="zh-CN" altLang="en-US">
                  <a:solidFill>
                    <a:srgbClr val="FFFFFF"/>
                  </a:solidFill>
                </a:rPr>
                <a:t>；</a:t>
              </a:r>
            </a:p>
          </p:txBody>
        </p:sp>
        <p:sp>
          <p:nvSpPr>
            <p:cNvPr id="17459" name="Text Box 40">
              <a:extLst>
                <a:ext uri="{FF2B5EF4-FFF2-40B4-BE49-F238E27FC236}">
                  <a16:creationId xmlns:a16="http://schemas.microsoft.com/office/drawing/2014/main" id="{93637A0D-2892-B14F-A40D-C591B9F6D638}"/>
                </a:ext>
              </a:extLst>
            </p:cNvPr>
            <p:cNvSpPr txBox="1">
              <a:spLocks noChangeArrowheads="1"/>
            </p:cNvSpPr>
            <p:nvPr/>
          </p:nvSpPr>
          <p:spPr bwMode="auto">
            <a:xfrm>
              <a:off x="1657352" y="1447800"/>
              <a:ext cx="141445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sp>
        <p:nvSpPr>
          <p:cNvPr id="17412" name="Text Box 48">
            <a:extLst>
              <a:ext uri="{FF2B5EF4-FFF2-40B4-BE49-F238E27FC236}">
                <a16:creationId xmlns:a16="http://schemas.microsoft.com/office/drawing/2014/main" id="{0ADF0FC4-9BA8-1B47-8F28-F952C4D9B14D}"/>
              </a:ext>
            </a:extLst>
          </p:cNvPr>
          <p:cNvSpPr txBox="1">
            <a:spLocks noChangeArrowheads="1"/>
          </p:cNvSpPr>
          <p:nvPr/>
        </p:nvSpPr>
        <p:spPr bwMode="auto">
          <a:xfrm>
            <a:off x="5691188" y="1393031"/>
            <a:ext cx="28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7413" name="Text Box 49">
            <a:extLst>
              <a:ext uri="{FF2B5EF4-FFF2-40B4-BE49-F238E27FC236}">
                <a16:creationId xmlns:a16="http://schemas.microsoft.com/office/drawing/2014/main" id="{2C8E7827-B6BC-C54B-905E-E8EBC6D6A8CC}"/>
              </a:ext>
            </a:extLst>
          </p:cNvPr>
          <p:cNvSpPr txBox="1">
            <a:spLocks noChangeArrowheads="1"/>
          </p:cNvSpPr>
          <p:nvPr/>
        </p:nvSpPr>
        <p:spPr bwMode="auto">
          <a:xfrm>
            <a:off x="5519738" y="2411016"/>
            <a:ext cx="68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L-1</a:t>
            </a:r>
          </a:p>
        </p:txBody>
      </p:sp>
      <p:sp>
        <p:nvSpPr>
          <p:cNvPr id="17414" name="Text Box 50">
            <a:extLst>
              <a:ext uri="{FF2B5EF4-FFF2-40B4-BE49-F238E27FC236}">
                <a16:creationId xmlns:a16="http://schemas.microsoft.com/office/drawing/2014/main" id="{1B97D0CE-41A5-234C-B7F1-200EA95D7AE5}"/>
              </a:ext>
            </a:extLst>
          </p:cNvPr>
          <p:cNvSpPr txBox="1">
            <a:spLocks noChangeArrowheads="1"/>
          </p:cNvSpPr>
          <p:nvPr/>
        </p:nvSpPr>
        <p:spPr bwMode="auto">
          <a:xfrm>
            <a:off x="5691188" y="2625329"/>
            <a:ext cx="68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a:t>
            </a:r>
          </a:p>
        </p:txBody>
      </p:sp>
      <p:sp>
        <p:nvSpPr>
          <p:cNvPr id="17415" name="Text Box 51">
            <a:extLst>
              <a:ext uri="{FF2B5EF4-FFF2-40B4-BE49-F238E27FC236}">
                <a16:creationId xmlns:a16="http://schemas.microsoft.com/office/drawing/2014/main" id="{56081D51-C991-A848-BD80-FEC186CCF248}"/>
              </a:ext>
            </a:extLst>
          </p:cNvPr>
          <p:cNvSpPr txBox="1">
            <a:spLocks noChangeArrowheads="1"/>
          </p:cNvSpPr>
          <p:nvPr/>
        </p:nvSpPr>
        <p:spPr bwMode="auto">
          <a:xfrm>
            <a:off x="5176838" y="3707607"/>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L+M-1</a:t>
            </a:r>
          </a:p>
        </p:txBody>
      </p:sp>
      <p:sp>
        <p:nvSpPr>
          <p:cNvPr id="17416" name="Text Box 52">
            <a:extLst>
              <a:ext uri="{FF2B5EF4-FFF2-40B4-BE49-F238E27FC236}">
                <a16:creationId xmlns:a16="http://schemas.microsoft.com/office/drawing/2014/main" id="{B1312769-AB85-8D46-B4E3-4282C5DD2BD6}"/>
              </a:ext>
            </a:extLst>
          </p:cNvPr>
          <p:cNvSpPr txBox="1">
            <a:spLocks noChangeArrowheads="1"/>
          </p:cNvSpPr>
          <p:nvPr/>
        </p:nvSpPr>
        <p:spPr bwMode="auto">
          <a:xfrm>
            <a:off x="5348288" y="3936207"/>
            <a:ext cx="800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L+M</a:t>
            </a:r>
          </a:p>
        </p:txBody>
      </p:sp>
      <p:sp>
        <p:nvSpPr>
          <p:cNvPr id="17417" name="Text Box 53">
            <a:extLst>
              <a:ext uri="{FF2B5EF4-FFF2-40B4-BE49-F238E27FC236}">
                <a16:creationId xmlns:a16="http://schemas.microsoft.com/office/drawing/2014/main" id="{089A74F9-B348-0A4B-8A2E-CAFFE417DFBB}"/>
              </a:ext>
            </a:extLst>
          </p:cNvPr>
          <p:cNvSpPr txBox="1">
            <a:spLocks noChangeArrowheads="1"/>
          </p:cNvSpPr>
          <p:nvPr/>
        </p:nvSpPr>
        <p:spPr bwMode="auto">
          <a:xfrm>
            <a:off x="4891088" y="4907756"/>
            <a:ext cx="1371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L+M+N-1</a:t>
            </a:r>
          </a:p>
        </p:txBody>
      </p:sp>
      <p:sp>
        <p:nvSpPr>
          <p:cNvPr id="17418" name="Text Box 54">
            <a:extLst>
              <a:ext uri="{FF2B5EF4-FFF2-40B4-BE49-F238E27FC236}">
                <a16:creationId xmlns:a16="http://schemas.microsoft.com/office/drawing/2014/main" id="{34764789-1DCC-8F4E-B772-83B1BC453652}"/>
              </a:ext>
            </a:extLst>
          </p:cNvPr>
          <p:cNvSpPr txBox="1">
            <a:spLocks noChangeArrowheads="1"/>
          </p:cNvSpPr>
          <p:nvPr/>
        </p:nvSpPr>
        <p:spPr bwMode="auto">
          <a:xfrm>
            <a:off x="4519613" y="1489472"/>
            <a:ext cx="1085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7419" name="Line 64">
            <a:extLst>
              <a:ext uri="{FF2B5EF4-FFF2-40B4-BE49-F238E27FC236}">
                <a16:creationId xmlns:a16="http://schemas.microsoft.com/office/drawing/2014/main" id="{49A52939-8850-ED4B-822A-ADB9EECCCF0B}"/>
              </a:ext>
            </a:extLst>
          </p:cNvPr>
          <p:cNvSpPr>
            <a:spLocks noChangeShapeType="1"/>
          </p:cNvSpPr>
          <p:nvPr/>
        </p:nvSpPr>
        <p:spPr bwMode="auto">
          <a:xfrm>
            <a:off x="7234238" y="2221706"/>
            <a:ext cx="685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0" name="Line 65">
            <a:extLst>
              <a:ext uri="{FF2B5EF4-FFF2-40B4-BE49-F238E27FC236}">
                <a16:creationId xmlns:a16="http://schemas.microsoft.com/office/drawing/2014/main" id="{06405821-AB5E-F849-B688-4C6E07DEE00C}"/>
              </a:ext>
            </a:extLst>
          </p:cNvPr>
          <p:cNvSpPr>
            <a:spLocks noChangeShapeType="1"/>
          </p:cNvSpPr>
          <p:nvPr/>
        </p:nvSpPr>
        <p:spPr bwMode="auto">
          <a:xfrm>
            <a:off x="7920038" y="2221706"/>
            <a:ext cx="0" cy="504825"/>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1" name="Line 67">
            <a:extLst>
              <a:ext uri="{FF2B5EF4-FFF2-40B4-BE49-F238E27FC236}">
                <a16:creationId xmlns:a16="http://schemas.microsoft.com/office/drawing/2014/main" id="{D9114063-1E5B-FB40-B0A8-3F4886C91624}"/>
              </a:ext>
            </a:extLst>
          </p:cNvPr>
          <p:cNvSpPr>
            <a:spLocks noChangeShapeType="1"/>
          </p:cNvSpPr>
          <p:nvPr/>
        </p:nvSpPr>
        <p:spPr bwMode="auto">
          <a:xfrm flipH="1">
            <a:off x="7481889" y="2706291"/>
            <a:ext cx="421481"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22" name="Line 69">
            <a:extLst>
              <a:ext uri="{FF2B5EF4-FFF2-40B4-BE49-F238E27FC236}">
                <a16:creationId xmlns:a16="http://schemas.microsoft.com/office/drawing/2014/main" id="{0EED80DC-6CDE-3E4D-B536-F8F5593A77AF}"/>
              </a:ext>
            </a:extLst>
          </p:cNvPr>
          <p:cNvSpPr>
            <a:spLocks noChangeShapeType="1"/>
          </p:cNvSpPr>
          <p:nvPr/>
        </p:nvSpPr>
        <p:spPr bwMode="auto">
          <a:xfrm>
            <a:off x="7911704" y="3373042"/>
            <a:ext cx="0" cy="5500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23" name="Text Box 72">
            <a:extLst>
              <a:ext uri="{FF2B5EF4-FFF2-40B4-BE49-F238E27FC236}">
                <a16:creationId xmlns:a16="http://schemas.microsoft.com/office/drawing/2014/main" id="{00AF10DB-FD25-0249-B7DB-E5142845EFC5}"/>
              </a:ext>
            </a:extLst>
          </p:cNvPr>
          <p:cNvSpPr txBox="1">
            <a:spLocks noChangeArrowheads="1"/>
          </p:cNvSpPr>
          <p:nvPr/>
        </p:nvSpPr>
        <p:spPr bwMode="auto">
          <a:xfrm>
            <a:off x="5805488" y="5304235"/>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latin typeface="幼圆" pitchFamily="49" charset="-122"/>
                <a:ea typeface="幼圆" pitchFamily="49" charset="-122"/>
              </a:rPr>
              <a:t>(b) </a:t>
            </a:r>
            <a:r>
              <a:rPr lang="zh-CN" altLang="en-US">
                <a:solidFill>
                  <a:srgbClr val="0000FF"/>
                </a:solidFill>
                <a:latin typeface="幼圆" pitchFamily="49" charset="-122"/>
                <a:ea typeface="幼圆" pitchFamily="49" charset="-122"/>
              </a:rPr>
              <a:t>装入模块</a:t>
            </a:r>
          </a:p>
        </p:txBody>
      </p:sp>
      <p:grpSp>
        <p:nvGrpSpPr>
          <p:cNvPr id="17424" name="组合 59">
            <a:extLst>
              <a:ext uri="{FF2B5EF4-FFF2-40B4-BE49-F238E27FC236}">
                <a16:creationId xmlns:a16="http://schemas.microsoft.com/office/drawing/2014/main" id="{FB17EA5C-43C8-824D-B654-007939AE9EBD}"/>
              </a:ext>
            </a:extLst>
          </p:cNvPr>
          <p:cNvGrpSpPr>
            <a:grpSpLocks/>
          </p:cNvGrpSpPr>
          <p:nvPr/>
        </p:nvGrpSpPr>
        <p:grpSpPr bwMode="auto">
          <a:xfrm>
            <a:off x="5922170" y="3901679"/>
            <a:ext cx="1607344" cy="1200150"/>
            <a:chOff x="1142976" y="4214818"/>
            <a:chExt cx="2166934" cy="1600200"/>
          </a:xfrm>
        </p:grpSpPr>
        <p:sp>
          <p:nvSpPr>
            <p:cNvPr id="17452" name="Rectangle 4">
              <a:extLst>
                <a:ext uri="{FF2B5EF4-FFF2-40B4-BE49-F238E27FC236}">
                  <a16:creationId xmlns:a16="http://schemas.microsoft.com/office/drawing/2014/main" id="{35B42CAE-B4B0-1345-82BF-1645A051172B}"/>
                </a:ext>
              </a:extLst>
            </p:cNvPr>
            <p:cNvSpPr>
              <a:spLocks noChangeArrowheads="1"/>
            </p:cNvSpPr>
            <p:nvPr/>
          </p:nvSpPr>
          <p:spPr bwMode="auto">
            <a:xfrm>
              <a:off x="1142976" y="4214818"/>
              <a:ext cx="2057400" cy="1600200"/>
            </a:xfrm>
            <a:prstGeom prst="rect">
              <a:avLst/>
            </a:prstGeom>
            <a:solidFill>
              <a:srgbClr val="FF33CC"/>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17453" name="组合 58">
              <a:extLst>
                <a:ext uri="{FF2B5EF4-FFF2-40B4-BE49-F238E27FC236}">
                  <a16:creationId xmlns:a16="http://schemas.microsoft.com/office/drawing/2014/main" id="{FE1CCD72-365F-C240-8B44-0CA43A91BBAA}"/>
                </a:ext>
              </a:extLst>
            </p:cNvPr>
            <p:cNvGrpSpPr>
              <a:grpSpLocks/>
            </p:cNvGrpSpPr>
            <p:nvPr/>
          </p:nvGrpSpPr>
          <p:grpSpPr bwMode="auto">
            <a:xfrm>
              <a:off x="1633510" y="4233866"/>
              <a:ext cx="1676400" cy="1559243"/>
              <a:chOff x="1524000" y="4233866"/>
              <a:chExt cx="1676400" cy="1559243"/>
            </a:xfrm>
          </p:grpSpPr>
          <p:sp>
            <p:nvSpPr>
              <p:cNvPr id="17454" name="Text Box 46">
                <a:extLst>
                  <a:ext uri="{FF2B5EF4-FFF2-40B4-BE49-F238E27FC236}">
                    <a16:creationId xmlns:a16="http://schemas.microsoft.com/office/drawing/2014/main" id="{B0467780-F633-A146-AA1C-869E8DFBF10A}"/>
                  </a:ext>
                </a:extLst>
              </p:cNvPr>
              <p:cNvSpPr txBox="1">
                <a:spLocks noChangeArrowheads="1"/>
              </p:cNvSpPr>
              <p:nvPr/>
            </p:nvSpPr>
            <p:spPr bwMode="auto">
              <a:xfrm>
                <a:off x="1524000" y="4233866"/>
                <a:ext cx="1524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latin typeface="幼圆" pitchFamily="49" charset="-122"/>
                    <a:ea typeface="幼圆" pitchFamily="49" charset="-122"/>
                  </a:rPr>
                  <a:t>模块</a:t>
                </a:r>
                <a:r>
                  <a:rPr lang="en-US" altLang="zh-CN">
                    <a:solidFill>
                      <a:srgbClr val="FFFFFF"/>
                    </a:solidFill>
                    <a:latin typeface="幼圆" pitchFamily="49" charset="-122"/>
                    <a:ea typeface="幼圆" pitchFamily="49" charset="-122"/>
                  </a:rPr>
                  <a:t>C</a:t>
                </a:r>
              </a:p>
            </p:txBody>
          </p:sp>
          <p:sp>
            <p:nvSpPr>
              <p:cNvPr id="17455" name="Text Box 47">
                <a:extLst>
                  <a:ext uri="{FF2B5EF4-FFF2-40B4-BE49-F238E27FC236}">
                    <a16:creationId xmlns:a16="http://schemas.microsoft.com/office/drawing/2014/main" id="{AE62204D-5919-C043-8ABC-07178AE5A38A}"/>
                  </a:ext>
                </a:extLst>
              </p:cNvPr>
              <p:cNvSpPr txBox="1">
                <a:spLocks noChangeArrowheads="1"/>
              </p:cNvSpPr>
              <p:nvPr/>
            </p:nvSpPr>
            <p:spPr bwMode="auto">
              <a:xfrm>
                <a:off x="1600200" y="5300666"/>
                <a:ext cx="16002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sp>
        <p:nvSpPr>
          <p:cNvPr id="17425" name="Text Box 71">
            <a:extLst>
              <a:ext uri="{FF2B5EF4-FFF2-40B4-BE49-F238E27FC236}">
                <a16:creationId xmlns:a16="http://schemas.microsoft.com/office/drawing/2014/main" id="{6B776FFE-1EC3-1648-B7A1-30972A023C6B}"/>
              </a:ext>
            </a:extLst>
          </p:cNvPr>
          <p:cNvSpPr txBox="1">
            <a:spLocks noChangeArrowheads="1"/>
          </p:cNvSpPr>
          <p:nvPr/>
        </p:nvSpPr>
        <p:spPr bwMode="auto">
          <a:xfrm>
            <a:off x="1839516" y="5493545"/>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latin typeface="幼圆" pitchFamily="49" charset="-122"/>
                <a:ea typeface="幼圆" pitchFamily="49" charset="-122"/>
              </a:rPr>
              <a:t>(a) </a:t>
            </a:r>
            <a:r>
              <a:rPr lang="zh-CN" altLang="en-US">
                <a:solidFill>
                  <a:srgbClr val="0000FF"/>
                </a:solidFill>
                <a:latin typeface="幼圆" pitchFamily="49" charset="-122"/>
                <a:ea typeface="幼圆" pitchFamily="49" charset="-122"/>
              </a:rPr>
              <a:t>目标模块</a:t>
            </a:r>
          </a:p>
        </p:txBody>
      </p:sp>
      <p:cxnSp>
        <p:nvCxnSpPr>
          <p:cNvPr id="17426" name="直接连接符 89">
            <a:extLst>
              <a:ext uri="{FF2B5EF4-FFF2-40B4-BE49-F238E27FC236}">
                <a16:creationId xmlns:a16="http://schemas.microsoft.com/office/drawing/2014/main" id="{6B886E4A-C25B-D141-B7DB-B5A4F1469302}"/>
              </a:ext>
            </a:extLst>
          </p:cNvPr>
          <p:cNvCxnSpPr>
            <a:cxnSpLocks noChangeShapeType="1"/>
          </p:cNvCxnSpPr>
          <p:nvPr/>
        </p:nvCxnSpPr>
        <p:spPr bwMode="auto">
          <a:xfrm>
            <a:off x="7223524" y="3375424"/>
            <a:ext cx="696515" cy="1190"/>
          </a:xfrm>
          <a:prstGeom prst="line">
            <a:avLst/>
          </a:prstGeom>
          <a:noFill/>
          <a:ln w="127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sp>
        <p:nvSpPr>
          <p:cNvPr id="17427" name="Line 70">
            <a:extLst>
              <a:ext uri="{FF2B5EF4-FFF2-40B4-BE49-F238E27FC236}">
                <a16:creationId xmlns:a16="http://schemas.microsoft.com/office/drawing/2014/main" id="{62C10F91-EB05-724E-B05B-4406016EA193}"/>
              </a:ext>
            </a:extLst>
          </p:cNvPr>
          <p:cNvSpPr>
            <a:spLocks noChangeShapeType="1"/>
          </p:cNvSpPr>
          <p:nvPr/>
        </p:nvSpPr>
        <p:spPr bwMode="auto">
          <a:xfrm flipH="1" flipV="1">
            <a:off x="7460458" y="3914775"/>
            <a:ext cx="42267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7428" name="组合 54">
            <a:extLst>
              <a:ext uri="{FF2B5EF4-FFF2-40B4-BE49-F238E27FC236}">
                <a16:creationId xmlns:a16="http://schemas.microsoft.com/office/drawing/2014/main" id="{2C956AA2-3DBF-CB49-811E-7419226BFDA5}"/>
              </a:ext>
            </a:extLst>
          </p:cNvPr>
          <p:cNvGrpSpPr>
            <a:grpSpLocks/>
          </p:cNvGrpSpPr>
          <p:nvPr/>
        </p:nvGrpSpPr>
        <p:grpSpPr bwMode="auto">
          <a:xfrm>
            <a:off x="1578769" y="1275160"/>
            <a:ext cx="2228850" cy="1512503"/>
            <a:chOff x="457200" y="76200"/>
            <a:chExt cx="2971800" cy="2016369"/>
          </a:xfrm>
        </p:grpSpPr>
        <p:sp>
          <p:nvSpPr>
            <p:cNvPr id="17446" name="Rectangle 2">
              <a:extLst>
                <a:ext uri="{FF2B5EF4-FFF2-40B4-BE49-F238E27FC236}">
                  <a16:creationId xmlns:a16="http://schemas.microsoft.com/office/drawing/2014/main" id="{1E96C14C-1A73-6C4D-95F8-E9BF0AF64495}"/>
                </a:ext>
              </a:extLst>
            </p:cNvPr>
            <p:cNvSpPr>
              <a:spLocks noChangeArrowheads="1"/>
            </p:cNvSpPr>
            <p:nvPr/>
          </p:nvSpPr>
          <p:spPr bwMode="auto">
            <a:xfrm>
              <a:off x="1143000" y="304800"/>
              <a:ext cx="2057400" cy="16002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7447" name="Text Box 32">
              <a:extLst>
                <a:ext uri="{FF2B5EF4-FFF2-40B4-BE49-F238E27FC236}">
                  <a16:creationId xmlns:a16="http://schemas.microsoft.com/office/drawing/2014/main" id="{BD5DB831-CB1D-294A-A0E2-38142A0CEF73}"/>
                </a:ext>
              </a:extLst>
            </p:cNvPr>
            <p:cNvSpPr txBox="1">
              <a:spLocks noChangeArrowheads="1"/>
            </p:cNvSpPr>
            <p:nvPr/>
          </p:nvSpPr>
          <p:spPr bwMode="auto">
            <a:xfrm>
              <a:off x="838200" y="76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7448" name="Text Box 33">
              <a:extLst>
                <a:ext uri="{FF2B5EF4-FFF2-40B4-BE49-F238E27FC236}">
                  <a16:creationId xmlns:a16="http://schemas.microsoft.com/office/drawing/2014/main" id="{EDB8E816-3BEB-3A41-B381-2868146ACE59}"/>
                </a:ext>
              </a:extLst>
            </p:cNvPr>
            <p:cNvSpPr txBox="1">
              <a:spLocks noChangeArrowheads="1"/>
            </p:cNvSpPr>
            <p:nvPr/>
          </p:nvSpPr>
          <p:spPr bwMode="auto">
            <a:xfrm>
              <a:off x="457200" y="1600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L-1</a:t>
              </a:r>
            </a:p>
          </p:txBody>
        </p:sp>
        <p:sp>
          <p:nvSpPr>
            <p:cNvPr id="17449" name="Text Box 38">
              <a:extLst>
                <a:ext uri="{FF2B5EF4-FFF2-40B4-BE49-F238E27FC236}">
                  <a16:creationId xmlns:a16="http://schemas.microsoft.com/office/drawing/2014/main" id="{E4B1EDA5-ACF4-0E49-9832-BAC87F4DCD14}"/>
                </a:ext>
              </a:extLst>
            </p:cNvPr>
            <p:cNvSpPr txBox="1">
              <a:spLocks noChangeArrowheads="1"/>
            </p:cNvSpPr>
            <p:nvPr/>
          </p:nvSpPr>
          <p:spPr bwMode="auto">
            <a:xfrm>
              <a:off x="1676400" y="381000"/>
              <a:ext cx="17526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7450" name="Text Box 39">
              <a:extLst>
                <a:ext uri="{FF2B5EF4-FFF2-40B4-BE49-F238E27FC236}">
                  <a16:creationId xmlns:a16="http://schemas.microsoft.com/office/drawing/2014/main" id="{712E8EF3-5832-084F-BFA9-83CBD3BD294C}"/>
                </a:ext>
              </a:extLst>
            </p:cNvPr>
            <p:cNvSpPr txBox="1">
              <a:spLocks noChangeArrowheads="1"/>
            </p:cNvSpPr>
            <p:nvPr/>
          </p:nvSpPr>
          <p:spPr bwMode="auto">
            <a:xfrm>
              <a:off x="1295400" y="914400"/>
              <a:ext cx="1600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CALL B </a:t>
              </a:r>
              <a:r>
                <a:rPr lang="zh-CN" altLang="en-US">
                  <a:solidFill>
                    <a:srgbClr val="FFFFFF"/>
                  </a:solidFill>
                </a:rPr>
                <a:t>；</a:t>
              </a:r>
            </a:p>
          </p:txBody>
        </p:sp>
        <p:sp>
          <p:nvSpPr>
            <p:cNvPr id="17451" name="Text Box 40">
              <a:extLst>
                <a:ext uri="{FF2B5EF4-FFF2-40B4-BE49-F238E27FC236}">
                  <a16:creationId xmlns:a16="http://schemas.microsoft.com/office/drawing/2014/main" id="{87E9796B-2319-E64F-8BC2-48863FAC45C9}"/>
                </a:ext>
              </a:extLst>
            </p:cNvPr>
            <p:cNvSpPr txBox="1">
              <a:spLocks noChangeArrowheads="1"/>
            </p:cNvSpPr>
            <p:nvPr/>
          </p:nvSpPr>
          <p:spPr bwMode="auto">
            <a:xfrm>
              <a:off x="1371600" y="1447800"/>
              <a:ext cx="1981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nvGrpSpPr>
          <p:cNvPr id="17429" name="组合 55">
            <a:extLst>
              <a:ext uri="{FF2B5EF4-FFF2-40B4-BE49-F238E27FC236}">
                <a16:creationId xmlns:a16="http://schemas.microsoft.com/office/drawing/2014/main" id="{FC181847-36F6-B246-8A7E-14F62E46CD27}"/>
              </a:ext>
            </a:extLst>
          </p:cNvPr>
          <p:cNvGrpSpPr>
            <a:grpSpLocks/>
          </p:cNvGrpSpPr>
          <p:nvPr/>
        </p:nvGrpSpPr>
        <p:grpSpPr bwMode="auto">
          <a:xfrm>
            <a:off x="1578769" y="2664620"/>
            <a:ext cx="2228850" cy="1455351"/>
            <a:chOff x="457200" y="1981200"/>
            <a:chExt cx="2971800" cy="1940166"/>
          </a:xfrm>
        </p:grpSpPr>
        <p:sp>
          <p:nvSpPr>
            <p:cNvPr id="100" name="Rectangle 3">
              <a:extLst>
                <a:ext uri="{FF2B5EF4-FFF2-40B4-BE49-F238E27FC236}">
                  <a16:creationId xmlns:a16="http://schemas.microsoft.com/office/drawing/2014/main" id="{99F5A6F8-5834-E248-9A5A-7C907B933ADC}"/>
                </a:ext>
              </a:extLst>
            </p:cNvPr>
            <p:cNvSpPr>
              <a:spLocks noChangeArrowheads="1"/>
            </p:cNvSpPr>
            <p:nvPr/>
          </p:nvSpPr>
          <p:spPr bwMode="auto">
            <a:xfrm>
              <a:off x="1143000" y="2209764"/>
              <a:ext cx="2057400" cy="1599950"/>
            </a:xfrm>
            <a:prstGeom prst="rect">
              <a:avLst/>
            </a:prstGeom>
            <a:solidFill>
              <a:srgbClr val="53FFA1"/>
            </a:solidFill>
            <a:ln w="9525">
              <a:solidFill>
                <a:schemeClr val="tx1"/>
              </a:solidFill>
              <a:miter lim="800000"/>
              <a:headEnd/>
              <a:tailEnd/>
            </a:ln>
          </p:spPr>
          <p:txBody>
            <a:bodyPr wrap="none" anchor="ctr"/>
            <a:lstStyle/>
            <a:p>
              <a:pPr>
                <a:defRPr/>
              </a:pPr>
              <a:endParaRPr lang="zh-CN" altLang="en-US" dirty="0">
                <a:solidFill>
                  <a:srgbClr val="FFFFFF"/>
                </a:solidFill>
                <a:effectLst>
                  <a:outerShdw blurRad="38100" dist="38100" dir="2700000" algn="tl">
                    <a:srgbClr val="000000">
                      <a:alpha val="43137"/>
                    </a:srgbClr>
                  </a:outerShdw>
                </a:effectLst>
                <a:latin typeface="幼圆" pitchFamily="49" charset="-122"/>
                <a:ea typeface="幼圆" pitchFamily="49" charset="-122"/>
              </a:endParaRPr>
            </a:p>
          </p:txBody>
        </p:sp>
        <p:sp>
          <p:nvSpPr>
            <p:cNvPr id="17441" name="Text Box 34">
              <a:extLst>
                <a:ext uri="{FF2B5EF4-FFF2-40B4-BE49-F238E27FC236}">
                  <a16:creationId xmlns:a16="http://schemas.microsoft.com/office/drawing/2014/main" id="{FDB560B5-A2DF-1949-9243-814CBDAB5889}"/>
                </a:ext>
              </a:extLst>
            </p:cNvPr>
            <p:cNvSpPr txBox="1">
              <a:spLocks noChangeArrowheads="1"/>
            </p:cNvSpPr>
            <p:nvPr/>
          </p:nvSpPr>
          <p:spPr bwMode="auto">
            <a:xfrm>
              <a:off x="762000" y="1981200"/>
              <a:ext cx="5334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7442" name="Text Box 35">
              <a:extLst>
                <a:ext uri="{FF2B5EF4-FFF2-40B4-BE49-F238E27FC236}">
                  <a16:creationId xmlns:a16="http://schemas.microsoft.com/office/drawing/2014/main" id="{91F0CDA4-0AD3-DC48-9624-54DD4340CA7C}"/>
                </a:ext>
              </a:extLst>
            </p:cNvPr>
            <p:cNvSpPr txBox="1">
              <a:spLocks noChangeArrowheads="1"/>
            </p:cNvSpPr>
            <p:nvPr/>
          </p:nvSpPr>
          <p:spPr bwMode="auto">
            <a:xfrm>
              <a:off x="457200" y="3429000"/>
              <a:ext cx="11430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M-1</a:t>
              </a:r>
            </a:p>
          </p:txBody>
        </p:sp>
        <p:sp>
          <p:nvSpPr>
            <p:cNvPr id="17443" name="Text Box 42">
              <a:extLst>
                <a:ext uri="{FF2B5EF4-FFF2-40B4-BE49-F238E27FC236}">
                  <a16:creationId xmlns:a16="http://schemas.microsoft.com/office/drawing/2014/main" id="{6CF4C46D-21D3-8348-91EB-009CFB86C130}"/>
                </a:ext>
              </a:extLst>
            </p:cNvPr>
            <p:cNvSpPr txBox="1">
              <a:spLocks noChangeArrowheads="1"/>
            </p:cNvSpPr>
            <p:nvPr/>
          </p:nvSpPr>
          <p:spPr bwMode="auto">
            <a:xfrm>
              <a:off x="1600200" y="2286001"/>
              <a:ext cx="18288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rPr>
                <a:t>模块</a:t>
              </a:r>
              <a:r>
                <a:rPr lang="en-US" altLang="zh-CN">
                  <a:solidFill>
                    <a:srgbClr val="0000FF"/>
                  </a:solidFill>
                </a:rPr>
                <a:t>B</a:t>
              </a:r>
            </a:p>
          </p:txBody>
        </p:sp>
        <p:sp>
          <p:nvSpPr>
            <p:cNvPr id="17444" name="Text Box 43">
              <a:extLst>
                <a:ext uri="{FF2B5EF4-FFF2-40B4-BE49-F238E27FC236}">
                  <a16:creationId xmlns:a16="http://schemas.microsoft.com/office/drawing/2014/main" id="{03741A5A-B43C-7841-BFB2-67AFCAED0B8B}"/>
                </a:ext>
              </a:extLst>
            </p:cNvPr>
            <p:cNvSpPr txBox="1">
              <a:spLocks noChangeArrowheads="1"/>
            </p:cNvSpPr>
            <p:nvPr/>
          </p:nvSpPr>
          <p:spPr bwMode="auto">
            <a:xfrm>
              <a:off x="1447800" y="2819400"/>
              <a:ext cx="14478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CALL C</a:t>
              </a:r>
            </a:p>
          </p:txBody>
        </p:sp>
        <p:sp>
          <p:nvSpPr>
            <p:cNvPr id="17445" name="Text Box 44">
              <a:extLst>
                <a:ext uri="{FF2B5EF4-FFF2-40B4-BE49-F238E27FC236}">
                  <a16:creationId xmlns:a16="http://schemas.microsoft.com/office/drawing/2014/main" id="{77B8A71D-D887-1D4A-825C-2AA0DBD61D92}"/>
                </a:ext>
              </a:extLst>
            </p:cNvPr>
            <p:cNvSpPr txBox="1">
              <a:spLocks noChangeArrowheads="1"/>
            </p:cNvSpPr>
            <p:nvPr/>
          </p:nvSpPr>
          <p:spPr bwMode="auto">
            <a:xfrm>
              <a:off x="1524000" y="3352800"/>
              <a:ext cx="16002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Return;</a:t>
              </a:r>
            </a:p>
          </p:txBody>
        </p:sp>
      </p:grpSp>
      <p:grpSp>
        <p:nvGrpSpPr>
          <p:cNvPr id="17430" name="组合 59">
            <a:extLst>
              <a:ext uri="{FF2B5EF4-FFF2-40B4-BE49-F238E27FC236}">
                <a16:creationId xmlns:a16="http://schemas.microsoft.com/office/drawing/2014/main" id="{586948AD-8E17-1C46-AEAA-6C1504BEE409}"/>
              </a:ext>
            </a:extLst>
          </p:cNvPr>
          <p:cNvGrpSpPr>
            <a:grpSpLocks/>
          </p:cNvGrpSpPr>
          <p:nvPr/>
        </p:nvGrpSpPr>
        <p:grpSpPr bwMode="auto">
          <a:xfrm>
            <a:off x="1632349" y="4196953"/>
            <a:ext cx="2107406" cy="1426606"/>
            <a:chOff x="500034" y="4043370"/>
            <a:chExt cx="2809876" cy="1902138"/>
          </a:xfrm>
        </p:grpSpPr>
        <p:sp>
          <p:nvSpPr>
            <p:cNvPr id="17434" name="Rectangle 4">
              <a:extLst>
                <a:ext uri="{FF2B5EF4-FFF2-40B4-BE49-F238E27FC236}">
                  <a16:creationId xmlns:a16="http://schemas.microsoft.com/office/drawing/2014/main" id="{3AD705A4-8BDF-164D-B12E-145352EDDDB7}"/>
                </a:ext>
              </a:extLst>
            </p:cNvPr>
            <p:cNvSpPr>
              <a:spLocks noChangeArrowheads="1"/>
            </p:cNvSpPr>
            <p:nvPr/>
          </p:nvSpPr>
          <p:spPr bwMode="auto">
            <a:xfrm>
              <a:off x="1142976" y="4214818"/>
              <a:ext cx="2057400" cy="1600200"/>
            </a:xfrm>
            <a:prstGeom prst="rect">
              <a:avLst/>
            </a:prstGeom>
            <a:solidFill>
              <a:srgbClr val="FF33CC"/>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17435" name="组合 58">
              <a:extLst>
                <a:ext uri="{FF2B5EF4-FFF2-40B4-BE49-F238E27FC236}">
                  <a16:creationId xmlns:a16="http://schemas.microsoft.com/office/drawing/2014/main" id="{78C5303D-427D-CB4F-9605-8B3CA1715949}"/>
                </a:ext>
              </a:extLst>
            </p:cNvPr>
            <p:cNvGrpSpPr>
              <a:grpSpLocks/>
            </p:cNvGrpSpPr>
            <p:nvPr/>
          </p:nvGrpSpPr>
          <p:grpSpPr bwMode="auto">
            <a:xfrm>
              <a:off x="500034" y="4043370"/>
              <a:ext cx="2809876" cy="1902138"/>
              <a:chOff x="390524" y="4043370"/>
              <a:chExt cx="2809876" cy="1902138"/>
            </a:xfrm>
          </p:grpSpPr>
          <p:sp>
            <p:nvSpPr>
              <p:cNvPr id="17436" name="Text Box 36">
                <a:extLst>
                  <a:ext uri="{FF2B5EF4-FFF2-40B4-BE49-F238E27FC236}">
                    <a16:creationId xmlns:a16="http://schemas.microsoft.com/office/drawing/2014/main" id="{3F086345-B5E1-5242-815D-E9CED1326497}"/>
                  </a:ext>
                </a:extLst>
              </p:cNvPr>
              <p:cNvSpPr txBox="1">
                <a:spLocks noChangeArrowheads="1"/>
              </p:cNvSpPr>
              <p:nvPr/>
            </p:nvSpPr>
            <p:spPr bwMode="auto">
              <a:xfrm>
                <a:off x="604837" y="4043370"/>
                <a:ext cx="6096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7437" name="Text Box 37">
                <a:extLst>
                  <a:ext uri="{FF2B5EF4-FFF2-40B4-BE49-F238E27FC236}">
                    <a16:creationId xmlns:a16="http://schemas.microsoft.com/office/drawing/2014/main" id="{2B105130-DFB7-6A4E-85FE-807B457C1193}"/>
                  </a:ext>
                </a:extLst>
              </p:cNvPr>
              <p:cNvSpPr txBox="1">
                <a:spLocks noChangeArrowheads="1"/>
              </p:cNvSpPr>
              <p:nvPr/>
            </p:nvSpPr>
            <p:spPr bwMode="auto">
              <a:xfrm>
                <a:off x="390524" y="5453066"/>
                <a:ext cx="8382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N-1</a:t>
                </a:r>
              </a:p>
            </p:txBody>
          </p:sp>
          <p:sp>
            <p:nvSpPr>
              <p:cNvPr id="17438" name="Text Box 46">
                <a:extLst>
                  <a:ext uri="{FF2B5EF4-FFF2-40B4-BE49-F238E27FC236}">
                    <a16:creationId xmlns:a16="http://schemas.microsoft.com/office/drawing/2014/main" id="{DCD1E1F4-D972-DF48-B247-7848EF9B4DCB}"/>
                  </a:ext>
                </a:extLst>
              </p:cNvPr>
              <p:cNvSpPr txBox="1">
                <a:spLocks noChangeArrowheads="1"/>
              </p:cNvSpPr>
              <p:nvPr/>
            </p:nvSpPr>
            <p:spPr bwMode="auto">
              <a:xfrm>
                <a:off x="1524001" y="4233866"/>
                <a:ext cx="1523999"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latin typeface="幼圆" pitchFamily="49" charset="-122"/>
                    <a:ea typeface="幼圆" pitchFamily="49" charset="-122"/>
                  </a:rPr>
                  <a:t>模块</a:t>
                </a:r>
                <a:r>
                  <a:rPr lang="en-US" altLang="zh-CN">
                    <a:solidFill>
                      <a:srgbClr val="FFFFFF"/>
                    </a:solidFill>
                    <a:latin typeface="幼圆" pitchFamily="49" charset="-122"/>
                    <a:ea typeface="幼圆" pitchFamily="49" charset="-122"/>
                  </a:rPr>
                  <a:t>C</a:t>
                </a:r>
              </a:p>
            </p:txBody>
          </p:sp>
          <p:sp>
            <p:nvSpPr>
              <p:cNvPr id="17439" name="Text Box 47">
                <a:extLst>
                  <a:ext uri="{FF2B5EF4-FFF2-40B4-BE49-F238E27FC236}">
                    <a16:creationId xmlns:a16="http://schemas.microsoft.com/office/drawing/2014/main" id="{93DEB1F6-DBD5-8740-95B4-7455F0EFCC8C}"/>
                  </a:ext>
                </a:extLst>
              </p:cNvPr>
              <p:cNvSpPr txBox="1">
                <a:spLocks noChangeArrowheads="1"/>
              </p:cNvSpPr>
              <p:nvPr/>
            </p:nvSpPr>
            <p:spPr bwMode="auto">
              <a:xfrm>
                <a:off x="1600201" y="5300666"/>
                <a:ext cx="1600199"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sp>
        <p:nvSpPr>
          <p:cNvPr id="54" name="矩形 53">
            <a:extLst>
              <a:ext uri="{FF2B5EF4-FFF2-40B4-BE49-F238E27FC236}">
                <a16:creationId xmlns:a16="http://schemas.microsoft.com/office/drawing/2014/main" id="{6290E4EE-C753-B640-B1E3-D290D4225273}"/>
              </a:ext>
            </a:extLst>
          </p:cNvPr>
          <p:cNvSpPr>
            <a:spLocks noChangeArrowheads="1"/>
          </p:cNvSpPr>
          <p:nvPr/>
        </p:nvSpPr>
        <p:spPr bwMode="auto">
          <a:xfrm>
            <a:off x="1547813" y="1322786"/>
            <a:ext cx="2753916" cy="4536281"/>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55" name="内容占位符 2">
            <a:extLst>
              <a:ext uri="{FF2B5EF4-FFF2-40B4-BE49-F238E27FC236}">
                <a16:creationId xmlns:a16="http://schemas.microsoft.com/office/drawing/2014/main" id="{02E6A5C8-BD18-D54C-B7C1-48B3CE491F09}"/>
              </a:ext>
            </a:extLst>
          </p:cNvPr>
          <p:cNvSpPr>
            <a:spLocks noGrp="1"/>
          </p:cNvSpPr>
          <p:nvPr>
            <p:ph idx="1"/>
          </p:nvPr>
        </p:nvSpPr>
        <p:spPr>
          <a:xfrm>
            <a:off x="467544" y="995123"/>
            <a:ext cx="4488122" cy="4429125"/>
          </a:xfrm>
        </p:spPr>
        <p:txBody>
          <a:bodyPr/>
          <a:lstStyle/>
          <a:p>
            <a:pPr>
              <a:buClr>
                <a:srgbClr val="0000FF"/>
              </a:buClr>
              <a:buSzPct val="50000"/>
              <a:buFont typeface="Wingdings" pitchFamily="2" charset="2"/>
              <a:buChar char="n"/>
            </a:pPr>
            <a:r>
              <a:rPr lang="zh-CN" altLang="en-US" sz="2100" b="1" dirty="0">
                <a:solidFill>
                  <a:srgbClr val="0000FF"/>
                </a:solidFill>
                <a:latin typeface="幼圆" pitchFamily="49" charset="-122"/>
                <a:ea typeface="幼圆" pitchFamily="49" charset="-122"/>
              </a:rPr>
              <a:t>静态链接：</a:t>
            </a:r>
            <a:r>
              <a:rPr lang="zh-CN" altLang="en-US" sz="2100" b="1" dirty="0">
                <a:solidFill>
                  <a:srgbClr val="D60093"/>
                </a:solidFill>
                <a:latin typeface="幼圆" pitchFamily="49" charset="-122"/>
                <a:ea typeface="幼圆" pitchFamily="49" charset="-122"/>
              </a:rPr>
              <a:t>事先进行链接</a:t>
            </a:r>
            <a:r>
              <a:rPr lang="zh-CN" altLang="en-US" sz="2100" b="1" dirty="0">
                <a:solidFill>
                  <a:srgbClr val="000000"/>
                </a:solidFill>
                <a:latin typeface="幼圆" pitchFamily="49" charset="-122"/>
                <a:ea typeface="幼圆" pitchFamily="49" charset="-122"/>
              </a:rPr>
              <a:t>，形成一个完整的装入模块，以后不再拆开。</a:t>
            </a:r>
            <a:endParaRPr lang="en-US" altLang="zh-CN" sz="2100" b="1" dirty="0">
              <a:solidFill>
                <a:srgbClr val="000000"/>
              </a:solidFill>
              <a:latin typeface="幼圆" pitchFamily="49" charset="-122"/>
              <a:ea typeface="幼圆" pitchFamily="49" charset="-122"/>
            </a:endParaRPr>
          </a:p>
          <a:p>
            <a:pPr>
              <a:buClr>
                <a:srgbClr val="0000FF"/>
              </a:buClr>
              <a:buSzPct val="50000"/>
              <a:buFont typeface="Wingdings" pitchFamily="2" charset="2"/>
              <a:buChar char="n"/>
            </a:pPr>
            <a:r>
              <a:rPr lang="zh-CN" altLang="en-US" sz="2100" b="1" dirty="0">
                <a:solidFill>
                  <a:srgbClr val="D60093"/>
                </a:solidFill>
                <a:latin typeface="幼圆" pitchFamily="49" charset="-122"/>
                <a:ea typeface="幼圆" pitchFamily="49" charset="-122"/>
              </a:rPr>
              <a:t>需解决的问题：</a:t>
            </a:r>
            <a:r>
              <a:rPr lang="zh-CN" altLang="en-US" sz="2100" b="1" dirty="0">
                <a:solidFill>
                  <a:srgbClr val="D60093"/>
                </a:solidFill>
                <a:latin typeface="幼圆" pitchFamily="49" charset="-122"/>
                <a:ea typeface="幼圆" pitchFamily="49" charset="-122"/>
                <a:sym typeface="Symbol" pitchFamily="2" charset="2"/>
              </a:rPr>
              <a:t> </a:t>
            </a:r>
            <a:r>
              <a:rPr lang="zh-CN" altLang="en-US" sz="2100" b="1" dirty="0">
                <a:solidFill>
                  <a:srgbClr val="000000"/>
                </a:solidFill>
                <a:latin typeface="幼圆" pitchFamily="49" charset="-122"/>
                <a:ea typeface="幼圆" pitchFamily="49" charset="-122"/>
              </a:rPr>
              <a:t>对相对地址进行修改；</a:t>
            </a:r>
            <a:r>
              <a:rPr lang="zh-CN" altLang="en-US" sz="2100" b="1" dirty="0">
                <a:solidFill>
                  <a:srgbClr val="000000"/>
                </a:solidFill>
                <a:latin typeface="幼圆" pitchFamily="49" charset="-122"/>
                <a:ea typeface="幼圆" pitchFamily="49" charset="-122"/>
                <a:sym typeface="Symbol" pitchFamily="2" charset="2"/>
              </a:rPr>
              <a:t> </a:t>
            </a:r>
            <a:r>
              <a:rPr lang="zh-CN" altLang="en-US" sz="2100" b="1" dirty="0">
                <a:solidFill>
                  <a:srgbClr val="000000"/>
                </a:solidFill>
                <a:latin typeface="幼圆" pitchFamily="49" charset="-122"/>
                <a:ea typeface="幼圆" pitchFamily="49" charset="-122"/>
              </a:rPr>
              <a:t>变换外部调用符号</a:t>
            </a:r>
            <a:endParaRPr lang="en-US" altLang="zh-CN" sz="2100" b="1" dirty="0">
              <a:solidFill>
                <a:srgbClr val="000000"/>
              </a:solidFill>
              <a:latin typeface="幼圆" pitchFamily="49" charset="-122"/>
              <a:ea typeface="幼圆" pitchFamily="49" charset="-122"/>
            </a:endParaRPr>
          </a:p>
          <a:p>
            <a:pPr>
              <a:buClr>
                <a:srgbClr val="0000FF"/>
              </a:buClr>
              <a:buSzPct val="50000"/>
              <a:buFont typeface="Wingdings" pitchFamily="2" charset="2"/>
              <a:buChar char="n"/>
            </a:pPr>
            <a:r>
              <a:rPr lang="zh-CN" altLang="en-US" sz="2100" b="1" dirty="0">
                <a:solidFill>
                  <a:srgbClr val="0000FF"/>
                </a:solidFill>
                <a:latin typeface="幼圆" pitchFamily="49" charset="-122"/>
                <a:ea typeface="幼圆" pitchFamily="49" charset="-122"/>
                <a:sym typeface="Wingdings" pitchFamily="2" charset="2"/>
              </a:rPr>
              <a:t>特点</a:t>
            </a:r>
            <a:endParaRPr lang="en-US" altLang="zh-CN" sz="2100" b="1" dirty="0">
              <a:solidFill>
                <a:srgbClr val="0000FF"/>
              </a:solidFill>
              <a:latin typeface="幼圆" pitchFamily="49" charset="-122"/>
              <a:ea typeface="幼圆" pitchFamily="49" charset="-122"/>
              <a:sym typeface="Wingdings" pitchFamily="2" charset="2"/>
            </a:endParaRPr>
          </a:p>
          <a:p>
            <a:pPr lvl="1">
              <a:buClr>
                <a:srgbClr val="0000FF"/>
              </a:buClr>
              <a:buFont typeface="Wingdings" pitchFamily="2" charset="2"/>
              <a:buChar char="l"/>
            </a:pPr>
            <a:r>
              <a:rPr lang="zh-CN" altLang="en-US" b="1" dirty="0">
                <a:solidFill>
                  <a:srgbClr val="000000"/>
                </a:solidFill>
                <a:latin typeface="幼圆" pitchFamily="49" charset="-122"/>
                <a:ea typeface="幼圆" pitchFamily="49" charset="-122"/>
                <a:sym typeface="Wingdings" pitchFamily="2" charset="2"/>
              </a:rPr>
              <a:t>不便于修改和更新</a:t>
            </a:r>
            <a:endParaRPr lang="en-US" altLang="zh-CN" b="1" dirty="0">
              <a:solidFill>
                <a:srgbClr val="000000"/>
              </a:solidFill>
              <a:latin typeface="幼圆" pitchFamily="49" charset="-122"/>
              <a:ea typeface="幼圆" pitchFamily="49" charset="-122"/>
              <a:sym typeface="Wingdings" pitchFamily="2" charset="2"/>
            </a:endParaRPr>
          </a:p>
          <a:p>
            <a:pPr lvl="1">
              <a:buClr>
                <a:srgbClr val="0000FF"/>
              </a:buClr>
              <a:buFont typeface="Wingdings" pitchFamily="2" charset="2"/>
              <a:buChar char="l"/>
            </a:pPr>
            <a:r>
              <a:rPr lang="zh-CN" altLang="en-US" b="1" dirty="0">
                <a:solidFill>
                  <a:srgbClr val="000000"/>
                </a:solidFill>
                <a:latin typeface="幼圆" pitchFamily="49" charset="-122"/>
                <a:ea typeface="幼圆" pitchFamily="49" charset="-122"/>
                <a:sym typeface="Wingdings" pitchFamily="2" charset="2"/>
              </a:rPr>
              <a:t>不便于模块共享</a:t>
            </a:r>
          </a:p>
          <a:p>
            <a:pPr lvl="1">
              <a:buClr>
                <a:srgbClr val="0000FF"/>
              </a:buClr>
              <a:buFont typeface="Wingdings" pitchFamily="2" charset="2"/>
              <a:buChar char="l"/>
            </a:pPr>
            <a:r>
              <a:rPr lang="zh-CN" altLang="en-US" b="1" dirty="0">
                <a:solidFill>
                  <a:srgbClr val="000000"/>
                </a:solidFill>
                <a:latin typeface="幼圆" pitchFamily="49" charset="-122"/>
                <a:ea typeface="幼圆" pitchFamily="49" charset="-122"/>
                <a:sym typeface="Wingdings" pitchFamily="2" charset="2"/>
              </a:rPr>
              <a:t>可能装入不需要运行的模块，浪费存储空间</a:t>
            </a:r>
            <a:endParaRPr lang="en-US" altLang="zh-CN" b="1" dirty="0">
              <a:solidFill>
                <a:srgbClr val="000000"/>
              </a:solidFill>
              <a:latin typeface="幼圆" pitchFamily="49" charset="-122"/>
              <a:ea typeface="幼圆" pitchFamily="49" charset="-122"/>
              <a:sym typeface="Wingdings" pitchFamily="2" charset="2"/>
            </a:endParaRPr>
          </a:p>
        </p:txBody>
      </p:sp>
      <p:sp>
        <p:nvSpPr>
          <p:cNvPr id="56" name="Title 1">
            <a:extLst>
              <a:ext uri="{FF2B5EF4-FFF2-40B4-BE49-F238E27FC236}">
                <a16:creationId xmlns:a16="http://schemas.microsoft.com/office/drawing/2014/main" id="{E70A638B-2FFE-E748-A8DB-A16092F87F89}"/>
              </a:ext>
            </a:extLst>
          </p:cNvPr>
          <p:cNvSpPr>
            <a:spLocks noGrp="1"/>
          </p:cNvSpPr>
          <p:nvPr>
            <p:ph type="title"/>
          </p:nvPr>
        </p:nvSpPr>
        <p:spPr>
          <a:xfrm>
            <a:off x="1187450" y="115888"/>
            <a:ext cx="7510463" cy="576262"/>
          </a:xfrm>
        </p:spPr>
        <p:txBody>
          <a:bodyPr/>
          <a:lstStyle/>
          <a:p>
            <a:r>
              <a:rPr lang="zh-CN" altLang="en-US" dirty="0">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Tree>
    <p:extLst>
      <p:ext uri="{BB962C8B-B14F-4D97-AF65-F5344CB8AC3E}">
        <p14:creationId xmlns:p14="http://schemas.microsoft.com/office/powerpoint/2010/main" val="2951235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linds(horizontal)">
                                      <p:cBhvr>
                                        <p:cTn id="7" dur="500"/>
                                        <p:tgtEl>
                                          <p:spTgt spid="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5">
                                            <p:txEl>
                                              <p:pRg st="0" end="0"/>
                                            </p:txEl>
                                          </p:spTgt>
                                        </p:tgtEl>
                                        <p:attrNameLst>
                                          <p:attrName>style.visibility</p:attrName>
                                        </p:attrNameLst>
                                      </p:cBhvr>
                                      <p:to>
                                        <p:strVal val="visible"/>
                                      </p:to>
                                    </p:set>
                                    <p:animEffect transition="in" filter="blinds(horizontal)">
                                      <p:cBhvr>
                                        <p:cTn id="12" dur="500"/>
                                        <p:tgtEl>
                                          <p:spTgt spid="5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5">
                                            <p:txEl>
                                              <p:pRg st="1" end="1"/>
                                            </p:txEl>
                                          </p:spTgt>
                                        </p:tgtEl>
                                        <p:attrNameLst>
                                          <p:attrName>style.visibility</p:attrName>
                                        </p:attrNameLst>
                                      </p:cBhvr>
                                      <p:to>
                                        <p:strVal val="visible"/>
                                      </p:to>
                                    </p:set>
                                    <p:animEffect transition="in" filter="blinds(horizontal)">
                                      <p:cBhvr>
                                        <p:cTn id="17" dur="500"/>
                                        <p:tgtEl>
                                          <p:spTgt spid="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5">
                                            <p:txEl>
                                              <p:pRg st="2" end="2"/>
                                            </p:txEl>
                                          </p:spTgt>
                                        </p:tgtEl>
                                        <p:attrNameLst>
                                          <p:attrName>style.visibility</p:attrName>
                                        </p:attrNameLst>
                                      </p:cBhvr>
                                      <p:to>
                                        <p:strVal val="visible"/>
                                      </p:to>
                                    </p:set>
                                    <p:animEffect transition="in" filter="blinds(horizontal)">
                                      <p:cBhvr>
                                        <p:cTn id="22" dur="500"/>
                                        <p:tgtEl>
                                          <p:spTgt spid="55">
                                            <p:txEl>
                                              <p:pRg st="2" end="2"/>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55">
                                            <p:txEl>
                                              <p:pRg st="3" end="3"/>
                                            </p:txEl>
                                          </p:spTgt>
                                        </p:tgtEl>
                                        <p:attrNameLst>
                                          <p:attrName>style.visibility</p:attrName>
                                        </p:attrNameLst>
                                      </p:cBhvr>
                                      <p:to>
                                        <p:strVal val="visible"/>
                                      </p:to>
                                    </p:set>
                                    <p:animEffect transition="in" filter="blinds(horizontal)">
                                      <p:cBhvr>
                                        <p:cTn id="25" dur="500"/>
                                        <p:tgtEl>
                                          <p:spTgt spid="55">
                                            <p:txEl>
                                              <p:pRg st="3" end="3"/>
                                            </p:txEl>
                                          </p:spTgt>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55">
                                            <p:txEl>
                                              <p:pRg st="4" end="4"/>
                                            </p:txEl>
                                          </p:spTgt>
                                        </p:tgtEl>
                                        <p:attrNameLst>
                                          <p:attrName>style.visibility</p:attrName>
                                        </p:attrNameLst>
                                      </p:cBhvr>
                                      <p:to>
                                        <p:strVal val="visible"/>
                                      </p:to>
                                    </p:set>
                                    <p:animEffect transition="in" filter="blinds(horizontal)">
                                      <p:cBhvr>
                                        <p:cTn id="28" dur="500"/>
                                        <p:tgtEl>
                                          <p:spTgt spid="55">
                                            <p:txEl>
                                              <p:pRg st="4" end="4"/>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55">
                                            <p:txEl>
                                              <p:pRg st="5" end="5"/>
                                            </p:txEl>
                                          </p:spTgt>
                                        </p:tgtEl>
                                        <p:attrNameLst>
                                          <p:attrName>style.visibility</p:attrName>
                                        </p:attrNameLst>
                                      </p:cBhvr>
                                      <p:to>
                                        <p:strVal val="visible"/>
                                      </p:to>
                                    </p:set>
                                    <p:animEffect transition="in" filter="blinds(horizontal)">
                                      <p:cBhvr>
                                        <p:cTn id="31" dur="500"/>
                                        <p:tgtEl>
                                          <p:spTgt spid="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54">
            <a:extLst>
              <a:ext uri="{FF2B5EF4-FFF2-40B4-BE49-F238E27FC236}">
                <a16:creationId xmlns:a16="http://schemas.microsoft.com/office/drawing/2014/main" id="{B292239D-D3D9-344C-9E85-E16F8D21BDDB}"/>
              </a:ext>
            </a:extLst>
          </p:cNvPr>
          <p:cNvGrpSpPr>
            <a:grpSpLocks/>
          </p:cNvGrpSpPr>
          <p:nvPr/>
        </p:nvGrpSpPr>
        <p:grpSpPr bwMode="auto">
          <a:xfrm>
            <a:off x="1464469" y="1208485"/>
            <a:ext cx="2228850" cy="1512503"/>
            <a:chOff x="457200" y="76200"/>
            <a:chExt cx="2971800" cy="2016369"/>
          </a:xfrm>
        </p:grpSpPr>
        <p:sp>
          <p:nvSpPr>
            <p:cNvPr id="18489" name="Rectangle 2">
              <a:extLst>
                <a:ext uri="{FF2B5EF4-FFF2-40B4-BE49-F238E27FC236}">
                  <a16:creationId xmlns:a16="http://schemas.microsoft.com/office/drawing/2014/main" id="{714AD1EA-94FD-6A42-8813-489D0D481ADD}"/>
                </a:ext>
              </a:extLst>
            </p:cNvPr>
            <p:cNvSpPr>
              <a:spLocks noChangeArrowheads="1"/>
            </p:cNvSpPr>
            <p:nvPr/>
          </p:nvSpPr>
          <p:spPr bwMode="auto">
            <a:xfrm>
              <a:off x="1143000" y="304800"/>
              <a:ext cx="2057400" cy="16002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8490" name="Text Box 32">
              <a:extLst>
                <a:ext uri="{FF2B5EF4-FFF2-40B4-BE49-F238E27FC236}">
                  <a16:creationId xmlns:a16="http://schemas.microsoft.com/office/drawing/2014/main" id="{D164B174-E07B-3B46-B885-2FF84CD506F7}"/>
                </a:ext>
              </a:extLst>
            </p:cNvPr>
            <p:cNvSpPr txBox="1">
              <a:spLocks noChangeArrowheads="1"/>
            </p:cNvSpPr>
            <p:nvPr/>
          </p:nvSpPr>
          <p:spPr bwMode="auto">
            <a:xfrm>
              <a:off x="838200" y="76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8491" name="Text Box 33">
              <a:extLst>
                <a:ext uri="{FF2B5EF4-FFF2-40B4-BE49-F238E27FC236}">
                  <a16:creationId xmlns:a16="http://schemas.microsoft.com/office/drawing/2014/main" id="{D5820672-4935-3E43-9457-CBDBFAB91E82}"/>
                </a:ext>
              </a:extLst>
            </p:cNvPr>
            <p:cNvSpPr txBox="1">
              <a:spLocks noChangeArrowheads="1"/>
            </p:cNvSpPr>
            <p:nvPr/>
          </p:nvSpPr>
          <p:spPr bwMode="auto">
            <a:xfrm>
              <a:off x="457200" y="1600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L-1</a:t>
              </a:r>
            </a:p>
          </p:txBody>
        </p:sp>
        <p:sp>
          <p:nvSpPr>
            <p:cNvPr id="18492" name="Text Box 38">
              <a:extLst>
                <a:ext uri="{FF2B5EF4-FFF2-40B4-BE49-F238E27FC236}">
                  <a16:creationId xmlns:a16="http://schemas.microsoft.com/office/drawing/2014/main" id="{CABC6776-AB43-994A-BA7D-7F4440536023}"/>
                </a:ext>
              </a:extLst>
            </p:cNvPr>
            <p:cNvSpPr txBox="1">
              <a:spLocks noChangeArrowheads="1"/>
            </p:cNvSpPr>
            <p:nvPr/>
          </p:nvSpPr>
          <p:spPr bwMode="auto">
            <a:xfrm>
              <a:off x="1676400" y="381000"/>
              <a:ext cx="17526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8493" name="Text Box 39">
              <a:extLst>
                <a:ext uri="{FF2B5EF4-FFF2-40B4-BE49-F238E27FC236}">
                  <a16:creationId xmlns:a16="http://schemas.microsoft.com/office/drawing/2014/main" id="{1317BC30-EC38-E44A-9374-646E30838C55}"/>
                </a:ext>
              </a:extLst>
            </p:cNvPr>
            <p:cNvSpPr txBox="1">
              <a:spLocks noChangeArrowheads="1"/>
            </p:cNvSpPr>
            <p:nvPr/>
          </p:nvSpPr>
          <p:spPr bwMode="auto">
            <a:xfrm>
              <a:off x="1295400" y="914400"/>
              <a:ext cx="1600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CALL B </a:t>
              </a:r>
              <a:r>
                <a:rPr lang="zh-CN" altLang="en-US">
                  <a:solidFill>
                    <a:srgbClr val="FFFFFF"/>
                  </a:solidFill>
                </a:rPr>
                <a:t>；</a:t>
              </a:r>
            </a:p>
          </p:txBody>
        </p:sp>
        <p:sp>
          <p:nvSpPr>
            <p:cNvPr id="18494" name="Text Box 40">
              <a:extLst>
                <a:ext uri="{FF2B5EF4-FFF2-40B4-BE49-F238E27FC236}">
                  <a16:creationId xmlns:a16="http://schemas.microsoft.com/office/drawing/2014/main" id="{FB78D48A-2FFD-3644-81E1-815B51988230}"/>
                </a:ext>
              </a:extLst>
            </p:cNvPr>
            <p:cNvSpPr txBox="1">
              <a:spLocks noChangeArrowheads="1"/>
            </p:cNvSpPr>
            <p:nvPr/>
          </p:nvSpPr>
          <p:spPr bwMode="auto">
            <a:xfrm>
              <a:off x="1371600" y="1447800"/>
              <a:ext cx="1981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nvGrpSpPr>
          <p:cNvPr id="18435" name="组合 55">
            <a:extLst>
              <a:ext uri="{FF2B5EF4-FFF2-40B4-BE49-F238E27FC236}">
                <a16:creationId xmlns:a16="http://schemas.microsoft.com/office/drawing/2014/main" id="{7D783E32-D531-AD47-98B2-4C3B5A4AFFA2}"/>
              </a:ext>
            </a:extLst>
          </p:cNvPr>
          <p:cNvGrpSpPr>
            <a:grpSpLocks/>
          </p:cNvGrpSpPr>
          <p:nvPr/>
        </p:nvGrpSpPr>
        <p:grpSpPr bwMode="auto">
          <a:xfrm>
            <a:off x="1464469" y="2597945"/>
            <a:ext cx="2228850" cy="1455351"/>
            <a:chOff x="457200" y="1981200"/>
            <a:chExt cx="2971800" cy="1940166"/>
          </a:xfrm>
        </p:grpSpPr>
        <p:sp>
          <p:nvSpPr>
            <p:cNvPr id="12" name="Rectangle 3">
              <a:extLst>
                <a:ext uri="{FF2B5EF4-FFF2-40B4-BE49-F238E27FC236}">
                  <a16:creationId xmlns:a16="http://schemas.microsoft.com/office/drawing/2014/main" id="{D00334F6-948C-9F42-9196-8DD7558C4A5B}"/>
                </a:ext>
              </a:extLst>
            </p:cNvPr>
            <p:cNvSpPr>
              <a:spLocks noChangeArrowheads="1"/>
            </p:cNvSpPr>
            <p:nvPr/>
          </p:nvSpPr>
          <p:spPr bwMode="auto">
            <a:xfrm>
              <a:off x="1143000" y="2209764"/>
              <a:ext cx="2057400" cy="1599950"/>
            </a:xfrm>
            <a:prstGeom prst="rect">
              <a:avLst/>
            </a:prstGeom>
            <a:solidFill>
              <a:srgbClr val="53FFA1"/>
            </a:solidFill>
            <a:ln w="9525">
              <a:solidFill>
                <a:schemeClr val="tx1"/>
              </a:solidFill>
              <a:miter lim="800000"/>
              <a:headEnd/>
              <a:tailEnd/>
            </a:ln>
          </p:spPr>
          <p:txBody>
            <a:bodyPr wrap="none" anchor="ctr"/>
            <a:lstStyle/>
            <a:p>
              <a:pPr>
                <a:defRPr/>
              </a:pPr>
              <a:endParaRPr lang="zh-CN" altLang="en-US" dirty="0">
                <a:solidFill>
                  <a:srgbClr val="FFFFFF"/>
                </a:solidFill>
                <a:effectLst>
                  <a:outerShdw blurRad="38100" dist="38100" dir="2700000" algn="tl">
                    <a:srgbClr val="000000">
                      <a:alpha val="43137"/>
                    </a:srgbClr>
                  </a:outerShdw>
                </a:effectLst>
                <a:latin typeface="幼圆" pitchFamily="49" charset="-122"/>
                <a:ea typeface="幼圆" pitchFamily="49" charset="-122"/>
              </a:endParaRPr>
            </a:p>
          </p:txBody>
        </p:sp>
        <p:sp>
          <p:nvSpPr>
            <p:cNvPr id="18484" name="Text Box 34">
              <a:extLst>
                <a:ext uri="{FF2B5EF4-FFF2-40B4-BE49-F238E27FC236}">
                  <a16:creationId xmlns:a16="http://schemas.microsoft.com/office/drawing/2014/main" id="{2667C852-F9DB-2745-8850-40B9295C1FDA}"/>
                </a:ext>
              </a:extLst>
            </p:cNvPr>
            <p:cNvSpPr txBox="1">
              <a:spLocks noChangeArrowheads="1"/>
            </p:cNvSpPr>
            <p:nvPr/>
          </p:nvSpPr>
          <p:spPr bwMode="auto">
            <a:xfrm>
              <a:off x="762000" y="1981200"/>
              <a:ext cx="5334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8485" name="Text Box 35">
              <a:extLst>
                <a:ext uri="{FF2B5EF4-FFF2-40B4-BE49-F238E27FC236}">
                  <a16:creationId xmlns:a16="http://schemas.microsoft.com/office/drawing/2014/main" id="{8FB160FB-AE38-E949-AE75-DC3F86D5884F}"/>
                </a:ext>
              </a:extLst>
            </p:cNvPr>
            <p:cNvSpPr txBox="1">
              <a:spLocks noChangeArrowheads="1"/>
            </p:cNvSpPr>
            <p:nvPr/>
          </p:nvSpPr>
          <p:spPr bwMode="auto">
            <a:xfrm>
              <a:off x="457200" y="3429000"/>
              <a:ext cx="11430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M-1</a:t>
              </a:r>
            </a:p>
          </p:txBody>
        </p:sp>
        <p:sp>
          <p:nvSpPr>
            <p:cNvPr id="18486" name="Text Box 42">
              <a:extLst>
                <a:ext uri="{FF2B5EF4-FFF2-40B4-BE49-F238E27FC236}">
                  <a16:creationId xmlns:a16="http://schemas.microsoft.com/office/drawing/2014/main" id="{7F0C3D02-5CA6-B841-9650-987841CDB163}"/>
                </a:ext>
              </a:extLst>
            </p:cNvPr>
            <p:cNvSpPr txBox="1">
              <a:spLocks noChangeArrowheads="1"/>
            </p:cNvSpPr>
            <p:nvPr/>
          </p:nvSpPr>
          <p:spPr bwMode="auto">
            <a:xfrm>
              <a:off x="1600200" y="2286001"/>
              <a:ext cx="18288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rPr>
                <a:t>模块</a:t>
              </a:r>
              <a:r>
                <a:rPr lang="en-US" altLang="zh-CN">
                  <a:solidFill>
                    <a:srgbClr val="0000FF"/>
                  </a:solidFill>
                </a:rPr>
                <a:t>B</a:t>
              </a:r>
            </a:p>
          </p:txBody>
        </p:sp>
        <p:sp>
          <p:nvSpPr>
            <p:cNvPr id="18487" name="Text Box 43">
              <a:extLst>
                <a:ext uri="{FF2B5EF4-FFF2-40B4-BE49-F238E27FC236}">
                  <a16:creationId xmlns:a16="http://schemas.microsoft.com/office/drawing/2014/main" id="{56E48167-E3D1-6341-9FDB-60307FC479CF}"/>
                </a:ext>
              </a:extLst>
            </p:cNvPr>
            <p:cNvSpPr txBox="1">
              <a:spLocks noChangeArrowheads="1"/>
            </p:cNvSpPr>
            <p:nvPr/>
          </p:nvSpPr>
          <p:spPr bwMode="auto">
            <a:xfrm>
              <a:off x="1447800" y="2819400"/>
              <a:ext cx="14478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CALL C</a:t>
              </a:r>
            </a:p>
          </p:txBody>
        </p:sp>
        <p:sp>
          <p:nvSpPr>
            <p:cNvPr id="18488" name="Text Box 44">
              <a:extLst>
                <a:ext uri="{FF2B5EF4-FFF2-40B4-BE49-F238E27FC236}">
                  <a16:creationId xmlns:a16="http://schemas.microsoft.com/office/drawing/2014/main" id="{7408C325-96D3-7540-9146-6F8C20D71FE6}"/>
                </a:ext>
              </a:extLst>
            </p:cNvPr>
            <p:cNvSpPr txBox="1">
              <a:spLocks noChangeArrowheads="1"/>
            </p:cNvSpPr>
            <p:nvPr/>
          </p:nvSpPr>
          <p:spPr bwMode="auto">
            <a:xfrm>
              <a:off x="1524000" y="3352800"/>
              <a:ext cx="1600200" cy="492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Return;</a:t>
              </a:r>
            </a:p>
          </p:txBody>
        </p:sp>
      </p:grpSp>
      <p:grpSp>
        <p:nvGrpSpPr>
          <p:cNvPr id="18436" name="组合 59">
            <a:extLst>
              <a:ext uri="{FF2B5EF4-FFF2-40B4-BE49-F238E27FC236}">
                <a16:creationId xmlns:a16="http://schemas.microsoft.com/office/drawing/2014/main" id="{8BDE045F-2E5E-8F41-97F0-7BE928E56631}"/>
              </a:ext>
            </a:extLst>
          </p:cNvPr>
          <p:cNvGrpSpPr>
            <a:grpSpLocks/>
          </p:cNvGrpSpPr>
          <p:nvPr/>
        </p:nvGrpSpPr>
        <p:grpSpPr bwMode="auto">
          <a:xfrm>
            <a:off x="1518049" y="4130278"/>
            <a:ext cx="2107406" cy="1426606"/>
            <a:chOff x="500034" y="4043370"/>
            <a:chExt cx="2809876" cy="1902138"/>
          </a:xfrm>
        </p:grpSpPr>
        <p:sp>
          <p:nvSpPr>
            <p:cNvPr id="18477" name="Rectangle 4">
              <a:extLst>
                <a:ext uri="{FF2B5EF4-FFF2-40B4-BE49-F238E27FC236}">
                  <a16:creationId xmlns:a16="http://schemas.microsoft.com/office/drawing/2014/main" id="{210FDC00-6DB9-684D-B7E7-93F14724D547}"/>
                </a:ext>
              </a:extLst>
            </p:cNvPr>
            <p:cNvSpPr>
              <a:spLocks noChangeArrowheads="1"/>
            </p:cNvSpPr>
            <p:nvPr/>
          </p:nvSpPr>
          <p:spPr bwMode="auto">
            <a:xfrm>
              <a:off x="1142976" y="4214818"/>
              <a:ext cx="2057400" cy="1600200"/>
            </a:xfrm>
            <a:prstGeom prst="rect">
              <a:avLst/>
            </a:prstGeom>
            <a:solidFill>
              <a:srgbClr val="FF33CC"/>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18478" name="组合 58">
              <a:extLst>
                <a:ext uri="{FF2B5EF4-FFF2-40B4-BE49-F238E27FC236}">
                  <a16:creationId xmlns:a16="http://schemas.microsoft.com/office/drawing/2014/main" id="{FE467A3E-99D5-6B4B-B60F-CE89D96765B6}"/>
                </a:ext>
              </a:extLst>
            </p:cNvPr>
            <p:cNvGrpSpPr>
              <a:grpSpLocks/>
            </p:cNvGrpSpPr>
            <p:nvPr/>
          </p:nvGrpSpPr>
          <p:grpSpPr bwMode="auto">
            <a:xfrm>
              <a:off x="500034" y="4043370"/>
              <a:ext cx="2809876" cy="1902138"/>
              <a:chOff x="390524" y="4043370"/>
              <a:chExt cx="2809876" cy="1902138"/>
            </a:xfrm>
          </p:grpSpPr>
          <p:sp>
            <p:nvSpPr>
              <p:cNvPr id="18479" name="Text Box 36">
                <a:extLst>
                  <a:ext uri="{FF2B5EF4-FFF2-40B4-BE49-F238E27FC236}">
                    <a16:creationId xmlns:a16="http://schemas.microsoft.com/office/drawing/2014/main" id="{6472C039-EC21-2544-90AA-CC114668A21E}"/>
                  </a:ext>
                </a:extLst>
              </p:cNvPr>
              <p:cNvSpPr txBox="1">
                <a:spLocks noChangeArrowheads="1"/>
              </p:cNvSpPr>
              <p:nvPr/>
            </p:nvSpPr>
            <p:spPr bwMode="auto">
              <a:xfrm>
                <a:off x="604837" y="4043370"/>
                <a:ext cx="6096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8480" name="Text Box 37">
                <a:extLst>
                  <a:ext uri="{FF2B5EF4-FFF2-40B4-BE49-F238E27FC236}">
                    <a16:creationId xmlns:a16="http://schemas.microsoft.com/office/drawing/2014/main" id="{1980CECE-2725-0B4E-A612-2B7ACC6F01D6}"/>
                  </a:ext>
                </a:extLst>
              </p:cNvPr>
              <p:cNvSpPr txBox="1">
                <a:spLocks noChangeArrowheads="1"/>
              </p:cNvSpPr>
              <p:nvPr/>
            </p:nvSpPr>
            <p:spPr bwMode="auto">
              <a:xfrm>
                <a:off x="390524" y="5453066"/>
                <a:ext cx="8382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N-1</a:t>
                </a:r>
              </a:p>
            </p:txBody>
          </p:sp>
          <p:sp>
            <p:nvSpPr>
              <p:cNvPr id="18481" name="Text Box 46">
                <a:extLst>
                  <a:ext uri="{FF2B5EF4-FFF2-40B4-BE49-F238E27FC236}">
                    <a16:creationId xmlns:a16="http://schemas.microsoft.com/office/drawing/2014/main" id="{A16CBABC-9E32-1548-9295-8672F6D83154}"/>
                  </a:ext>
                </a:extLst>
              </p:cNvPr>
              <p:cNvSpPr txBox="1">
                <a:spLocks noChangeArrowheads="1"/>
              </p:cNvSpPr>
              <p:nvPr/>
            </p:nvSpPr>
            <p:spPr bwMode="auto">
              <a:xfrm>
                <a:off x="1524001" y="4233866"/>
                <a:ext cx="1523999"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latin typeface="幼圆" pitchFamily="49" charset="-122"/>
                    <a:ea typeface="幼圆" pitchFamily="49" charset="-122"/>
                  </a:rPr>
                  <a:t>模块</a:t>
                </a:r>
                <a:r>
                  <a:rPr lang="en-US" altLang="zh-CN">
                    <a:solidFill>
                      <a:srgbClr val="FFFFFF"/>
                    </a:solidFill>
                    <a:latin typeface="幼圆" pitchFamily="49" charset="-122"/>
                    <a:ea typeface="幼圆" pitchFamily="49" charset="-122"/>
                  </a:rPr>
                  <a:t>C</a:t>
                </a:r>
              </a:p>
            </p:txBody>
          </p:sp>
          <p:sp>
            <p:nvSpPr>
              <p:cNvPr id="18482" name="Text Box 47">
                <a:extLst>
                  <a:ext uri="{FF2B5EF4-FFF2-40B4-BE49-F238E27FC236}">
                    <a16:creationId xmlns:a16="http://schemas.microsoft.com/office/drawing/2014/main" id="{C7D0A987-7901-734B-A8B7-5D465446C05A}"/>
                  </a:ext>
                </a:extLst>
              </p:cNvPr>
              <p:cNvSpPr txBox="1">
                <a:spLocks noChangeArrowheads="1"/>
              </p:cNvSpPr>
              <p:nvPr/>
            </p:nvSpPr>
            <p:spPr bwMode="auto">
              <a:xfrm>
                <a:off x="1600201" y="5300666"/>
                <a:ext cx="1600199"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sp>
        <p:nvSpPr>
          <p:cNvPr id="18437" name="Text Box 71">
            <a:extLst>
              <a:ext uri="{FF2B5EF4-FFF2-40B4-BE49-F238E27FC236}">
                <a16:creationId xmlns:a16="http://schemas.microsoft.com/office/drawing/2014/main" id="{EC3D5A68-3D7C-CC45-A7EA-E921BE0EF41A}"/>
              </a:ext>
            </a:extLst>
          </p:cNvPr>
          <p:cNvSpPr txBox="1">
            <a:spLocks noChangeArrowheads="1"/>
          </p:cNvSpPr>
          <p:nvPr/>
        </p:nvSpPr>
        <p:spPr bwMode="auto">
          <a:xfrm>
            <a:off x="1839516" y="5459016"/>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latin typeface="幼圆" pitchFamily="49" charset="-122"/>
                <a:ea typeface="幼圆" pitchFamily="49" charset="-122"/>
              </a:rPr>
              <a:t>(a) </a:t>
            </a:r>
            <a:r>
              <a:rPr lang="zh-CN" altLang="en-US">
                <a:solidFill>
                  <a:srgbClr val="0000FF"/>
                </a:solidFill>
                <a:latin typeface="幼圆" pitchFamily="49" charset="-122"/>
                <a:ea typeface="幼圆" pitchFamily="49" charset="-122"/>
              </a:rPr>
              <a:t>目标模块</a:t>
            </a:r>
          </a:p>
        </p:txBody>
      </p:sp>
      <p:sp>
        <p:nvSpPr>
          <p:cNvPr id="18438" name="Text Box 72">
            <a:extLst>
              <a:ext uri="{FF2B5EF4-FFF2-40B4-BE49-F238E27FC236}">
                <a16:creationId xmlns:a16="http://schemas.microsoft.com/office/drawing/2014/main" id="{F485FA2E-D898-9D47-A044-E072C17DF674}"/>
              </a:ext>
            </a:extLst>
          </p:cNvPr>
          <p:cNvSpPr txBox="1">
            <a:spLocks noChangeArrowheads="1"/>
          </p:cNvSpPr>
          <p:nvPr/>
        </p:nvSpPr>
        <p:spPr bwMode="auto">
          <a:xfrm>
            <a:off x="5965031" y="5357813"/>
            <a:ext cx="2057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latin typeface="幼圆" pitchFamily="49" charset="-122"/>
                <a:ea typeface="幼圆" pitchFamily="49" charset="-122"/>
              </a:rPr>
              <a:t>(b) </a:t>
            </a:r>
            <a:r>
              <a:rPr lang="zh-CN" altLang="en-US">
                <a:solidFill>
                  <a:srgbClr val="0000FF"/>
                </a:solidFill>
                <a:latin typeface="幼圆" pitchFamily="49" charset="-122"/>
                <a:ea typeface="幼圆" pitchFamily="49" charset="-122"/>
              </a:rPr>
              <a:t>装入模块</a:t>
            </a:r>
          </a:p>
        </p:txBody>
      </p:sp>
      <p:grpSp>
        <p:nvGrpSpPr>
          <p:cNvPr id="6" name="组合 63">
            <a:extLst>
              <a:ext uri="{FF2B5EF4-FFF2-40B4-BE49-F238E27FC236}">
                <a16:creationId xmlns:a16="http://schemas.microsoft.com/office/drawing/2014/main" id="{FD1EEA17-EFD6-8D4D-941E-BA871866C0C3}"/>
              </a:ext>
            </a:extLst>
          </p:cNvPr>
          <p:cNvGrpSpPr>
            <a:grpSpLocks/>
          </p:cNvGrpSpPr>
          <p:nvPr/>
        </p:nvGrpSpPr>
        <p:grpSpPr bwMode="auto">
          <a:xfrm>
            <a:off x="5350669" y="2943226"/>
            <a:ext cx="2228850" cy="1526840"/>
            <a:chOff x="457200" y="1981200"/>
            <a:chExt cx="2971800" cy="2035770"/>
          </a:xfrm>
        </p:grpSpPr>
        <p:sp>
          <p:nvSpPr>
            <p:cNvPr id="18471" name="Rectangle 3">
              <a:extLst>
                <a:ext uri="{FF2B5EF4-FFF2-40B4-BE49-F238E27FC236}">
                  <a16:creationId xmlns:a16="http://schemas.microsoft.com/office/drawing/2014/main" id="{2EA5B3FA-80E3-E042-9040-E2E30D96628D}"/>
                </a:ext>
              </a:extLst>
            </p:cNvPr>
            <p:cNvSpPr>
              <a:spLocks noChangeArrowheads="1"/>
            </p:cNvSpPr>
            <p:nvPr/>
          </p:nvSpPr>
          <p:spPr bwMode="auto">
            <a:xfrm>
              <a:off x="1143000" y="2209800"/>
              <a:ext cx="2057400" cy="1600200"/>
            </a:xfrm>
            <a:prstGeom prst="rect">
              <a:avLst/>
            </a:prstGeom>
            <a:solidFill>
              <a:srgbClr val="53FFA1"/>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FFFFFF"/>
                </a:solidFill>
              </a:endParaRPr>
            </a:p>
          </p:txBody>
        </p:sp>
        <p:sp>
          <p:nvSpPr>
            <p:cNvPr id="18472" name="Text Box 34">
              <a:extLst>
                <a:ext uri="{FF2B5EF4-FFF2-40B4-BE49-F238E27FC236}">
                  <a16:creationId xmlns:a16="http://schemas.microsoft.com/office/drawing/2014/main" id="{E48B9D06-80C2-B641-9EAF-AEAAADD02EAD}"/>
                </a:ext>
              </a:extLst>
            </p:cNvPr>
            <p:cNvSpPr txBox="1">
              <a:spLocks noChangeArrowheads="1"/>
            </p:cNvSpPr>
            <p:nvPr/>
          </p:nvSpPr>
          <p:spPr bwMode="auto">
            <a:xfrm>
              <a:off x="762000" y="1981200"/>
              <a:ext cx="533400" cy="49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8473" name="Text Box 35">
              <a:extLst>
                <a:ext uri="{FF2B5EF4-FFF2-40B4-BE49-F238E27FC236}">
                  <a16:creationId xmlns:a16="http://schemas.microsoft.com/office/drawing/2014/main" id="{3FA8A07C-03A6-AB4F-B4C8-2EC58A8FBFBE}"/>
                </a:ext>
              </a:extLst>
            </p:cNvPr>
            <p:cNvSpPr txBox="1">
              <a:spLocks noChangeArrowheads="1"/>
            </p:cNvSpPr>
            <p:nvPr/>
          </p:nvSpPr>
          <p:spPr bwMode="auto">
            <a:xfrm>
              <a:off x="457200" y="3524531"/>
              <a:ext cx="1143000" cy="49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M-1</a:t>
              </a:r>
            </a:p>
          </p:txBody>
        </p:sp>
        <p:sp>
          <p:nvSpPr>
            <p:cNvPr id="18474" name="Text Box 42">
              <a:extLst>
                <a:ext uri="{FF2B5EF4-FFF2-40B4-BE49-F238E27FC236}">
                  <a16:creationId xmlns:a16="http://schemas.microsoft.com/office/drawing/2014/main" id="{166501B0-CD8A-684E-A046-94943E5C72D5}"/>
                </a:ext>
              </a:extLst>
            </p:cNvPr>
            <p:cNvSpPr txBox="1">
              <a:spLocks noChangeArrowheads="1"/>
            </p:cNvSpPr>
            <p:nvPr/>
          </p:nvSpPr>
          <p:spPr bwMode="auto">
            <a:xfrm>
              <a:off x="1600200" y="2286000"/>
              <a:ext cx="1828800" cy="49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rPr>
                <a:t>模块</a:t>
              </a:r>
              <a:r>
                <a:rPr lang="en-US" altLang="zh-CN">
                  <a:solidFill>
                    <a:srgbClr val="0000FF"/>
                  </a:solidFill>
                </a:rPr>
                <a:t>B</a:t>
              </a:r>
            </a:p>
          </p:txBody>
        </p:sp>
        <p:sp>
          <p:nvSpPr>
            <p:cNvPr id="18475" name="Text Box 43">
              <a:extLst>
                <a:ext uri="{FF2B5EF4-FFF2-40B4-BE49-F238E27FC236}">
                  <a16:creationId xmlns:a16="http://schemas.microsoft.com/office/drawing/2014/main" id="{AB1DC743-BF28-DE4C-9D24-6CD0F124B13C}"/>
                </a:ext>
              </a:extLst>
            </p:cNvPr>
            <p:cNvSpPr txBox="1">
              <a:spLocks noChangeArrowheads="1"/>
            </p:cNvSpPr>
            <p:nvPr/>
          </p:nvSpPr>
          <p:spPr bwMode="auto">
            <a:xfrm>
              <a:off x="1447800" y="2814631"/>
              <a:ext cx="1447800" cy="49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CALL C</a:t>
              </a:r>
            </a:p>
          </p:txBody>
        </p:sp>
        <p:sp>
          <p:nvSpPr>
            <p:cNvPr id="18476" name="Text Box 44">
              <a:extLst>
                <a:ext uri="{FF2B5EF4-FFF2-40B4-BE49-F238E27FC236}">
                  <a16:creationId xmlns:a16="http://schemas.microsoft.com/office/drawing/2014/main" id="{C0D95A8E-94FA-A549-88E9-37869DE66454}"/>
                </a:ext>
              </a:extLst>
            </p:cNvPr>
            <p:cNvSpPr txBox="1">
              <a:spLocks noChangeArrowheads="1"/>
            </p:cNvSpPr>
            <p:nvPr/>
          </p:nvSpPr>
          <p:spPr bwMode="auto">
            <a:xfrm>
              <a:off x="1524000" y="3352799"/>
              <a:ext cx="1600200" cy="49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Return;</a:t>
              </a:r>
            </a:p>
          </p:txBody>
        </p:sp>
      </p:grpSp>
      <p:grpSp>
        <p:nvGrpSpPr>
          <p:cNvPr id="7" name="组合 70">
            <a:extLst>
              <a:ext uri="{FF2B5EF4-FFF2-40B4-BE49-F238E27FC236}">
                <a16:creationId xmlns:a16="http://schemas.microsoft.com/office/drawing/2014/main" id="{2DC21D10-B9AD-8A40-88BE-121CDA6A2496}"/>
              </a:ext>
            </a:extLst>
          </p:cNvPr>
          <p:cNvGrpSpPr>
            <a:grpSpLocks/>
          </p:cNvGrpSpPr>
          <p:nvPr/>
        </p:nvGrpSpPr>
        <p:grpSpPr bwMode="auto">
          <a:xfrm>
            <a:off x="5292329" y="1157289"/>
            <a:ext cx="2303859" cy="1512504"/>
            <a:chOff x="357194" y="76200"/>
            <a:chExt cx="3071806" cy="2016370"/>
          </a:xfrm>
        </p:grpSpPr>
        <p:sp>
          <p:nvSpPr>
            <p:cNvPr id="18465" name="Rectangle 2">
              <a:extLst>
                <a:ext uri="{FF2B5EF4-FFF2-40B4-BE49-F238E27FC236}">
                  <a16:creationId xmlns:a16="http://schemas.microsoft.com/office/drawing/2014/main" id="{3EE11E7A-8B25-9A40-915A-013681BE46F9}"/>
                </a:ext>
              </a:extLst>
            </p:cNvPr>
            <p:cNvSpPr>
              <a:spLocks noChangeArrowheads="1"/>
            </p:cNvSpPr>
            <p:nvPr/>
          </p:nvSpPr>
          <p:spPr bwMode="auto">
            <a:xfrm>
              <a:off x="1143000" y="304800"/>
              <a:ext cx="2057400" cy="16002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8466" name="Text Box 32">
              <a:extLst>
                <a:ext uri="{FF2B5EF4-FFF2-40B4-BE49-F238E27FC236}">
                  <a16:creationId xmlns:a16="http://schemas.microsoft.com/office/drawing/2014/main" id="{91ACE1E9-D53C-0041-9845-E80B6A4AC2DA}"/>
                </a:ext>
              </a:extLst>
            </p:cNvPr>
            <p:cNvSpPr txBox="1">
              <a:spLocks noChangeArrowheads="1"/>
            </p:cNvSpPr>
            <p:nvPr/>
          </p:nvSpPr>
          <p:spPr bwMode="auto">
            <a:xfrm>
              <a:off x="838200" y="76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8467" name="Text Box 33">
              <a:extLst>
                <a:ext uri="{FF2B5EF4-FFF2-40B4-BE49-F238E27FC236}">
                  <a16:creationId xmlns:a16="http://schemas.microsoft.com/office/drawing/2014/main" id="{D5D0CFCD-DA5C-1D47-8188-3F6DDA83EB4C}"/>
                </a:ext>
              </a:extLst>
            </p:cNvPr>
            <p:cNvSpPr txBox="1">
              <a:spLocks noChangeArrowheads="1"/>
            </p:cNvSpPr>
            <p:nvPr/>
          </p:nvSpPr>
          <p:spPr bwMode="auto">
            <a:xfrm>
              <a:off x="357194" y="1600201"/>
              <a:ext cx="762000" cy="49236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L-1</a:t>
              </a:r>
            </a:p>
          </p:txBody>
        </p:sp>
        <p:sp>
          <p:nvSpPr>
            <p:cNvPr id="18468" name="Text Box 38">
              <a:extLst>
                <a:ext uri="{FF2B5EF4-FFF2-40B4-BE49-F238E27FC236}">
                  <a16:creationId xmlns:a16="http://schemas.microsoft.com/office/drawing/2014/main" id="{41814B61-9A53-7948-8AF6-545AD51F5C1D}"/>
                </a:ext>
              </a:extLst>
            </p:cNvPr>
            <p:cNvSpPr txBox="1">
              <a:spLocks noChangeArrowheads="1"/>
            </p:cNvSpPr>
            <p:nvPr/>
          </p:nvSpPr>
          <p:spPr bwMode="auto">
            <a:xfrm>
              <a:off x="1676399" y="381000"/>
              <a:ext cx="1752601"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8469" name="Text Box 39">
              <a:extLst>
                <a:ext uri="{FF2B5EF4-FFF2-40B4-BE49-F238E27FC236}">
                  <a16:creationId xmlns:a16="http://schemas.microsoft.com/office/drawing/2014/main" id="{7FB656DF-7B08-E546-9F94-8D3AEE0A1730}"/>
                </a:ext>
              </a:extLst>
            </p:cNvPr>
            <p:cNvSpPr txBox="1">
              <a:spLocks noChangeArrowheads="1"/>
            </p:cNvSpPr>
            <p:nvPr/>
          </p:nvSpPr>
          <p:spPr bwMode="auto">
            <a:xfrm>
              <a:off x="1285860" y="914400"/>
              <a:ext cx="1600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CALL B </a:t>
              </a:r>
              <a:r>
                <a:rPr lang="zh-CN" altLang="en-US">
                  <a:solidFill>
                    <a:srgbClr val="FFFFFF"/>
                  </a:solidFill>
                </a:rPr>
                <a:t>；</a:t>
              </a:r>
            </a:p>
          </p:txBody>
        </p:sp>
        <p:sp>
          <p:nvSpPr>
            <p:cNvPr id="18470" name="Text Box 40">
              <a:extLst>
                <a:ext uri="{FF2B5EF4-FFF2-40B4-BE49-F238E27FC236}">
                  <a16:creationId xmlns:a16="http://schemas.microsoft.com/office/drawing/2014/main" id="{7896ABC7-4798-B244-B7D7-547D62C65B34}"/>
                </a:ext>
              </a:extLst>
            </p:cNvPr>
            <p:cNvSpPr txBox="1">
              <a:spLocks noChangeArrowheads="1"/>
            </p:cNvSpPr>
            <p:nvPr/>
          </p:nvSpPr>
          <p:spPr bwMode="auto">
            <a:xfrm>
              <a:off x="1371600" y="1447800"/>
              <a:ext cx="1981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sp>
        <p:nvSpPr>
          <p:cNvPr id="50" name="矩形 49">
            <a:extLst>
              <a:ext uri="{FF2B5EF4-FFF2-40B4-BE49-F238E27FC236}">
                <a16:creationId xmlns:a16="http://schemas.microsoft.com/office/drawing/2014/main" id="{C5745927-BA50-DD44-A589-ECE637D7D31C}"/>
              </a:ext>
            </a:extLst>
          </p:cNvPr>
          <p:cNvSpPr>
            <a:spLocks noChangeArrowheads="1"/>
          </p:cNvSpPr>
          <p:nvPr/>
        </p:nvSpPr>
        <p:spPr bwMode="auto">
          <a:xfrm>
            <a:off x="5054203" y="2389586"/>
            <a:ext cx="642938" cy="48220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ts val="1125"/>
              </a:lnSpc>
              <a:spcBef>
                <a:spcPct val="50000"/>
              </a:spcBef>
            </a:pPr>
            <a:r>
              <a:rPr lang="en-US" altLang="zh-CN">
                <a:solidFill>
                  <a:srgbClr val="0000FF"/>
                </a:solidFill>
              </a:rPr>
              <a:t>L-1</a:t>
            </a:r>
          </a:p>
          <a:p>
            <a:pPr>
              <a:lnSpc>
                <a:spcPts val="1125"/>
              </a:lnSpc>
              <a:spcBef>
                <a:spcPct val="50000"/>
              </a:spcBef>
            </a:pPr>
            <a:r>
              <a:rPr lang="en-US" altLang="zh-CN">
                <a:solidFill>
                  <a:srgbClr val="0000FF"/>
                </a:solidFill>
              </a:rPr>
              <a:t>L</a:t>
            </a:r>
          </a:p>
        </p:txBody>
      </p:sp>
      <p:sp>
        <p:nvSpPr>
          <p:cNvPr id="51" name="矩形 50">
            <a:extLst>
              <a:ext uri="{FF2B5EF4-FFF2-40B4-BE49-F238E27FC236}">
                <a16:creationId xmlns:a16="http://schemas.microsoft.com/office/drawing/2014/main" id="{672A3F8D-7890-7546-8212-6357EFCBCFB2}"/>
              </a:ext>
            </a:extLst>
          </p:cNvPr>
          <p:cNvSpPr>
            <a:spLocks noChangeArrowheads="1"/>
          </p:cNvSpPr>
          <p:nvPr/>
        </p:nvSpPr>
        <p:spPr bwMode="auto">
          <a:xfrm>
            <a:off x="6018611" y="1821657"/>
            <a:ext cx="964406" cy="321469"/>
          </a:xfrm>
          <a:prstGeom prst="rect">
            <a:avLst/>
          </a:prstGeom>
          <a:solidFill>
            <a:srgbClr val="0000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JSR “L”</a:t>
            </a:r>
          </a:p>
        </p:txBody>
      </p:sp>
      <p:grpSp>
        <p:nvGrpSpPr>
          <p:cNvPr id="8" name="组合 81">
            <a:extLst>
              <a:ext uri="{FF2B5EF4-FFF2-40B4-BE49-F238E27FC236}">
                <a16:creationId xmlns:a16="http://schemas.microsoft.com/office/drawing/2014/main" id="{3438C115-1E55-7641-B9E7-FDD85B3749CB}"/>
              </a:ext>
            </a:extLst>
          </p:cNvPr>
          <p:cNvGrpSpPr>
            <a:grpSpLocks/>
          </p:cNvGrpSpPr>
          <p:nvPr/>
        </p:nvGrpSpPr>
        <p:grpSpPr bwMode="auto">
          <a:xfrm>
            <a:off x="7093744" y="2014539"/>
            <a:ext cx="800100" cy="750094"/>
            <a:chOff x="7934356" y="1428744"/>
            <a:chExt cx="1066800" cy="1143000"/>
          </a:xfrm>
        </p:grpSpPr>
        <p:sp>
          <p:nvSpPr>
            <p:cNvPr id="18462" name="Line 65">
              <a:extLst>
                <a:ext uri="{FF2B5EF4-FFF2-40B4-BE49-F238E27FC236}">
                  <a16:creationId xmlns:a16="http://schemas.microsoft.com/office/drawing/2014/main" id="{B3CED8A0-3E1D-7749-881D-15297632E6FA}"/>
                </a:ext>
              </a:extLst>
            </p:cNvPr>
            <p:cNvSpPr>
              <a:spLocks noChangeShapeType="1"/>
            </p:cNvSpPr>
            <p:nvPr/>
          </p:nvSpPr>
          <p:spPr bwMode="auto">
            <a:xfrm>
              <a:off x="9001156" y="1428744"/>
              <a:ext cx="0" cy="1143000"/>
            </a:xfrm>
            <a:prstGeom prst="line">
              <a:avLst/>
            </a:prstGeom>
            <a:noFill/>
            <a:ln w="9525">
              <a:solidFill>
                <a:schemeClr val="tx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3" name="Line 64">
              <a:extLst>
                <a:ext uri="{FF2B5EF4-FFF2-40B4-BE49-F238E27FC236}">
                  <a16:creationId xmlns:a16="http://schemas.microsoft.com/office/drawing/2014/main" id="{33C947AA-BC5E-004E-9B60-B6C0CA24187E}"/>
                </a:ext>
              </a:extLst>
            </p:cNvPr>
            <p:cNvSpPr>
              <a:spLocks noChangeShapeType="1"/>
            </p:cNvSpPr>
            <p:nvPr/>
          </p:nvSpPr>
          <p:spPr bwMode="auto">
            <a:xfrm>
              <a:off x="8086756" y="1428744"/>
              <a:ext cx="914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4" name="Line 67">
              <a:extLst>
                <a:ext uri="{FF2B5EF4-FFF2-40B4-BE49-F238E27FC236}">
                  <a16:creationId xmlns:a16="http://schemas.microsoft.com/office/drawing/2014/main" id="{7B3A21B1-605E-E04E-B693-8E3F4B31CA3F}"/>
                </a:ext>
              </a:extLst>
            </p:cNvPr>
            <p:cNvSpPr>
              <a:spLocks noChangeShapeType="1"/>
            </p:cNvSpPr>
            <p:nvPr/>
          </p:nvSpPr>
          <p:spPr bwMode="auto">
            <a:xfrm flipH="1">
              <a:off x="7934356" y="2571744"/>
              <a:ext cx="1066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9" name="组合 86">
            <a:extLst>
              <a:ext uri="{FF2B5EF4-FFF2-40B4-BE49-F238E27FC236}">
                <a16:creationId xmlns:a16="http://schemas.microsoft.com/office/drawing/2014/main" id="{7AD7FC6E-7B19-C34D-A2E6-DDE2B6F7BA9A}"/>
              </a:ext>
            </a:extLst>
          </p:cNvPr>
          <p:cNvGrpSpPr>
            <a:grpSpLocks/>
          </p:cNvGrpSpPr>
          <p:nvPr/>
        </p:nvGrpSpPr>
        <p:grpSpPr bwMode="auto">
          <a:xfrm>
            <a:off x="5429251" y="4404124"/>
            <a:ext cx="2089547" cy="1387483"/>
            <a:chOff x="523828" y="4095744"/>
            <a:chExt cx="2786082" cy="1849687"/>
          </a:xfrm>
        </p:grpSpPr>
        <p:sp>
          <p:nvSpPr>
            <p:cNvPr id="18456" name="Rectangle 4">
              <a:extLst>
                <a:ext uri="{FF2B5EF4-FFF2-40B4-BE49-F238E27FC236}">
                  <a16:creationId xmlns:a16="http://schemas.microsoft.com/office/drawing/2014/main" id="{6D86D3CB-42EC-E945-98AC-ECCDB8C8F578}"/>
                </a:ext>
              </a:extLst>
            </p:cNvPr>
            <p:cNvSpPr>
              <a:spLocks noChangeArrowheads="1"/>
            </p:cNvSpPr>
            <p:nvPr/>
          </p:nvSpPr>
          <p:spPr bwMode="auto">
            <a:xfrm>
              <a:off x="1155855" y="4214818"/>
              <a:ext cx="2057400" cy="1600200"/>
            </a:xfrm>
            <a:prstGeom prst="rect">
              <a:avLst/>
            </a:prstGeom>
            <a:solidFill>
              <a:srgbClr val="FF33CC"/>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FF"/>
                </a:solidFill>
              </a:endParaRPr>
            </a:p>
          </p:txBody>
        </p:sp>
        <p:grpSp>
          <p:nvGrpSpPr>
            <p:cNvPr id="18457" name="组合 58">
              <a:extLst>
                <a:ext uri="{FF2B5EF4-FFF2-40B4-BE49-F238E27FC236}">
                  <a16:creationId xmlns:a16="http://schemas.microsoft.com/office/drawing/2014/main" id="{95D301E0-82F6-8F4E-BC37-C016903778E1}"/>
                </a:ext>
              </a:extLst>
            </p:cNvPr>
            <p:cNvGrpSpPr>
              <a:grpSpLocks/>
            </p:cNvGrpSpPr>
            <p:nvPr/>
          </p:nvGrpSpPr>
          <p:grpSpPr bwMode="auto">
            <a:xfrm>
              <a:off x="523828" y="4095744"/>
              <a:ext cx="2786082" cy="1849687"/>
              <a:chOff x="414318" y="4095744"/>
              <a:chExt cx="2786082" cy="1849687"/>
            </a:xfrm>
          </p:grpSpPr>
          <p:sp>
            <p:nvSpPr>
              <p:cNvPr id="18458" name="Text Box 36">
                <a:extLst>
                  <a:ext uri="{FF2B5EF4-FFF2-40B4-BE49-F238E27FC236}">
                    <a16:creationId xmlns:a16="http://schemas.microsoft.com/office/drawing/2014/main" id="{083AC636-A6EA-A343-994A-D44D6ECFCA8F}"/>
                  </a:ext>
                </a:extLst>
              </p:cNvPr>
              <p:cNvSpPr txBox="1">
                <a:spLocks noChangeArrowheads="1"/>
              </p:cNvSpPr>
              <p:nvPr/>
            </p:nvSpPr>
            <p:spPr bwMode="auto">
              <a:xfrm>
                <a:off x="700071" y="4095744"/>
                <a:ext cx="609600" cy="49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8459" name="Text Box 37">
                <a:extLst>
                  <a:ext uri="{FF2B5EF4-FFF2-40B4-BE49-F238E27FC236}">
                    <a16:creationId xmlns:a16="http://schemas.microsoft.com/office/drawing/2014/main" id="{3D312A4F-AF37-4145-9401-9D396FC2FC10}"/>
                  </a:ext>
                </a:extLst>
              </p:cNvPr>
              <p:cNvSpPr txBox="1">
                <a:spLocks noChangeArrowheads="1"/>
              </p:cNvSpPr>
              <p:nvPr/>
            </p:nvSpPr>
            <p:spPr bwMode="auto">
              <a:xfrm>
                <a:off x="414318" y="5453066"/>
                <a:ext cx="838200" cy="49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N-1</a:t>
                </a:r>
              </a:p>
            </p:txBody>
          </p:sp>
          <p:sp>
            <p:nvSpPr>
              <p:cNvPr id="18460" name="Text Box 46">
                <a:extLst>
                  <a:ext uri="{FF2B5EF4-FFF2-40B4-BE49-F238E27FC236}">
                    <a16:creationId xmlns:a16="http://schemas.microsoft.com/office/drawing/2014/main" id="{9FE977EE-D381-024A-8EF1-264DA5C3A3E4}"/>
                  </a:ext>
                </a:extLst>
              </p:cNvPr>
              <p:cNvSpPr txBox="1">
                <a:spLocks noChangeArrowheads="1"/>
              </p:cNvSpPr>
              <p:nvPr/>
            </p:nvSpPr>
            <p:spPr bwMode="auto">
              <a:xfrm>
                <a:off x="1524000" y="4233866"/>
                <a:ext cx="1524000" cy="49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C</a:t>
                </a:r>
              </a:p>
            </p:txBody>
          </p:sp>
          <p:sp>
            <p:nvSpPr>
              <p:cNvPr id="18461" name="Text Box 47">
                <a:extLst>
                  <a:ext uri="{FF2B5EF4-FFF2-40B4-BE49-F238E27FC236}">
                    <a16:creationId xmlns:a16="http://schemas.microsoft.com/office/drawing/2014/main" id="{6B70EB91-1D5F-8B4E-888B-D31D2E211FB0}"/>
                  </a:ext>
                </a:extLst>
              </p:cNvPr>
              <p:cNvSpPr txBox="1">
                <a:spLocks noChangeArrowheads="1"/>
              </p:cNvSpPr>
              <p:nvPr/>
            </p:nvSpPr>
            <p:spPr bwMode="auto">
              <a:xfrm>
                <a:off x="1600200" y="5300666"/>
                <a:ext cx="1600200" cy="49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sp>
        <p:nvSpPr>
          <p:cNvPr id="63" name="矩形 62">
            <a:extLst>
              <a:ext uri="{FF2B5EF4-FFF2-40B4-BE49-F238E27FC236}">
                <a16:creationId xmlns:a16="http://schemas.microsoft.com/office/drawing/2014/main" id="{27F5FE62-694A-DF46-82BF-607877EFB5E5}"/>
              </a:ext>
            </a:extLst>
          </p:cNvPr>
          <p:cNvSpPr>
            <a:spLocks noChangeArrowheads="1"/>
          </p:cNvSpPr>
          <p:nvPr/>
        </p:nvSpPr>
        <p:spPr bwMode="auto">
          <a:xfrm>
            <a:off x="4973241" y="3514726"/>
            <a:ext cx="857250" cy="289322"/>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ts val="1125"/>
              </a:lnSpc>
              <a:spcBef>
                <a:spcPct val="50000"/>
              </a:spcBef>
            </a:pPr>
            <a:r>
              <a:rPr lang="en-US" altLang="zh-CN">
                <a:solidFill>
                  <a:srgbClr val="0000FF"/>
                </a:solidFill>
              </a:rPr>
              <a:t>L+M-1</a:t>
            </a:r>
          </a:p>
        </p:txBody>
      </p:sp>
      <p:sp>
        <p:nvSpPr>
          <p:cNvPr id="64" name="矩形 63">
            <a:extLst>
              <a:ext uri="{FF2B5EF4-FFF2-40B4-BE49-F238E27FC236}">
                <a16:creationId xmlns:a16="http://schemas.microsoft.com/office/drawing/2014/main" id="{A932E550-E855-804E-9B0B-20BA4F275D1D}"/>
              </a:ext>
            </a:extLst>
          </p:cNvPr>
          <p:cNvSpPr>
            <a:spLocks noChangeArrowheads="1"/>
          </p:cNvSpPr>
          <p:nvPr/>
        </p:nvSpPr>
        <p:spPr bwMode="auto">
          <a:xfrm>
            <a:off x="4732736" y="4693445"/>
            <a:ext cx="1125140" cy="321469"/>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L+M+N-1</a:t>
            </a:r>
          </a:p>
        </p:txBody>
      </p:sp>
      <p:sp>
        <p:nvSpPr>
          <p:cNvPr id="65" name="矩形 64">
            <a:extLst>
              <a:ext uri="{FF2B5EF4-FFF2-40B4-BE49-F238E27FC236}">
                <a16:creationId xmlns:a16="http://schemas.microsoft.com/office/drawing/2014/main" id="{66D4803F-119E-B448-B62B-AC742F5523F3}"/>
              </a:ext>
            </a:extLst>
          </p:cNvPr>
          <p:cNvSpPr>
            <a:spLocks noChangeArrowheads="1"/>
          </p:cNvSpPr>
          <p:nvPr/>
        </p:nvSpPr>
        <p:spPr bwMode="auto">
          <a:xfrm>
            <a:off x="4839892" y="3353992"/>
            <a:ext cx="750094" cy="61079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ts val="1125"/>
              </a:lnSpc>
              <a:spcBef>
                <a:spcPct val="50000"/>
              </a:spcBef>
            </a:pPr>
            <a:r>
              <a:rPr lang="en-US" altLang="zh-CN">
                <a:solidFill>
                  <a:srgbClr val="0000FF"/>
                </a:solidFill>
              </a:rPr>
              <a:t>L+M-1</a:t>
            </a:r>
          </a:p>
          <a:p>
            <a:pPr>
              <a:lnSpc>
                <a:spcPts val="1125"/>
              </a:lnSpc>
              <a:spcBef>
                <a:spcPct val="50000"/>
              </a:spcBef>
            </a:pPr>
            <a:r>
              <a:rPr lang="en-US" altLang="zh-CN">
                <a:solidFill>
                  <a:srgbClr val="0000FF"/>
                </a:solidFill>
              </a:rPr>
              <a:t>L+M</a:t>
            </a:r>
          </a:p>
        </p:txBody>
      </p:sp>
      <p:grpSp>
        <p:nvGrpSpPr>
          <p:cNvPr id="11" name="组合 80">
            <a:extLst>
              <a:ext uri="{FF2B5EF4-FFF2-40B4-BE49-F238E27FC236}">
                <a16:creationId xmlns:a16="http://schemas.microsoft.com/office/drawing/2014/main" id="{A2E1FDF8-65A3-7E49-873E-8097A8FDF424}"/>
              </a:ext>
            </a:extLst>
          </p:cNvPr>
          <p:cNvGrpSpPr>
            <a:grpSpLocks/>
          </p:cNvGrpSpPr>
          <p:nvPr/>
        </p:nvGrpSpPr>
        <p:grpSpPr bwMode="auto">
          <a:xfrm>
            <a:off x="6986588" y="3086100"/>
            <a:ext cx="800100" cy="857250"/>
            <a:chOff x="7467600" y="4929206"/>
            <a:chExt cx="1066800" cy="1143000"/>
          </a:xfrm>
        </p:grpSpPr>
        <p:sp>
          <p:nvSpPr>
            <p:cNvPr id="18453" name="Line 69">
              <a:extLst>
                <a:ext uri="{FF2B5EF4-FFF2-40B4-BE49-F238E27FC236}">
                  <a16:creationId xmlns:a16="http://schemas.microsoft.com/office/drawing/2014/main" id="{DF135A82-4045-E845-A494-9E223E2AA0E2}"/>
                </a:ext>
              </a:extLst>
            </p:cNvPr>
            <p:cNvSpPr>
              <a:spLocks noChangeShapeType="1"/>
            </p:cNvSpPr>
            <p:nvPr/>
          </p:nvSpPr>
          <p:spPr bwMode="auto">
            <a:xfrm>
              <a:off x="8534400" y="4929206"/>
              <a:ext cx="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4" name="Line 68">
              <a:extLst>
                <a:ext uri="{FF2B5EF4-FFF2-40B4-BE49-F238E27FC236}">
                  <a16:creationId xmlns:a16="http://schemas.microsoft.com/office/drawing/2014/main" id="{55AD380E-1531-634B-AA95-71AB0EFDE406}"/>
                </a:ext>
              </a:extLst>
            </p:cNvPr>
            <p:cNvSpPr>
              <a:spLocks noChangeShapeType="1"/>
            </p:cNvSpPr>
            <p:nvPr/>
          </p:nvSpPr>
          <p:spPr bwMode="auto">
            <a:xfrm>
              <a:off x="7924800" y="4929206"/>
              <a:ext cx="60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5" name="Line 70">
              <a:extLst>
                <a:ext uri="{FF2B5EF4-FFF2-40B4-BE49-F238E27FC236}">
                  <a16:creationId xmlns:a16="http://schemas.microsoft.com/office/drawing/2014/main" id="{E917B299-58E5-954A-A5F8-D57F64A6E8F3}"/>
                </a:ext>
              </a:extLst>
            </p:cNvPr>
            <p:cNvSpPr>
              <a:spLocks noChangeShapeType="1"/>
            </p:cNvSpPr>
            <p:nvPr/>
          </p:nvSpPr>
          <p:spPr bwMode="auto">
            <a:xfrm flipH="1">
              <a:off x="7467600" y="6072206"/>
              <a:ext cx="1066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70" name="矩形 69">
            <a:extLst>
              <a:ext uri="{FF2B5EF4-FFF2-40B4-BE49-F238E27FC236}">
                <a16:creationId xmlns:a16="http://schemas.microsoft.com/office/drawing/2014/main" id="{109AD8F7-B3B2-8F42-812C-88611A3E5344}"/>
              </a:ext>
            </a:extLst>
          </p:cNvPr>
          <p:cNvSpPr>
            <a:spLocks noChangeArrowheads="1"/>
          </p:cNvSpPr>
          <p:nvPr/>
        </p:nvSpPr>
        <p:spPr bwMode="auto">
          <a:xfrm>
            <a:off x="5965031" y="2978945"/>
            <a:ext cx="1339454" cy="321469"/>
          </a:xfrm>
          <a:prstGeom prst="rect">
            <a:avLst/>
          </a:prstGeom>
          <a:solidFill>
            <a:srgbClr val="53FFA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JSR “L+M”</a:t>
            </a:r>
          </a:p>
        </p:txBody>
      </p:sp>
      <p:sp>
        <p:nvSpPr>
          <p:cNvPr id="66" name="矩形 65">
            <a:extLst>
              <a:ext uri="{FF2B5EF4-FFF2-40B4-BE49-F238E27FC236}">
                <a16:creationId xmlns:a16="http://schemas.microsoft.com/office/drawing/2014/main" id="{C1A62C5F-DBED-B644-8183-0D7848335DF1}"/>
              </a:ext>
            </a:extLst>
          </p:cNvPr>
          <p:cNvSpPr>
            <a:spLocks noChangeArrowheads="1"/>
          </p:cNvSpPr>
          <p:nvPr/>
        </p:nvSpPr>
        <p:spPr bwMode="auto">
          <a:xfrm>
            <a:off x="1494235" y="1269207"/>
            <a:ext cx="2699147" cy="4589860"/>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67" name="内容占位符 2">
            <a:extLst>
              <a:ext uri="{FF2B5EF4-FFF2-40B4-BE49-F238E27FC236}">
                <a16:creationId xmlns:a16="http://schemas.microsoft.com/office/drawing/2014/main" id="{622D8C4B-C855-1A4D-BD10-717965453485}"/>
              </a:ext>
            </a:extLst>
          </p:cNvPr>
          <p:cNvSpPr>
            <a:spLocks noGrp="1"/>
          </p:cNvSpPr>
          <p:nvPr>
            <p:ph idx="1"/>
          </p:nvPr>
        </p:nvSpPr>
        <p:spPr>
          <a:xfrm>
            <a:off x="493603" y="1088244"/>
            <a:ext cx="4460576" cy="4425554"/>
          </a:xfrm>
        </p:spPr>
        <p:txBody>
          <a:bodyPr/>
          <a:lstStyle/>
          <a:p>
            <a:pPr>
              <a:buClr>
                <a:srgbClr val="0000FF"/>
              </a:buClr>
              <a:buSzPct val="50000"/>
              <a:buFont typeface="Wingdings" pitchFamily="2" charset="2"/>
              <a:buChar char="n"/>
            </a:pPr>
            <a:r>
              <a:rPr lang="zh-CN" altLang="en-US" sz="2400" b="1" dirty="0">
                <a:solidFill>
                  <a:srgbClr val="0000FF"/>
                </a:solidFill>
                <a:latin typeface="幼圆" pitchFamily="49" charset="-122"/>
                <a:ea typeface="幼圆" pitchFamily="49" charset="-122"/>
                <a:sym typeface="Wingdings" pitchFamily="2" charset="2"/>
              </a:rPr>
              <a:t>装入时动态链接</a:t>
            </a:r>
            <a:endParaRPr lang="en-US" altLang="zh-CN" sz="2400" b="1" dirty="0">
              <a:solidFill>
                <a:srgbClr val="0000FF"/>
              </a:solidFill>
              <a:latin typeface="幼圆" pitchFamily="49" charset="-122"/>
              <a:ea typeface="幼圆" pitchFamily="49" charset="-122"/>
              <a:sym typeface="Wingdings" pitchFamily="2" charset="2"/>
            </a:endParaRPr>
          </a:p>
          <a:p>
            <a:pPr lvl="1">
              <a:buClr>
                <a:srgbClr val="0000FF"/>
              </a:buClr>
            </a:pPr>
            <a:r>
              <a:rPr lang="zh-CN" altLang="en-US" sz="2400" b="1" dirty="0">
                <a:solidFill>
                  <a:srgbClr val="000000"/>
                </a:solidFill>
                <a:latin typeface="幼圆" pitchFamily="49" charset="-122"/>
                <a:ea typeface="幼圆" pitchFamily="49" charset="-122"/>
              </a:rPr>
              <a:t>用户源程序经编译后所得到的目标模块，是在装入内存时，</a:t>
            </a:r>
            <a:r>
              <a:rPr lang="zh-CN" altLang="en-US" sz="2400" b="1" dirty="0">
                <a:solidFill>
                  <a:srgbClr val="D60093"/>
                </a:solidFill>
                <a:latin typeface="幼圆" pitchFamily="49" charset="-122"/>
                <a:ea typeface="幼圆" pitchFamily="49" charset="-122"/>
              </a:rPr>
              <a:t>边装入边链接</a:t>
            </a:r>
            <a:r>
              <a:rPr lang="zh-CN" altLang="en-US" sz="2400" b="1" dirty="0">
                <a:solidFill>
                  <a:srgbClr val="000000"/>
                </a:solidFill>
                <a:latin typeface="幼圆" pitchFamily="49" charset="-122"/>
                <a:ea typeface="幼圆" pitchFamily="49" charset="-122"/>
              </a:rPr>
              <a:t>的。</a:t>
            </a:r>
            <a:endParaRPr lang="en-US" altLang="zh-CN" sz="2400" b="1" dirty="0">
              <a:solidFill>
                <a:srgbClr val="0000FF"/>
              </a:solidFill>
              <a:latin typeface="Arial" panose="020B0604020202020204" pitchFamily="34" charset="0"/>
              <a:ea typeface="幼圆" pitchFamily="49" charset="-122"/>
            </a:endParaRPr>
          </a:p>
          <a:p>
            <a:pPr>
              <a:buClr>
                <a:srgbClr val="0000FF"/>
              </a:buClr>
            </a:pPr>
            <a:r>
              <a:rPr lang="zh-CN" altLang="en-US" sz="2400" b="1" dirty="0">
                <a:solidFill>
                  <a:srgbClr val="0000FF"/>
                </a:solidFill>
                <a:latin typeface="Arial" panose="020B0604020202020204" pitchFamily="34" charset="0"/>
                <a:ea typeface="幼圆" pitchFamily="49" charset="-122"/>
              </a:rPr>
              <a:t>特点</a:t>
            </a:r>
            <a:endParaRPr lang="en-US" altLang="zh-CN" sz="2400" b="1" dirty="0">
              <a:solidFill>
                <a:srgbClr val="0000FF"/>
              </a:solidFill>
              <a:latin typeface="Arial" panose="020B0604020202020204" pitchFamily="34" charset="0"/>
              <a:ea typeface="幼圆" pitchFamily="49" charset="-122"/>
            </a:endParaRPr>
          </a:p>
          <a:p>
            <a:pPr lvl="1">
              <a:buClr>
                <a:srgbClr val="0000FF"/>
              </a:buClr>
              <a:buFont typeface="Wingdings" pitchFamily="2" charset="2"/>
              <a:buChar char="l"/>
            </a:pPr>
            <a:r>
              <a:rPr lang="zh-CN" altLang="en-US" sz="2400" b="1" dirty="0">
                <a:solidFill>
                  <a:srgbClr val="000000"/>
                </a:solidFill>
                <a:latin typeface="幼圆" pitchFamily="49" charset="-122"/>
                <a:ea typeface="幼圆" pitchFamily="49" charset="-122"/>
              </a:rPr>
              <a:t>便于软件版本的修改和更新</a:t>
            </a:r>
            <a:endParaRPr lang="en-US" altLang="zh-CN" sz="2400" b="1" dirty="0">
              <a:solidFill>
                <a:srgbClr val="000000"/>
              </a:solidFill>
              <a:latin typeface="幼圆" pitchFamily="49" charset="-122"/>
              <a:ea typeface="幼圆" pitchFamily="49" charset="-122"/>
            </a:endParaRPr>
          </a:p>
          <a:p>
            <a:pPr lvl="1">
              <a:buClr>
                <a:srgbClr val="0000FF"/>
              </a:buClr>
              <a:buFont typeface="Wingdings" pitchFamily="2" charset="2"/>
              <a:buChar char="l"/>
            </a:pPr>
            <a:r>
              <a:rPr lang="zh-CN" altLang="en-US" sz="2400" b="1" dirty="0">
                <a:solidFill>
                  <a:srgbClr val="000000"/>
                </a:solidFill>
                <a:latin typeface="幼圆" pitchFamily="49" charset="-122"/>
                <a:ea typeface="幼圆" pitchFamily="49" charset="-122"/>
              </a:rPr>
              <a:t>便于实现目标模块的共享</a:t>
            </a:r>
            <a:endParaRPr lang="en-US" altLang="zh-CN" sz="2400" b="1" dirty="0">
              <a:solidFill>
                <a:srgbClr val="000000"/>
              </a:solidFill>
              <a:latin typeface="幼圆" pitchFamily="49" charset="-122"/>
              <a:ea typeface="幼圆" pitchFamily="49" charset="-122"/>
            </a:endParaRPr>
          </a:p>
          <a:p>
            <a:pPr lvl="1">
              <a:buClr>
                <a:srgbClr val="0000FF"/>
              </a:buClr>
              <a:buFont typeface="Wingdings" pitchFamily="2" charset="2"/>
              <a:buChar char="l"/>
            </a:pPr>
            <a:r>
              <a:rPr lang="zh-CN" altLang="en-US" sz="2400" b="1" dirty="0">
                <a:solidFill>
                  <a:srgbClr val="000000"/>
                </a:solidFill>
                <a:latin typeface="幼圆" pitchFamily="49" charset="-122"/>
                <a:ea typeface="幼圆" pitchFamily="49" charset="-122"/>
                <a:sym typeface="Wingdings" pitchFamily="2" charset="2"/>
              </a:rPr>
              <a:t>可能装入不需要运行的模块，浪费存储空间</a:t>
            </a:r>
            <a:endParaRPr lang="en-US" altLang="zh-CN" sz="2400" b="1" dirty="0">
              <a:solidFill>
                <a:srgbClr val="000000"/>
              </a:solidFill>
              <a:latin typeface="幼圆" pitchFamily="49" charset="-122"/>
              <a:ea typeface="幼圆" pitchFamily="49" charset="-122"/>
              <a:sym typeface="Wingdings" pitchFamily="2" charset="2"/>
            </a:endParaRPr>
          </a:p>
        </p:txBody>
      </p:sp>
      <p:sp>
        <p:nvSpPr>
          <p:cNvPr id="68" name="Title 1">
            <a:extLst>
              <a:ext uri="{FF2B5EF4-FFF2-40B4-BE49-F238E27FC236}">
                <a16:creationId xmlns:a16="http://schemas.microsoft.com/office/drawing/2014/main" id="{6B4D6186-CBF0-1D4C-A2C0-57B238D48936}"/>
              </a:ext>
            </a:extLst>
          </p:cNvPr>
          <p:cNvSpPr>
            <a:spLocks noGrp="1"/>
          </p:cNvSpPr>
          <p:nvPr>
            <p:ph type="title"/>
          </p:nvPr>
        </p:nvSpPr>
        <p:spPr>
          <a:xfrm>
            <a:off x="1187450" y="115888"/>
            <a:ext cx="7510463" cy="576262"/>
          </a:xfrm>
        </p:spPr>
        <p:txBody>
          <a:bodyPr/>
          <a:lstStyle/>
          <a:p>
            <a:r>
              <a:rPr lang="zh-CN" altLang="en-US" dirty="0">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Tree>
    <p:extLst>
      <p:ext uri="{BB962C8B-B14F-4D97-AF65-F5344CB8AC3E}">
        <p14:creationId xmlns:p14="http://schemas.microsoft.com/office/powerpoint/2010/main" val="2553044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4" presetClass="path" presetSubtype="0" accel="50000" decel="50000" fill="hold" nodeType="clickEffect">
                                  <p:stCondLst>
                                    <p:cond delay="0"/>
                                  </p:stCondLst>
                                  <p:childTnLst>
                                    <p:animMotion origin="layout" path="M -2.77778E-7 1.54487E-6 L 0.0026 -0.12234 " pathEditMode="relative" rAng="0" ptsTypes="AA">
                                      <p:cBhvr>
                                        <p:cTn id="16" dur="3000" fill="hold"/>
                                        <p:tgtEl>
                                          <p:spTgt spid="6"/>
                                        </p:tgtEl>
                                        <p:attrNameLst>
                                          <p:attrName>ppt_x</p:attrName>
                                          <p:attrName>ppt_y</p:attrName>
                                        </p:attrNameLst>
                                      </p:cBhvr>
                                      <p:rCtr x="122" y="-6129"/>
                                    </p:animMotion>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dissolve">
                                      <p:cBhvr>
                                        <p:cTn id="21" dur="500"/>
                                        <p:tgtEl>
                                          <p:spTgt spid="50"/>
                                        </p:tgtEl>
                                      </p:cBhvr>
                                    </p:animEffect>
                                  </p:childTnLst>
                                </p:cTn>
                              </p:par>
                            </p:childTnLst>
                          </p:cTn>
                        </p:par>
                        <p:par>
                          <p:cTn id="22" fill="hold" nodeType="afterGroup">
                            <p:stCondLst>
                              <p:cond delay="500"/>
                            </p:stCondLst>
                            <p:childTnLst>
                              <p:par>
                                <p:cTn id="23" presetID="9" presetClass="entr" presetSubtype="0" fill="hold" grpId="0" nodeType="after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dissolve">
                                      <p:cBhvr>
                                        <p:cTn id="25" dur="500"/>
                                        <p:tgtEl>
                                          <p:spTgt spid="63"/>
                                        </p:tgtEl>
                                      </p:cBhvr>
                                    </p:animEffect>
                                  </p:childTnLst>
                                </p:cTn>
                              </p:par>
                            </p:childTnLst>
                          </p:cTn>
                        </p:par>
                        <p:par>
                          <p:cTn id="26" fill="hold" nodeType="afterGroup">
                            <p:stCondLst>
                              <p:cond delay="1000"/>
                            </p:stCondLst>
                            <p:childTnLst>
                              <p:par>
                                <p:cTn id="27" presetID="9" presetClass="entr" presetSubtype="0"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dissolve">
                                      <p:cBhvr>
                                        <p:cTn id="29" dur="500"/>
                                        <p:tgtEl>
                                          <p:spTgt spid="51"/>
                                        </p:tgtEl>
                                      </p:cBhvr>
                                    </p:animEffect>
                                  </p:childTnLst>
                                </p:cTn>
                              </p:par>
                            </p:childTnLst>
                          </p:cTn>
                        </p:par>
                        <p:par>
                          <p:cTn id="30" fill="hold" nodeType="afterGroup">
                            <p:stCondLst>
                              <p:cond delay="1500"/>
                            </p:stCondLst>
                            <p:childTnLst>
                              <p:par>
                                <p:cTn id="31" presetID="9"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dissolve">
                                      <p:cBhvr>
                                        <p:cTn id="33" dur="500"/>
                                        <p:tgtEl>
                                          <p:spTgt spid="8"/>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64" presetClass="path" presetSubtype="0" accel="50000" decel="50000" fill="hold" nodeType="clickEffect">
                                  <p:stCondLst>
                                    <p:cond delay="0"/>
                                  </p:stCondLst>
                                  <p:childTnLst>
                                    <p:animMotion origin="layout" path="M -4.44444E-6 -8.32562E-7 L -0.00173 -0.15657 " pathEditMode="relative" rAng="0" ptsTypes="AA">
                                      <p:cBhvr>
                                        <p:cTn id="43" dur="3000" fill="hold"/>
                                        <p:tgtEl>
                                          <p:spTgt spid="9"/>
                                        </p:tgtEl>
                                        <p:attrNameLst>
                                          <p:attrName>ppt_x</p:attrName>
                                          <p:attrName>ppt_y</p:attrName>
                                        </p:attrNameLst>
                                      </p:cBhvr>
                                      <p:rCtr x="-87" y="-7840"/>
                                    </p:animMotion>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dissolve">
                                      <p:cBhvr>
                                        <p:cTn id="48" dur="500"/>
                                        <p:tgtEl>
                                          <p:spTgt spid="65"/>
                                        </p:tgtEl>
                                      </p:cBhvr>
                                    </p:animEffect>
                                  </p:childTnLst>
                                </p:cTn>
                              </p:par>
                            </p:childTnLst>
                          </p:cTn>
                        </p:par>
                        <p:par>
                          <p:cTn id="49" fill="hold" nodeType="afterGroup">
                            <p:stCondLst>
                              <p:cond delay="500"/>
                            </p:stCondLst>
                            <p:childTnLst>
                              <p:par>
                                <p:cTn id="50" presetID="9" presetClass="entr" presetSubtype="0" fill="hold" grpId="0" nodeType="after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dissolve">
                                      <p:cBhvr>
                                        <p:cTn id="52" dur="500"/>
                                        <p:tgtEl>
                                          <p:spTgt spid="64"/>
                                        </p:tgtEl>
                                      </p:cBhvr>
                                    </p:animEffect>
                                  </p:childTnLst>
                                </p:cTn>
                              </p:par>
                            </p:childTnLst>
                          </p:cTn>
                        </p:par>
                        <p:par>
                          <p:cTn id="53" fill="hold" nodeType="afterGroup">
                            <p:stCondLst>
                              <p:cond delay="1000"/>
                            </p:stCondLst>
                            <p:childTnLst>
                              <p:par>
                                <p:cTn id="54" presetID="9" presetClass="entr" presetSubtype="0" fill="hold" grpId="0" nodeType="after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dissolve">
                                      <p:cBhvr>
                                        <p:cTn id="56" dur="500"/>
                                        <p:tgtEl>
                                          <p:spTgt spid="70"/>
                                        </p:tgtEl>
                                      </p:cBhvr>
                                    </p:animEffect>
                                  </p:childTnLst>
                                </p:cTn>
                              </p:par>
                            </p:childTnLst>
                          </p:cTn>
                        </p:par>
                        <p:par>
                          <p:cTn id="57" fill="hold" nodeType="afterGroup">
                            <p:stCondLst>
                              <p:cond delay="1500"/>
                            </p:stCondLst>
                            <p:childTnLst>
                              <p:par>
                                <p:cTn id="58" presetID="9" presetClass="entr" presetSubtype="0" fill="hold"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dissolve">
                                      <p:cBhvr>
                                        <p:cTn id="60" dur="500"/>
                                        <p:tgtEl>
                                          <p:spTgt spid="11"/>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blinds(horizontal)">
                                      <p:cBhvr>
                                        <p:cTn id="65" dur="500"/>
                                        <p:tgtEl>
                                          <p:spTgt spid="66"/>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67">
                                            <p:txEl>
                                              <p:pRg st="0" end="0"/>
                                            </p:txEl>
                                          </p:spTgt>
                                        </p:tgtEl>
                                        <p:attrNameLst>
                                          <p:attrName>style.visibility</p:attrName>
                                        </p:attrNameLst>
                                      </p:cBhvr>
                                      <p:to>
                                        <p:strVal val="visible"/>
                                      </p:to>
                                    </p:set>
                                    <p:animEffect transition="in" filter="blinds(horizontal)">
                                      <p:cBhvr>
                                        <p:cTn id="70" dur="500"/>
                                        <p:tgtEl>
                                          <p:spTgt spid="67">
                                            <p:txEl>
                                              <p:pRg st="0" end="0"/>
                                            </p:txEl>
                                          </p:spTgt>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67">
                                            <p:txEl>
                                              <p:pRg st="1" end="1"/>
                                            </p:txEl>
                                          </p:spTgt>
                                        </p:tgtEl>
                                        <p:attrNameLst>
                                          <p:attrName>style.visibility</p:attrName>
                                        </p:attrNameLst>
                                      </p:cBhvr>
                                      <p:to>
                                        <p:strVal val="visible"/>
                                      </p:to>
                                    </p:set>
                                    <p:animEffect transition="in" filter="blinds(horizontal)">
                                      <p:cBhvr>
                                        <p:cTn id="73" dur="500"/>
                                        <p:tgtEl>
                                          <p:spTgt spid="67">
                                            <p:txEl>
                                              <p:pRg st="1" end="1"/>
                                            </p:txEl>
                                          </p:spTgt>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67">
                                            <p:txEl>
                                              <p:pRg st="2" end="2"/>
                                            </p:txEl>
                                          </p:spTgt>
                                        </p:tgtEl>
                                        <p:attrNameLst>
                                          <p:attrName>style.visibility</p:attrName>
                                        </p:attrNameLst>
                                      </p:cBhvr>
                                      <p:to>
                                        <p:strVal val="visible"/>
                                      </p:to>
                                    </p:set>
                                    <p:animEffect transition="in" filter="blinds(horizontal)">
                                      <p:cBhvr>
                                        <p:cTn id="78" dur="500"/>
                                        <p:tgtEl>
                                          <p:spTgt spid="67">
                                            <p:txEl>
                                              <p:pRg st="2" end="2"/>
                                            </p:txEl>
                                          </p:spTgt>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67">
                                            <p:txEl>
                                              <p:pRg st="3" end="3"/>
                                            </p:txEl>
                                          </p:spTgt>
                                        </p:tgtEl>
                                        <p:attrNameLst>
                                          <p:attrName>style.visibility</p:attrName>
                                        </p:attrNameLst>
                                      </p:cBhvr>
                                      <p:to>
                                        <p:strVal val="visible"/>
                                      </p:to>
                                    </p:set>
                                    <p:animEffect transition="in" filter="blinds(horizontal)">
                                      <p:cBhvr>
                                        <p:cTn id="81" dur="500"/>
                                        <p:tgtEl>
                                          <p:spTgt spid="67">
                                            <p:txEl>
                                              <p:pRg st="3" end="3"/>
                                            </p:txEl>
                                          </p:spTgt>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67">
                                            <p:txEl>
                                              <p:pRg st="4" end="4"/>
                                            </p:txEl>
                                          </p:spTgt>
                                        </p:tgtEl>
                                        <p:attrNameLst>
                                          <p:attrName>style.visibility</p:attrName>
                                        </p:attrNameLst>
                                      </p:cBhvr>
                                      <p:to>
                                        <p:strVal val="visible"/>
                                      </p:to>
                                    </p:set>
                                    <p:animEffect transition="in" filter="blinds(horizontal)">
                                      <p:cBhvr>
                                        <p:cTn id="84" dur="500"/>
                                        <p:tgtEl>
                                          <p:spTgt spid="67">
                                            <p:txEl>
                                              <p:pRg st="4" end="4"/>
                                            </p:txEl>
                                          </p:spTgt>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67">
                                            <p:txEl>
                                              <p:pRg st="5" end="5"/>
                                            </p:txEl>
                                          </p:spTgt>
                                        </p:tgtEl>
                                        <p:attrNameLst>
                                          <p:attrName>style.visibility</p:attrName>
                                        </p:attrNameLst>
                                      </p:cBhvr>
                                      <p:to>
                                        <p:strVal val="visible"/>
                                      </p:to>
                                    </p:set>
                                    <p:animEffect transition="in" filter="blinds(horizontal)">
                                      <p:cBhvr>
                                        <p:cTn id="87" dur="500"/>
                                        <p:tgtEl>
                                          <p:spTgt spid="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63" grpId="0" animBg="1"/>
      <p:bldP spid="64" grpId="0" animBg="1"/>
      <p:bldP spid="65" grpId="0" animBg="1"/>
      <p:bldP spid="70" grpId="0" animBg="1"/>
      <p:bldP spid="66" grpId="0" animBg="1"/>
      <p:bldP spid="6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54">
            <a:extLst>
              <a:ext uri="{FF2B5EF4-FFF2-40B4-BE49-F238E27FC236}">
                <a16:creationId xmlns:a16="http://schemas.microsoft.com/office/drawing/2014/main" id="{3946EED7-285F-0C43-81E8-0A279F8966DE}"/>
              </a:ext>
            </a:extLst>
          </p:cNvPr>
          <p:cNvGrpSpPr>
            <a:grpSpLocks/>
          </p:cNvGrpSpPr>
          <p:nvPr/>
        </p:nvGrpSpPr>
        <p:grpSpPr bwMode="auto">
          <a:xfrm>
            <a:off x="1464469" y="1202532"/>
            <a:ext cx="2228850" cy="1512504"/>
            <a:chOff x="457200" y="76200"/>
            <a:chExt cx="2971800" cy="2016369"/>
          </a:xfrm>
        </p:grpSpPr>
        <p:sp>
          <p:nvSpPr>
            <p:cNvPr id="19509" name="Rectangle 2">
              <a:extLst>
                <a:ext uri="{FF2B5EF4-FFF2-40B4-BE49-F238E27FC236}">
                  <a16:creationId xmlns:a16="http://schemas.microsoft.com/office/drawing/2014/main" id="{11FBCAE8-8583-7642-AD8C-722CF892C8D2}"/>
                </a:ext>
              </a:extLst>
            </p:cNvPr>
            <p:cNvSpPr>
              <a:spLocks noChangeArrowheads="1"/>
            </p:cNvSpPr>
            <p:nvPr/>
          </p:nvSpPr>
          <p:spPr bwMode="auto">
            <a:xfrm>
              <a:off x="1143000" y="304800"/>
              <a:ext cx="2057400" cy="16002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9510" name="Text Box 32">
              <a:extLst>
                <a:ext uri="{FF2B5EF4-FFF2-40B4-BE49-F238E27FC236}">
                  <a16:creationId xmlns:a16="http://schemas.microsoft.com/office/drawing/2014/main" id="{BC1ADC9D-7463-A640-896D-41ED34138A79}"/>
                </a:ext>
              </a:extLst>
            </p:cNvPr>
            <p:cNvSpPr txBox="1">
              <a:spLocks noChangeArrowheads="1"/>
            </p:cNvSpPr>
            <p:nvPr/>
          </p:nvSpPr>
          <p:spPr bwMode="auto">
            <a:xfrm>
              <a:off x="838200" y="76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9511" name="Text Box 33">
              <a:extLst>
                <a:ext uri="{FF2B5EF4-FFF2-40B4-BE49-F238E27FC236}">
                  <a16:creationId xmlns:a16="http://schemas.microsoft.com/office/drawing/2014/main" id="{C515998A-C4F8-334B-B13A-5EABF12D46CB}"/>
                </a:ext>
              </a:extLst>
            </p:cNvPr>
            <p:cNvSpPr txBox="1">
              <a:spLocks noChangeArrowheads="1"/>
            </p:cNvSpPr>
            <p:nvPr/>
          </p:nvSpPr>
          <p:spPr bwMode="auto">
            <a:xfrm>
              <a:off x="457200" y="1600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L-1</a:t>
              </a:r>
            </a:p>
          </p:txBody>
        </p:sp>
        <p:sp>
          <p:nvSpPr>
            <p:cNvPr id="19512" name="Text Box 38">
              <a:extLst>
                <a:ext uri="{FF2B5EF4-FFF2-40B4-BE49-F238E27FC236}">
                  <a16:creationId xmlns:a16="http://schemas.microsoft.com/office/drawing/2014/main" id="{7EE1F89A-BD2E-0247-9158-3B351F15969A}"/>
                </a:ext>
              </a:extLst>
            </p:cNvPr>
            <p:cNvSpPr txBox="1">
              <a:spLocks noChangeArrowheads="1"/>
            </p:cNvSpPr>
            <p:nvPr/>
          </p:nvSpPr>
          <p:spPr bwMode="auto">
            <a:xfrm>
              <a:off x="1676400" y="381000"/>
              <a:ext cx="17526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9513" name="Text Box 39">
              <a:extLst>
                <a:ext uri="{FF2B5EF4-FFF2-40B4-BE49-F238E27FC236}">
                  <a16:creationId xmlns:a16="http://schemas.microsoft.com/office/drawing/2014/main" id="{BE5246A7-821B-FC46-81CF-78C65F702AC2}"/>
                </a:ext>
              </a:extLst>
            </p:cNvPr>
            <p:cNvSpPr txBox="1">
              <a:spLocks noChangeArrowheads="1"/>
            </p:cNvSpPr>
            <p:nvPr/>
          </p:nvSpPr>
          <p:spPr bwMode="auto">
            <a:xfrm>
              <a:off x="1295400" y="914399"/>
              <a:ext cx="1600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CALL B </a:t>
              </a:r>
              <a:r>
                <a:rPr lang="zh-CN" altLang="en-US">
                  <a:solidFill>
                    <a:srgbClr val="FFFFFF"/>
                  </a:solidFill>
                </a:rPr>
                <a:t>；</a:t>
              </a:r>
            </a:p>
          </p:txBody>
        </p:sp>
        <p:sp>
          <p:nvSpPr>
            <p:cNvPr id="19514" name="Text Box 40">
              <a:extLst>
                <a:ext uri="{FF2B5EF4-FFF2-40B4-BE49-F238E27FC236}">
                  <a16:creationId xmlns:a16="http://schemas.microsoft.com/office/drawing/2014/main" id="{F2FA0433-38FB-FF48-ACBB-7608247823DF}"/>
                </a:ext>
              </a:extLst>
            </p:cNvPr>
            <p:cNvSpPr txBox="1">
              <a:spLocks noChangeArrowheads="1"/>
            </p:cNvSpPr>
            <p:nvPr/>
          </p:nvSpPr>
          <p:spPr bwMode="auto">
            <a:xfrm>
              <a:off x="1371600" y="1447801"/>
              <a:ext cx="1981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sp>
        <p:nvSpPr>
          <p:cNvPr id="19459" name="矩形 62">
            <a:extLst>
              <a:ext uri="{FF2B5EF4-FFF2-40B4-BE49-F238E27FC236}">
                <a16:creationId xmlns:a16="http://schemas.microsoft.com/office/drawing/2014/main" id="{437590DE-C30F-2546-83F4-3EBEBEF19512}"/>
              </a:ext>
            </a:extLst>
          </p:cNvPr>
          <p:cNvSpPr>
            <a:spLocks noChangeArrowheads="1"/>
          </p:cNvSpPr>
          <p:nvPr/>
        </p:nvSpPr>
        <p:spPr bwMode="auto">
          <a:xfrm>
            <a:off x="5837636" y="1494235"/>
            <a:ext cx="1607344" cy="3643313"/>
          </a:xfrm>
          <a:prstGeom prst="rect">
            <a:avLst/>
          </a:prstGeom>
          <a:solidFill>
            <a:srgbClr val="FFFFFF"/>
          </a:solidFill>
          <a:ln w="1905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3" name="组合 54">
            <a:extLst>
              <a:ext uri="{FF2B5EF4-FFF2-40B4-BE49-F238E27FC236}">
                <a16:creationId xmlns:a16="http://schemas.microsoft.com/office/drawing/2014/main" id="{45788D40-0514-3145-99DB-B3422E3B3F7A}"/>
              </a:ext>
            </a:extLst>
          </p:cNvPr>
          <p:cNvGrpSpPr>
            <a:grpSpLocks/>
          </p:cNvGrpSpPr>
          <p:nvPr/>
        </p:nvGrpSpPr>
        <p:grpSpPr bwMode="auto">
          <a:xfrm>
            <a:off x="1464469" y="1208485"/>
            <a:ext cx="2228850" cy="1512503"/>
            <a:chOff x="457200" y="76200"/>
            <a:chExt cx="2971800" cy="2016369"/>
          </a:xfrm>
        </p:grpSpPr>
        <p:sp>
          <p:nvSpPr>
            <p:cNvPr id="19503" name="Rectangle 2">
              <a:extLst>
                <a:ext uri="{FF2B5EF4-FFF2-40B4-BE49-F238E27FC236}">
                  <a16:creationId xmlns:a16="http://schemas.microsoft.com/office/drawing/2014/main" id="{B22B82DA-7917-FF4D-BCF4-A8640CC6E7A2}"/>
                </a:ext>
              </a:extLst>
            </p:cNvPr>
            <p:cNvSpPr>
              <a:spLocks noChangeArrowheads="1"/>
            </p:cNvSpPr>
            <p:nvPr/>
          </p:nvSpPr>
          <p:spPr bwMode="auto">
            <a:xfrm>
              <a:off x="1143000" y="304800"/>
              <a:ext cx="2057400" cy="16002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9504" name="Text Box 32">
              <a:extLst>
                <a:ext uri="{FF2B5EF4-FFF2-40B4-BE49-F238E27FC236}">
                  <a16:creationId xmlns:a16="http://schemas.microsoft.com/office/drawing/2014/main" id="{3F08ECDF-6A74-C84A-8A74-9BB1227BB91F}"/>
                </a:ext>
              </a:extLst>
            </p:cNvPr>
            <p:cNvSpPr txBox="1">
              <a:spLocks noChangeArrowheads="1"/>
            </p:cNvSpPr>
            <p:nvPr/>
          </p:nvSpPr>
          <p:spPr bwMode="auto">
            <a:xfrm>
              <a:off x="838200" y="76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9505" name="Text Box 33">
              <a:extLst>
                <a:ext uri="{FF2B5EF4-FFF2-40B4-BE49-F238E27FC236}">
                  <a16:creationId xmlns:a16="http://schemas.microsoft.com/office/drawing/2014/main" id="{8E446697-5FD0-4840-9361-66CE45A1435D}"/>
                </a:ext>
              </a:extLst>
            </p:cNvPr>
            <p:cNvSpPr txBox="1">
              <a:spLocks noChangeArrowheads="1"/>
            </p:cNvSpPr>
            <p:nvPr/>
          </p:nvSpPr>
          <p:spPr bwMode="auto">
            <a:xfrm>
              <a:off x="457200" y="1600200"/>
              <a:ext cx="7620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L-1</a:t>
              </a:r>
            </a:p>
          </p:txBody>
        </p:sp>
        <p:sp>
          <p:nvSpPr>
            <p:cNvPr id="19506" name="Text Box 38">
              <a:extLst>
                <a:ext uri="{FF2B5EF4-FFF2-40B4-BE49-F238E27FC236}">
                  <a16:creationId xmlns:a16="http://schemas.microsoft.com/office/drawing/2014/main" id="{758F801C-5A02-C044-902C-3A64485ECAFD}"/>
                </a:ext>
              </a:extLst>
            </p:cNvPr>
            <p:cNvSpPr txBox="1">
              <a:spLocks noChangeArrowheads="1"/>
            </p:cNvSpPr>
            <p:nvPr/>
          </p:nvSpPr>
          <p:spPr bwMode="auto">
            <a:xfrm>
              <a:off x="1676400" y="381000"/>
              <a:ext cx="17526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9507" name="Text Box 39">
              <a:extLst>
                <a:ext uri="{FF2B5EF4-FFF2-40B4-BE49-F238E27FC236}">
                  <a16:creationId xmlns:a16="http://schemas.microsoft.com/office/drawing/2014/main" id="{42B7FD8D-0D8C-2F4C-90DE-F950BBDEE9FE}"/>
                </a:ext>
              </a:extLst>
            </p:cNvPr>
            <p:cNvSpPr txBox="1">
              <a:spLocks noChangeArrowheads="1"/>
            </p:cNvSpPr>
            <p:nvPr/>
          </p:nvSpPr>
          <p:spPr bwMode="auto">
            <a:xfrm>
              <a:off x="1295400" y="914400"/>
              <a:ext cx="1600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CALL B </a:t>
              </a:r>
              <a:r>
                <a:rPr lang="zh-CN" altLang="en-US">
                  <a:solidFill>
                    <a:srgbClr val="FFFFFF"/>
                  </a:solidFill>
                </a:rPr>
                <a:t>；</a:t>
              </a:r>
            </a:p>
          </p:txBody>
        </p:sp>
        <p:sp>
          <p:nvSpPr>
            <p:cNvPr id="19508" name="Text Box 40">
              <a:extLst>
                <a:ext uri="{FF2B5EF4-FFF2-40B4-BE49-F238E27FC236}">
                  <a16:creationId xmlns:a16="http://schemas.microsoft.com/office/drawing/2014/main" id="{37F09661-FDAF-9444-A996-14C36C738DF5}"/>
                </a:ext>
              </a:extLst>
            </p:cNvPr>
            <p:cNvSpPr txBox="1">
              <a:spLocks noChangeArrowheads="1"/>
            </p:cNvSpPr>
            <p:nvPr/>
          </p:nvSpPr>
          <p:spPr bwMode="auto">
            <a:xfrm>
              <a:off x="1371600" y="1447800"/>
              <a:ext cx="1981200" cy="49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nvGrpSpPr>
          <p:cNvPr id="4" name="组合 55">
            <a:extLst>
              <a:ext uri="{FF2B5EF4-FFF2-40B4-BE49-F238E27FC236}">
                <a16:creationId xmlns:a16="http://schemas.microsoft.com/office/drawing/2014/main" id="{2B61245D-4437-3C4E-864A-92056EA2FB33}"/>
              </a:ext>
            </a:extLst>
          </p:cNvPr>
          <p:cNvGrpSpPr>
            <a:grpSpLocks/>
          </p:cNvGrpSpPr>
          <p:nvPr/>
        </p:nvGrpSpPr>
        <p:grpSpPr bwMode="auto">
          <a:xfrm>
            <a:off x="1464469" y="2672954"/>
            <a:ext cx="2228850" cy="1380345"/>
            <a:chOff x="457200" y="2081179"/>
            <a:chExt cx="2971800" cy="1840192"/>
          </a:xfrm>
        </p:grpSpPr>
        <p:sp>
          <p:nvSpPr>
            <p:cNvPr id="13" name="Rectangle 3">
              <a:extLst>
                <a:ext uri="{FF2B5EF4-FFF2-40B4-BE49-F238E27FC236}">
                  <a16:creationId xmlns:a16="http://schemas.microsoft.com/office/drawing/2014/main" id="{F95947FE-9505-AF41-B2FC-8AED34D3E86C}"/>
                </a:ext>
              </a:extLst>
            </p:cNvPr>
            <p:cNvSpPr>
              <a:spLocks noChangeArrowheads="1"/>
            </p:cNvSpPr>
            <p:nvPr/>
          </p:nvSpPr>
          <p:spPr bwMode="auto">
            <a:xfrm>
              <a:off x="1143000" y="2209747"/>
              <a:ext cx="2057400" cy="1599967"/>
            </a:xfrm>
            <a:prstGeom prst="rect">
              <a:avLst/>
            </a:prstGeom>
            <a:solidFill>
              <a:srgbClr val="53FFA1"/>
            </a:solidFill>
            <a:ln w="9525">
              <a:solidFill>
                <a:schemeClr val="tx1"/>
              </a:solidFill>
              <a:miter lim="800000"/>
              <a:headEnd/>
              <a:tailEnd/>
            </a:ln>
          </p:spPr>
          <p:txBody>
            <a:bodyPr wrap="none" anchor="ctr"/>
            <a:lstStyle/>
            <a:p>
              <a:pPr>
                <a:defRPr/>
              </a:pPr>
              <a:endParaRPr lang="zh-CN" altLang="en-US" dirty="0">
                <a:solidFill>
                  <a:srgbClr val="FFFFFF"/>
                </a:solidFill>
                <a:effectLst>
                  <a:outerShdw blurRad="38100" dist="38100" dir="2700000" algn="tl">
                    <a:srgbClr val="000000">
                      <a:alpha val="43137"/>
                    </a:srgbClr>
                  </a:outerShdw>
                </a:effectLst>
                <a:latin typeface="幼圆" pitchFamily="49" charset="-122"/>
                <a:ea typeface="幼圆" pitchFamily="49" charset="-122"/>
              </a:endParaRPr>
            </a:p>
          </p:txBody>
        </p:sp>
        <p:sp>
          <p:nvSpPr>
            <p:cNvPr id="19498" name="Text Box 34">
              <a:extLst>
                <a:ext uri="{FF2B5EF4-FFF2-40B4-BE49-F238E27FC236}">
                  <a16:creationId xmlns:a16="http://schemas.microsoft.com/office/drawing/2014/main" id="{14009EAC-C08E-B741-A1D9-325AA11C6BAE}"/>
                </a:ext>
              </a:extLst>
            </p:cNvPr>
            <p:cNvSpPr txBox="1">
              <a:spLocks noChangeArrowheads="1"/>
            </p:cNvSpPr>
            <p:nvPr/>
          </p:nvSpPr>
          <p:spPr bwMode="auto">
            <a:xfrm>
              <a:off x="762000" y="2081179"/>
              <a:ext cx="533400" cy="49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9499" name="Text Box 35">
              <a:extLst>
                <a:ext uri="{FF2B5EF4-FFF2-40B4-BE49-F238E27FC236}">
                  <a16:creationId xmlns:a16="http://schemas.microsoft.com/office/drawing/2014/main" id="{D478098A-E183-824B-92C8-C2B09689CC7B}"/>
                </a:ext>
              </a:extLst>
            </p:cNvPr>
            <p:cNvSpPr txBox="1">
              <a:spLocks noChangeArrowheads="1"/>
            </p:cNvSpPr>
            <p:nvPr/>
          </p:nvSpPr>
          <p:spPr bwMode="auto">
            <a:xfrm>
              <a:off x="457200" y="3429000"/>
              <a:ext cx="1143000" cy="49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M-1</a:t>
              </a:r>
            </a:p>
          </p:txBody>
        </p:sp>
        <p:sp>
          <p:nvSpPr>
            <p:cNvPr id="19500" name="Text Box 42">
              <a:extLst>
                <a:ext uri="{FF2B5EF4-FFF2-40B4-BE49-F238E27FC236}">
                  <a16:creationId xmlns:a16="http://schemas.microsoft.com/office/drawing/2014/main" id="{3B5E9456-D738-0544-B60C-DEF0D5BEE162}"/>
                </a:ext>
              </a:extLst>
            </p:cNvPr>
            <p:cNvSpPr txBox="1">
              <a:spLocks noChangeArrowheads="1"/>
            </p:cNvSpPr>
            <p:nvPr/>
          </p:nvSpPr>
          <p:spPr bwMode="auto">
            <a:xfrm>
              <a:off x="1600200" y="2286000"/>
              <a:ext cx="1828800" cy="49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rPr>
                <a:t>模块</a:t>
              </a:r>
              <a:r>
                <a:rPr lang="en-US" altLang="zh-CN">
                  <a:solidFill>
                    <a:srgbClr val="0000FF"/>
                  </a:solidFill>
                </a:rPr>
                <a:t>B</a:t>
              </a:r>
            </a:p>
          </p:txBody>
        </p:sp>
        <p:sp>
          <p:nvSpPr>
            <p:cNvPr id="19501" name="Text Box 43">
              <a:extLst>
                <a:ext uri="{FF2B5EF4-FFF2-40B4-BE49-F238E27FC236}">
                  <a16:creationId xmlns:a16="http://schemas.microsoft.com/office/drawing/2014/main" id="{3489D438-C63C-0D49-9AB9-73747B0DA298}"/>
                </a:ext>
              </a:extLst>
            </p:cNvPr>
            <p:cNvSpPr txBox="1">
              <a:spLocks noChangeArrowheads="1"/>
            </p:cNvSpPr>
            <p:nvPr/>
          </p:nvSpPr>
          <p:spPr bwMode="auto">
            <a:xfrm>
              <a:off x="1447800" y="2819399"/>
              <a:ext cx="1447800" cy="49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CALL C</a:t>
              </a:r>
            </a:p>
          </p:txBody>
        </p:sp>
        <p:sp>
          <p:nvSpPr>
            <p:cNvPr id="19502" name="Text Box 44">
              <a:extLst>
                <a:ext uri="{FF2B5EF4-FFF2-40B4-BE49-F238E27FC236}">
                  <a16:creationId xmlns:a16="http://schemas.microsoft.com/office/drawing/2014/main" id="{04BA4239-C4E2-4441-B133-890ED9B8B9A6}"/>
                </a:ext>
              </a:extLst>
            </p:cNvPr>
            <p:cNvSpPr txBox="1">
              <a:spLocks noChangeArrowheads="1"/>
            </p:cNvSpPr>
            <p:nvPr/>
          </p:nvSpPr>
          <p:spPr bwMode="auto">
            <a:xfrm>
              <a:off x="1524000" y="3352800"/>
              <a:ext cx="1600200" cy="492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Return;</a:t>
              </a:r>
            </a:p>
          </p:txBody>
        </p:sp>
      </p:grpSp>
      <p:grpSp>
        <p:nvGrpSpPr>
          <p:cNvPr id="19462" name="组合 59">
            <a:extLst>
              <a:ext uri="{FF2B5EF4-FFF2-40B4-BE49-F238E27FC236}">
                <a16:creationId xmlns:a16="http://schemas.microsoft.com/office/drawing/2014/main" id="{FDD2B361-B588-524E-AFDA-4609A6ECE2E9}"/>
              </a:ext>
            </a:extLst>
          </p:cNvPr>
          <p:cNvGrpSpPr>
            <a:grpSpLocks/>
          </p:cNvGrpSpPr>
          <p:nvPr/>
        </p:nvGrpSpPr>
        <p:grpSpPr bwMode="auto">
          <a:xfrm>
            <a:off x="1518049" y="4130278"/>
            <a:ext cx="2107406" cy="1426606"/>
            <a:chOff x="500034" y="4043370"/>
            <a:chExt cx="2809876" cy="1902138"/>
          </a:xfrm>
        </p:grpSpPr>
        <p:sp>
          <p:nvSpPr>
            <p:cNvPr id="19491" name="Rectangle 4">
              <a:extLst>
                <a:ext uri="{FF2B5EF4-FFF2-40B4-BE49-F238E27FC236}">
                  <a16:creationId xmlns:a16="http://schemas.microsoft.com/office/drawing/2014/main" id="{4A358389-CA32-A241-B6B6-A88BAB42C90C}"/>
                </a:ext>
              </a:extLst>
            </p:cNvPr>
            <p:cNvSpPr>
              <a:spLocks noChangeArrowheads="1"/>
            </p:cNvSpPr>
            <p:nvPr/>
          </p:nvSpPr>
          <p:spPr bwMode="auto">
            <a:xfrm>
              <a:off x="1142976" y="4214818"/>
              <a:ext cx="2057400" cy="1600200"/>
            </a:xfrm>
            <a:prstGeom prst="rect">
              <a:avLst/>
            </a:prstGeom>
            <a:solidFill>
              <a:srgbClr val="FF33CC"/>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19492" name="组合 58">
              <a:extLst>
                <a:ext uri="{FF2B5EF4-FFF2-40B4-BE49-F238E27FC236}">
                  <a16:creationId xmlns:a16="http://schemas.microsoft.com/office/drawing/2014/main" id="{57461E12-0724-3D48-859B-FAD2B8C043E8}"/>
                </a:ext>
              </a:extLst>
            </p:cNvPr>
            <p:cNvGrpSpPr>
              <a:grpSpLocks/>
            </p:cNvGrpSpPr>
            <p:nvPr/>
          </p:nvGrpSpPr>
          <p:grpSpPr bwMode="auto">
            <a:xfrm>
              <a:off x="500034" y="4043370"/>
              <a:ext cx="2809876" cy="1902138"/>
              <a:chOff x="390524" y="4043370"/>
              <a:chExt cx="2809876" cy="1902138"/>
            </a:xfrm>
          </p:grpSpPr>
          <p:sp>
            <p:nvSpPr>
              <p:cNvPr id="19493" name="Text Box 36">
                <a:extLst>
                  <a:ext uri="{FF2B5EF4-FFF2-40B4-BE49-F238E27FC236}">
                    <a16:creationId xmlns:a16="http://schemas.microsoft.com/office/drawing/2014/main" id="{CF09280A-10A1-FD44-A9F6-A338202BEF99}"/>
                  </a:ext>
                </a:extLst>
              </p:cNvPr>
              <p:cNvSpPr txBox="1">
                <a:spLocks noChangeArrowheads="1"/>
              </p:cNvSpPr>
              <p:nvPr/>
            </p:nvSpPr>
            <p:spPr bwMode="auto">
              <a:xfrm>
                <a:off x="604837" y="4043370"/>
                <a:ext cx="6096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9494" name="Text Box 37">
                <a:extLst>
                  <a:ext uri="{FF2B5EF4-FFF2-40B4-BE49-F238E27FC236}">
                    <a16:creationId xmlns:a16="http://schemas.microsoft.com/office/drawing/2014/main" id="{0DA1EAB7-1337-A74F-997A-18CCEAD1A65C}"/>
                  </a:ext>
                </a:extLst>
              </p:cNvPr>
              <p:cNvSpPr txBox="1">
                <a:spLocks noChangeArrowheads="1"/>
              </p:cNvSpPr>
              <p:nvPr/>
            </p:nvSpPr>
            <p:spPr bwMode="auto">
              <a:xfrm>
                <a:off x="390524" y="5453066"/>
                <a:ext cx="838200"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N-1</a:t>
                </a:r>
              </a:p>
            </p:txBody>
          </p:sp>
          <p:sp>
            <p:nvSpPr>
              <p:cNvPr id="19495" name="Text Box 46">
                <a:extLst>
                  <a:ext uri="{FF2B5EF4-FFF2-40B4-BE49-F238E27FC236}">
                    <a16:creationId xmlns:a16="http://schemas.microsoft.com/office/drawing/2014/main" id="{46A020D9-1A5A-2A40-8657-A1EA40194392}"/>
                  </a:ext>
                </a:extLst>
              </p:cNvPr>
              <p:cNvSpPr txBox="1">
                <a:spLocks noChangeArrowheads="1"/>
              </p:cNvSpPr>
              <p:nvPr/>
            </p:nvSpPr>
            <p:spPr bwMode="auto">
              <a:xfrm>
                <a:off x="1524001" y="4233866"/>
                <a:ext cx="1523999"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latin typeface="幼圆" pitchFamily="49" charset="-122"/>
                    <a:ea typeface="幼圆" pitchFamily="49" charset="-122"/>
                  </a:rPr>
                  <a:t>模块</a:t>
                </a:r>
                <a:r>
                  <a:rPr lang="en-US" altLang="zh-CN">
                    <a:solidFill>
                      <a:srgbClr val="FFFFFF"/>
                    </a:solidFill>
                    <a:latin typeface="幼圆" pitchFamily="49" charset="-122"/>
                    <a:ea typeface="幼圆" pitchFamily="49" charset="-122"/>
                  </a:rPr>
                  <a:t>C</a:t>
                </a:r>
              </a:p>
            </p:txBody>
          </p:sp>
          <p:sp>
            <p:nvSpPr>
              <p:cNvPr id="19496" name="Text Box 47">
                <a:extLst>
                  <a:ext uri="{FF2B5EF4-FFF2-40B4-BE49-F238E27FC236}">
                    <a16:creationId xmlns:a16="http://schemas.microsoft.com/office/drawing/2014/main" id="{05F81C98-B8FC-A74D-8FB9-A49D313C2398}"/>
                  </a:ext>
                </a:extLst>
              </p:cNvPr>
              <p:cNvSpPr txBox="1">
                <a:spLocks noChangeArrowheads="1"/>
              </p:cNvSpPr>
              <p:nvPr/>
            </p:nvSpPr>
            <p:spPr bwMode="auto">
              <a:xfrm>
                <a:off x="1600201" y="5300666"/>
                <a:ext cx="1600199"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sp>
        <p:nvSpPr>
          <p:cNvPr id="19463" name="Text Box 71">
            <a:extLst>
              <a:ext uri="{FF2B5EF4-FFF2-40B4-BE49-F238E27FC236}">
                <a16:creationId xmlns:a16="http://schemas.microsoft.com/office/drawing/2014/main" id="{2E179A37-BC4A-944C-974C-7561167399B2}"/>
              </a:ext>
            </a:extLst>
          </p:cNvPr>
          <p:cNvSpPr txBox="1">
            <a:spLocks noChangeArrowheads="1"/>
          </p:cNvSpPr>
          <p:nvPr/>
        </p:nvSpPr>
        <p:spPr bwMode="auto">
          <a:xfrm>
            <a:off x="1839516" y="5459016"/>
            <a:ext cx="182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latin typeface="幼圆" pitchFamily="49" charset="-122"/>
                <a:ea typeface="幼圆" pitchFamily="49" charset="-122"/>
              </a:rPr>
              <a:t>(a) </a:t>
            </a:r>
            <a:r>
              <a:rPr lang="zh-CN" altLang="en-US">
                <a:solidFill>
                  <a:srgbClr val="0000FF"/>
                </a:solidFill>
                <a:latin typeface="幼圆" pitchFamily="49" charset="-122"/>
                <a:ea typeface="幼圆" pitchFamily="49" charset="-122"/>
              </a:rPr>
              <a:t>目标模块</a:t>
            </a:r>
          </a:p>
        </p:txBody>
      </p:sp>
      <p:sp>
        <p:nvSpPr>
          <p:cNvPr id="64" name="矩形 63">
            <a:extLst>
              <a:ext uri="{FF2B5EF4-FFF2-40B4-BE49-F238E27FC236}">
                <a16:creationId xmlns:a16="http://schemas.microsoft.com/office/drawing/2014/main" id="{65CACB84-F107-7947-8E5B-61F16C4AC48C}"/>
              </a:ext>
            </a:extLst>
          </p:cNvPr>
          <p:cNvSpPr/>
          <p:nvPr/>
        </p:nvSpPr>
        <p:spPr bwMode="auto">
          <a:xfrm>
            <a:off x="5848351" y="1498998"/>
            <a:ext cx="1607344" cy="482203"/>
          </a:xfrm>
          <a:prstGeom prst="rect">
            <a:avLst/>
          </a:prstGeom>
          <a:solidFill>
            <a:srgbClr val="FF3300"/>
          </a:solidFill>
          <a:ln w="12700" cap="flat" cmpd="sng" algn="ctr">
            <a:solidFill>
              <a:schemeClr val="tx1"/>
            </a:solidFill>
            <a:prstDash val="solid"/>
            <a:round/>
            <a:headEnd type="none" w="sm" len="sm"/>
            <a:tailEnd type="none" w="sm" len="sm"/>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a:solidFill>
                  <a:srgbClr val="FFFFFF"/>
                </a:solidFill>
                <a:effectLst>
                  <a:outerShdw blurRad="38100" dist="38100" dir="2700000" algn="tl">
                    <a:srgbClr val="000000"/>
                  </a:outerShdw>
                </a:effectLst>
                <a:latin typeface="幼圆" pitchFamily="49" charset="-122"/>
                <a:ea typeface="幼圆" pitchFamily="49" charset="-122"/>
              </a:rPr>
              <a:t> 操作系统</a:t>
            </a:r>
          </a:p>
        </p:txBody>
      </p:sp>
      <p:grpSp>
        <p:nvGrpSpPr>
          <p:cNvPr id="19465" name="组合 55">
            <a:extLst>
              <a:ext uri="{FF2B5EF4-FFF2-40B4-BE49-F238E27FC236}">
                <a16:creationId xmlns:a16="http://schemas.microsoft.com/office/drawing/2014/main" id="{49B0A9F6-4E49-D64C-BAB3-3AA6A4D53686}"/>
              </a:ext>
            </a:extLst>
          </p:cNvPr>
          <p:cNvGrpSpPr>
            <a:grpSpLocks/>
          </p:cNvGrpSpPr>
          <p:nvPr/>
        </p:nvGrpSpPr>
        <p:grpSpPr bwMode="auto">
          <a:xfrm>
            <a:off x="1468041" y="2672954"/>
            <a:ext cx="2228850" cy="1378083"/>
            <a:chOff x="457200" y="2083735"/>
            <a:chExt cx="2971800" cy="1837805"/>
          </a:xfrm>
        </p:grpSpPr>
        <p:sp>
          <p:nvSpPr>
            <p:cNvPr id="94" name="Rectangle 3">
              <a:extLst>
                <a:ext uri="{FF2B5EF4-FFF2-40B4-BE49-F238E27FC236}">
                  <a16:creationId xmlns:a16="http://schemas.microsoft.com/office/drawing/2014/main" id="{E5371482-08FB-0C45-98FF-685ACA07CA2B}"/>
                </a:ext>
              </a:extLst>
            </p:cNvPr>
            <p:cNvSpPr>
              <a:spLocks noChangeArrowheads="1"/>
            </p:cNvSpPr>
            <p:nvPr/>
          </p:nvSpPr>
          <p:spPr bwMode="auto">
            <a:xfrm>
              <a:off x="1141412" y="2209172"/>
              <a:ext cx="2057400" cy="1600514"/>
            </a:xfrm>
            <a:prstGeom prst="rect">
              <a:avLst/>
            </a:prstGeom>
            <a:solidFill>
              <a:srgbClr val="53FFA1"/>
            </a:solidFill>
            <a:ln w="9525">
              <a:solidFill>
                <a:schemeClr val="tx1"/>
              </a:solidFill>
              <a:miter lim="800000"/>
              <a:headEnd/>
              <a:tailEnd/>
            </a:ln>
          </p:spPr>
          <p:txBody>
            <a:bodyPr wrap="none" anchor="ctr"/>
            <a:lstStyle/>
            <a:p>
              <a:pPr>
                <a:defRPr/>
              </a:pPr>
              <a:endParaRPr lang="zh-CN" altLang="en-US" dirty="0">
                <a:solidFill>
                  <a:srgbClr val="FFFFFF"/>
                </a:solidFill>
                <a:effectLst>
                  <a:outerShdw blurRad="38100" dist="38100" dir="2700000" algn="tl">
                    <a:srgbClr val="000000">
                      <a:alpha val="43137"/>
                    </a:srgbClr>
                  </a:outerShdw>
                </a:effectLst>
                <a:latin typeface="幼圆" pitchFamily="49" charset="-122"/>
                <a:ea typeface="幼圆" pitchFamily="49" charset="-122"/>
              </a:endParaRPr>
            </a:p>
          </p:txBody>
        </p:sp>
        <p:sp>
          <p:nvSpPr>
            <p:cNvPr id="19486" name="Text Box 34">
              <a:extLst>
                <a:ext uri="{FF2B5EF4-FFF2-40B4-BE49-F238E27FC236}">
                  <a16:creationId xmlns:a16="http://schemas.microsoft.com/office/drawing/2014/main" id="{5DB1B1A7-F14F-2548-B699-8477BCB78601}"/>
                </a:ext>
              </a:extLst>
            </p:cNvPr>
            <p:cNvSpPr txBox="1">
              <a:spLocks noChangeArrowheads="1"/>
            </p:cNvSpPr>
            <p:nvPr/>
          </p:nvSpPr>
          <p:spPr bwMode="auto">
            <a:xfrm>
              <a:off x="738440" y="2083735"/>
              <a:ext cx="533400" cy="49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9487" name="Text Box 35">
              <a:extLst>
                <a:ext uri="{FF2B5EF4-FFF2-40B4-BE49-F238E27FC236}">
                  <a16:creationId xmlns:a16="http://schemas.microsoft.com/office/drawing/2014/main" id="{FAE2D8FF-1315-6646-B05B-D8AAF2028616}"/>
                </a:ext>
              </a:extLst>
            </p:cNvPr>
            <p:cNvSpPr txBox="1">
              <a:spLocks noChangeArrowheads="1"/>
            </p:cNvSpPr>
            <p:nvPr/>
          </p:nvSpPr>
          <p:spPr bwMode="auto">
            <a:xfrm>
              <a:off x="457200" y="3429001"/>
              <a:ext cx="1143000" cy="49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M-1</a:t>
              </a:r>
            </a:p>
          </p:txBody>
        </p:sp>
        <p:sp>
          <p:nvSpPr>
            <p:cNvPr id="19488" name="Text Box 42">
              <a:extLst>
                <a:ext uri="{FF2B5EF4-FFF2-40B4-BE49-F238E27FC236}">
                  <a16:creationId xmlns:a16="http://schemas.microsoft.com/office/drawing/2014/main" id="{FBFB09AA-00E0-414B-BA1D-76804C235B43}"/>
                </a:ext>
              </a:extLst>
            </p:cNvPr>
            <p:cNvSpPr txBox="1">
              <a:spLocks noChangeArrowheads="1"/>
            </p:cNvSpPr>
            <p:nvPr/>
          </p:nvSpPr>
          <p:spPr bwMode="auto">
            <a:xfrm>
              <a:off x="1600200" y="2286000"/>
              <a:ext cx="1828800" cy="49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rPr>
                <a:t>模块</a:t>
              </a:r>
              <a:r>
                <a:rPr lang="en-US" altLang="zh-CN">
                  <a:solidFill>
                    <a:srgbClr val="0000FF"/>
                  </a:solidFill>
                </a:rPr>
                <a:t>B</a:t>
              </a:r>
            </a:p>
          </p:txBody>
        </p:sp>
        <p:sp>
          <p:nvSpPr>
            <p:cNvPr id="19489" name="Text Box 43">
              <a:extLst>
                <a:ext uri="{FF2B5EF4-FFF2-40B4-BE49-F238E27FC236}">
                  <a16:creationId xmlns:a16="http://schemas.microsoft.com/office/drawing/2014/main" id="{39DCCB5B-AD66-2B48-83F7-DA5687EB2B38}"/>
                </a:ext>
              </a:extLst>
            </p:cNvPr>
            <p:cNvSpPr txBox="1">
              <a:spLocks noChangeArrowheads="1"/>
            </p:cNvSpPr>
            <p:nvPr/>
          </p:nvSpPr>
          <p:spPr bwMode="auto">
            <a:xfrm>
              <a:off x="1447800" y="2819400"/>
              <a:ext cx="1447800" cy="49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CALL C</a:t>
              </a:r>
            </a:p>
          </p:txBody>
        </p:sp>
        <p:sp>
          <p:nvSpPr>
            <p:cNvPr id="19490" name="Text Box 44">
              <a:extLst>
                <a:ext uri="{FF2B5EF4-FFF2-40B4-BE49-F238E27FC236}">
                  <a16:creationId xmlns:a16="http://schemas.microsoft.com/office/drawing/2014/main" id="{71C19BF6-20C4-B142-AAAD-15F38598DD51}"/>
                </a:ext>
              </a:extLst>
            </p:cNvPr>
            <p:cNvSpPr txBox="1">
              <a:spLocks noChangeArrowheads="1"/>
            </p:cNvSpPr>
            <p:nvPr/>
          </p:nvSpPr>
          <p:spPr bwMode="auto">
            <a:xfrm>
              <a:off x="1524000" y="3352800"/>
              <a:ext cx="1600200" cy="492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Return;</a:t>
              </a:r>
            </a:p>
          </p:txBody>
        </p:sp>
      </p:grpSp>
      <p:grpSp>
        <p:nvGrpSpPr>
          <p:cNvPr id="8" name="组合 54">
            <a:extLst>
              <a:ext uri="{FF2B5EF4-FFF2-40B4-BE49-F238E27FC236}">
                <a16:creationId xmlns:a16="http://schemas.microsoft.com/office/drawing/2014/main" id="{5DFF09F2-12EF-2C41-83B2-072516DDC7D1}"/>
              </a:ext>
            </a:extLst>
          </p:cNvPr>
          <p:cNvGrpSpPr>
            <a:grpSpLocks/>
          </p:cNvGrpSpPr>
          <p:nvPr/>
        </p:nvGrpSpPr>
        <p:grpSpPr bwMode="auto">
          <a:xfrm>
            <a:off x="5214939" y="1825229"/>
            <a:ext cx="2365772" cy="1431401"/>
            <a:chOff x="273983" y="76200"/>
            <a:chExt cx="3155017" cy="1907485"/>
          </a:xfrm>
        </p:grpSpPr>
        <p:sp>
          <p:nvSpPr>
            <p:cNvPr id="19479" name="Rectangle 2">
              <a:extLst>
                <a:ext uri="{FF2B5EF4-FFF2-40B4-BE49-F238E27FC236}">
                  <a16:creationId xmlns:a16="http://schemas.microsoft.com/office/drawing/2014/main" id="{0F629CCE-8A3C-4947-A544-DE6D1B9BA151}"/>
                </a:ext>
              </a:extLst>
            </p:cNvPr>
            <p:cNvSpPr>
              <a:spLocks noChangeArrowheads="1"/>
            </p:cNvSpPr>
            <p:nvPr/>
          </p:nvSpPr>
          <p:spPr bwMode="auto">
            <a:xfrm>
              <a:off x="1143000" y="304800"/>
              <a:ext cx="2057400" cy="1600200"/>
            </a:xfrm>
            <a:prstGeom prst="rect">
              <a:avLst/>
            </a:prstGeom>
            <a:solidFill>
              <a:srgbClr val="0000FF"/>
            </a:solidFill>
            <a:ln w="9525">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9480" name="Text Box 32">
              <a:extLst>
                <a:ext uri="{FF2B5EF4-FFF2-40B4-BE49-F238E27FC236}">
                  <a16:creationId xmlns:a16="http://schemas.microsoft.com/office/drawing/2014/main" id="{F5262FB4-EDDD-FF43-A5B5-E7B888FA265B}"/>
                </a:ext>
              </a:extLst>
            </p:cNvPr>
            <p:cNvSpPr txBox="1">
              <a:spLocks noChangeArrowheads="1"/>
            </p:cNvSpPr>
            <p:nvPr/>
          </p:nvSpPr>
          <p:spPr bwMode="auto">
            <a:xfrm>
              <a:off x="838200" y="76200"/>
              <a:ext cx="761999" cy="49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0</a:t>
              </a:r>
            </a:p>
          </p:txBody>
        </p:sp>
        <p:sp>
          <p:nvSpPr>
            <p:cNvPr id="19481" name="Text Box 33">
              <a:extLst>
                <a:ext uri="{FF2B5EF4-FFF2-40B4-BE49-F238E27FC236}">
                  <a16:creationId xmlns:a16="http://schemas.microsoft.com/office/drawing/2014/main" id="{638520ED-7195-E547-A8B7-2AE1744EEC1F}"/>
                </a:ext>
              </a:extLst>
            </p:cNvPr>
            <p:cNvSpPr txBox="1">
              <a:spLocks noChangeArrowheads="1"/>
            </p:cNvSpPr>
            <p:nvPr/>
          </p:nvSpPr>
          <p:spPr bwMode="auto">
            <a:xfrm>
              <a:off x="273983" y="1491513"/>
              <a:ext cx="761999" cy="4921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L-1</a:t>
              </a:r>
            </a:p>
          </p:txBody>
        </p:sp>
        <p:sp>
          <p:nvSpPr>
            <p:cNvPr id="19482" name="Text Box 38">
              <a:extLst>
                <a:ext uri="{FF2B5EF4-FFF2-40B4-BE49-F238E27FC236}">
                  <a16:creationId xmlns:a16="http://schemas.microsoft.com/office/drawing/2014/main" id="{340E3AAE-A425-7A40-B39E-E6F517143839}"/>
                </a:ext>
              </a:extLst>
            </p:cNvPr>
            <p:cNvSpPr txBox="1">
              <a:spLocks noChangeArrowheads="1"/>
            </p:cNvSpPr>
            <p:nvPr/>
          </p:nvSpPr>
          <p:spPr bwMode="auto">
            <a:xfrm>
              <a:off x="1676401" y="381000"/>
              <a:ext cx="1752599" cy="49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rPr>
                <a:t>模块</a:t>
              </a:r>
              <a:r>
                <a:rPr lang="en-US" altLang="zh-CN">
                  <a:solidFill>
                    <a:srgbClr val="FFFFFF"/>
                  </a:solidFill>
                </a:rPr>
                <a:t>A</a:t>
              </a:r>
            </a:p>
          </p:txBody>
        </p:sp>
        <p:sp>
          <p:nvSpPr>
            <p:cNvPr id="19483" name="Text Box 39">
              <a:extLst>
                <a:ext uri="{FF2B5EF4-FFF2-40B4-BE49-F238E27FC236}">
                  <a16:creationId xmlns:a16="http://schemas.microsoft.com/office/drawing/2014/main" id="{7AC79DD1-37E3-A642-9B9A-D9EF64602473}"/>
                </a:ext>
              </a:extLst>
            </p:cNvPr>
            <p:cNvSpPr txBox="1">
              <a:spLocks noChangeArrowheads="1"/>
            </p:cNvSpPr>
            <p:nvPr/>
          </p:nvSpPr>
          <p:spPr bwMode="auto">
            <a:xfrm>
              <a:off x="1295400" y="914400"/>
              <a:ext cx="1600200" cy="49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CALL B </a:t>
              </a:r>
              <a:r>
                <a:rPr lang="zh-CN" altLang="en-US">
                  <a:solidFill>
                    <a:srgbClr val="FFFFFF"/>
                  </a:solidFill>
                </a:rPr>
                <a:t>；</a:t>
              </a:r>
            </a:p>
          </p:txBody>
        </p:sp>
        <p:sp>
          <p:nvSpPr>
            <p:cNvPr id="19484" name="Text Box 40">
              <a:extLst>
                <a:ext uri="{FF2B5EF4-FFF2-40B4-BE49-F238E27FC236}">
                  <a16:creationId xmlns:a16="http://schemas.microsoft.com/office/drawing/2014/main" id="{90EED8C3-3517-B344-A276-20337000BD5A}"/>
                </a:ext>
              </a:extLst>
            </p:cNvPr>
            <p:cNvSpPr txBox="1">
              <a:spLocks noChangeArrowheads="1"/>
            </p:cNvSpPr>
            <p:nvPr/>
          </p:nvSpPr>
          <p:spPr bwMode="auto">
            <a:xfrm>
              <a:off x="1371600" y="1447800"/>
              <a:ext cx="1981200" cy="49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FFFF"/>
                  </a:solidFill>
                </a:rPr>
                <a:t>Return;</a:t>
              </a:r>
            </a:p>
          </p:txBody>
        </p:sp>
      </p:grpSp>
      <p:grpSp>
        <p:nvGrpSpPr>
          <p:cNvPr id="9" name="组合 55">
            <a:extLst>
              <a:ext uri="{FF2B5EF4-FFF2-40B4-BE49-F238E27FC236}">
                <a16:creationId xmlns:a16="http://schemas.microsoft.com/office/drawing/2014/main" id="{7DA46BFF-BD61-FB46-B48D-85526801059C}"/>
              </a:ext>
            </a:extLst>
          </p:cNvPr>
          <p:cNvGrpSpPr>
            <a:grpSpLocks/>
          </p:cNvGrpSpPr>
          <p:nvPr/>
        </p:nvGrpSpPr>
        <p:grpSpPr bwMode="auto">
          <a:xfrm>
            <a:off x="4956572" y="3183733"/>
            <a:ext cx="2628900" cy="1301581"/>
            <a:chOff x="-75665" y="2186839"/>
            <a:chExt cx="3504665" cy="1734271"/>
          </a:xfrm>
        </p:grpSpPr>
        <p:sp>
          <p:nvSpPr>
            <p:cNvPr id="108" name="Rectangle 3">
              <a:extLst>
                <a:ext uri="{FF2B5EF4-FFF2-40B4-BE49-F238E27FC236}">
                  <a16:creationId xmlns:a16="http://schemas.microsoft.com/office/drawing/2014/main" id="{056D9E96-B998-D841-8496-9BEB8DC41842}"/>
                </a:ext>
              </a:extLst>
            </p:cNvPr>
            <p:cNvSpPr>
              <a:spLocks noChangeArrowheads="1"/>
            </p:cNvSpPr>
            <p:nvPr/>
          </p:nvSpPr>
          <p:spPr bwMode="auto">
            <a:xfrm>
              <a:off x="1141761" y="2209049"/>
              <a:ext cx="2057086" cy="1600709"/>
            </a:xfrm>
            <a:prstGeom prst="rect">
              <a:avLst/>
            </a:prstGeom>
            <a:solidFill>
              <a:srgbClr val="53FFA1"/>
            </a:solidFill>
            <a:ln w="9525">
              <a:solidFill>
                <a:schemeClr val="tx1"/>
              </a:solidFill>
              <a:miter lim="800000"/>
              <a:headEnd/>
              <a:tailEnd/>
            </a:ln>
          </p:spPr>
          <p:txBody>
            <a:bodyPr wrap="none" anchor="ctr"/>
            <a:lstStyle/>
            <a:p>
              <a:pPr>
                <a:defRPr/>
              </a:pPr>
              <a:endParaRPr lang="zh-CN" altLang="en-US" dirty="0">
                <a:solidFill>
                  <a:srgbClr val="FFFFFF"/>
                </a:solidFill>
                <a:effectLst>
                  <a:outerShdw blurRad="38100" dist="38100" dir="2700000" algn="tl">
                    <a:srgbClr val="000000">
                      <a:alpha val="43137"/>
                    </a:srgbClr>
                  </a:outerShdw>
                </a:effectLst>
                <a:latin typeface="幼圆" pitchFamily="49" charset="-122"/>
                <a:ea typeface="幼圆" pitchFamily="49" charset="-122"/>
              </a:endParaRPr>
            </a:p>
          </p:txBody>
        </p:sp>
        <p:sp>
          <p:nvSpPr>
            <p:cNvPr id="19474" name="Text Box 34">
              <a:extLst>
                <a:ext uri="{FF2B5EF4-FFF2-40B4-BE49-F238E27FC236}">
                  <a16:creationId xmlns:a16="http://schemas.microsoft.com/office/drawing/2014/main" id="{0AD5B1CF-13F7-8744-88CA-F7F6F22E70C6}"/>
                </a:ext>
              </a:extLst>
            </p:cNvPr>
            <p:cNvSpPr txBox="1">
              <a:spLocks noChangeArrowheads="1"/>
            </p:cNvSpPr>
            <p:nvPr/>
          </p:nvSpPr>
          <p:spPr bwMode="auto">
            <a:xfrm>
              <a:off x="567277" y="2186839"/>
              <a:ext cx="533400" cy="4921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a:t>
              </a:r>
            </a:p>
          </p:txBody>
        </p:sp>
        <p:sp>
          <p:nvSpPr>
            <p:cNvPr id="19475" name="Text Box 35">
              <a:extLst>
                <a:ext uri="{FF2B5EF4-FFF2-40B4-BE49-F238E27FC236}">
                  <a16:creationId xmlns:a16="http://schemas.microsoft.com/office/drawing/2014/main" id="{1902BB57-1556-BF42-A208-7C8ED33756D6}"/>
                </a:ext>
              </a:extLst>
            </p:cNvPr>
            <p:cNvSpPr txBox="1">
              <a:spLocks noChangeArrowheads="1"/>
            </p:cNvSpPr>
            <p:nvPr/>
          </p:nvSpPr>
          <p:spPr bwMode="auto">
            <a:xfrm>
              <a:off x="-75665" y="3429000"/>
              <a:ext cx="1143000" cy="4921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L+M-1</a:t>
              </a:r>
            </a:p>
          </p:txBody>
        </p:sp>
        <p:sp>
          <p:nvSpPr>
            <p:cNvPr id="19476" name="Text Box 42">
              <a:extLst>
                <a:ext uri="{FF2B5EF4-FFF2-40B4-BE49-F238E27FC236}">
                  <a16:creationId xmlns:a16="http://schemas.microsoft.com/office/drawing/2014/main" id="{1E2A0A23-A6A7-B84D-8A41-8CF6BB896CD9}"/>
                </a:ext>
              </a:extLst>
            </p:cNvPr>
            <p:cNvSpPr txBox="1">
              <a:spLocks noChangeArrowheads="1"/>
            </p:cNvSpPr>
            <p:nvPr/>
          </p:nvSpPr>
          <p:spPr bwMode="auto">
            <a:xfrm>
              <a:off x="1600201" y="2286000"/>
              <a:ext cx="1828799" cy="49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rPr>
                <a:t>模块</a:t>
              </a:r>
              <a:r>
                <a:rPr lang="en-US" altLang="zh-CN">
                  <a:solidFill>
                    <a:srgbClr val="0000FF"/>
                  </a:solidFill>
                </a:rPr>
                <a:t>B</a:t>
              </a:r>
            </a:p>
          </p:txBody>
        </p:sp>
        <p:sp>
          <p:nvSpPr>
            <p:cNvPr id="19477" name="Text Box 43">
              <a:extLst>
                <a:ext uri="{FF2B5EF4-FFF2-40B4-BE49-F238E27FC236}">
                  <a16:creationId xmlns:a16="http://schemas.microsoft.com/office/drawing/2014/main" id="{64710AF5-AF45-A245-A5F2-288192A51AC5}"/>
                </a:ext>
              </a:extLst>
            </p:cNvPr>
            <p:cNvSpPr txBox="1">
              <a:spLocks noChangeArrowheads="1"/>
            </p:cNvSpPr>
            <p:nvPr/>
          </p:nvSpPr>
          <p:spPr bwMode="auto">
            <a:xfrm>
              <a:off x="1447800" y="2819400"/>
              <a:ext cx="1447800" cy="49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CALL C</a:t>
              </a:r>
            </a:p>
          </p:txBody>
        </p:sp>
        <p:sp>
          <p:nvSpPr>
            <p:cNvPr id="19478" name="Text Box 44">
              <a:extLst>
                <a:ext uri="{FF2B5EF4-FFF2-40B4-BE49-F238E27FC236}">
                  <a16:creationId xmlns:a16="http://schemas.microsoft.com/office/drawing/2014/main" id="{167FBE55-1E50-A94D-A06E-3863EF9B29D8}"/>
                </a:ext>
              </a:extLst>
            </p:cNvPr>
            <p:cNvSpPr txBox="1">
              <a:spLocks noChangeArrowheads="1"/>
            </p:cNvSpPr>
            <p:nvPr/>
          </p:nvSpPr>
          <p:spPr bwMode="auto">
            <a:xfrm>
              <a:off x="1524000" y="3352800"/>
              <a:ext cx="1600200" cy="49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Return;</a:t>
              </a:r>
            </a:p>
          </p:txBody>
        </p:sp>
      </p:grpSp>
      <p:sp>
        <p:nvSpPr>
          <p:cNvPr id="114" name="矩形 113">
            <a:extLst>
              <a:ext uri="{FF2B5EF4-FFF2-40B4-BE49-F238E27FC236}">
                <a16:creationId xmlns:a16="http://schemas.microsoft.com/office/drawing/2014/main" id="{D9545FFD-842E-7549-8BB3-E4B1EE64E9C9}"/>
              </a:ext>
            </a:extLst>
          </p:cNvPr>
          <p:cNvSpPr>
            <a:spLocks noChangeArrowheads="1"/>
          </p:cNvSpPr>
          <p:nvPr/>
        </p:nvSpPr>
        <p:spPr bwMode="auto">
          <a:xfrm>
            <a:off x="5965031" y="2405063"/>
            <a:ext cx="1125141" cy="428625"/>
          </a:xfrm>
          <a:prstGeom prst="rect">
            <a:avLst/>
          </a:prstGeom>
          <a:solidFill>
            <a:srgbClr val="0000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FFFFFF"/>
                </a:solidFill>
              </a:rPr>
              <a:t>    JSR”L”</a:t>
            </a:r>
            <a:endParaRPr lang="zh-CN" altLang="en-US">
              <a:solidFill>
                <a:srgbClr val="FFFFFF"/>
              </a:solidFill>
            </a:endParaRPr>
          </a:p>
        </p:txBody>
      </p:sp>
      <p:sp>
        <p:nvSpPr>
          <p:cNvPr id="19469" name="TextBox 115">
            <a:extLst>
              <a:ext uri="{FF2B5EF4-FFF2-40B4-BE49-F238E27FC236}">
                <a16:creationId xmlns:a16="http://schemas.microsoft.com/office/drawing/2014/main" id="{B831822F-5124-4241-AAFC-4ED9DED2DA87}"/>
              </a:ext>
            </a:extLst>
          </p:cNvPr>
          <p:cNvSpPr txBox="1">
            <a:spLocks noChangeArrowheads="1"/>
          </p:cNvSpPr>
          <p:nvPr/>
        </p:nvSpPr>
        <p:spPr bwMode="auto">
          <a:xfrm>
            <a:off x="5375672" y="5298282"/>
            <a:ext cx="2357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a:t>
            </a:r>
            <a:r>
              <a:rPr lang="en-US" altLang="zh-CN">
                <a:solidFill>
                  <a:srgbClr val="0000FF"/>
                </a:solidFill>
                <a:latin typeface="幼圆" pitchFamily="49" charset="-122"/>
                <a:ea typeface="幼圆" pitchFamily="49" charset="-122"/>
              </a:rPr>
              <a:t>b</a:t>
            </a:r>
            <a:r>
              <a:rPr lang="zh-CN" altLang="en-US">
                <a:solidFill>
                  <a:srgbClr val="0000FF"/>
                </a:solidFill>
                <a:latin typeface="幼圆" pitchFamily="49" charset="-122"/>
                <a:ea typeface="幼圆" pitchFamily="49" charset="-122"/>
              </a:rPr>
              <a:t>）运行时动态链接</a:t>
            </a:r>
          </a:p>
        </p:txBody>
      </p:sp>
      <p:sp>
        <p:nvSpPr>
          <p:cNvPr id="58" name="矩形 57">
            <a:extLst>
              <a:ext uri="{FF2B5EF4-FFF2-40B4-BE49-F238E27FC236}">
                <a16:creationId xmlns:a16="http://schemas.microsoft.com/office/drawing/2014/main" id="{B4B27B18-5957-B844-81AC-01C1569CAFF0}"/>
              </a:ext>
            </a:extLst>
          </p:cNvPr>
          <p:cNvSpPr>
            <a:spLocks noChangeArrowheads="1"/>
          </p:cNvSpPr>
          <p:nvPr/>
        </p:nvSpPr>
        <p:spPr bwMode="auto">
          <a:xfrm>
            <a:off x="1494235" y="1269206"/>
            <a:ext cx="2862263" cy="4677966"/>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59" name="内容占位符 2">
            <a:extLst>
              <a:ext uri="{FF2B5EF4-FFF2-40B4-BE49-F238E27FC236}">
                <a16:creationId xmlns:a16="http://schemas.microsoft.com/office/drawing/2014/main" id="{C10F25D2-C042-5647-BA71-73D261FDD38F}"/>
              </a:ext>
            </a:extLst>
          </p:cNvPr>
          <p:cNvSpPr>
            <a:spLocks noGrp="1"/>
          </p:cNvSpPr>
          <p:nvPr>
            <p:ph idx="1"/>
          </p:nvPr>
        </p:nvSpPr>
        <p:spPr>
          <a:xfrm>
            <a:off x="274581" y="1097917"/>
            <a:ext cx="4541499" cy="4425553"/>
          </a:xfrm>
        </p:spPr>
        <p:txBody>
          <a:bodyPr/>
          <a:lstStyle/>
          <a:p>
            <a:pPr>
              <a:buClr>
                <a:srgbClr val="0000FF"/>
              </a:buClr>
              <a:buSzPct val="50000"/>
              <a:buFont typeface="Wingdings" pitchFamily="2" charset="2"/>
              <a:buChar char="n"/>
            </a:pPr>
            <a:r>
              <a:rPr lang="zh-CN" altLang="en-US" sz="2400" b="1" dirty="0">
                <a:solidFill>
                  <a:srgbClr val="0000FF"/>
                </a:solidFill>
                <a:latin typeface="幼圆" pitchFamily="49" charset="-122"/>
                <a:ea typeface="幼圆" pitchFamily="49" charset="-122"/>
                <a:sym typeface="Wingdings" pitchFamily="2" charset="2"/>
              </a:rPr>
              <a:t>运行时动态链接</a:t>
            </a:r>
            <a:endParaRPr lang="en-US" altLang="zh-CN" sz="2400" b="1" dirty="0">
              <a:solidFill>
                <a:srgbClr val="0000FF"/>
              </a:solidFill>
              <a:latin typeface="幼圆" pitchFamily="49" charset="-122"/>
              <a:ea typeface="幼圆" pitchFamily="49" charset="-122"/>
              <a:sym typeface="Wingdings" pitchFamily="2" charset="2"/>
            </a:endParaRPr>
          </a:p>
          <a:p>
            <a:pPr lvl="1">
              <a:buClr>
                <a:srgbClr val="0000FF"/>
              </a:buClr>
            </a:pPr>
            <a:r>
              <a:rPr lang="en-US" altLang="zh-CN" sz="2400" b="1" dirty="0">
                <a:solidFill>
                  <a:srgbClr val="000000"/>
                </a:solidFill>
                <a:latin typeface="Arial" panose="020B0604020202020204" pitchFamily="34" charset="0"/>
                <a:ea typeface="幼圆" pitchFamily="49" charset="-122"/>
              </a:rPr>
              <a:t> </a:t>
            </a:r>
            <a:r>
              <a:rPr lang="zh-CN" altLang="en-US" sz="2400" b="1" dirty="0">
                <a:solidFill>
                  <a:srgbClr val="000000"/>
                </a:solidFill>
                <a:latin typeface="Arial" panose="020B0604020202020204" pitchFamily="34" charset="0"/>
                <a:ea typeface="幼圆" pitchFamily="49" charset="-122"/>
              </a:rPr>
              <a:t>在执行过程中，若发现一个被调用模块尚未装入内存时，由</a:t>
            </a:r>
            <a:r>
              <a:rPr lang="en-US" altLang="zh-CN" sz="2400" b="1" dirty="0">
                <a:solidFill>
                  <a:srgbClr val="000000"/>
                </a:solidFill>
                <a:latin typeface="Arial" panose="020B0604020202020204" pitchFamily="34" charset="0"/>
                <a:ea typeface="幼圆" pitchFamily="49" charset="-122"/>
              </a:rPr>
              <a:t>OS</a:t>
            </a:r>
            <a:r>
              <a:rPr lang="zh-CN" altLang="en-US" sz="2400" b="1" dirty="0">
                <a:solidFill>
                  <a:srgbClr val="000000"/>
                </a:solidFill>
                <a:latin typeface="Arial" panose="020B0604020202020204" pitchFamily="34" charset="0"/>
                <a:ea typeface="幼圆" pitchFamily="49" charset="-122"/>
              </a:rPr>
              <a:t>去找到该模块，将它装入内存，并把它链接到调用者模块上。</a:t>
            </a:r>
            <a:endParaRPr lang="en-US" altLang="zh-CN" sz="2400" b="1" dirty="0">
              <a:solidFill>
                <a:srgbClr val="000000"/>
              </a:solidFill>
              <a:latin typeface="Arial" panose="020B0604020202020204" pitchFamily="34" charset="0"/>
              <a:ea typeface="幼圆" pitchFamily="49" charset="-122"/>
            </a:endParaRPr>
          </a:p>
          <a:p>
            <a:pPr>
              <a:buClr>
                <a:srgbClr val="0000FF"/>
              </a:buClr>
            </a:pPr>
            <a:r>
              <a:rPr lang="zh-CN" altLang="en-US" sz="2400" b="1" dirty="0">
                <a:solidFill>
                  <a:srgbClr val="0000FF"/>
                </a:solidFill>
                <a:latin typeface="Arial" panose="020B0604020202020204" pitchFamily="34" charset="0"/>
                <a:ea typeface="幼圆" pitchFamily="49" charset="-122"/>
                <a:sym typeface="Wingdings" pitchFamily="2" charset="2"/>
              </a:rPr>
              <a:t>特点</a:t>
            </a:r>
            <a:endParaRPr lang="en-US" altLang="zh-CN" sz="2400" b="1" dirty="0">
              <a:solidFill>
                <a:srgbClr val="0000FF"/>
              </a:solidFill>
              <a:latin typeface="Arial" panose="020B0604020202020204" pitchFamily="34" charset="0"/>
              <a:ea typeface="幼圆" pitchFamily="49" charset="-122"/>
              <a:sym typeface="Wingdings" pitchFamily="2" charset="2"/>
            </a:endParaRPr>
          </a:p>
          <a:p>
            <a:pPr lvl="1">
              <a:buClr>
                <a:srgbClr val="0000FF"/>
              </a:buClr>
            </a:pPr>
            <a:r>
              <a:rPr lang="zh-CN" altLang="en-US" sz="2400" b="1" dirty="0">
                <a:solidFill>
                  <a:srgbClr val="000000"/>
                </a:solidFill>
                <a:latin typeface="Arial" panose="020B0604020202020204" pitchFamily="34" charset="0"/>
                <a:ea typeface="幼圆" pitchFamily="49" charset="-122"/>
                <a:sym typeface="Wingdings" pitchFamily="2" charset="2"/>
              </a:rPr>
              <a:t>不需要装入不运行的模块</a:t>
            </a:r>
            <a:endParaRPr lang="en-US" altLang="zh-CN" sz="2400" b="1" dirty="0">
              <a:solidFill>
                <a:srgbClr val="000000"/>
              </a:solidFill>
              <a:latin typeface="Arial" panose="020B0604020202020204" pitchFamily="34" charset="0"/>
              <a:ea typeface="幼圆" pitchFamily="49" charset="-122"/>
              <a:sym typeface="Wingdings" pitchFamily="2" charset="2"/>
            </a:endParaRPr>
          </a:p>
          <a:p>
            <a:pPr lvl="1">
              <a:buClr>
                <a:srgbClr val="0000FF"/>
              </a:buClr>
            </a:pPr>
            <a:r>
              <a:rPr lang="zh-CN" altLang="en-US" sz="2400" b="1" dirty="0">
                <a:solidFill>
                  <a:srgbClr val="000000"/>
                </a:solidFill>
                <a:latin typeface="Arial" panose="020B0604020202020204" pitchFamily="34" charset="0"/>
                <a:ea typeface="幼圆" pitchFamily="49" charset="-122"/>
              </a:rPr>
              <a:t>便于实现目标模块的共享</a:t>
            </a:r>
            <a:endParaRPr lang="zh-CN" altLang="en-US" sz="2400" dirty="0"/>
          </a:p>
        </p:txBody>
      </p:sp>
      <p:sp>
        <p:nvSpPr>
          <p:cNvPr id="60" name="Title 1">
            <a:extLst>
              <a:ext uri="{FF2B5EF4-FFF2-40B4-BE49-F238E27FC236}">
                <a16:creationId xmlns:a16="http://schemas.microsoft.com/office/drawing/2014/main" id="{C2229BDE-C5FA-D14E-A3E6-5A0150BBD08A}"/>
              </a:ext>
            </a:extLst>
          </p:cNvPr>
          <p:cNvSpPr>
            <a:spLocks noGrp="1"/>
          </p:cNvSpPr>
          <p:nvPr>
            <p:ph type="title"/>
          </p:nvPr>
        </p:nvSpPr>
        <p:spPr>
          <a:xfrm>
            <a:off x="1187450" y="115888"/>
            <a:ext cx="7510463" cy="576262"/>
          </a:xfrm>
        </p:spPr>
        <p:txBody>
          <a:bodyPr/>
          <a:lstStyle/>
          <a:p>
            <a:r>
              <a:rPr lang="zh-CN" altLang="en-US" dirty="0">
                <a:solidFill>
                  <a:srgbClr val="0000FF"/>
                </a:solidFill>
                <a:latin typeface="Arial" panose="020B0604020202020204" pitchFamily="34" charset="0"/>
                <a:ea typeface="幼圆" pitchFamily="49" charset="-122"/>
              </a:rPr>
              <a:t>程序的装入和链接</a:t>
            </a:r>
            <a:endParaRPr lang="en-US" dirty="0">
              <a:solidFill>
                <a:srgbClr val="0000FF"/>
              </a:solidFill>
            </a:endParaRPr>
          </a:p>
        </p:txBody>
      </p:sp>
    </p:spTree>
    <p:extLst>
      <p:ext uri="{BB962C8B-B14F-4D97-AF65-F5344CB8AC3E}">
        <p14:creationId xmlns:p14="http://schemas.microsoft.com/office/powerpoint/2010/main" val="24180939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5E-6 4.73636E-6 L 0.56632 0.11771 " pathEditMode="relative" rAng="0" ptsTypes="AA">
                                      <p:cBhvr>
                                        <p:cTn id="6" dur="2000" fill="hold"/>
                                        <p:tgtEl>
                                          <p:spTgt spid="3"/>
                                        </p:tgtEl>
                                        <p:attrNameLst>
                                          <p:attrName>ppt_x</p:attrName>
                                          <p:attrName>ppt_y</p:attrName>
                                        </p:attrNameLst>
                                      </p:cBhvr>
                                      <p:rCtr x="28316" y="5874"/>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path" presetSubtype="0" accel="50000" decel="50000" fill="hold" nodeType="clickEffect">
                                  <p:stCondLst>
                                    <p:cond delay="0"/>
                                  </p:stCondLst>
                                  <p:childTnLst>
                                    <p:animMotion origin="layout" path="M -3.61111E-6 1.11111E-6 L 0.56702 0.08402 " pathEditMode="relative" ptsTypes="AA">
                                      <p:cBhvr>
                                        <p:cTn id="10" dur="2000" fill="hold"/>
                                        <p:tgtEl>
                                          <p:spTgt spid="4"/>
                                        </p:tgtEl>
                                        <p:attrNameLst>
                                          <p:attrName>ppt_x</p:attrName>
                                          <p:attrName>ppt_y</p:attrName>
                                        </p:attrNameLst>
                                      </p:cBhvr>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4"/>
                                        </p:tgtEl>
                                        <p:attrNameLst>
                                          <p:attrName>style.visibility</p:attrName>
                                        </p:attrNameLst>
                                      </p:cBhvr>
                                      <p:to>
                                        <p:strVal val="visible"/>
                                      </p:to>
                                    </p:set>
                                    <p:animEffect transition="in" filter="dissolve">
                                      <p:cBhvr>
                                        <p:cTn id="18" dur="500"/>
                                        <p:tgtEl>
                                          <p:spTgt spid="114"/>
                                        </p:tgtEl>
                                      </p:cBhvr>
                                    </p:animEffect>
                                  </p:childTnLst>
                                </p:cTn>
                              </p:par>
                            </p:childTnLst>
                          </p:cTn>
                        </p:par>
                        <p:par>
                          <p:cTn id="19" fill="hold" nodeType="afterGroup">
                            <p:stCondLst>
                              <p:cond delay="500"/>
                            </p:stCondLst>
                            <p:childTnLst>
                              <p:par>
                                <p:cTn id="20" presetID="9"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blinds(horizontal)">
                                      <p:cBhvr>
                                        <p:cTn id="27" dur="500"/>
                                        <p:tgtEl>
                                          <p:spTgt spid="5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9">
                                            <p:txEl>
                                              <p:pRg st="0" end="0"/>
                                            </p:txEl>
                                          </p:spTgt>
                                        </p:tgtEl>
                                        <p:attrNameLst>
                                          <p:attrName>style.visibility</p:attrName>
                                        </p:attrNameLst>
                                      </p:cBhvr>
                                      <p:to>
                                        <p:strVal val="visible"/>
                                      </p:to>
                                    </p:set>
                                    <p:animEffect transition="in" filter="blinds(horizontal)">
                                      <p:cBhvr>
                                        <p:cTn id="32" dur="500"/>
                                        <p:tgtEl>
                                          <p:spTgt spid="59">
                                            <p:txEl>
                                              <p:pRg st="0" end="0"/>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59">
                                            <p:txEl>
                                              <p:pRg st="1" end="1"/>
                                            </p:txEl>
                                          </p:spTgt>
                                        </p:tgtEl>
                                        <p:attrNameLst>
                                          <p:attrName>style.visibility</p:attrName>
                                        </p:attrNameLst>
                                      </p:cBhvr>
                                      <p:to>
                                        <p:strVal val="visible"/>
                                      </p:to>
                                    </p:set>
                                    <p:animEffect transition="in" filter="blinds(horizontal)">
                                      <p:cBhvr>
                                        <p:cTn id="35" dur="500"/>
                                        <p:tgtEl>
                                          <p:spTgt spid="59">
                                            <p:txEl>
                                              <p:pRg st="1" end="1"/>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59">
                                            <p:txEl>
                                              <p:pRg st="2" end="2"/>
                                            </p:txEl>
                                          </p:spTgt>
                                        </p:tgtEl>
                                        <p:attrNameLst>
                                          <p:attrName>style.visibility</p:attrName>
                                        </p:attrNameLst>
                                      </p:cBhvr>
                                      <p:to>
                                        <p:strVal val="visible"/>
                                      </p:to>
                                    </p:set>
                                    <p:animEffect transition="in" filter="blinds(horizontal)">
                                      <p:cBhvr>
                                        <p:cTn id="40" dur="500"/>
                                        <p:tgtEl>
                                          <p:spTgt spid="59">
                                            <p:txEl>
                                              <p:pRg st="2" end="2"/>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59">
                                            <p:txEl>
                                              <p:pRg st="3" end="3"/>
                                            </p:txEl>
                                          </p:spTgt>
                                        </p:tgtEl>
                                        <p:attrNameLst>
                                          <p:attrName>style.visibility</p:attrName>
                                        </p:attrNameLst>
                                      </p:cBhvr>
                                      <p:to>
                                        <p:strVal val="visible"/>
                                      </p:to>
                                    </p:set>
                                    <p:animEffect transition="in" filter="blinds(horizontal)">
                                      <p:cBhvr>
                                        <p:cTn id="43" dur="500"/>
                                        <p:tgtEl>
                                          <p:spTgt spid="59">
                                            <p:txEl>
                                              <p:pRg st="3" end="3"/>
                                            </p:txEl>
                                          </p:spTgt>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59">
                                            <p:txEl>
                                              <p:pRg st="4" end="4"/>
                                            </p:txEl>
                                          </p:spTgt>
                                        </p:tgtEl>
                                        <p:attrNameLst>
                                          <p:attrName>style.visibility</p:attrName>
                                        </p:attrNameLst>
                                      </p:cBhvr>
                                      <p:to>
                                        <p:strVal val="visible"/>
                                      </p:to>
                                    </p:set>
                                    <p:animEffect transition="in" filter="blinds(horizontal)">
                                      <p:cBhvr>
                                        <p:cTn id="46" dur="500"/>
                                        <p:tgtEl>
                                          <p:spTgt spid="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58" grpId="0" animBg="1"/>
      <p:bldP spid="5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灯片编号占位符 5">
            <a:extLst>
              <a:ext uri="{FF2B5EF4-FFF2-40B4-BE49-F238E27FC236}">
                <a16:creationId xmlns:a16="http://schemas.microsoft.com/office/drawing/2014/main" id="{D52CA773-B773-440E-988B-51616E2F9E3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CD96383C-8ACD-48C5-B256-8C000B1387EE}" type="slidenum">
              <a:rPr lang="zh-CN" altLang="en-US" sz="1000">
                <a:solidFill>
                  <a:srgbClr val="000066"/>
                </a:solidFill>
                <a:latin typeface="Times New Roman" panose="02020603050405020304" pitchFamily="18" charset="0"/>
              </a:rPr>
              <a:pPr algn="r" eaLnBrk="1" hangingPunct="1"/>
              <a:t>15</a:t>
            </a:fld>
            <a:endParaRPr lang="en-US" altLang="zh-CN" sz="1000">
              <a:solidFill>
                <a:srgbClr val="000066"/>
              </a:solidFill>
              <a:latin typeface="Times New Roman" panose="02020603050405020304" pitchFamily="18" charset="0"/>
            </a:endParaRPr>
          </a:p>
        </p:txBody>
      </p:sp>
      <p:sp>
        <p:nvSpPr>
          <p:cNvPr id="12291" name="Rectangle 2">
            <a:extLst>
              <a:ext uri="{FF2B5EF4-FFF2-40B4-BE49-F238E27FC236}">
                <a16:creationId xmlns:a16="http://schemas.microsoft.com/office/drawing/2014/main" id="{77408D07-F781-46C1-991D-4BCC69DDB31A}"/>
              </a:ext>
            </a:extLst>
          </p:cNvPr>
          <p:cNvSpPr>
            <a:spLocks noGrp="1" noChangeArrowheads="1"/>
          </p:cNvSpPr>
          <p:nvPr>
            <p:ph type="title"/>
          </p:nvPr>
        </p:nvSpPr>
        <p:spPr>
          <a:xfrm>
            <a:off x="1476375" y="44450"/>
            <a:ext cx="6481763" cy="722313"/>
          </a:xfrm>
        </p:spPr>
        <p:txBody>
          <a:bodyPr/>
          <a:lstStyle/>
          <a:p>
            <a:pPr eaLnBrk="1" hangingPunct="1"/>
            <a:r>
              <a:rPr lang="en-US" altLang="zh-CN" dirty="0"/>
              <a:t>1.3 </a:t>
            </a:r>
            <a:r>
              <a:rPr lang="zh-CN" altLang="en-US" dirty="0"/>
              <a:t>地址重定位和存储保护</a:t>
            </a:r>
          </a:p>
        </p:txBody>
      </p:sp>
      <p:sp>
        <p:nvSpPr>
          <p:cNvPr id="7171" name="Rectangle 3">
            <a:extLst>
              <a:ext uri="{FF2B5EF4-FFF2-40B4-BE49-F238E27FC236}">
                <a16:creationId xmlns:a16="http://schemas.microsoft.com/office/drawing/2014/main" id="{3CBC872B-0D97-4954-BEB1-620A5EAD61B2}"/>
              </a:ext>
            </a:extLst>
          </p:cNvPr>
          <p:cNvSpPr>
            <a:spLocks noGrp="1" noChangeArrowheads="1"/>
          </p:cNvSpPr>
          <p:nvPr>
            <p:ph type="body" idx="1"/>
          </p:nvPr>
        </p:nvSpPr>
        <p:spPr>
          <a:xfrm>
            <a:off x="107950" y="1514475"/>
            <a:ext cx="9036050" cy="4219575"/>
          </a:xfrm>
        </p:spPr>
        <p:txBody>
          <a:bodyPr/>
          <a:lstStyle/>
          <a:p>
            <a:pPr eaLnBrk="1" hangingPunct="1">
              <a:lnSpc>
                <a:spcPct val="125000"/>
              </a:lnSpc>
              <a:buClr>
                <a:srgbClr val="FF3300"/>
              </a:buClr>
              <a:buFont typeface="Wingdings" panose="05000000000000000000" pitchFamily="2" charset="2"/>
              <a:buChar char="l"/>
              <a:defRPr/>
            </a:pPr>
            <a:r>
              <a:rPr lang="zh-CN" altLang="en-US" sz="1800" b="1" dirty="0">
                <a:solidFill>
                  <a:schemeClr val="hlink"/>
                </a:solidFill>
                <a:ea typeface="方正正粗黑简体" panose="02000000000000000000" pitchFamily="2" charset="-122"/>
              </a:rPr>
              <a:t>静态重定位</a:t>
            </a:r>
            <a:r>
              <a:rPr lang="zh-CN" altLang="en-US" sz="1600" b="1" dirty="0">
                <a:ea typeface="黑体" panose="02010609060101010101" pitchFamily="49" charset="-122"/>
              </a:rPr>
              <a:t>和</a:t>
            </a:r>
            <a:r>
              <a:rPr lang="zh-CN" altLang="en-US" sz="1800" b="1" dirty="0">
                <a:solidFill>
                  <a:schemeClr val="hlink"/>
                </a:solidFill>
                <a:ea typeface="方正正粗黑简体" panose="02000000000000000000" pitchFamily="2" charset="-122"/>
              </a:rPr>
              <a:t>动态重定位</a:t>
            </a:r>
            <a:r>
              <a:rPr lang="zh-CN" altLang="en-US" sz="1600" b="1" dirty="0">
                <a:ea typeface="黑体" panose="02010609060101010101" pitchFamily="49" charset="-122"/>
              </a:rPr>
              <a:t>。</a:t>
            </a:r>
            <a:endParaRPr lang="en-US" altLang="zh-CN" sz="1600" b="1" dirty="0">
              <a:ea typeface="黑体" panose="02010609060101010101" pitchFamily="49" charset="-122"/>
            </a:endParaRPr>
          </a:p>
          <a:p>
            <a:pPr eaLnBrk="1" hangingPunct="1">
              <a:lnSpc>
                <a:spcPct val="125000"/>
              </a:lnSpc>
              <a:buClr>
                <a:srgbClr val="FF3300"/>
              </a:buClr>
              <a:buFont typeface="Wingdings" panose="05000000000000000000" pitchFamily="2" charset="2"/>
              <a:buNone/>
              <a:defRPr/>
            </a:pPr>
            <a:r>
              <a:rPr lang="en-US" altLang="zh-CN" sz="1600" dirty="0"/>
              <a:t>               </a:t>
            </a:r>
            <a:r>
              <a:rPr lang="zh-CN" altLang="en-US" sz="1600" b="1" u="sng" dirty="0">
                <a:ea typeface="华文行楷" panose="02010800040101010101" pitchFamily="2" charset="-122"/>
              </a:rPr>
              <a:t>在</a:t>
            </a:r>
            <a:r>
              <a:rPr lang="zh-CN" altLang="en-US" sz="1600" b="1" u="sng" dirty="0">
                <a:solidFill>
                  <a:schemeClr val="accent2"/>
                </a:solidFill>
                <a:ea typeface="华文行楷" panose="02010800040101010101" pitchFamily="2" charset="-122"/>
              </a:rPr>
              <a:t>程序运行之前</a:t>
            </a:r>
            <a:r>
              <a:rPr lang="zh-CN" altLang="en-US" sz="1600" b="1" u="sng" dirty="0">
                <a:ea typeface="华文行楷" panose="02010800040101010101" pitchFamily="2" charset="-122"/>
              </a:rPr>
              <a:t>由装入程序</a:t>
            </a:r>
            <a:r>
              <a:rPr lang="zh-CN" altLang="en-US" sz="1600" b="1" u="sng" dirty="0">
                <a:solidFill>
                  <a:schemeClr val="accent2"/>
                </a:solidFill>
                <a:ea typeface="华文行楷" panose="02010800040101010101" pitchFamily="2" charset="-122"/>
              </a:rPr>
              <a:t>一次</a:t>
            </a:r>
            <a:r>
              <a:rPr lang="zh-CN" altLang="en-US" sz="1600" b="1" u="sng" dirty="0">
                <a:ea typeface="华文行楷" panose="02010800040101010101" pitchFamily="2" charset="-122"/>
              </a:rPr>
              <a:t>性完成的地址转换称为</a:t>
            </a:r>
            <a:r>
              <a:rPr lang="zh-CN" altLang="en-US" sz="1600" dirty="0">
                <a:solidFill>
                  <a:schemeClr val="hlink"/>
                </a:solidFill>
                <a:ea typeface="方正粗黑宋简体" panose="02000000000000000000" pitchFamily="2" charset="-122"/>
              </a:rPr>
              <a:t>静态重定位</a:t>
            </a:r>
            <a:r>
              <a:rPr lang="zh-CN" altLang="en-US" sz="1600" dirty="0"/>
              <a:t>；</a:t>
            </a:r>
            <a:r>
              <a:rPr lang="zh-CN" altLang="en-US" sz="1600" b="1" u="sng" dirty="0">
                <a:ea typeface="华文行楷" panose="02010800040101010101" pitchFamily="2" charset="-122"/>
              </a:rPr>
              <a:t>而在程序运行过程中</a:t>
            </a:r>
            <a:r>
              <a:rPr lang="zh-CN" altLang="en-US" sz="1600" dirty="0"/>
              <a:t>，</a:t>
            </a:r>
            <a:r>
              <a:rPr lang="zh-CN" altLang="en-US" sz="1600" b="1" u="sng" dirty="0">
                <a:ea typeface="华文行楷" panose="02010800040101010101" pitchFamily="2" charset="-122"/>
              </a:rPr>
              <a:t>对要被访问的程序和数据</a:t>
            </a:r>
            <a:r>
              <a:rPr lang="zh-CN" altLang="en-US" sz="1600" b="1" u="sng" dirty="0">
                <a:solidFill>
                  <a:schemeClr val="accent2"/>
                </a:solidFill>
                <a:ea typeface="华文行楷" panose="02010800040101010101" pitchFamily="2" charset="-122"/>
              </a:rPr>
              <a:t>部分进行地址转换</a:t>
            </a:r>
            <a:r>
              <a:rPr lang="zh-CN" altLang="en-US" sz="1600" b="1" u="sng" dirty="0">
                <a:ea typeface="华文行楷" panose="02010800040101010101" pitchFamily="2" charset="-122"/>
              </a:rPr>
              <a:t>的方式称为</a:t>
            </a:r>
            <a:r>
              <a:rPr lang="zh-CN" altLang="en-US" sz="1600" dirty="0">
                <a:solidFill>
                  <a:schemeClr val="hlink"/>
                </a:solidFill>
                <a:ea typeface="方正粗黑宋简体" panose="02000000000000000000" pitchFamily="2" charset="-122"/>
              </a:rPr>
              <a:t>动态重定位</a:t>
            </a:r>
            <a:r>
              <a:rPr lang="zh-CN" altLang="en-US" sz="1600" dirty="0"/>
              <a:t>，</a:t>
            </a:r>
            <a:r>
              <a:rPr lang="zh-CN" altLang="en-US" sz="1600" b="1" dirty="0">
                <a:ea typeface="黑体" panose="02010609060101010101" pitchFamily="49" charset="-122"/>
              </a:rPr>
              <a:t>一般由</a:t>
            </a:r>
            <a:r>
              <a:rPr lang="zh-CN" altLang="en-US" sz="1600" b="1" i="1" dirty="0">
                <a:solidFill>
                  <a:srgbClr val="FF3300"/>
                </a:solidFill>
                <a:effectLst>
                  <a:outerShdw blurRad="38100" dist="38100" dir="2700000" algn="tl">
                    <a:srgbClr val="000000"/>
                  </a:outerShdw>
                </a:effectLst>
                <a:ea typeface="方正小标宋_GBK" panose="03000509000000000000" pitchFamily="65" charset="-122"/>
              </a:rPr>
              <a:t>硬件地址转换机构</a:t>
            </a:r>
            <a:r>
              <a:rPr lang="zh-CN" altLang="en-US" sz="1600" b="1" dirty="0">
                <a:ea typeface="黑体" panose="02010609060101010101" pitchFamily="49" charset="-122"/>
              </a:rPr>
              <a:t>来实现。</a:t>
            </a:r>
          </a:p>
          <a:p>
            <a:pPr eaLnBrk="1" hangingPunct="1">
              <a:lnSpc>
                <a:spcPct val="125000"/>
              </a:lnSpc>
              <a:buClr>
                <a:srgbClr val="FF3300"/>
              </a:buClr>
              <a:buFont typeface="Wingdings" panose="05000000000000000000" pitchFamily="2" charset="2"/>
              <a:buChar char="l"/>
              <a:defRPr/>
            </a:pPr>
            <a:r>
              <a:rPr lang="zh-CN" altLang="en-US" sz="1600" b="1" dirty="0">
                <a:ea typeface="华文中宋" panose="02010600040101010101" pitchFamily="2" charset="-122"/>
              </a:rPr>
              <a:t>静态重定位和动态重定位除了</a:t>
            </a:r>
            <a:r>
              <a:rPr lang="zh-CN" altLang="en-US" sz="1600" b="1" dirty="0">
                <a:solidFill>
                  <a:srgbClr val="FF3300"/>
                </a:solidFill>
                <a:ea typeface="方正粗黑宋简体" panose="02000000000000000000" pitchFamily="2" charset="-122"/>
              </a:rPr>
              <a:t>实施重定位的</a:t>
            </a:r>
            <a:r>
              <a:rPr lang="zh-CN" altLang="en-US" sz="1600" b="1" i="1" u="sng" dirty="0">
                <a:solidFill>
                  <a:srgbClr val="FF3300"/>
                </a:solidFill>
                <a:ea typeface="方正粗黑宋简体" panose="02000000000000000000" pitchFamily="2" charset="-122"/>
              </a:rPr>
              <a:t>时机和主体</a:t>
            </a:r>
            <a:r>
              <a:rPr lang="zh-CN" altLang="en-US" sz="1600" b="1" dirty="0">
                <a:ea typeface="华文中宋" panose="02010600040101010101" pitchFamily="2" charset="-122"/>
              </a:rPr>
              <a:t>不同外，它们</a:t>
            </a:r>
            <a:r>
              <a:rPr lang="zh-CN" altLang="en-US" sz="1600" b="1" dirty="0">
                <a:solidFill>
                  <a:srgbClr val="FF3300"/>
                </a:solidFill>
                <a:ea typeface="方正粗黑宋简体" panose="02000000000000000000" pitchFamily="2" charset="-122"/>
              </a:rPr>
              <a:t>对程序运行和系统管理的</a:t>
            </a:r>
            <a:r>
              <a:rPr lang="zh-CN" altLang="en-US" sz="1600" b="1" i="1" u="sng" dirty="0">
                <a:solidFill>
                  <a:srgbClr val="FF3300"/>
                </a:solidFill>
                <a:ea typeface="方正粗黑宋简体" panose="02000000000000000000" pitchFamily="2" charset="-122"/>
              </a:rPr>
              <a:t>影响</a:t>
            </a:r>
            <a:r>
              <a:rPr lang="zh-CN" altLang="en-US" sz="1600" b="1" dirty="0">
                <a:ea typeface="华文中宋" panose="02010600040101010101" pitchFamily="2" charset="-122"/>
              </a:rPr>
              <a:t>也是不同的。</a:t>
            </a:r>
            <a:r>
              <a:rPr lang="zh-CN" altLang="en-US" sz="1600" b="1" i="1" u="sng" dirty="0">
                <a:solidFill>
                  <a:schemeClr val="hlink"/>
                </a:solidFill>
                <a:ea typeface="华文行楷" panose="02010800040101010101" pitchFamily="2" charset="-122"/>
              </a:rPr>
              <a:t>采用静态重定位的系统中，由于地址转换发生在运行之前，所以程序运行</a:t>
            </a:r>
            <a:r>
              <a:rPr lang="zh-CN" altLang="en-US" sz="1600" b="1" i="1" u="sng" dirty="0">
                <a:solidFill>
                  <a:srgbClr val="FF3300"/>
                </a:solidFill>
                <a:ea typeface="华文行楷" panose="02010800040101010101" pitchFamily="2" charset="-122"/>
              </a:rPr>
              <a:t>前后</a:t>
            </a:r>
            <a:r>
              <a:rPr lang="zh-CN" altLang="en-US" sz="1600" b="1" i="1" u="sng" dirty="0">
                <a:solidFill>
                  <a:schemeClr val="hlink"/>
                </a:solidFill>
                <a:ea typeface="华文行楷" panose="02010800040101010101" pitchFamily="2" charset="-122"/>
              </a:rPr>
              <a:t>存储在外存中的副本是不一样的，</a:t>
            </a:r>
            <a:r>
              <a:rPr lang="zh-CN" altLang="en-US" sz="1600" b="1" u="sng" dirty="0">
                <a:solidFill>
                  <a:schemeClr val="hlink"/>
                </a:solidFill>
                <a:ea typeface="方正粗黑宋简体" panose="02000000000000000000" pitchFamily="2" charset="-122"/>
              </a:rPr>
              <a:t>外存中是</a:t>
            </a:r>
            <a:r>
              <a:rPr lang="zh-CN" altLang="en-US" sz="1600" b="1" u="sng" dirty="0">
                <a:solidFill>
                  <a:srgbClr val="FF3300"/>
                </a:solidFill>
                <a:ea typeface="方正粗黑宋简体" panose="02000000000000000000" pitchFamily="2" charset="-122"/>
              </a:rPr>
              <a:t>逻辑地址</a:t>
            </a:r>
            <a:r>
              <a:rPr lang="zh-CN" altLang="en-US" sz="1600" b="1" i="1" u="sng" dirty="0">
                <a:solidFill>
                  <a:schemeClr val="hlink"/>
                </a:solidFill>
                <a:ea typeface="华文行楷" panose="02010800040101010101" pitchFamily="2" charset="-122"/>
              </a:rPr>
              <a:t>，而</a:t>
            </a:r>
            <a:r>
              <a:rPr lang="zh-CN" altLang="en-US" sz="1600" b="1" u="sng" dirty="0">
                <a:solidFill>
                  <a:schemeClr val="hlink"/>
                </a:solidFill>
                <a:ea typeface="方正粗黑宋简体" panose="02000000000000000000" pitchFamily="2" charset="-122"/>
              </a:rPr>
              <a:t>内存中则是转换后的</a:t>
            </a:r>
            <a:r>
              <a:rPr lang="zh-CN" altLang="en-US" sz="1600" b="1" u="sng" dirty="0">
                <a:solidFill>
                  <a:srgbClr val="FF3300"/>
                </a:solidFill>
                <a:ea typeface="方正粗黑宋简体" panose="02000000000000000000" pitchFamily="2" charset="-122"/>
              </a:rPr>
              <a:t>物理地址</a:t>
            </a:r>
            <a:r>
              <a:rPr lang="zh-CN" altLang="en-US" sz="1600" b="1" i="1" dirty="0">
                <a:ea typeface="华文行楷" panose="02010800040101010101" pitchFamily="2" charset="-122"/>
              </a:rPr>
              <a:t>；</a:t>
            </a:r>
            <a:r>
              <a:rPr lang="zh-CN" altLang="en-US" sz="1600" b="1" i="1" u="sng" dirty="0">
                <a:ea typeface="华文行楷" panose="02010800040101010101" pitchFamily="2" charset="-122"/>
              </a:rPr>
              <a:t>而采用动态重定位的系统中，由于地址转换发生在运行过程中，所以程序运行前后存储在内外存中的副本是一样的，外存中是</a:t>
            </a:r>
            <a:r>
              <a:rPr lang="zh-CN" altLang="en-US" sz="1600" b="1" i="1" u="sng" dirty="0">
                <a:solidFill>
                  <a:srgbClr val="FF3300"/>
                </a:solidFill>
                <a:ea typeface="华文行楷" panose="02010800040101010101" pitchFamily="2" charset="-122"/>
              </a:rPr>
              <a:t>逻辑地址</a:t>
            </a:r>
            <a:r>
              <a:rPr lang="zh-CN" altLang="en-US" sz="1600" b="1" i="1" u="sng" dirty="0">
                <a:ea typeface="华文行楷" panose="02010800040101010101" pitchFamily="2" charset="-122"/>
              </a:rPr>
              <a:t>，内存中</a:t>
            </a:r>
            <a:r>
              <a:rPr lang="zh-CN" altLang="en-US" sz="1600" b="1" i="1" u="sng" dirty="0">
                <a:solidFill>
                  <a:srgbClr val="FF3300"/>
                </a:solidFill>
                <a:ea typeface="华文行楷" panose="02010800040101010101" pitchFamily="2" charset="-122"/>
              </a:rPr>
              <a:t>也是逻辑地址</a:t>
            </a:r>
            <a:r>
              <a:rPr lang="zh-CN" altLang="en-US" sz="1600" b="1" dirty="0">
                <a:effectLst>
                  <a:outerShdw blurRad="38100" dist="38100" dir="2700000" algn="tl">
                    <a:srgbClr val="FFFFFF"/>
                  </a:outerShdw>
                </a:effectLst>
                <a:ea typeface="华文行楷" panose="02010800040101010101" pitchFamily="2" charset="-122"/>
              </a:rPr>
              <a:t>。</a:t>
            </a:r>
            <a:r>
              <a:rPr lang="zh-CN" altLang="en-US" sz="1600" b="1" dirty="0">
                <a:ea typeface="方正粗黑宋简体" panose="02000000000000000000" pitchFamily="2" charset="-122"/>
              </a:rPr>
              <a:t>逻辑地址又称相对地址，所以程序在内存中可以方便地移动。</a:t>
            </a:r>
            <a:r>
              <a:rPr lang="zh-CN" altLang="en-US" sz="1600" dirty="0">
                <a:solidFill>
                  <a:srgbClr val="FF3300"/>
                </a:solidFill>
                <a:ea typeface="方正粗黑宋简体" panose="02000000000000000000" pitchFamily="2" charset="-122"/>
              </a:rPr>
              <a:t>由此可见：</a:t>
            </a:r>
            <a:r>
              <a:rPr lang="en-US" altLang="zh-CN" sz="1600" u="sng" dirty="0">
                <a:ea typeface="楷体_GB2312" panose="02010609030101010101" pitchFamily="49" charset="-122"/>
              </a:rPr>
              <a:t>静态重定位简单易实现，程序运行速度快，但程序在内存中的存储空间必须是连续的、受限制的，不可移动，不利于程序的共享</a:t>
            </a:r>
            <a:r>
              <a:rPr lang="en-US" altLang="zh-CN" sz="1600" dirty="0">
                <a:ea typeface="楷体_GB2312" panose="02010609030101010101" pitchFamily="49" charset="-122"/>
              </a:rPr>
              <a:t>；</a:t>
            </a:r>
            <a:r>
              <a:rPr lang="en-US" altLang="zh-CN" sz="1600" u="sng" dirty="0">
                <a:ea typeface="楷体_GB2312" panose="02010609030101010101" pitchFamily="49" charset="-122"/>
              </a:rPr>
              <a:t>而动态重定位需要硬件支持，程序运行速度较慢，但程序在内存中的存储空间可以不连续，而且可以移动，有利于程序的共享。</a:t>
            </a:r>
          </a:p>
        </p:txBody>
      </p:sp>
      <p:sp>
        <p:nvSpPr>
          <p:cNvPr id="7177" name="Rectangle 9">
            <a:extLst>
              <a:ext uri="{FF2B5EF4-FFF2-40B4-BE49-F238E27FC236}">
                <a16:creationId xmlns:a16="http://schemas.microsoft.com/office/drawing/2014/main" id="{1DC7029A-F7B7-4167-B60E-49CCD0C9308F}"/>
              </a:ext>
            </a:extLst>
          </p:cNvPr>
          <p:cNvSpPr>
            <a:spLocks noChangeArrowheads="1"/>
          </p:cNvSpPr>
          <p:nvPr/>
        </p:nvSpPr>
        <p:spPr bwMode="auto">
          <a:xfrm>
            <a:off x="107950" y="779463"/>
            <a:ext cx="9144000" cy="777875"/>
          </a:xfrm>
          <a:prstGeom prst="rect">
            <a:avLst/>
          </a:prstGeom>
          <a:noFill/>
          <a:ln>
            <a:noFill/>
          </a:ln>
          <a:effectLst/>
        </p:spPr>
        <p:txBody>
          <a:bodyPr>
            <a:spAutoFit/>
          </a:bodyPr>
          <a:lstStyle/>
          <a:p>
            <a:pPr eaLnBrk="1" hangingPunct="1">
              <a:lnSpc>
                <a:spcPct val="125000"/>
              </a:lnSpc>
              <a:spcBef>
                <a:spcPct val="20000"/>
              </a:spcBef>
              <a:buClr>
                <a:srgbClr val="FF3300"/>
              </a:buClr>
              <a:buFont typeface="Wingdings" panose="05000000000000000000" pitchFamily="2" charset="2"/>
              <a:buNone/>
              <a:defRPr/>
            </a:pPr>
            <a:r>
              <a:rPr lang="en-US" altLang="zh-CN" b="0" dirty="0"/>
              <a:t>        </a:t>
            </a:r>
            <a:r>
              <a:rPr lang="zh-CN" altLang="en-US" b="0" dirty="0"/>
              <a:t>为保证程序运行的正确性，</a:t>
            </a:r>
            <a:r>
              <a:rPr lang="zh-CN" altLang="en-US" dirty="0"/>
              <a:t>当</a:t>
            </a:r>
            <a:r>
              <a:rPr lang="zh-CN" altLang="en-US" u="sng" dirty="0">
                <a:ea typeface="华文行楷" panose="02010800040101010101" pitchFamily="2" charset="-122"/>
              </a:rPr>
              <a:t>作业装入内存运行时</a:t>
            </a:r>
            <a:r>
              <a:rPr lang="zh-CN" altLang="en-US" dirty="0"/>
              <a:t>必须</a:t>
            </a:r>
            <a:r>
              <a:rPr lang="zh-CN" altLang="en-US" u="sng" dirty="0">
                <a:ea typeface="华文行楷" panose="02010800040101010101" pitchFamily="2" charset="-122"/>
              </a:rPr>
              <a:t>将其</a:t>
            </a:r>
            <a:r>
              <a:rPr lang="zh-CN" altLang="en-US" u="sng" dirty="0">
                <a:solidFill>
                  <a:schemeClr val="hlink"/>
                </a:solidFill>
                <a:ea typeface="华文行楷" panose="02010800040101010101" pitchFamily="2" charset="-122"/>
              </a:rPr>
              <a:t>逻辑地址</a:t>
            </a:r>
            <a:r>
              <a:rPr lang="zh-CN" altLang="en-US" u="sng" dirty="0">
                <a:ea typeface="华文行楷" panose="02010800040101010101" pitchFamily="2" charset="-122"/>
              </a:rPr>
              <a:t>转换成</a:t>
            </a:r>
            <a:r>
              <a:rPr lang="zh-CN" altLang="en-US" u="sng" dirty="0">
                <a:solidFill>
                  <a:schemeClr val="hlink"/>
                </a:solidFill>
                <a:ea typeface="华文行楷" panose="02010800040101010101" pitchFamily="2" charset="-122"/>
              </a:rPr>
              <a:t>物理地址</a:t>
            </a:r>
            <a:r>
              <a:rPr lang="zh-CN" altLang="en-US" dirty="0"/>
              <a:t>，这样的转换过程称为</a:t>
            </a:r>
            <a:r>
              <a:rPr lang="zh-CN" altLang="en-US" dirty="0">
                <a:solidFill>
                  <a:srgbClr val="FF3300"/>
                </a:solidFill>
                <a:effectLst>
                  <a:outerShdw blurRad="38100" dist="38100" dir="2700000" algn="tl">
                    <a:srgbClr val="000000"/>
                  </a:outerShdw>
                </a:effectLst>
                <a:ea typeface="方正小标宋简体" panose="02010601030101010101" pitchFamily="2" charset="-122"/>
              </a:rPr>
              <a:t>地址重定位</a:t>
            </a:r>
            <a:r>
              <a:rPr lang="zh-CN" altLang="en-US" dirty="0"/>
              <a:t>。</a:t>
            </a:r>
            <a:r>
              <a:rPr lang="zh-CN" altLang="en-US" dirty="0">
                <a:ea typeface="方正粗黑宋简体" panose="02000000000000000000" pitchFamily="2" charset="-122"/>
              </a:rPr>
              <a:t>具体有两种实施方式：</a:t>
            </a:r>
            <a:endParaRPr lang="en-US" altLang="zh-CN" dirty="0">
              <a:ea typeface="方正粗黑宋简体" panose="02000000000000000000" pitchFamily="2" charset="-122"/>
            </a:endParaRPr>
          </a:p>
        </p:txBody>
      </p:sp>
      <p:sp>
        <p:nvSpPr>
          <p:cNvPr id="7178" name="Rectangle 10">
            <a:extLst>
              <a:ext uri="{FF2B5EF4-FFF2-40B4-BE49-F238E27FC236}">
                <a16:creationId xmlns:a16="http://schemas.microsoft.com/office/drawing/2014/main" id="{AD8E5730-942F-4CE7-93F7-3844A4292C15}"/>
              </a:ext>
            </a:extLst>
          </p:cNvPr>
          <p:cNvSpPr>
            <a:spLocks noChangeArrowheads="1"/>
          </p:cNvSpPr>
          <p:nvPr/>
        </p:nvSpPr>
        <p:spPr bwMode="auto">
          <a:xfrm>
            <a:off x="34925" y="5753100"/>
            <a:ext cx="9109075" cy="915988"/>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1800" b="0">
                <a:latin typeface="Arial" panose="020B0604020202020204" pitchFamily="34" charset="0"/>
              </a:rPr>
              <a:t>      </a:t>
            </a:r>
            <a:r>
              <a:rPr lang="zh-CN" altLang="en-US" sz="1800" b="0">
                <a:latin typeface="Arial" panose="020B0604020202020204" pitchFamily="34" charset="0"/>
              </a:rPr>
              <a:t>多道程序设计系统中，允许多个作业驻留内存，存储空间的利用和管理就变得尤为重要。</a:t>
            </a:r>
            <a:r>
              <a:rPr lang="zh-CN" altLang="en-US" sz="1800">
                <a:latin typeface="Arial" panose="020B0604020202020204" pitchFamily="34" charset="0"/>
                <a:ea typeface="华文行楷" panose="02010800040101010101" pitchFamily="2" charset="-122"/>
              </a:rPr>
              <a:t>动态重定位所支持的程序在内存</a:t>
            </a:r>
            <a:r>
              <a:rPr lang="zh-CN" altLang="en-US" sz="1800">
                <a:solidFill>
                  <a:srgbClr val="FF3300"/>
                </a:solidFill>
                <a:latin typeface="Arial" panose="020B0604020202020204" pitchFamily="34" charset="0"/>
                <a:ea typeface="华文行楷" panose="02010800040101010101" pitchFamily="2" charset="-122"/>
              </a:rPr>
              <a:t>不连续存放</a:t>
            </a:r>
            <a:r>
              <a:rPr lang="zh-CN" altLang="en-US" sz="1800">
                <a:latin typeface="Arial" panose="020B0604020202020204" pitchFamily="34" charset="0"/>
                <a:ea typeface="华文行楷" panose="02010800040101010101" pitchFamily="2" charset="-122"/>
              </a:rPr>
              <a:t>，程序的移动技术等均有利于提高存储空间的利用率</a:t>
            </a:r>
            <a:r>
              <a:rPr lang="zh-CN" altLang="en-US" sz="1800" b="0">
                <a:latin typeface="Arial" panose="020B0604020202020204" pitchFamily="34" charset="0"/>
              </a:rPr>
              <a:t>，便于系统的管理，所以现代操作系统中</a:t>
            </a:r>
            <a:r>
              <a:rPr lang="zh-CN" altLang="en-US" sz="1800">
                <a:solidFill>
                  <a:srgbClr val="FF3300"/>
                </a:solidFill>
                <a:latin typeface="Arial" panose="020B0604020202020204" pitchFamily="34" charset="0"/>
                <a:ea typeface="华文行楷" panose="02010800040101010101" pitchFamily="2" charset="-122"/>
              </a:rPr>
              <a:t>通常采用动态重定位技术</a:t>
            </a:r>
            <a:r>
              <a:rPr lang="zh-CN" altLang="en-US" sz="1800" b="0">
                <a:latin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7">
                                            <p:txEl>
                                              <p:pRg st="0" end="0"/>
                                            </p:txEl>
                                          </p:spTgt>
                                        </p:tgtEl>
                                        <p:attrNameLst>
                                          <p:attrName>style.visibility</p:attrName>
                                        </p:attrNameLst>
                                      </p:cBhvr>
                                      <p:to>
                                        <p:strVal val="visible"/>
                                      </p:to>
                                    </p:set>
                                    <p:anim calcmode="lin" valueType="num">
                                      <p:cBhvr additive="base">
                                        <p:cTn id="7" dur="500" fill="hold"/>
                                        <p:tgtEl>
                                          <p:spTgt spid="717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171">
                                            <p:txEl>
                                              <p:pRg st="0" end="0"/>
                                            </p:txEl>
                                          </p:spTgt>
                                        </p:tgtEl>
                                        <p:attrNameLst>
                                          <p:attrName>style.visibility</p:attrName>
                                        </p:attrNameLst>
                                      </p:cBhvr>
                                      <p:to>
                                        <p:strVal val="visible"/>
                                      </p:to>
                                    </p:set>
                                    <p:anim calcmode="lin" valueType="num">
                                      <p:cBhvr additive="base">
                                        <p:cTn id="13" dur="500" fill="hold"/>
                                        <p:tgtEl>
                                          <p:spTgt spid="717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1">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 calcmode="lin" valueType="num">
                                      <p:cBhvr additive="base">
                                        <p:cTn id="17" dur="500" fill="hold"/>
                                        <p:tgtEl>
                                          <p:spTgt spid="7171">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nodeType="clickEffect">
                                  <p:stCondLst>
                                    <p:cond delay="0"/>
                                  </p:stCondLst>
                                  <p:childTnLst>
                                    <p:set>
                                      <p:cBhvr>
                                        <p:cTn id="22" dur="1" fill="hold">
                                          <p:stCondLst>
                                            <p:cond delay="0"/>
                                          </p:stCondLst>
                                        </p:cTn>
                                        <p:tgtEl>
                                          <p:spTgt spid="7171">
                                            <p:txEl>
                                              <p:pRg st="2" end="2"/>
                                            </p:txEl>
                                          </p:spTgt>
                                        </p:tgtEl>
                                        <p:attrNameLst>
                                          <p:attrName>style.visibility</p:attrName>
                                        </p:attrNameLst>
                                      </p:cBhvr>
                                      <p:to>
                                        <p:strVal val="visible"/>
                                      </p:to>
                                    </p:set>
                                    <p:anim calcmode="lin" valueType="num">
                                      <p:cBhvr additive="base">
                                        <p:cTn id="23" dur="500" fill="hold"/>
                                        <p:tgtEl>
                                          <p:spTgt spid="7171">
                                            <p:txEl>
                                              <p:pRg st="2" end="2"/>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71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49" presetClass="entr" presetSubtype="0" decel="100000" fill="hold" grpId="0" nodeType="clickEffect">
                                  <p:stCondLst>
                                    <p:cond delay="0"/>
                                  </p:stCondLst>
                                  <p:childTnLst>
                                    <p:set>
                                      <p:cBhvr>
                                        <p:cTn id="28" dur="1" fill="hold">
                                          <p:stCondLst>
                                            <p:cond delay="0"/>
                                          </p:stCondLst>
                                        </p:cTn>
                                        <p:tgtEl>
                                          <p:spTgt spid="7178"/>
                                        </p:tgtEl>
                                        <p:attrNameLst>
                                          <p:attrName>style.visibility</p:attrName>
                                        </p:attrNameLst>
                                      </p:cBhvr>
                                      <p:to>
                                        <p:strVal val="visible"/>
                                      </p:to>
                                    </p:set>
                                    <p:anim calcmode="lin" valueType="num">
                                      <p:cBhvr>
                                        <p:cTn id="29" dur="500" fill="hold"/>
                                        <p:tgtEl>
                                          <p:spTgt spid="7178"/>
                                        </p:tgtEl>
                                        <p:attrNameLst>
                                          <p:attrName>ppt_w</p:attrName>
                                        </p:attrNameLst>
                                      </p:cBhvr>
                                      <p:tavLst>
                                        <p:tav tm="0">
                                          <p:val>
                                            <p:fltVal val="0"/>
                                          </p:val>
                                        </p:tav>
                                        <p:tav tm="100000">
                                          <p:val>
                                            <p:strVal val="#ppt_w"/>
                                          </p:val>
                                        </p:tav>
                                      </p:tavLst>
                                    </p:anim>
                                    <p:anim calcmode="lin" valueType="num">
                                      <p:cBhvr>
                                        <p:cTn id="30" dur="500" fill="hold"/>
                                        <p:tgtEl>
                                          <p:spTgt spid="7178"/>
                                        </p:tgtEl>
                                        <p:attrNameLst>
                                          <p:attrName>ppt_h</p:attrName>
                                        </p:attrNameLst>
                                      </p:cBhvr>
                                      <p:tavLst>
                                        <p:tav tm="0">
                                          <p:val>
                                            <p:fltVal val="0"/>
                                          </p:val>
                                        </p:tav>
                                        <p:tav tm="100000">
                                          <p:val>
                                            <p:strVal val="#ppt_h"/>
                                          </p:val>
                                        </p:tav>
                                      </p:tavLst>
                                    </p:anim>
                                    <p:anim calcmode="lin" valueType="num">
                                      <p:cBhvr>
                                        <p:cTn id="31" dur="500" fill="hold"/>
                                        <p:tgtEl>
                                          <p:spTgt spid="7178"/>
                                        </p:tgtEl>
                                        <p:attrNameLst>
                                          <p:attrName>style.rotation</p:attrName>
                                        </p:attrNameLst>
                                      </p:cBhvr>
                                      <p:tavLst>
                                        <p:tav tm="0">
                                          <p:val>
                                            <p:fltVal val="360"/>
                                          </p:val>
                                        </p:tav>
                                        <p:tav tm="100000">
                                          <p:val>
                                            <p:fltVal val="0"/>
                                          </p:val>
                                        </p:tav>
                                      </p:tavLst>
                                    </p:anim>
                                    <p:animEffect transition="in" filter="fade">
                                      <p:cBhvr>
                                        <p:cTn id="32" dur="500"/>
                                        <p:tgtEl>
                                          <p:spTgt spid="7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灯片编号占位符 5">
            <a:extLst>
              <a:ext uri="{FF2B5EF4-FFF2-40B4-BE49-F238E27FC236}">
                <a16:creationId xmlns:a16="http://schemas.microsoft.com/office/drawing/2014/main" id="{B3843164-558B-4F9F-9CDC-79332F56F57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B755174-E592-430C-9EAF-BE2E86736AF3}" type="slidenum">
              <a:rPr lang="zh-CN" altLang="en-US" sz="1000">
                <a:solidFill>
                  <a:srgbClr val="000066"/>
                </a:solidFill>
                <a:latin typeface="Times New Roman" panose="02020603050405020304" pitchFamily="18" charset="0"/>
              </a:rPr>
              <a:pPr algn="r" eaLnBrk="1" hangingPunct="1"/>
              <a:t>16</a:t>
            </a:fld>
            <a:endParaRPr lang="en-US" altLang="zh-CN" sz="1000">
              <a:solidFill>
                <a:srgbClr val="000066"/>
              </a:solidFill>
              <a:latin typeface="Times New Roman" panose="02020603050405020304" pitchFamily="18" charset="0"/>
            </a:endParaRPr>
          </a:p>
        </p:txBody>
      </p:sp>
      <p:sp>
        <p:nvSpPr>
          <p:cNvPr id="13315" name="Rectangle 2">
            <a:extLst>
              <a:ext uri="{FF2B5EF4-FFF2-40B4-BE49-F238E27FC236}">
                <a16:creationId xmlns:a16="http://schemas.microsoft.com/office/drawing/2014/main" id="{59EC5FE0-BD2A-423B-B8D9-61E9781712BE}"/>
              </a:ext>
            </a:extLst>
          </p:cNvPr>
          <p:cNvSpPr>
            <a:spLocks noGrp="1" noChangeArrowheads="1"/>
          </p:cNvSpPr>
          <p:nvPr>
            <p:ph type="title"/>
          </p:nvPr>
        </p:nvSpPr>
        <p:spPr>
          <a:xfrm>
            <a:off x="1908175" y="115888"/>
            <a:ext cx="5111750" cy="650875"/>
          </a:xfrm>
        </p:spPr>
        <p:txBody>
          <a:bodyPr/>
          <a:lstStyle/>
          <a:p>
            <a:pPr eaLnBrk="1" hangingPunct="1"/>
            <a:r>
              <a:rPr lang="en-US" altLang="zh-CN" dirty="0"/>
              <a:t>2 </a:t>
            </a:r>
            <a:r>
              <a:rPr lang="zh-CN" altLang="en-US" dirty="0"/>
              <a:t>存储管理的基本概念</a:t>
            </a:r>
          </a:p>
        </p:txBody>
      </p:sp>
      <p:sp>
        <p:nvSpPr>
          <p:cNvPr id="13316" name="Rectangle 3">
            <a:extLst>
              <a:ext uri="{FF2B5EF4-FFF2-40B4-BE49-F238E27FC236}">
                <a16:creationId xmlns:a16="http://schemas.microsoft.com/office/drawing/2014/main" id="{0ECE05A6-E9E7-4CB9-BDF4-7F51F7EAEA8D}"/>
              </a:ext>
            </a:extLst>
          </p:cNvPr>
          <p:cNvSpPr>
            <a:spLocks noGrp="1" noChangeArrowheads="1"/>
          </p:cNvSpPr>
          <p:nvPr>
            <p:ph type="body" idx="1"/>
          </p:nvPr>
        </p:nvSpPr>
        <p:spPr>
          <a:xfrm>
            <a:off x="71438" y="1268413"/>
            <a:ext cx="8893175" cy="4030662"/>
          </a:xfrm>
        </p:spPr>
        <p:txBody>
          <a:bodyPr/>
          <a:lstStyle/>
          <a:p>
            <a:pPr eaLnBrk="1" hangingPunct="1">
              <a:lnSpc>
                <a:spcPct val="150000"/>
              </a:lnSpc>
              <a:buFont typeface="Arial" panose="020B0604020202020204" pitchFamily="34" charset="0"/>
              <a:buNone/>
            </a:pPr>
            <a:r>
              <a:rPr lang="zh-CN" altLang="en-US" sz="1800"/>
              <a:t>　</a:t>
            </a:r>
            <a:r>
              <a:rPr lang="zh-CN" altLang="en-US" sz="2400"/>
              <a:t>　      </a:t>
            </a:r>
            <a:r>
              <a:rPr lang="zh-CN" altLang="en-US" sz="2400" b="1" u="sng">
                <a:ea typeface="华文新魏" panose="02010800040101010101" pitchFamily="2" charset="-122"/>
              </a:rPr>
              <a:t>程序和数据可以保存在容量较大的外存中，但必须进入主存储器才能被处理器执行。</a:t>
            </a:r>
            <a:r>
              <a:rPr lang="zh-CN" altLang="en-US" sz="2400"/>
              <a:t>而主存储器的容量是有限的，如何很好地管理主存储器资源，以满足现代操作系统</a:t>
            </a:r>
            <a:r>
              <a:rPr lang="zh-CN" altLang="en-US" sz="2400" b="1">
                <a:solidFill>
                  <a:schemeClr val="hlink"/>
                </a:solidFill>
                <a:ea typeface="方正粗黑宋简体" panose="02000000000000000000" pitchFamily="2" charset="-122"/>
              </a:rPr>
              <a:t>多任务</a:t>
            </a:r>
            <a:r>
              <a:rPr lang="zh-CN" altLang="en-US" sz="2400"/>
              <a:t>、安全</a:t>
            </a:r>
            <a:r>
              <a:rPr lang="zh-CN" altLang="en-US" sz="2400" b="1">
                <a:solidFill>
                  <a:schemeClr val="hlink"/>
                </a:solidFill>
                <a:ea typeface="方正粗黑宋简体" panose="02000000000000000000" pitchFamily="2" charset="-122"/>
              </a:rPr>
              <a:t>高效</a:t>
            </a:r>
            <a:r>
              <a:rPr lang="zh-CN" altLang="en-US" sz="2400"/>
              <a:t>、</a:t>
            </a:r>
            <a:r>
              <a:rPr lang="zh-CN" altLang="en-US" sz="2400" b="1">
                <a:solidFill>
                  <a:schemeClr val="hlink"/>
                </a:solidFill>
                <a:ea typeface="方正粗黑宋简体" panose="02000000000000000000" pitchFamily="2" charset="-122"/>
              </a:rPr>
              <a:t>共享</a:t>
            </a:r>
            <a:r>
              <a:rPr lang="zh-CN" altLang="en-US" sz="2400"/>
              <a:t>等特点的要求，是操作系统必须提供的一个重要功能，存储管理技术的优劣也直接影响系统的性能。</a:t>
            </a:r>
            <a:r>
              <a:rPr lang="zh-CN" altLang="en-US" sz="2400">
                <a:ea typeface="方正粗黑宋简体" panose="02000000000000000000" pitchFamily="2" charset="-122"/>
              </a:rPr>
              <a:t>存储管理负责管理计算机系统的重要资源</a:t>
            </a:r>
            <a:r>
              <a:rPr lang="zh-CN" altLang="en-US" sz="2400">
                <a:latin typeface="Arial" panose="020B0604020202020204" pitchFamily="34" charset="0"/>
              </a:rPr>
              <a:t>——</a:t>
            </a:r>
            <a:r>
              <a:rPr lang="zh-CN" altLang="en-US" sz="2400" b="1">
                <a:solidFill>
                  <a:schemeClr val="hlink"/>
                </a:solidFill>
                <a:ea typeface="方正粗黑宋简体" panose="02000000000000000000" pitchFamily="2" charset="-122"/>
              </a:rPr>
              <a:t>主存储器</a:t>
            </a:r>
            <a:r>
              <a:rPr lang="zh-CN" altLang="en-US" sz="2400"/>
              <a:t>，尽可能的方便用户使用、提高主存储器的利用率、支持多道程序设计系统。</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灯片编号占位符 5">
            <a:extLst>
              <a:ext uri="{FF2B5EF4-FFF2-40B4-BE49-F238E27FC236}">
                <a16:creationId xmlns:a16="http://schemas.microsoft.com/office/drawing/2014/main" id="{D45C6595-8416-4191-93B6-FD2A3E17E76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13B323AE-8F32-4A46-B941-8A2AD0CE9C63}" type="slidenum">
              <a:rPr lang="zh-CN" altLang="en-US" sz="1000">
                <a:solidFill>
                  <a:srgbClr val="000066"/>
                </a:solidFill>
                <a:latin typeface="Times New Roman" panose="02020603050405020304" pitchFamily="18" charset="0"/>
              </a:rPr>
              <a:pPr algn="r" eaLnBrk="1" hangingPunct="1"/>
              <a:t>17</a:t>
            </a:fld>
            <a:endParaRPr lang="en-US" altLang="zh-CN" sz="1000">
              <a:solidFill>
                <a:srgbClr val="000066"/>
              </a:solidFill>
              <a:latin typeface="Times New Roman" panose="02020603050405020304" pitchFamily="18" charset="0"/>
            </a:endParaRPr>
          </a:p>
        </p:txBody>
      </p:sp>
      <p:sp>
        <p:nvSpPr>
          <p:cNvPr id="14339" name="Rectangle 2">
            <a:extLst>
              <a:ext uri="{FF2B5EF4-FFF2-40B4-BE49-F238E27FC236}">
                <a16:creationId xmlns:a16="http://schemas.microsoft.com/office/drawing/2014/main" id="{A9D25C42-8335-4A81-AE65-02749B8AB066}"/>
              </a:ext>
            </a:extLst>
          </p:cNvPr>
          <p:cNvSpPr>
            <a:spLocks noGrp="1" noChangeArrowheads="1"/>
          </p:cNvSpPr>
          <p:nvPr>
            <p:ph type="title"/>
          </p:nvPr>
        </p:nvSpPr>
        <p:spPr>
          <a:xfrm>
            <a:off x="2195513" y="115888"/>
            <a:ext cx="5113337" cy="650875"/>
          </a:xfrm>
        </p:spPr>
        <p:txBody>
          <a:bodyPr/>
          <a:lstStyle/>
          <a:p>
            <a:pPr eaLnBrk="1" hangingPunct="1"/>
            <a:r>
              <a:rPr lang="en-US" altLang="zh-CN" dirty="0"/>
              <a:t>2.1 </a:t>
            </a:r>
            <a:r>
              <a:rPr lang="zh-CN" altLang="en-US" dirty="0"/>
              <a:t>存储管理的功能</a:t>
            </a:r>
          </a:p>
        </p:txBody>
      </p:sp>
      <p:sp>
        <p:nvSpPr>
          <p:cNvPr id="10243" name="Rectangle 3">
            <a:extLst>
              <a:ext uri="{FF2B5EF4-FFF2-40B4-BE49-F238E27FC236}">
                <a16:creationId xmlns:a16="http://schemas.microsoft.com/office/drawing/2014/main" id="{33FE3308-B07E-409B-8C2D-D7A9B29065B6}"/>
              </a:ext>
            </a:extLst>
          </p:cNvPr>
          <p:cNvSpPr>
            <a:spLocks noGrp="1" noChangeArrowheads="1"/>
          </p:cNvSpPr>
          <p:nvPr>
            <p:ph type="body" idx="1"/>
          </p:nvPr>
        </p:nvSpPr>
        <p:spPr>
          <a:xfrm>
            <a:off x="323850" y="908050"/>
            <a:ext cx="8569325" cy="5616575"/>
          </a:xfrm>
        </p:spPr>
        <p:txBody>
          <a:bodyPr/>
          <a:lstStyle/>
          <a:p>
            <a:pPr eaLnBrk="1" hangingPunct="1">
              <a:lnSpc>
                <a:spcPct val="125000"/>
              </a:lnSpc>
              <a:buClr>
                <a:schemeClr val="bg1"/>
              </a:buClr>
              <a:buFont typeface="Wingdings" panose="05000000000000000000" pitchFamily="2" charset="2"/>
              <a:buChar char="l"/>
            </a:pPr>
            <a:r>
              <a:rPr lang="zh-CN" altLang="en-US" sz="1800"/>
              <a:t>　</a:t>
            </a:r>
            <a:r>
              <a:rPr lang="en-US" altLang="zh-CN" sz="1800"/>
              <a:t>   </a:t>
            </a:r>
            <a:r>
              <a:rPr lang="en-US" altLang="zh-CN" sz="1800" b="1">
                <a:latin typeface="黑体" panose="02010609060101010101" pitchFamily="49" charset="-122"/>
                <a:ea typeface="黑体" panose="02010609060101010101" pitchFamily="49" charset="-122"/>
              </a:rPr>
              <a:t> </a:t>
            </a:r>
            <a:r>
              <a:rPr lang="zh-CN" altLang="en-US" sz="1800" b="1">
                <a:latin typeface="黑体" panose="02010609060101010101" pitchFamily="49" charset="-122"/>
                <a:ea typeface="黑体" panose="02010609060101010101" pitchFamily="49" charset="-122"/>
              </a:rPr>
              <a:t>存储管理的主要管理对象是</a:t>
            </a:r>
            <a:r>
              <a:rPr lang="zh-CN" altLang="en-US" sz="1800">
                <a:solidFill>
                  <a:srgbClr val="FF3300"/>
                </a:solidFill>
                <a:ea typeface="方正粗黑宋简体" panose="02000000000000000000" pitchFamily="2" charset="-122"/>
              </a:rPr>
              <a:t>内存</a:t>
            </a:r>
            <a:r>
              <a:rPr lang="zh-CN" altLang="en-US" sz="1800"/>
              <a:t>，也提供对外存的管理功能。为了提高内存的利用率和便于拥护管理，操作系统提供的</a:t>
            </a:r>
            <a:r>
              <a:rPr lang="zh-CN" altLang="en-US" sz="1800">
                <a:solidFill>
                  <a:srgbClr val="FF3300"/>
                </a:solidFill>
                <a:ea typeface="方正粗黑宋简体" panose="02000000000000000000" pitchFamily="2" charset="-122"/>
              </a:rPr>
              <a:t>存储管理要具有以下方面的功能</a:t>
            </a:r>
            <a:r>
              <a:rPr lang="zh-CN" altLang="en-US" sz="1800"/>
              <a:t>：内存的</a:t>
            </a:r>
            <a:r>
              <a:rPr lang="zh-CN" altLang="en-US" sz="1800" u="sng">
                <a:solidFill>
                  <a:schemeClr val="hlink"/>
                </a:solidFill>
                <a:ea typeface="方正粗黑宋简体" panose="02000000000000000000" pitchFamily="2" charset="-122"/>
              </a:rPr>
              <a:t>分配和回收</a:t>
            </a:r>
            <a:r>
              <a:rPr lang="zh-CN" altLang="en-US" sz="1800"/>
              <a:t>、</a:t>
            </a:r>
            <a:r>
              <a:rPr lang="zh-CN" altLang="en-US" sz="1800" u="sng">
                <a:solidFill>
                  <a:schemeClr val="hlink"/>
                </a:solidFill>
                <a:ea typeface="方正粗黑宋简体" panose="02000000000000000000" pitchFamily="2" charset="-122"/>
              </a:rPr>
              <a:t>地址转换</a:t>
            </a:r>
            <a:r>
              <a:rPr lang="zh-CN" altLang="en-US" sz="1800"/>
              <a:t>、</a:t>
            </a:r>
            <a:r>
              <a:rPr lang="zh-CN" altLang="en-US" sz="1800" u="sng">
                <a:solidFill>
                  <a:schemeClr val="hlink"/>
                </a:solidFill>
                <a:ea typeface="方正粗黑宋简体" panose="02000000000000000000" pitchFamily="2" charset="-122"/>
              </a:rPr>
              <a:t>内存的共享</a:t>
            </a:r>
            <a:r>
              <a:rPr lang="zh-CN" altLang="en-US" sz="1800"/>
              <a:t>和</a:t>
            </a:r>
            <a:r>
              <a:rPr lang="zh-CN" altLang="en-US" sz="1800" u="sng">
                <a:solidFill>
                  <a:schemeClr val="hlink"/>
                </a:solidFill>
                <a:ea typeface="方正粗黑宋简体" panose="02000000000000000000" pitchFamily="2" charset="-122"/>
              </a:rPr>
              <a:t>存储保护</a:t>
            </a:r>
            <a:r>
              <a:rPr lang="zh-CN" altLang="en-US" sz="1800"/>
              <a:t>、</a:t>
            </a:r>
            <a:r>
              <a:rPr lang="zh-CN" altLang="en-US" sz="1800" u="sng">
                <a:solidFill>
                  <a:schemeClr val="hlink"/>
                </a:solidFill>
                <a:ea typeface="方正粗黑宋简体" panose="02000000000000000000" pitchFamily="2" charset="-122"/>
              </a:rPr>
              <a:t>内存的扩充</a:t>
            </a:r>
            <a:r>
              <a:rPr lang="zh-CN" altLang="en-US" sz="1800"/>
              <a:t>。</a:t>
            </a:r>
          </a:p>
          <a:p>
            <a:pPr eaLnBrk="1" hangingPunct="1">
              <a:lnSpc>
                <a:spcPct val="125000"/>
              </a:lnSpc>
              <a:buClr>
                <a:schemeClr val="bg1"/>
              </a:buClr>
              <a:buFont typeface="Wingdings" panose="05000000000000000000" pitchFamily="2" charset="2"/>
              <a:buNone/>
            </a:pPr>
            <a:r>
              <a:rPr lang="zh-CN" altLang="en-US" sz="1800" b="1">
                <a:latin typeface="方正粗黑宋简体" panose="02000000000000000000" pitchFamily="2" charset="-122"/>
                <a:ea typeface="方正粗黑宋简体" panose="02000000000000000000" pitchFamily="2" charset="-122"/>
              </a:rPr>
              <a:t>1.</a:t>
            </a:r>
            <a:r>
              <a:rPr lang="en-US" altLang="zh-CN" sz="1800" b="1">
                <a:latin typeface="方正粗黑宋简体" panose="02000000000000000000" pitchFamily="2" charset="-122"/>
                <a:ea typeface="方正粗黑宋简体" panose="02000000000000000000" pitchFamily="2" charset="-122"/>
              </a:rPr>
              <a:t>   </a:t>
            </a:r>
            <a:r>
              <a:rPr lang="zh-CN" altLang="en-US" sz="1800" b="1">
                <a:latin typeface="方正粗黑宋简体" panose="02000000000000000000" pitchFamily="2" charset="-122"/>
                <a:ea typeface="方正粗黑宋简体" panose="02000000000000000000" pitchFamily="2" charset="-122"/>
              </a:rPr>
              <a:t>内存的分配和回收</a:t>
            </a:r>
          </a:p>
          <a:p>
            <a:pPr eaLnBrk="1" hangingPunct="1">
              <a:lnSpc>
                <a:spcPct val="125000"/>
              </a:lnSpc>
              <a:buClr>
                <a:schemeClr val="bg1"/>
              </a:buClr>
              <a:buFont typeface="Wingdings" panose="05000000000000000000" pitchFamily="2" charset="2"/>
              <a:buChar char="l"/>
            </a:pPr>
            <a:r>
              <a:rPr lang="en-US" altLang="zh-CN" sz="1800"/>
              <a:t>         </a:t>
            </a:r>
            <a:r>
              <a:rPr lang="zh-CN" altLang="en-US" sz="1800"/>
              <a:t>现代操作系统基于多道程序设计思想，允许多道作业驻留内存，那么存储管理首先必须解决</a:t>
            </a:r>
            <a:r>
              <a:rPr lang="zh-CN" altLang="en-US" sz="1800">
                <a:solidFill>
                  <a:srgbClr val="FF3300"/>
                </a:solidFill>
                <a:ea typeface="方正粗黑宋简体" panose="02000000000000000000" pitchFamily="2" charset="-122"/>
              </a:rPr>
              <a:t>内存空间如何分配的问题</a:t>
            </a:r>
            <a:r>
              <a:rPr lang="zh-CN" altLang="en-US" sz="1800"/>
              <a:t>。当内存中某个作业</a:t>
            </a:r>
            <a:r>
              <a:rPr lang="zh-CN" altLang="en-US" sz="1800">
                <a:solidFill>
                  <a:schemeClr val="hlink"/>
                </a:solidFill>
                <a:ea typeface="方正粗黑宋简体" panose="02000000000000000000" pitchFamily="2" charset="-122"/>
              </a:rPr>
              <a:t>释放</a:t>
            </a:r>
            <a:r>
              <a:rPr lang="zh-CN" altLang="en-US" sz="1800"/>
              <a:t>所占有的内存空间时，系统应该</a:t>
            </a:r>
            <a:r>
              <a:rPr lang="zh-CN" altLang="en-US" sz="1800">
                <a:solidFill>
                  <a:schemeClr val="hlink"/>
                </a:solidFill>
                <a:ea typeface="方正粗黑宋简体" panose="02000000000000000000" pitchFamily="2" charset="-122"/>
              </a:rPr>
              <a:t>及时回收</a:t>
            </a:r>
            <a:r>
              <a:rPr lang="zh-CN" altLang="en-US" sz="1800"/>
              <a:t>以便于再利用。</a:t>
            </a:r>
          </a:p>
          <a:p>
            <a:pPr eaLnBrk="1" hangingPunct="1">
              <a:lnSpc>
                <a:spcPct val="125000"/>
              </a:lnSpc>
              <a:buClr>
                <a:schemeClr val="bg1"/>
              </a:buClr>
              <a:buFont typeface="Wingdings" panose="05000000000000000000" pitchFamily="2" charset="2"/>
              <a:buChar char="l"/>
            </a:pPr>
            <a:r>
              <a:rPr lang="en-US" altLang="zh-CN" sz="1800"/>
              <a:t>        </a:t>
            </a:r>
            <a:r>
              <a:rPr lang="zh-CN" altLang="en-US" sz="1800"/>
              <a:t>内存的分配和回收工作是相联系的，</a:t>
            </a:r>
            <a:r>
              <a:rPr lang="zh-CN" altLang="en-US" sz="1800">
                <a:solidFill>
                  <a:schemeClr val="hlink"/>
                </a:solidFill>
                <a:ea typeface="方正粗黑宋简体" panose="02000000000000000000" pitchFamily="2" charset="-122"/>
              </a:rPr>
              <a:t>采用有效的分配策略</a:t>
            </a:r>
            <a:r>
              <a:rPr lang="zh-CN" altLang="en-US" sz="1800"/>
              <a:t>同样有利于内存的回收。通常采用</a:t>
            </a:r>
            <a:r>
              <a:rPr lang="zh-CN" altLang="en-US" sz="1800" u="sng">
                <a:solidFill>
                  <a:schemeClr val="hlink"/>
                </a:solidFill>
                <a:ea typeface="方正粗黑宋简体" panose="02000000000000000000" pitchFamily="2" charset="-122"/>
              </a:rPr>
              <a:t>软件与硬件相结合的方法</a:t>
            </a:r>
            <a:r>
              <a:rPr lang="zh-CN" altLang="en-US" sz="1800"/>
              <a:t>，</a:t>
            </a:r>
            <a:r>
              <a:rPr lang="zh-CN" altLang="en-US" sz="1800" b="1"/>
              <a:t>使用合适的数据结构</a:t>
            </a:r>
            <a:r>
              <a:rPr lang="zh-CN" altLang="en-US" sz="1800"/>
              <a:t>，如表，</a:t>
            </a:r>
            <a:r>
              <a:rPr lang="zh-CN" altLang="en-US" sz="1800" b="1"/>
              <a:t>来描述内存的分配和回收情况。</a:t>
            </a:r>
            <a:endParaRPr lang="en-US" altLang="zh-CN" sz="1800" b="1"/>
          </a:p>
          <a:p>
            <a:pPr eaLnBrk="1" hangingPunct="1">
              <a:lnSpc>
                <a:spcPct val="125000"/>
              </a:lnSpc>
              <a:buClr>
                <a:schemeClr val="bg1"/>
              </a:buClr>
              <a:buFont typeface="Wingdings" panose="05000000000000000000" pitchFamily="2" charset="2"/>
              <a:buNone/>
            </a:pPr>
            <a:endParaRPr lang="zh-CN" altLang="en-US" sz="1000"/>
          </a:p>
          <a:p>
            <a:pPr eaLnBrk="1" hangingPunct="1">
              <a:lnSpc>
                <a:spcPct val="125000"/>
              </a:lnSpc>
              <a:buClr>
                <a:schemeClr val="bg1"/>
              </a:buClr>
              <a:buFont typeface="Wingdings" panose="05000000000000000000" pitchFamily="2" charset="2"/>
              <a:buNone/>
            </a:pPr>
            <a:r>
              <a:rPr lang="zh-CN" altLang="en-US" sz="1800" b="1">
                <a:latin typeface="方正粗黑宋简体" panose="02000000000000000000" pitchFamily="2" charset="-122"/>
                <a:ea typeface="方正粗黑宋简体" panose="02000000000000000000" pitchFamily="2" charset="-122"/>
              </a:rPr>
              <a:t>2.</a:t>
            </a:r>
            <a:r>
              <a:rPr lang="en-US" altLang="zh-CN" sz="1800" b="1">
                <a:latin typeface="方正粗黑宋简体" panose="02000000000000000000" pitchFamily="2" charset="-122"/>
                <a:ea typeface="方正粗黑宋简体" panose="02000000000000000000" pitchFamily="2" charset="-122"/>
              </a:rPr>
              <a:t>   </a:t>
            </a:r>
            <a:r>
              <a:rPr lang="zh-CN" altLang="en-US" sz="1800" b="1">
                <a:latin typeface="方正粗黑宋简体" panose="02000000000000000000" pitchFamily="2" charset="-122"/>
                <a:ea typeface="方正粗黑宋简体" panose="02000000000000000000" pitchFamily="2" charset="-122"/>
              </a:rPr>
              <a:t>地址转换</a:t>
            </a:r>
          </a:p>
          <a:p>
            <a:pPr eaLnBrk="1" hangingPunct="1">
              <a:lnSpc>
                <a:spcPct val="125000"/>
              </a:lnSpc>
              <a:buClr>
                <a:schemeClr val="bg1"/>
              </a:buClr>
              <a:buFont typeface="Wingdings" panose="05000000000000000000" pitchFamily="2" charset="2"/>
              <a:buChar char="l"/>
            </a:pPr>
            <a:r>
              <a:rPr lang="zh-CN" altLang="en-US" sz="1800"/>
              <a:t>　</a:t>
            </a:r>
            <a:r>
              <a:rPr lang="en-US" altLang="zh-CN" sz="1800"/>
              <a:t> </a:t>
            </a:r>
            <a:r>
              <a:rPr lang="zh-CN" altLang="en-US" sz="1800"/>
              <a:t>   程序必须装入内存才能运行，而用户程序使用的是逻辑地址，处理器则是按照物理地址访问内存，所以</a:t>
            </a:r>
            <a:r>
              <a:rPr lang="zh-CN" altLang="en-US" sz="1800" u="sng">
                <a:solidFill>
                  <a:schemeClr val="hlink"/>
                </a:solidFill>
                <a:ea typeface="方正粗黑宋简体" panose="02000000000000000000" pitchFamily="2" charset="-122"/>
              </a:rPr>
              <a:t>存储管理应当提供地址转换功能</a:t>
            </a:r>
            <a:r>
              <a:rPr lang="zh-CN" altLang="en-US" sz="1800"/>
              <a:t>，保证程序的正确执行。</a:t>
            </a:r>
          </a:p>
          <a:p>
            <a:pPr eaLnBrk="1" hangingPunct="1">
              <a:lnSpc>
                <a:spcPct val="80000"/>
              </a:lnSpc>
              <a:buFont typeface="Arial" panose="020B0604020202020204" pitchFamily="34" charset="0"/>
              <a:buNone/>
            </a:pPr>
            <a:r>
              <a:rPr lang="zh-CN" altLang="en-US" sz="18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 calcmode="lin" valueType="num">
                                      <p:cBhvr additive="base">
                                        <p:cTn id="17"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24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243">
                                            <p:txEl>
                                              <p:pRg st="3" end="3"/>
                                            </p:txEl>
                                          </p:spTgt>
                                        </p:tgtEl>
                                        <p:attrNameLst>
                                          <p:attrName>style.visibility</p:attrName>
                                        </p:attrNameLst>
                                      </p:cBhvr>
                                      <p:to>
                                        <p:strVal val="visible"/>
                                      </p:to>
                                    </p:set>
                                    <p:anim calcmode="lin" valueType="num">
                                      <p:cBhvr additive="base">
                                        <p:cTn id="21" dur="500" fill="hold"/>
                                        <p:tgtEl>
                                          <p:spTgt spid="10243">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2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anim calcmode="lin" valueType="num">
                                      <p:cBhvr additive="base">
                                        <p:cTn id="27" dur="500" fill="hold"/>
                                        <p:tgtEl>
                                          <p:spTgt spid="1024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24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243">
                                            <p:txEl>
                                              <p:pRg st="6" end="6"/>
                                            </p:txEl>
                                          </p:spTgt>
                                        </p:tgtEl>
                                        <p:attrNameLst>
                                          <p:attrName>style.visibility</p:attrName>
                                        </p:attrNameLst>
                                      </p:cBhvr>
                                      <p:to>
                                        <p:strVal val="visible"/>
                                      </p:to>
                                    </p:set>
                                    <p:anim calcmode="lin" valueType="num">
                                      <p:cBhvr additive="base">
                                        <p:cTn id="31" dur="500" fill="hold"/>
                                        <p:tgtEl>
                                          <p:spTgt spid="1024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24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灯片编号占位符 5">
            <a:extLst>
              <a:ext uri="{FF2B5EF4-FFF2-40B4-BE49-F238E27FC236}">
                <a16:creationId xmlns:a16="http://schemas.microsoft.com/office/drawing/2014/main" id="{3965EF35-C3CA-4CDF-9F22-CFB51110AFF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AE6697B-BB77-40FB-9D55-779C068E5C9F}" type="slidenum">
              <a:rPr lang="zh-CN" altLang="en-US" sz="1000">
                <a:solidFill>
                  <a:srgbClr val="000066"/>
                </a:solidFill>
                <a:latin typeface="Times New Roman" panose="02020603050405020304" pitchFamily="18" charset="0"/>
              </a:rPr>
              <a:pPr algn="r" eaLnBrk="1" hangingPunct="1"/>
              <a:t>18</a:t>
            </a:fld>
            <a:endParaRPr lang="en-US" altLang="zh-CN" sz="1000">
              <a:solidFill>
                <a:srgbClr val="000066"/>
              </a:solidFill>
              <a:latin typeface="Times New Roman" panose="02020603050405020304" pitchFamily="18" charset="0"/>
            </a:endParaRPr>
          </a:p>
        </p:txBody>
      </p:sp>
      <p:sp>
        <p:nvSpPr>
          <p:cNvPr id="11267" name="Rectangle 3">
            <a:extLst>
              <a:ext uri="{FF2B5EF4-FFF2-40B4-BE49-F238E27FC236}">
                <a16:creationId xmlns:a16="http://schemas.microsoft.com/office/drawing/2014/main" id="{6F3B58BF-7BCF-4AEF-A0B0-00D74D0D4F52}"/>
              </a:ext>
            </a:extLst>
          </p:cNvPr>
          <p:cNvSpPr>
            <a:spLocks noGrp="1" noChangeArrowheads="1"/>
          </p:cNvSpPr>
          <p:nvPr>
            <p:ph type="body" idx="1"/>
          </p:nvPr>
        </p:nvSpPr>
        <p:spPr>
          <a:xfrm>
            <a:off x="107950" y="260350"/>
            <a:ext cx="8964613" cy="6553200"/>
          </a:xfrm>
          <a:solidFill>
            <a:srgbClr val="FFFFFF"/>
          </a:solidFill>
        </p:spPr>
        <p:txBody>
          <a:bodyPr/>
          <a:lstStyle/>
          <a:p>
            <a:pPr eaLnBrk="1" hangingPunct="1">
              <a:lnSpc>
                <a:spcPct val="125000"/>
              </a:lnSpc>
              <a:buClr>
                <a:schemeClr val="bg1"/>
              </a:buClr>
              <a:buFont typeface="Wingdings" panose="05000000000000000000" pitchFamily="2" charset="2"/>
              <a:buNone/>
            </a:pPr>
            <a:r>
              <a:rPr lang="zh-CN" altLang="en-US" sz="1800" b="1">
                <a:latin typeface="方正粗黑宋简体" panose="02000000000000000000" pitchFamily="2" charset="-122"/>
                <a:ea typeface="方正粗黑宋简体" panose="02000000000000000000" pitchFamily="2" charset="-122"/>
              </a:rPr>
              <a:t>3.</a:t>
            </a:r>
            <a:r>
              <a:rPr lang="en-US" altLang="zh-CN" sz="1800" b="1">
                <a:latin typeface="方正粗黑宋简体" panose="02000000000000000000" pitchFamily="2" charset="-122"/>
                <a:ea typeface="方正粗黑宋简体" panose="02000000000000000000" pitchFamily="2" charset="-122"/>
              </a:rPr>
              <a:t>  </a:t>
            </a:r>
            <a:r>
              <a:rPr lang="zh-CN" altLang="en-US" sz="1800" b="1">
                <a:latin typeface="方正粗黑宋简体" panose="02000000000000000000" pitchFamily="2" charset="-122"/>
                <a:ea typeface="方正粗黑宋简体" panose="02000000000000000000" pitchFamily="2" charset="-122"/>
              </a:rPr>
              <a:t>内存的共享和存储保护</a:t>
            </a:r>
          </a:p>
          <a:p>
            <a:pPr eaLnBrk="1" hangingPunct="1">
              <a:lnSpc>
                <a:spcPct val="125000"/>
              </a:lnSpc>
              <a:buClr>
                <a:schemeClr val="bg1"/>
              </a:buClr>
              <a:buFont typeface="Wingdings" panose="05000000000000000000" pitchFamily="2" charset="2"/>
              <a:buChar char="l"/>
            </a:pPr>
            <a:r>
              <a:rPr lang="zh-CN" altLang="en-US" sz="1600"/>
              <a:t>　</a:t>
            </a:r>
            <a:r>
              <a:rPr lang="en-US" altLang="zh-CN" sz="1600"/>
              <a:t> </a:t>
            </a:r>
            <a:r>
              <a:rPr lang="zh-CN" altLang="en-US" sz="1600"/>
              <a:t>    在实际应用中，多道作业通常</a:t>
            </a:r>
            <a:r>
              <a:rPr lang="zh-CN" altLang="en-US" sz="1600" b="1">
                <a:ea typeface="方正粗黑宋简体" panose="02000000000000000000" pitchFamily="2" charset="-122"/>
              </a:rPr>
              <a:t>共享程序和数据</a:t>
            </a:r>
            <a:r>
              <a:rPr lang="zh-CN" altLang="en-US" sz="1600"/>
              <a:t>，</a:t>
            </a:r>
            <a:r>
              <a:rPr lang="zh-CN" altLang="en-US" sz="1600" b="1">
                <a:ea typeface="华文行楷" panose="02010800040101010101" pitchFamily="2" charset="-122"/>
              </a:rPr>
              <a:t>如共享编译程序、编辑程序、解释程序、公共子程序以及公用数据等</a:t>
            </a:r>
            <a:r>
              <a:rPr lang="zh-CN" altLang="en-US" sz="1600"/>
              <a:t>，从节省内存空间的角度考虑，</a:t>
            </a:r>
            <a:r>
              <a:rPr lang="zh-CN" altLang="en-US" sz="1600" b="1">
                <a:ea typeface="黑体" panose="02010609060101010101" pitchFamily="49" charset="-122"/>
              </a:rPr>
              <a:t>不能为</a:t>
            </a:r>
            <a:r>
              <a:rPr lang="zh-CN" altLang="en-US" sz="1600" b="1">
                <a:solidFill>
                  <a:srgbClr val="FF3300"/>
                </a:solidFill>
                <a:ea typeface="黑体" panose="02010609060101010101" pitchFamily="49" charset="-122"/>
              </a:rPr>
              <a:t>每个</a:t>
            </a:r>
            <a:r>
              <a:rPr lang="zh-CN" altLang="en-US" sz="1600" b="1">
                <a:ea typeface="黑体" panose="02010609060101010101" pitchFamily="49" charset="-122"/>
              </a:rPr>
              <a:t>作业存储一个副本，</a:t>
            </a:r>
            <a:r>
              <a:rPr lang="zh-CN" altLang="en-US" sz="1600" b="1" u="sng">
                <a:ea typeface="黑体" panose="02010609060101010101" pitchFamily="49" charset="-122"/>
              </a:rPr>
              <a:t>而是</a:t>
            </a:r>
            <a:r>
              <a:rPr lang="zh-CN" altLang="en-US" sz="1600" b="1" u="sng">
                <a:solidFill>
                  <a:schemeClr val="hlink"/>
                </a:solidFill>
                <a:ea typeface="黑体" panose="02010609060101010101" pitchFamily="49" charset="-122"/>
              </a:rPr>
              <a:t>在内存中</a:t>
            </a:r>
            <a:r>
              <a:rPr lang="zh-CN" altLang="en-US" sz="1600" b="1" u="sng">
                <a:ea typeface="黑体" panose="02010609060101010101" pitchFamily="49" charset="-122"/>
              </a:rPr>
              <a:t>只提供相应程序或数据的</a:t>
            </a:r>
            <a:r>
              <a:rPr lang="zh-CN" altLang="en-US" sz="1600" b="1" u="sng">
                <a:solidFill>
                  <a:srgbClr val="FF3300"/>
                </a:solidFill>
                <a:ea typeface="黑体" panose="02010609060101010101" pitchFamily="49" charset="-122"/>
              </a:rPr>
              <a:t>一个</a:t>
            </a:r>
            <a:r>
              <a:rPr lang="zh-CN" altLang="en-US" sz="1600" b="1" u="sng">
                <a:ea typeface="黑体" panose="02010609060101010101" pitchFamily="49" charset="-122"/>
              </a:rPr>
              <a:t>副本，某个作业需要时，就去访问那个内存区。</a:t>
            </a:r>
          </a:p>
          <a:p>
            <a:pPr eaLnBrk="1" hangingPunct="1">
              <a:lnSpc>
                <a:spcPct val="125000"/>
              </a:lnSpc>
              <a:buClr>
                <a:schemeClr val="bg1"/>
              </a:buClr>
              <a:buFont typeface="Wingdings" panose="05000000000000000000" pitchFamily="2" charset="2"/>
              <a:buChar char="l"/>
            </a:pPr>
            <a:r>
              <a:rPr lang="zh-CN" altLang="en-US" sz="1600"/>
              <a:t>　</a:t>
            </a:r>
            <a:r>
              <a:rPr lang="en-US" altLang="zh-CN" sz="1600"/>
              <a:t> </a:t>
            </a:r>
            <a:r>
              <a:rPr lang="zh-CN" altLang="en-US" sz="1600"/>
              <a:t>    </a:t>
            </a:r>
            <a:r>
              <a:rPr lang="zh-CN" altLang="en-US" sz="1600" b="1">
                <a:ea typeface="方正粗黑宋简体" panose="02000000000000000000" pitchFamily="2" charset="-122"/>
              </a:rPr>
              <a:t>实现共享必须解决存储保护的问题</a:t>
            </a:r>
            <a:r>
              <a:rPr lang="zh-CN" altLang="en-US" sz="1600"/>
              <a:t>。</a:t>
            </a:r>
            <a:r>
              <a:rPr lang="zh-CN" altLang="en-US" sz="1600" b="1">
                <a:solidFill>
                  <a:srgbClr val="FF3300"/>
                </a:solidFill>
                <a:ea typeface="黑体" panose="02010609060101010101" pitchFamily="49" charset="-122"/>
              </a:rPr>
              <a:t>不同作业之间要防止相互干扰，破坏信息，操作系统必须对内存各区中的信息进行保护，这就是</a:t>
            </a:r>
            <a:r>
              <a:rPr lang="zh-CN" altLang="en-US" sz="1600" b="1" u="sng">
                <a:solidFill>
                  <a:srgbClr val="FF3300"/>
                </a:solidFill>
                <a:ea typeface="方正粗黑宋简体" panose="02000000000000000000" pitchFamily="2" charset="-122"/>
              </a:rPr>
              <a:t>存储保护</a:t>
            </a:r>
            <a:r>
              <a:rPr lang="zh-CN" altLang="en-US" sz="1600"/>
              <a:t>。</a:t>
            </a:r>
          </a:p>
          <a:p>
            <a:pPr eaLnBrk="1" hangingPunct="1">
              <a:lnSpc>
                <a:spcPct val="125000"/>
              </a:lnSpc>
              <a:buClr>
                <a:schemeClr val="bg1"/>
              </a:buClr>
              <a:buFont typeface="Wingdings" panose="05000000000000000000" pitchFamily="2" charset="2"/>
              <a:buChar char="l"/>
            </a:pPr>
            <a:r>
              <a:rPr lang="zh-CN" altLang="en-US" sz="1800" b="1">
                <a:solidFill>
                  <a:srgbClr val="0000FF"/>
                </a:solidFill>
                <a:ea typeface="方正粗黑宋简体" panose="02000000000000000000" pitchFamily="2" charset="-122"/>
              </a:rPr>
              <a:t>     存储保护通常由软件和硬件相结合完成，</a:t>
            </a:r>
            <a:r>
              <a:rPr lang="zh-CN" altLang="en-US" sz="1800" b="1">
                <a:ea typeface="隶书" panose="02010509060101010101" pitchFamily="49" charset="-122"/>
              </a:rPr>
              <a:t>硬件主要有</a:t>
            </a:r>
            <a:r>
              <a:rPr lang="zh-CN" altLang="en-US" sz="1800" b="1">
                <a:solidFill>
                  <a:schemeClr val="hlink"/>
                </a:solidFill>
                <a:ea typeface="隶书" panose="02010509060101010101" pitchFamily="49" charset="-122"/>
              </a:rPr>
              <a:t>界地址</a:t>
            </a:r>
            <a:r>
              <a:rPr lang="zh-CN" altLang="en-US" sz="1800" b="1">
                <a:ea typeface="隶书" panose="02010509060101010101" pitchFamily="49" charset="-122"/>
              </a:rPr>
              <a:t>和</a:t>
            </a:r>
            <a:r>
              <a:rPr lang="zh-CN" altLang="en-US" sz="1800" b="1">
                <a:solidFill>
                  <a:schemeClr val="hlink"/>
                </a:solidFill>
                <a:ea typeface="隶书" panose="02010509060101010101" pitchFamily="49" charset="-122"/>
              </a:rPr>
              <a:t>存储键</a:t>
            </a:r>
            <a:r>
              <a:rPr lang="zh-CN" altLang="en-US" sz="1800" b="1">
                <a:ea typeface="隶书" panose="02010509060101010101" pitchFamily="49" charset="-122"/>
              </a:rPr>
              <a:t>，操作系统将程序可访问的区域传递到硬件，</a:t>
            </a:r>
            <a:r>
              <a:rPr lang="zh-CN" altLang="en-US" sz="1800" b="1">
                <a:solidFill>
                  <a:srgbClr val="FF3300"/>
                </a:solidFill>
                <a:ea typeface="隶书" panose="02010509060101010101" pitchFamily="49" charset="-122"/>
              </a:rPr>
              <a:t>程序执行时由硬件检查是否允许访问，是否越界</a:t>
            </a:r>
            <a:r>
              <a:rPr lang="zh-CN" altLang="en-US" sz="1800" b="1">
                <a:ea typeface="隶书" panose="02010509060101010101" pitchFamily="49" charset="-122"/>
              </a:rPr>
              <a:t>或</a:t>
            </a:r>
            <a:r>
              <a:rPr lang="zh-CN" altLang="en-US" sz="1800" b="1">
                <a:solidFill>
                  <a:srgbClr val="FF3300"/>
                </a:solidFill>
                <a:ea typeface="隶书" panose="02010509060101010101" pitchFamily="49" charset="-122"/>
              </a:rPr>
              <a:t>核对存储保护键</a:t>
            </a:r>
            <a:r>
              <a:rPr lang="zh-CN" altLang="en-US" sz="1800" b="1">
                <a:ea typeface="隶书" panose="02010509060101010101" pitchFamily="49" charset="-122"/>
              </a:rPr>
              <a:t>，若允许则执行程序，否则产生中断，执行相应的中断处理程序。</a:t>
            </a:r>
            <a:endParaRPr lang="en-US" altLang="zh-CN" sz="1800" b="1">
              <a:ea typeface="隶书" panose="02010509060101010101" pitchFamily="49" charset="-122"/>
            </a:endParaRPr>
          </a:p>
          <a:p>
            <a:pPr eaLnBrk="1" hangingPunct="1">
              <a:lnSpc>
                <a:spcPct val="125000"/>
              </a:lnSpc>
              <a:spcBef>
                <a:spcPct val="60000"/>
              </a:spcBef>
              <a:buClr>
                <a:schemeClr val="bg1"/>
              </a:buClr>
              <a:buFont typeface="Wingdings" panose="05000000000000000000" pitchFamily="2" charset="2"/>
              <a:buNone/>
            </a:pPr>
            <a:r>
              <a:rPr lang="zh-CN" altLang="en-US" sz="1800" b="1">
                <a:latin typeface="方正粗黑宋简体" panose="02000000000000000000" pitchFamily="2" charset="-122"/>
                <a:ea typeface="方正粗黑宋简体" panose="02000000000000000000" pitchFamily="2" charset="-122"/>
              </a:rPr>
              <a:t>4.</a:t>
            </a:r>
            <a:r>
              <a:rPr lang="en-US" altLang="zh-CN" sz="1800" b="1">
                <a:latin typeface="方正粗黑宋简体" panose="02000000000000000000" pitchFamily="2" charset="-122"/>
                <a:ea typeface="方正粗黑宋简体" panose="02000000000000000000" pitchFamily="2" charset="-122"/>
              </a:rPr>
              <a:t>  </a:t>
            </a:r>
            <a:r>
              <a:rPr lang="zh-CN" altLang="en-US" sz="1800" b="1">
                <a:latin typeface="方正粗黑宋简体" panose="02000000000000000000" pitchFamily="2" charset="-122"/>
                <a:ea typeface="方正粗黑宋简体" panose="02000000000000000000" pitchFamily="2" charset="-122"/>
              </a:rPr>
              <a:t>内存的扩充</a:t>
            </a:r>
          </a:p>
          <a:p>
            <a:pPr eaLnBrk="1" hangingPunct="1">
              <a:lnSpc>
                <a:spcPct val="135000"/>
              </a:lnSpc>
              <a:buClr>
                <a:schemeClr val="bg1"/>
              </a:buClr>
              <a:buFont typeface="Wingdings" panose="05000000000000000000" pitchFamily="2" charset="2"/>
              <a:buChar char="l"/>
            </a:pPr>
            <a:r>
              <a:rPr lang="en-US" altLang="zh-CN" sz="1600"/>
              <a:t>         </a:t>
            </a:r>
            <a:r>
              <a:rPr lang="zh-CN" altLang="en-US" sz="1600"/>
              <a:t>内存的扩充是存储管理中非常重要的功能。随着计算机应用的不断深入，内存容量的不足成为一个不可避免的问题，</a:t>
            </a:r>
            <a:r>
              <a:rPr lang="zh-CN" altLang="en-US" sz="1600" b="1">
                <a:solidFill>
                  <a:srgbClr val="FF3300"/>
                </a:solidFill>
                <a:ea typeface="方正粗黑宋简体" panose="02000000000000000000" pitchFamily="2" charset="-122"/>
              </a:rPr>
              <a:t>增添更多的内存条不一定能解决所有问题</a:t>
            </a:r>
            <a:r>
              <a:rPr lang="zh-CN" altLang="en-US" sz="1600"/>
              <a:t>。</a:t>
            </a:r>
            <a:r>
              <a:rPr lang="zh-CN" altLang="en-US" sz="1600">
                <a:ea typeface="方正粗黑宋简体" panose="02000000000000000000" pitchFamily="2" charset="-122"/>
              </a:rPr>
              <a:t>现代操作系统通过</a:t>
            </a:r>
            <a:r>
              <a:rPr lang="zh-CN" altLang="en-US" sz="1600" u="sng">
                <a:ea typeface="方正粗黑宋简体" panose="02000000000000000000" pitchFamily="2" charset="-122"/>
              </a:rPr>
              <a:t>软件的方法</a:t>
            </a:r>
            <a:r>
              <a:rPr lang="zh-CN" altLang="en-US" sz="1600">
                <a:ea typeface="方正粗黑宋简体" panose="02000000000000000000" pitchFamily="2" charset="-122"/>
              </a:rPr>
              <a:t>来对内存进行扩充</a:t>
            </a:r>
            <a:r>
              <a:rPr lang="zh-CN" altLang="en-US" sz="1600"/>
              <a:t>，</a:t>
            </a:r>
            <a:r>
              <a:rPr lang="zh-CN" altLang="en-US" sz="1600" b="1">
                <a:ea typeface="华文行楷" panose="02010800040101010101" pitchFamily="2" charset="-122"/>
              </a:rPr>
              <a:t>也就是说内存的实际容量并没有改变，</a:t>
            </a:r>
            <a:r>
              <a:rPr lang="zh-CN" altLang="en-US" sz="1800" b="1" u="sng">
                <a:solidFill>
                  <a:srgbClr val="0000FF"/>
                </a:solidFill>
                <a:ea typeface="华文行楷" panose="02010800040101010101" pitchFamily="2" charset="-122"/>
              </a:rPr>
              <a:t>只是在逻辑上扩充了内存的容量</a:t>
            </a:r>
            <a:r>
              <a:rPr lang="zh-CN" altLang="en-US" sz="1600" b="1">
                <a:ea typeface="华文行楷" panose="02010800040101010101" pitchFamily="2" charset="-122"/>
              </a:rPr>
              <a:t>，给用户的感觉是在使用一个容量更大的内存空间</a:t>
            </a:r>
            <a:r>
              <a:rPr lang="zh-CN" altLang="en-US" sz="1600"/>
              <a:t>，所以</a:t>
            </a:r>
            <a:r>
              <a:rPr lang="zh-CN" altLang="en-US" sz="1600">
                <a:solidFill>
                  <a:srgbClr val="FF3300"/>
                </a:solidFill>
                <a:ea typeface="方正正粗黑简体" panose="02000000000000000000" pitchFamily="2" charset="-122"/>
              </a:rPr>
              <a:t>也称这种内存的扩充技术为</a:t>
            </a:r>
            <a:r>
              <a:rPr lang="zh-CN" altLang="en-US" sz="1600" b="1" u="sng">
                <a:solidFill>
                  <a:srgbClr val="0000FF"/>
                </a:solidFill>
                <a:ea typeface="方正粗黑宋简体" panose="02000000000000000000" pitchFamily="2" charset="-122"/>
              </a:rPr>
              <a:t>逻辑扩充内存技术</a:t>
            </a:r>
            <a:r>
              <a:rPr lang="zh-CN" altLang="en-US" sz="1600"/>
              <a:t>。</a:t>
            </a:r>
          </a:p>
          <a:p>
            <a:pPr eaLnBrk="1" hangingPunct="1">
              <a:lnSpc>
                <a:spcPct val="135000"/>
              </a:lnSpc>
              <a:buFont typeface="Arial" panose="020B0604020202020204" pitchFamily="34" charset="0"/>
              <a:buNone/>
            </a:pPr>
            <a:r>
              <a:rPr lang="zh-CN" altLang="en-US" sz="1600"/>
              <a:t>　　　   </a:t>
            </a:r>
            <a:r>
              <a:rPr lang="zh-CN" altLang="en-US" sz="1600">
                <a:solidFill>
                  <a:schemeClr val="hlink"/>
                </a:solidFill>
                <a:ea typeface="方正粗黑宋简体" panose="02000000000000000000" pitchFamily="2" charset="-122"/>
              </a:rPr>
              <a:t>逻辑上扩充内存必须借助外存，</a:t>
            </a:r>
            <a:r>
              <a:rPr lang="zh-CN" altLang="en-US" sz="1600" b="1">
                <a:ea typeface="方正黑体简体" panose="02010601030101010101" pitchFamily="2" charset="-122"/>
              </a:rPr>
              <a:t>当</a:t>
            </a:r>
            <a:r>
              <a:rPr lang="zh-CN" altLang="en-US" sz="1600" b="1">
                <a:solidFill>
                  <a:srgbClr val="FF3300"/>
                </a:solidFill>
                <a:ea typeface="方正黑体简体" panose="02010601030101010101" pitchFamily="2" charset="-122"/>
              </a:rPr>
              <a:t>容量较大</a:t>
            </a:r>
            <a:r>
              <a:rPr lang="zh-CN" altLang="en-US" sz="1600" b="1">
                <a:ea typeface="方正黑体简体" panose="02010601030101010101" pitchFamily="2" charset="-122"/>
              </a:rPr>
              <a:t>的程序要运行时，只需装入部分程序，其余部分仍在外存中，</a:t>
            </a:r>
            <a:r>
              <a:rPr lang="zh-CN" altLang="en-US" sz="1600" b="1">
                <a:solidFill>
                  <a:srgbClr val="FF3300"/>
                </a:solidFill>
                <a:ea typeface="方正黑体简体" panose="02010601030101010101" pitchFamily="2" charset="-122"/>
              </a:rPr>
              <a:t>不</a:t>
            </a:r>
            <a:r>
              <a:rPr lang="zh-CN" altLang="en-US" sz="1600" b="1">
                <a:ea typeface="方正黑体简体" panose="02010601030101010101" pitchFamily="2" charset="-122"/>
              </a:rPr>
              <a:t>需要时通过移出内存中的程序，装入外存中的部分程序的方法，达到小内存运行大程序的效果。</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 calcmode="lin" valueType="num">
                                      <p:cBhvr additive="base">
                                        <p:cTn id="11" dur="500" fill="hold"/>
                                        <p:tgtEl>
                                          <p:spTgt spid="1126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126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 calcmode="lin" valueType="num">
                                      <p:cBhvr additive="base">
                                        <p:cTn id="15" dur="500" fill="hold"/>
                                        <p:tgtEl>
                                          <p:spTgt spid="1126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126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 calcmode="lin" valueType="num">
                                      <p:cBhvr additive="base">
                                        <p:cTn id="19" dur="500" fill="hold"/>
                                        <p:tgtEl>
                                          <p:spTgt spid="1126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126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 calcmode="lin" valueType="num">
                                      <p:cBhvr additive="base">
                                        <p:cTn id="23" dur="500" fill="hold"/>
                                        <p:tgtEl>
                                          <p:spTgt spid="11267">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126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5">
            <a:extLst>
              <a:ext uri="{FF2B5EF4-FFF2-40B4-BE49-F238E27FC236}">
                <a16:creationId xmlns:a16="http://schemas.microsoft.com/office/drawing/2014/main" id="{C0931A59-5B4D-4056-A3E4-CEA3182CBC7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2F6FE03-61D1-4DE4-8D9D-8387F7A46E95}" type="slidenum">
              <a:rPr lang="zh-CN" altLang="en-US" sz="1000">
                <a:solidFill>
                  <a:srgbClr val="000066"/>
                </a:solidFill>
                <a:latin typeface="Times New Roman" panose="02020603050405020304" pitchFamily="18" charset="0"/>
              </a:rPr>
              <a:pPr algn="r" eaLnBrk="1" hangingPunct="1"/>
              <a:t>19</a:t>
            </a:fld>
            <a:endParaRPr lang="en-US" altLang="zh-CN" sz="1000">
              <a:solidFill>
                <a:srgbClr val="000066"/>
              </a:solidFill>
              <a:latin typeface="Times New Roman" panose="02020603050405020304" pitchFamily="18" charset="0"/>
            </a:endParaRPr>
          </a:p>
        </p:txBody>
      </p:sp>
      <p:sp>
        <p:nvSpPr>
          <p:cNvPr id="16387" name="Rectangle 2">
            <a:extLst>
              <a:ext uri="{FF2B5EF4-FFF2-40B4-BE49-F238E27FC236}">
                <a16:creationId xmlns:a16="http://schemas.microsoft.com/office/drawing/2014/main" id="{D75EC43A-8245-4195-A912-16066B3A7A01}"/>
              </a:ext>
            </a:extLst>
          </p:cNvPr>
          <p:cNvSpPr>
            <a:spLocks noGrp="1" noChangeArrowheads="1"/>
          </p:cNvSpPr>
          <p:nvPr>
            <p:ph type="title"/>
          </p:nvPr>
        </p:nvSpPr>
        <p:spPr>
          <a:xfrm>
            <a:off x="1835150" y="44450"/>
            <a:ext cx="5400675" cy="722313"/>
          </a:xfrm>
        </p:spPr>
        <p:txBody>
          <a:bodyPr/>
          <a:lstStyle/>
          <a:p>
            <a:pPr eaLnBrk="1" hangingPunct="1"/>
            <a:r>
              <a:rPr lang="en-US" altLang="zh-CN" dirty="0"/>
              <a:t>2.2 </a:t>
            </a:r>
            <a:r>
              <a:rPr lang="zh-CN" altLang="en-US" dirty="0"/>
              <a:t>内存扩充技术</a:t>
            </a:r>
          </a:p>
        </p:txBody>
      </p:sp>
      <p:sp>
        <p:nvSpPr>
          <p:cNvPr id="13315" name="Rectangle 3">
            <a:extLst>
              <a:ext uri="{FF2B5EF4-FFF2-40B4-BE49-F238E27FC236}">
                <a16:creationId xmlns:a16="http://schemas.microsoft.com/office/drawing/2014/main" id="{5385C746-3BC1-4BE9-8C8E-BD48D2FF577C}"/>
              </a:ext>
            </a:extLst>
          </p:cNvPr>
          <p:cNvSpPr>
            <a:spLocks noGrp="1" noChangeArrowheads="1"/>
          </p:cNvSpPr>
          <p:nvPr>
            <p:ph type="body" idx="1"/>
          </p:nvPr>
        </p:nvSpPr>
        <p:spPr>
          <a:xfrm>
            <a:off x="107950" y="766763"/>
            <a:ext cx="8928100" cy="5975350"/>
          </a:xfrm>
          <a:solidFill>
            <a:schemeClr val="bg1"/>
          </a:solidFill>
        </p:spPr>
        <p:txBody>
          <a:bodyPr/>
          <a:lstStyle/>
          <a:p>
            <a:pPr eaLnBrk="1" hangingPunct="1">
              <a:lnSpc>
                <a:spcPct val="105000"/>
              </a:lnSpc>
              <a:buFont typeface="Arial" panose="020B0604020202020204" pitchFamily="34" charset="0"/>
              <a:buNone/>
            </a:pPr>
            <a:r>
              <a:rPr lang="zh-CN" altLang="en-US" sz="1600"/>
              <a:t>　　　　目前操作系统通常</a:t>
            </a:r>
            <a:r>
              <a:rPr lang="zh-CN" altLang="en-US" sz="1600" b="1">
                <a:solidFill>
                  <a:srgbClr val="FF3300"/>
                </a:solidFill>
                <a:ea typeface="方正粗黑宋简体" panose="02000000000000000000" pitchFamily="2" charset="-122"/>
              </a:rPr>
              <a:t>采用逻辑扩充内存的技术来解决内存容量不足的问题</a:t>
            </a:r>
            <a:r>
              <a:rPr lang="zh-CN" altLang="en-US" sz="1600"/>
              <a:t>，主要有</a:t>
            </a:r>
            <a:r>
              <a:rPr lang="zh-CN" altLang="en-US" sz="1600">
                <a:solidFill>
                  <a:schemeClr val="hlink"/>
                </a:solidFill>
                <a:ea typeface="方正粗黑宋简体" panose="02000000000000000000" pitchFamily="2" charset="-122"/>
              </a:rPr>
              <a:t>覆盖</a:t>
            </a:r>
            <a:r>
              <a:rPr lang="zh-CN" altLang="en-US" sz="1600"/>
              <a:t>、</a:t>
            </a:r>
            <a:r>
              <a:rPr lang="zh-CN" altLang="en-US" sz="1600">
                <a:solidFill>
                  <a:schemeClr val="hlink"/>
                </a:solidFill>
                <a:ea typeface="方正粗黑宋简体" panose="02000000000000000000" pitchFamily="2" charset="-122"/>
              </a:rPr>
              <a:t>交换</a:t>
            </a:r>
            <a:r>
              <a:rPr lang="zh-CN" altLang="en-US" sz="1600"/>
              <a:t>和</a:t>
            </a:r>
            <a:r>
              <a:rPr lang="zh-CN" altLang="en-US" sz="1600">
                <a:solidFill>
                  <a:schemeClr val="hlink"/>
                </a:solidFill>
                <a:ea typeface="方正粗黑宋简体" panose="02000000000000000000" pitchFamily="2" charset="-122"/>
              </a:rPr>
              <a:t>虚存技术</a:t>
            </a:r>
            <a:r>
              <a:rPr lang="zh-CN" altLang="en-US" sz="1600"/>
              <a:t>。</a:t>
            </a:r>
            <a:r>
              <a:rPr lang="zh-CN" altLang="en-US" sz="1600" b="1">
                <a:ea typeface="华文行楷" panose="02010800040101010101" pitchFamily="2" charset="-122"/>
              </a:rPr>
              <a:t>覆盖和交换技术扩充内存的容量有限，一般只用于实存管理系统中</a:t>
            </a:r>
            <a:r>
              <a:rPr lang="zh-CN" altLang="en-US" sz="1600"/>
              <a:t>；</a:t>
            </a:r>
            <a:r>
              <a:rPr lang="zh-CN" altLang="en-US" sz="1600" b="1">
                <a:solidFill>
                  <a:srgbClr val="0000FF"/>
                </a:solidFill>
                <a:ea typeface="隶书" panose="02010509060101010101" pitchFamily="49" charset="-122"/>
              </a:rPr>
              <a:t>虚存技术扩充内存的程度是巨大的</a:t>
            </a:r>
            <a:r>
              <a:rPr lang="zh-CN" altLang="en-US" sz="1600" b="1">
                <a:ea typeface="隶书" panose="02010509060101010101" pitchFamily="49" charset="-122"/>
              </a:rPr>
              <a:t>，几乎是无限的，一般用于虚存管理系统中，是现代操作系统通常采用的内存扩充技术</a:t>
            </a:r>
            <a:r>
              <a:rPr lang="zh-CN" altLang="en-US" sz="1600" b="1"/>
              <a:t>。</a:t>
            </a:r>
          </a:p>
          <a:p>
            <a:pPr eaLnBrk="1" hangingPunct="1">
              <a:lnSpc>
                <a:spcPct val="105000"/>
              </a:lnSpc>
              <a:buFont typeface="Arial" panose="020B0604020202020204" pitchFamily="34" charset="0"/>
              <a:buNone/>
            </a:pPr>
            <a:r>
              <a:rPr lang="zh-CN" altLang="en-US" sz="1600"/>
              <a:t> </a:t>
            </a:r>
            <a:r>
              <a:rPr lang="zh-CN" altLang="en-US" sz="1600" b="1">
                <a:latin typeface="方正粗黑宋简体" panose="02000000000000000000" pitchFamily="2" charset="-122"/>
                <a:ea typeface="方正粗黑宋简体" panose="02000000000000000000" pitchFamily="2" charset="-122"/>
              </a:rPr>
              <a:t>1. </a:t>
            </a:r>
            <a:r>
              <a:rPr lang="en-US" altLang="zh-CN" sz="1600" b="1">
                <a:latin typeface="方正粗黑宋简体" panose="02000000000000000000" pitchFamily="2" charset="-122"/>
                <a:ea typeface="方正粗黑宋简体" panose="02000000000000000000" pitchFamily="2" charset="-122"/>
              </a:rPr>
              <a:t> </a:t>
            </a:r>
            <a:r>
              <a:rPr lang="zh-CN" altLang="en-US" sz="1600" b="1">
                <a:latin typeface="方正粗黑宋简体" panose="02000000000000000000" pitchFamily="2" charset="-122"/>
                <a:ea typeface="方正粗黑宋简体" panose="02000000000000000000" pitchFamily="2" charset="-122"/>
              </a:rPr>
              <a:t>覆盖技术</a:t>
            </a:r>
          </a:p>
          <a:p>
            <a:pPr eaLnBrk="1" hangingPunct="1">
              <a:lnSpc>
                <a:spcPct val="105000"/>
              </a:lnSpc>
              <a:buFont typeface="Arial" panose="020B0604020202020204" pitchFamily="34" charset="0"/>
              <a:buNone/>
            </a:pPr>
            <a:r>
              <a:rPr lang="zh-CN" altLang="en-US" sz="1600"/>
              <a:t>　　　  解决资源有限的最简单思想就是一物多用，</a:t>
            </a:r>
            <a:r>
              <a:rPr lang="zh-CN" altLang="en-US" sz="1600" b="1">
                <a:ea typeface="方正粗黑宋简体" panose="02000000000000000000" pitchFamily="2" charset="-122"/>
              </a:rPr>
              <a:t>将</a:t>
            </a:r>
            <a:r>
              <a:rPr lang="zh-CN" altLang="en-US" sz="1600" b="1">
                <a:solidFill>
                  <a:schemeClr val="hlink"/>
                </a:solidFill>
                <a:ea typeface="方正粗黑宋简体" panose="02000000000000000000" pitchFamily="2" charset="-122"/>
              </a:rPr>
              <a:t>同一个内存空间</a:t>
            </a:r>
            <a:r>
              <a:rPr lang="zh-CN" altLang="en-US" sz="1600" b="1">
                <a:ea typeface="方正粗黑宋简体" panose="02000000000000000000" pitchFamily="2" charset="-122"/>
              </a:rPr>
              <a:t>分配给</a:t>
            </a:r>
            <a:r>
              <a:rPr lang="zh-CN" altLang="en-US" sz="1600" b="1">
                <a:solidFill>
                  <a:schemeClr val="hlink"/>
                </a:solidFill>
                <a:ea typeface="方正粗黑宋简体" panose="02000000000000000000" pitchFamily="2" charset="-122"/>
              </a:rPr>
              <a:t>不同的作业或同一作业不同的程序段</a:t>
            </a:r>
            <a:r>
              <a:rPr lang="zh-CN" altLang="en-US" sz="1600"/>
              <a:t>。如系统分配给某作业一指定的内存空间，程序运行时，首先将某些子程序装入内存，程序执行过程中，</a:t>
            </a:r>
            <a:r>
              <a:rPr lang="zh-CN" altLang="en-US" sz="1600" b="1" u="sng">
                <a:ea typeface="华文行楷" panose="02010800040101010101" pitchFamily="2" charset="-122"/>
              </a:rPr>
              <a:t>操作系统根据请求动态地将其他部分装入该程序所分配的内存空间，覆盖以往的程序，</a:t>
            </a:r>
            <a:r>
              <a:rPr lang="zh-CN" altLang="en-US" sz="1600"/>
              <a:t>这就是</a:t>
            </a:r>
            <a:r>
              <a:rPr lang="zh-CN" altLang="en-US" sz="1600" b="1">
                <a:solidFill>
                  <a:srgbClr val="FF3300"/>
                </a:solidFill>
                <a:ea typeface="方正粗黑宋简体" panose="02000000000000000000" pitchFamily="2" charset="-122"/>
              </a:rPr>
              <a:t>覆盖技术</a:t>
            </a:r>
            <a:r>
              <a:rPr lang="zh-CN" altLang="en-US" sz="1600"/>
              <a:t>。</a:t>
            </a:r>
          </a:p>
          <a:p>
            <a:pPr eaLnBrk="1" hangingPunct="1">
              <a:lnSpc>
                <a:spcPct val="105000"/>
              </a:lnSpc>
              <a:buFont typeface="Arial" panose="020B0604020202020204" pitchFamily="34" charset="0"/>
              <a:buNone/>
            </a:pPr>
            <a:r>
              <a:rPr lang="zh-CN" altLang="en-US" sz="1600"/>
              <a:t>　　　  </a:t>
            </a:r>
            <a:r>
              <a:rPr lang="zh-CN" altLang="en-US" sz="1600" b="1">
                <a:solidFill>
                  <a:srgbClr val="FF3300"/>
                </a:solidFill>
                <a:ea typeface="方正粗黑宋简体" panose="02000000000000000000" pitchFamily="2" charset="-122"/>
              </a:rPr>
              <a:t>覆盖技术的优点</a:t>
            </a:r>
            <a:r>
              <a:rPr lang="zh-CN" altLang="en-US" sz="1600"/>
              <a:t>是一定程度上扩充了内存空间；并且覆盖管理由操作系统自动完成。</a:t>
            </a:r>
          </a:p>
          <a:p>
            <a:pPr eaLnBrk="1" hangingPunct="1">
              <a:lnSpc>
                <a:spcPct val="105000"/>
              </a:lnSpc>
              <a:buFont typeface="Arial" panose="020B0604020202020204" pitchFamily="34" charset="0"/>
              <a:buNone/>
            </a:pPr>
            <a:r>
              <a:rPr lang="zh-CN" altLang="en-US" sz="1600"/>
              <a:t>　　　  </a:t>
            </a:r>
            <a:r>
              <a:rPr lang="zh-CN" altLang="en-US" sz="1600" b="1">
                <a:solidFill>
                  <a:srgbClr val="FF3300"/>
                </a:solidFill>
                <a:ea typeface="方正粗黑宋简体" panose="02000000000000000000" pitchFamily="2" charset="-122"/>
              </a:rPr>
              <a:t>覆盖技术的缺点</a:t>
            </a:r>
            <a:r>
              <a:rPr lang="zh-CN" altLang="en-US" sz="1600"/>
              <a:t>是用户必须描述程序的覆盖结构，给用户编程带来不便；扩充内存的程度有限。</a:t>
            </a:r>
            <a:endParaRPr lang="en-US" altLang="zh-CN" sz="1600"/>
          </a:p>
          <a:p>
            <a:pPr eaLnBrk="1" hangingPunct="1">
              <a:lnSpc>
                <a:spcPct val="105000"/>
              </a:lnSpc>
              <a:buFont typeface="Arial" panose="020B0604020202020204" pitchFamily="34" charset="0"/>
              <a:buNone/>
            </a:pPr>
            <a:r>
              <a:rPr lang="zh-CN" altLang="en-US" sz="1600" b="1">
                <a:latin typeface="方正粗黑宋简体" panose="02000000000000000000" pitchFamily="2" charset="-122"/>
                <a:ea typeface="方正粗黑宋简体" panose="02000000000000000000" pitchFamily="2" charset="-122"/>
              </a:rPr>
              <a:t>2. </a:t>
            </a:r>
            <a:r>
              <a:rPr lang="en-US" altLang="zh-CN" sz="1600" b="1">
                <a:latin typeface="方正粗黑宋简体" panose="02000000000000000000" pitchFamily="2" charset="-122"/>
                <a:ea typeface="方正粗黑宋简体" panose="02000000000000000000" pitchFamily="2" charset="-122"/>
              </a:rPr>
              <a:t>  </a:t>
            </a:r>
            <a:r>
              <a:rPr lang="zh-CN" altLang="en-US" sz="1600" b="1">
                <a:latin typeface="方正粗黑宋简体" panose="02000000000000000000" pitchFamily="2" charset="-122"/>
                <a:ea typeface="方正粗黑宋简体" panose="02000000000000000000" pitchFamily="2" charset="-122"/>
              </a:rPr>
              <a:t>交换技术</a:t>
            </a:r>
          </a:p>
          <a:p>
            <a:pPr eaLnBrk="1" hangingPunct="1">
              <a:lnSpc>
                <a:spcPct val="105000"/>
              </a:lnSpc>
              <a:buFont typeface="Arial" panose="020B0604020202020204" pitchFamily="34" charset="0"/>
              <a:buNone/>
            </a:pPr>
            <a:r>
              <a:rPr lang="zh-CN" altLang="en-US" sz="1600"/>
              <a:t>　　　   </a:t>
            </a:r>
            <a:r>
              <a:rPr lang="zh-CN" altLang="en-US" sz="1000"/>
              <a:t>覆盖技术的着眼点是提高内存空间的利用率，解决资源有限的另外一种策略是</a:t>
            </a:r>
            <a:r>
              <a:rPr lang="zh-CN" altLang="en-US" sz="1600" b="1">
                <a:solidFill>
                  <a:srgbClr val="FF3300"/>
                </a:solidFill>
                <a:ea typeface="方正粗黑宋简体" panose="02000000000000000000" pitchFamily="2" charset="-122"/>
              </a:rPr>
              <a:t>以时间换空间</a:t>
            </a:r>
            <a:r>
              <a:rPr lang="zh-CN" altLang="en-US" sz="1000"/>
              <a:t>。</a:t>
            </a:r>
            <a:r>
              <a:rPr lang="zh-CN" altLang="en-US" sz="1600" b="1">
                <a:latin typeface="华文行楷" panose="02010800040101010101" pitchFamily="2" charset="-122"/>
                <a:ea typeface="华文行楷" panose="02010800040101010101" pitchFamily="2" charset="-122"/>
              </a:rPr>
              <a:t>即将内存中暂时不用的信息以文件形式写入外存，将指定的信息从外存读入内存，这就是</a:t>
            </a:r>
            <a:r>
              <a:rPr lang="zh-CN" altLang="en-US" sz="1600" b="1">
                <a:solidFill>
                  <a:srgbClr val="FF3300"/>
                </a:solidFill>
                <a:ea typeface="方正粗黑宋简体" panose="02000000000000000000" pitchFamily="2" charset="-122"/>
              </a:rPr>
              <a:t>交换技术</a:t>
            </a:r>
            <a:r>
              <a:rPr lang="zh-CN" altLang="en-US" sz="1600" b="1">
                <a:latin typeface="华文行楷" panose="02010800040101010101" pitchFamily="2" charset="-122"/>
                <a:ea typeface="华文行楷" panose="02010800040101010101" pitchFamily="2" charset="-122"/>
              </a:rPr>
              <a:t>，也称</a:t>
            </a:r>
            <a:r>
              <a:rPr lang="zh-CN" altLang="en-US" sz="1600" b="1">
                <a:solidFill>
                  <a:srgbClr val="FF3300"/>
                </a:solidFill>
                <a:ea typeface="方正粗黑宋简体" panose="02000000000000000000" pitchFamily="2" charset="-122"/>
              </a:rPr>
              <a:t>滚进/滚出或</a:t>
            </a:r>
            <a:r>
              <a:rPr lang="zh-CN" altLang="en-US" sz="1600" b="1" u="sng">
                <a:solidFill>
                  <a:srgbClr val="FF3300"/>
                </a:solidFill>
                <a:ea typeface="方正粗黑宋简体" panose="02000000000000000000" pitchFamily="2" charset="-122"/>
              </a:rPr>
              <a:t>对换</a:t>
            </a:r>
            <a:r>
              <a:rPr lang="zh-CN" altLang="en-US" sz="1600" b="1">
                <a:latin typeface="华文行楷" panose="02010800040101010101" pitchFamily="2" charset="-122"/>
                <a:ea typeface="华文行楷" panose="02010800040101010101" pitchFamily="2" charset="-122"/>
              </a:rPr>
              <a:t>，在作业调度中也叫</a:t>
            </a:r>
            <a:r>
              <a:rPr lang="zh-CN" altLang="en-US" sz="1600" b="1">
                <a:solidFill>
                  <a:srgbClr val="FF3300"/>
                </a:solidFill>
                <a:ea typeface="方正粗黑宋简体" panose="02000000000000000000" pitchFamily="2" charset="-122"/>
              </a:rPr>
              <a:t>挂起调度</a:t>
            </a:r>
            <a:r>
              <a:rPr lang="zh-CN" altLang="en-US" sz="1600" b="1">
                <a:latin typeface="华文行楷" panose="02010800040101010101" pitchFamily="2" charset="-122"/>
                <a:ea typeface="华文行楷" panose="02010800040101010101" pitchFamily="2" charset="-122"/>
              </a:rPr>
              <a:t>或</a:t>
            </a:r>
            <a:r>
              <a:rPr lang="zh-CN" altLang="en-US" sz="1600" b="1">
                <a:solidFill>
                  <a:srgbClr val="FF3300"/>
                </a:solidFill>
                <a:ea typeface="方正粗黑宋简体" panose="02000000000000000000" pitchFamily="2" charset="-122"/>
              </a:rPr>
              <a:t>中级调度</a:t>
            </a:r>
            <a:r>
              <a:rPr lang="zh-CN" altLang="en-US" sz="1600"/>
              <a:t>。交换是要花费时间的，考虑到计算机系统的运行效率，交换技术必须注意其使用频率和每次交换的信息量，</a:t>
            </a:r>
            <a:r>
              <a:rPr lang="zh-CN" altLang="en-US" sz="1600" b="1">
                <a:solidFill>
                  <a:srgbClr val="FF3300"/>
                </a:solidFill>
                <a:ea typeface="方正粗黑宋简体" panose="02000000000000000000" pitchFamily="2" charset="-122"/>
              </a:rPr>
              <a:t>交换频率太高或每次交换的信息量太大都会影响系统的效率。</a:t>
            </a:r>
          </a:p>
          <a:p>
            <a:pPr eaLnBrk="1" hangingPunct="1">
              <a:lnSpc>
                <a:spcPct val="105000"/>
              </a:lnSpc>
              <a:buFont typeface="Arial" panose="020B0604020202020204" pitchFamily="34" charset="0"/>
              <a:buNone/>
            </a:pPr>
            <a:r>
              <a:rPr lang="zh-CN" altLang="en-US" sz="1600"/>
              <a:t>　　　   同覆盖技术的</a:t>
            </a:r>
            <a:r>
              <a:rPr lang="zh-CN" altLang="en-US" sz="1600" b="1">
                <a:solidFill>
                  <a:srgbClr val="FF3300"/>
                </a:solidFill>
                <a:ea typeface="方正粗黑宋简体" panose="02000000000000000000" pitchFamily="2" charset="-122"/>
              </a:rPr>
              <a:t>优点</a:t>
            </a:r>
            <a:r>
              <a:rPr lang="zh-CN" altLang="en-US" sz="1600"/>
              <a:t>相类似，</a:t>
            </a:r>
            <a:r>
              <a:rPr lang="zh-CN" altLang="en-US" sz="1600" b="1">
                <a:solidFill>
                  <a:schemeClr val="hlink"/>
                </a:solidFill>
                <a:ea typeface="方正粗黑宋简体" panose="02000000000000000000" pitchFamily="2" charset="-122"/>
              </a:rPr>
              <a:t>交换技术能够有限的扩充内存空间，提高内存作业道数</a:t>
            </a:r>
            <a:r>
              <a:rPr lang="zh-CN" altLang="en-US" sz="1600"/>
              <a:t>。</a:t>
            </a:r>
            <a:r>
              <a:rPr lang="zh-CN" altLang="en-US" sz="1600" b="1">
                <a:solidFill>
                  <a:srgbClr val="FF3300"/>
                </a:solidFill>
                <a:ea typeface="方正粗黑宋简体" panose="02000000000000000000" pitchFamily="2" charset="-122"/>
              </a:rPr>
              <a:t>缺点</a:t>
            </a:r>
            <a:r>
              <a:rPr lang="zh-CN" altLang="en-US" sz="1600"/>
              <a:t>是</a:t>
            </a:r>
            <a:r>
              <a:rPr lang="zh-CN" altLang="en-US" sz="1600" b="1">
                <a:solidFill>
                  <a:srgbClr val="FF3300"/>
                </a:solidFill>
                <a:ea typeface="方正粗黑宋简体" panose="02000000000000000000" pitchFamily="2" charset="-122"/>
              </a:rPr>
              <a:t>以时间为代价</a:t>
            </a:r>
            <a:r>
              <a:rPr lang="zh-CN" altLang="en-US" sz="1600"/>
              <a:t>；如果要交换出的信息选取不当，将造成短时间内频繁的滚进/滚出的现象，也称</a:t>
            </a:r>
            <a:r>
              <a:rPr lang="zh-CN" altLang="en-US" sz="1600" b="1">
                <a:solidFill>
                  <a:schemeClr val="hlink"/>
                </a:solidFill>
                <a:ea typeface="方正粗黑宋简体" panose="02000000000000000000" pitchFamily="2" charset="-122"/>
              </a:rPr>
              <a:t>抖动现象</a:t>
            </a:r>
            <a:r>
              <a:rPr lang="zh-CN" altLang="en-US" sz="1600"/>
              <a:t>，将严重影响系统的执行效率。</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Effect transition="in" filter="diamond(in)">
                                      <p:cBhvr>
                                        <p:cTn id="13" dur="2000"/>
                                        <p:tgtEl>
                                          <p:spTgt spid="13315">
                                            <p:txEl>
                                              <p:pRg st="1" end="1"/>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13315">
                                            <p:txEl>
                                              <p:pRg st="2" end="2"/>
                                            </p:txEl>
                                          </p:spTgt>
                                        </p:tgtEl>
                                        <p:attrNameLst>
                                          <p:attrName>style.visibility</p:attrName>
                                        </p:attrNameLst>
                                      </p:cBhvr>
                                      <p:to>
                                        <p:strVal val="visible"/>
                                      </p:to>
                                    </p:set>
                                    <p:animEffect transition="in" filter="diamond(in)">
                                      <p:cBhvr>
                                        <p:cTn id="16" dur="2000"/>
                                        <p:tgtEl>
                                          <p:spTgt spid="13315">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nodeType="clickEffect">
                                  <p:stCondLst>
                                    <p:cond delay="0"/>
                                  </p:stCondLst>
                                  <p:childTnLst>
                                    <p:set>
                                      <p:cBhvr>
                                        <p:cTn id="20" dur="1" fill="hold">
                                          <p:stCondLst>
                                            <p:cond delay="0"/>
                                          </p:stCondLst>
                                        </p:cTn>
                                        <p:tgtEl>
                                          <p:spTgt spid="13315">
                                            <p:txEl>
                                              <p:pRg st="3" end="3"/>
                                            </p:txEl>
                                          </p:spTgt>
                                        </p:tgtEl>
                                        <p:attrNameLst>
                                          <p:attrName>style.visibility</p:attrName>
                                        </p:attrNameLst>
                                      </p:cBhvr>
                                      <p:to>
                                        <p:strVal val="visible"/>
                                      </p:to>
                                    </p:set>
                                    <p:anim calcmode="lin" valueType="num">
                                      <p:cBhvr additive="base">
                                        <p:cTn id="21" dur="500" fill="hold"/>
                                        <p:tgtEl>
                                          <p:spTgt spid="13315">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3315">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3315">
                                            <p:txEl>
                                              <p:pRg st="4" end="4"/>
                                            </p:txEl>
                                          </p:spTgt>
                                        </p:tgtEl>
                                        <p:attrNameLst>
                                          <p:attrName>style.visibility</p:attrName>
                                        </p:attrNameLst>
                                      </p:cBhvr>
                                      <p:to>
                                        <p:strVal val="visible"/>
                                      </p:to>
                                    </p:set>
                                    <p:anim calcmode="lin" valueType="num">
                                      <p:cBhvr additive="base">
                                        <p:cTn id="25" dur="500" fill="hold"/>
                                        <p:tgtEl>
                                          <p:spTgt spid="13315">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331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3315">
                                            <p:txEl>
                                              <p:pRg st="5" end="5"/>
                                            </p:txEl>
                                          </p:spTgt>
                                        </p:tgtEl>
                                        <p:attrNameLst>
                                          <p:attrName>style.visibility</p:attrName>
                                        </p:attrNameLst>
                                      </p:cBhvr>
                                      <p:to>
                                        <p:strVal val="visible"/>
                                      </p:to>
                                    </p:set>
                                    <p:anim calcmode="lin" valueType="num">
                                      <p:cBhvr additive="base">
                                        <p:cTn id="31" dur="500" fill="hold"/>
                                        <p:tgtEl>
                                          <p:spTgt spid="1331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31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315">
                                            <p:txEl>
                                              <p:pRg st="6" end="6"/>
                                            </p:txEl>
                                          </p:spTgt>
                                        </p:tgtEl>
                                        <p:attrNameLst>
                                          <p:attrName>style.visibility</p:attrName>
                                        </p:attrNameLst>
                                      </p:cBhvr>
                                      <p:to>
                                        <p:strVal val="visible"/>
                                      </p:to>
                                    </p:set>
                                    <p:anim calcmode="lin" valueType="num">
                                      <p:cBhvr additive="base">
                                        <p:cTn id="35" dur="500" fill="hold"/>
                                        <p:tgtEl>
                                          <p:spTgt spid="13315">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315">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315">
                                            <p:txEl>
                                              <p:pRg st="7" end="7"/>
                                            </p:txEl>
                                          </p:spTgt>
                                        </p:tgtEl>
                                        <p:attrNameLst>
                                          <p:attrName>style.visibility</p:attrName>
                                        </p:attrNameLst>
                                      </p:cBhvr>
                                      <p:to>
                                        <p:strVal val="visible"/>
                                      </p:to>
                                    </p:set>
                                    <p:anim calcmode="lin" valueType="num">
                                      <p:cBhvr additive="base">
                                        <p:cTn id="39" dur="500" fill="hold"/>
                                        <p:tgtEl>
                                          <p:spTgt spid="13315">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31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灯片编号占位符 5">
            <a:extLst>
              <a:ext uri="{FF2B5EF4-FFF2-40B4-BE49-F238E27FC236}">
                <a16:creationId xmlns:a16="http://schemas.microsoft.com/office/drawing/2014/main" id="{CF874430-ECD7-449B-A5DC-854CAEDEF42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35143A98-69FE-4456-BCD9-3D922F0538AC}" type="slidenum">
              <a:rPr lang="zh-CN" altLang="en-US" sz="1000">
                <a:solidFill>
                  <a:srgbClr val="000066"/>
                </a:solidFill>
                <a:latin typeface="Times New Roman" panose="02020603050405020304" pitchFamily="18" charset="0"/>
              </a:rPr>
              <a:pPr algn="r" eaLnBrk="1" hangingPunct="1"/>
              <a:t>20</a:t>
            </a:fld>
            <a:endParaRPr lang="en-US" altLang="zh-CN" sz="1000">
              <a:solidFill>
                <a:srgbClr val="000066"/>
              </a:solidFill>
              <a:latin typeface="Times New Roman" panose="02020603050405020304" pitchFamily="18" charset="0"/>
            </a:endParaRPr>
          </a:p>
        </p:txBody>
      </p:sp>
      <p:sp>
        <p:nvSpPr>
          <p:cNvPr id="14339" name="Rectangle 3">
            <a:extLst>
              <a:ext uri="{FF2B5EF4-FFF2-40B4-BE49-F238E27FC236}">
                <a16:creationId xmlns:a16="http://schemas.microsoft.com/office/drawing/2014/main" id="{DF0B8F14-688D-4E36-8D9C-96C7F201A56C}"/>
              </a:ext>
            </a:extLst>
          </p:cNvPr>
          <p:cNvSpPr>
            <a:spLocks noGrp="1" noChangeArrowheads="1"/>
          </p:cNvSpPr>
          <p:nvPr>
            <p:ph type="body" idx="1"/>
          </p:nvPr>
        </p:nvSpPr>
        <p:spPr>
          <a:xfrm>
            <a:off x="0" y="908050"/>
            <a:ext cx="8856663" cy="5688013"/>
          </a:xfrm>
        </p:spPr>
        <p:txBody>
          <a:bodyPr/>
          <a:lstStyle/>
          <a:p>
            <a:pPr eaLnBrk="1" hangingPunct="1">
              <a:lnSpc>
                <a:spcPct val="115000"/>
              </a:lnSpc>
              <a:buFont typeface="Arial" panose="020B0604020202020204" pitchFamily="34" charset="0"/>
              <a:buNone/>
            </a:pPr>
            <a:r>
              <a:rPr lang="zh-CN" altLang="en-US" sz="1800" b="1">
                <a:latin typeface="方正粗黑宋简体" panose="02000000000000000000" pitchFamily="2" charset="-122"/>
                <a:ea typeface="方正粗黑宋简体" panose="02000000000000000000" pitchFamily="2" charset="-122"/>
              </a:rPr>
              <a:t>3. </a:t>
            </a:r>
            <a:r>
              <a:rPr lang="en-US" altLang="zh-CN" sz="1800" b="1">
                <a:latin typeface="方正粗黑宋简体" panose="02000000000000000000" pitchFamily="2" charset="-122"/>
                <a:ea typeface="方正粗黑宋简体" panose="02000000000000000000" pitchFamily="2" charset="-122"/>
              </a:rPr>
              <a:t> </a:t>
            </a:r>
            <a:r>
              <a:rPr lang="zh-CN" altLang="en-US" sz="1800" b="1">
                <a:latin typeface="方正粗黑宋简体" panose="02000000000000000000" pitchFamily="2" charset="-122"/>
                <a:ea typeface="方正粗黑宋简体" panose="02000000000000000000" pitchFamily="2" charset="-122"/>
              </a:rPr>
              <a:t>虚存技术</a:t>
            </a:r>
          </a:p>
          <a:p>
            <a:pPr eaLnBrk="1" hangingPunct="1">
              <a:lnSpc>
                <a:spcPct val="125000"/>
              </a:lnSpc>
              <a:buFont typeface="Arial" panose="020B0604020202020204" pitchFamily="34" charset="0"/>
              <a:buNone/>
            </a:pPr>
            <a:r>
              <a:rPr lang="zh-CN" altLang="en-US" sz="1800"/>
              <a:t>　　</a:t>
            </a:r>
            <a:r>
              <a:rPr lang="zh-CN" altLang="en-US" sz="1800" b="1">
                <a:solidFill>
                  <a:schemeClr val="hlink"/>
                </a:solidFill>
                <a:latin typeface="方正正粗黑简体" panose="02000000000000000000" pitchFamily="2" charset="-122"/>
                <a:ea typeface="方正正粗黑简体" panose="02000000000000000000" pitchFamily="2" charset="-122"/>
              </a:rPr>
              <a:t>　   虚拟存储（简称虚存）</a:t>
            </a:r>
            <a:r>
              <a:rPr lang="zh-CN" altLang="en-US" sz="1800" b="1">
                <a:ea typeface="华文行楷" panose="02010800040101010101" pitchFamily="2" charset="-122"/>
              </a:rPr>
              <a:t>使用软硬件技术，借助外存，向用户提供一个任意大的虚拟存储器，理论上实现了任意大的程序均能被运行，不受内存空间大小的限制。</a:t>
            </a:r>
          </a:p>
          <a:p>
            <a:pPr eaLnBrk="1" hangingPunct="1">
              <a:lnSpc>
                <a:spcPct val="125000"/>
              </a:lnSpc>
              <a:buFont typeface="Arial" panose="020B0604020202020204" pitchFamily="34" charset="0"/>
              <a:buNone/>
            </a:pPr>
            <a:r>
              <a:rPr lang="en-US" altLang="zh-CN" sz="1800" b="1">
                <a:solidFill>
                  <a:schemeClr val="hlink"/>
                </a:solidFill>
                <a:latin typeface="方正正粗黑简体" panose="02000000000000000000" pitchFamily="2" charset="-122"/>
                <a:ea typeface="方正正粗黑简体" panose="02000000000000000000" pitchFamily="2" charset="-122"/>
              </a:rPr>
              <a:t>           虚存技术的基本思想</a:t>
            </a:r>
            <a:r>
              <a:rPr lang="zh-CN" altLang="en-US" sz="1800" b="1">
                <a:solidFill>
                  <a:schemeClr val="hlink"/>
                </a:solidFill>
                <a:latin typeface="方正正粗黑简体" panose="02000000000000000000" pitchFamily="2" charset="-122"/>
                <a:ea typeface="方正正粗黑简体" panose="02000000000000000000" pitchFamily="2" charset="-122"/>
              </a:rPr>
              <a:t>是</a:t>
            </a:r>
            <a:r>
              <a:rPr lang="zh-CN" altLang="en-US" sz="1800"/>
              <a:t>：作业运行时</a:t>
            </a:r>
            <a:r>
              <a:rPr lang="zh-CN" altLang="en-US" sz="1800">
                <a:solidFill>
                  <a:schemeClr val="hlink"/>
                </a:solidFill>
                <a:ea typeface="方正粗黑宋简体" panose="02000000000000000000" pitchFamily="2" charset="-122"/>
              </a:rPr>
              <a:t>首先</a:t>
            </a:r>
            <a:r>
              <a:rPr lang="zh-CN" altLang="en-US" sz="1800"/>
              <a:t>在内存中装入部分程序，</a:t>
            </a:r>
            <a:r>
              <a:rPr lang="zh-CN" altLang="en-US" sz="1800">
                <a:solidFill>
                  <a:schemeClr val="hlink"/>
                </a:solidFill>
                <a:ea typeface="方正粗黑宋简体" panose="02000000000000000000" pitchFamily="2" charset="-122"/>
              </a:rPr>
              <a:t>当</a:t>
            </a:r>
            <a:r>
              <a:rPr lang="zh-CN" altLang="en-US" sz="1800"/>
              <a:t>要访问的程序段不在内存时，将产生</a:t>
            </a:r>
            <a:r>
              <a:rPr lang="zh-CN" altLang="en-US" sz="1800">
                <a:solidFill>
                  <a:schemeClr val="hlink"/>
                </a:solidFill>
                <a:ea typeface="方正粗黑宋简体" panose="02000000000000000000" pitchFamily="2" charset="-122"/>
              </a:rPr>
              <a:t>中断</a:t>
            </a:r>
            <a:r>
              <a:rPr lang="zh-CN" altLang="en-US" sz="1800"/>
              <a:t>，由存储管理程序将要访问的程序段装入内存。在执行装入工作中，</a:t>
            </a:r>
            <a:r>
              <a:rPr lang="zh-CN" altLang="en-US" sz="1800">
                <a:solidFill>
                  <a:schemeClr val="hlink"/>
                </a:solidFill>
                <a:ea typeface="方正粗黑宋简体" panose="02000000000000000000" pitchFamily="2" charset="-122"/>
              </a:rPr>
              <a:t>如果</a:t>
            </a:r>
            <a:r>
              <a:rPr lang="zh-CN" altLang="en-US" sz="1800"/>
              <a:t>内存没有空，则采用交换技术移出部分暂时不用的内存信息；</a:t>
            </a:r>
            <a:r>
              <a:rPr lang="zh-CN" altLang="en-US" sz="1800">
                <a:solidFill>
                  <a:schemeClr val="hlink"/>
                </a:solidFill>
                <a:ea typeface="方正粗黑宋简体" panose="02000000000000000000" pitchFamily="2" charset="-122"/>
              </a:rPr>
              <a:t>如果</a:t>
            </a:r>
            <a:r>
              <a:rPr lang="zh-CN" altLang="en-US" sz="1800"/>
              <a:t>被移出的内存信息和要移入的程序段是同属相同的内存空间，就称这个过程采用了覆盖技术。</a:t>
            </a:r>
          </a:p>
          <a:p>
            <a:pPr eaLnBrk="1" hangingPunct="1">
              <a:lnSpc>
                <a:spcPct val="125000"/>
              </a:lnSpc>
              <a:buFont typeface="Arial" panose="020B0604020202020204" pitchFamily="34" charset="0"/>
              <a:buNone/>
            </a:pPr>
            <a:r>
              <a:rPr lang="zh-CN" altLang="en-US" sz="1800"/>
              <a:t>　　　   </a:t>
            </a:r>
            <a:r>
              <a:rPr lang="zh-CN" altLang="en-US" sz="1800">
                <a:solidFill>
                  <a:schemeClr val="hlink"/>
                </a:solidFill>
                <a:ea typeface="方正粗黑宋简体" panose="02000000000000000000" pitchFamily="2" charset="-122"/>
              </a:rPr>
              <a:t>虚存技术的优点</a:t>
            </a:r>
            <a:r>
              <a:rPr lang="zh-CN" altLang="en-US" sz="1800"/>
              <a:t>主要表现为</a:t>
            </a:r>
            <a:r>
              <a:rPr lang="zh-CN" altLang="en-US" sz="1800" b="1">
                <a:solidFill>
                  <a:srgbClr val="FF3300"/>
                </a:solidFill>
                <a:ea typeface="方正粗黑宋简体" panose="02000000000000000000" pitchFamily="2" charset="-122"/>
              </a:rPr>
              <a:t>极大地扩充了内存</a:t>
            </a:r>
            <a:r>
              <a:rPr lang="zh-CN" altLang="en-US" sz="1800"/>
              <a:t>，彻底解决了小内存运行大程序的问题；同时提高了内存驻留作业的道数，有利于多道程序的运行；另外，虚存技术是由操作系统程序自动完成的，用户编程时不需考虑内存实际容量大小。</a:t>
            </a:r>
          </a:p>
          <a:p>
            <a:pPr eaLnBrk="1" hangingPunct="1">
              <a:lnSpc>
                <a:spcPct val="125000"/>
              </a:lnSpc>
              <a:buFont typeface="Arial" panose="020B0604020202020204" pitchFamily="34" charset="0"/>
              <a:buNone/>
            </a:pPr>
            <a:r>
              <a:rPr lang="zh-CN" altLang="en-US" sz="1800"/>
              <a:t>　　　   但虚存技术也存在非常明显的</a:t>
            </a:r>
            <a:r>
              <a:rPr lang="zh-CN" altLang="en-US" sz="1800">
                <a:solidFill>
                  <a:schemeClr val="hlink"/>
                </a:solidFill>
                <a:ea typeface="方正粗黑宋简体" panose="02000000000000000000" pitchFamily="2" charset="-122"/>
              </a:rPr>
              <a:t>缺点</a:t>
            </a:r>
            <a:r>
              <a:rPr lang="zh-CN" altLang="en-US" sz="1800"/>
              <a:t>，那就是</a:t>
            </a:r>
            <a:r>
              <a:rPr lang="zh-CN" altLang="en-US" sz="1800" b="1">
                <a:solidFill>
                  <a:srgbClr val="FF3300"/>
                </a:solidFill>
                <a:ea typeface="华文行楷" panose="02010800040101010101" pitchFamily="2" charset="-122"/>
              </a:rPr>
              <a:t>代价大</a:t>
            </a:r>
            <a:r>
              <a:rPr lang="zh-CN" altLang="en-US" sz="1800"/>
              <a:t>，</a:t>
            </a:r>
            <a:r>
              <a:rPr lang="zh-CN" altLang="en-US" sz="1800" b="1">
                <a:solidFill>
                  <a:srgbClr val="FF3300"/>
                </a:solidFill>
                <a:ea typeface="华文行楷" panose="02010800040101010101" pitchFamily="2" charset="-122"/>
              </a:rPr>
              <a:t>主要表现为需要的硬件设置多，存储管理软件复杂，所以实现虚存管理要花费时间</a:t>
            </a:r>
            <a:r>
              <a:rPr lang="zh-CN" altLang="en-US" sz="1800"/>
              <a:t>。但随着</a:t>
            </a:r>
            <a:r>
              <a:rPr lang="zh-CN" altLang="en-US" sz="1800" b="1">
                <a:ea typeface="方正粗黑宋简体" panose="02000000000000000000" pitchFamily="2" charset="-122"/>
              </a:rPr>
              <a:t>处理器运行速度的迅速提高</a:t>
            </a:r>
            <a:r>
              <a:rPr lang="zh-CN" altLang="en-US" sz="1800"/>
              <a:t>，这种以</a:t>
            </a:r>
            <a:r>
              <a:rPr lang="zh-CN" altLang="en-US" sz="1800" b="1">
                <a:solidFill>
                  <a:srgbClr val="0000FF"/>
                </a:solidFill>
                <a:ea typeface="方正粗黑宋简体" panose="02000000000000000000" pitchFamily="2" charset="-122"/>
              </a:rPr>
              <a:t>牺牲时间来换取空间</a:t>
            </a:r>
            <a:r>
              <a:rPr lang="zh-CN" altLang="en-US" sz="1800"/>
              <a:t>的做法还是可取的。虚存技术自从上世纪70年代开始，至今仍被广泛使用。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anim calcmode="lin" valueType="num">
                                      <p:cBhvr additive="base">
                                        <p:cTn id="11" dur="500" fill="hold"/>
                                        <p:tgtEl>
                                          <p:spTgt spid="1433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 calcmode="lin" valueType="num">
                                      <p:cBhvr additive="base">
                                        <p:cTn id="17" dur="500" fill="hold"/>
                                        <p:tgtEl>
                                          <p:spTgt spid="1433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43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4339">
                                            <p:txEl>
                                              <p:pRg st="3" end="3"/>
                                            </p:txEl>
                                          </p:spTgt>
                                        </p:tgtEl>
                                        <p:attrNameLst>
                                          <p:attrName>style.visibility</p:attrName>
                                        </p:attrNameLst>
                                      </p:cBhvr>
                                      <p:to>
                                        <p:strVal val="visible"/>
                                      </p:to>
                                    </p:set>
                                    <p:anim calcmode="lin" valueType="num">
                                      <p:cBhvr additive="base">
                                        <p:cTn id="23"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4339">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 calcmode="lin" valueType="num">
                                      <p:cBhvr additive="base">
                                        <p:cTn id="27"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33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5">
            <a:extLst>
              <a:ext uri="{FF2B5EF4-FFF2-40B4-BE49-F238E27FC236}">
                <a16:creationId xmlns:a16="http://schemas.microsoft.com/office/drawing/2014/main" id="{24609FFC-88AA-4B23-BE87-2D38CA8E6E4E}"/>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59F25F88-58EF-4D83-BADD-BFB34CD91272}" type="slidenum">
              <a:rPr lang="zh-CN" altLang="en-US" sz="1000">
                <a:solidFill>
                  <a:srgbClr val="000066"/>
                </a:solidFill>
                <a:latin typeface="Times New Roman" panose="02020603050405020304" pitchFamily="18" charset="0"/>
              </a:rPr>
              <a:pPr algn="r" eaLnBrk="1" hangingPunct="1"/>
              <a:t>21</a:t>
            </a:fld>
            <a:endParaRPr lang="en-US" altLang="zh-CN" sz="1000">
              <a:solidFill>
                <a:srgbClr val="000066"/>
              </a:solidFill>
              <a:latin typeface="Times New Roman" panose="02020603050405020304" pitchFamily="18" charset="0"/>
            </a:endParaRPr>
          </a:p>
        </p:txBody>
      </p:sp>
      <p:sp>
        <p:nvSpPr>
          <p:cNvPr id="18435" name="Rectangle 2">
            <a:extLst>
              <a:ext uri="{FF2B5EF4-FFF2-40B4-BE49-F238E27FC236}">
                <a16:creationId xmlns:a16="http://schemas.microsoft.com/office/drawing/2014/main" id="{1B0F209B-E852-4B62-9940-96E82E53D100}"/>
              </a:ext>
            </a:extLst>
          </p:cNvPr>
          <p:cNvSpPr>
            <a:spLocks noGrp="1" noChangeArrowheads="1"/>
          </p:cNvSpPr>
          <p:nvPr>
            <p:ph type="title"/>
          </p:nvPr>
        </p:nvSpPr>
        <p:spPr>
          <a:xfrm>
            <a:off x="2124075" y="115888"/>
            <a:ext cx="5040313" cy="650875"/>
          </a:xfrm>
        </p:spPr>
        <p:txBody>
          <a:bodyPr/>
          <a:lstStyle/>
          <a:p>
            <a:pPr eaLnBrk="1" hangingPunct="1"/>
            <a:r>
              <a:rPr lang="en-US" altLang="zh-CN" dirty="0"/>
              <a:t>2.3 </a:t>
            </a:r>
            <a:r>
              <a:rPr lang="zh-CN" altLang="en-US" dirty="0"/>
              <a:t>存储管理的分类</a:t>
            </a:r>
          </a:p>
        </p:txBody>
      </p:sp>
      <p:sp>
        <p:nvSpPr>
          <p:cNvPr id="18436" name="Rectangle 3">
            <a:extLst>
              <a:ext uri="{FF2B5EF4-FFF2-40B4-BE49-F238E27FC236}">
                <a16:creationId xmlns:a16="http://schemas.microsoft.com/office/drawing/2014/main" id="{6FF6AA48-5384-40D2-9B5E-2804E3B44795}"/>
              </a:ext>
            </a:extLst>
          </p:cNvPr>
          <p:cNvSpPr>
            <a:spLocks noGrp="1" noChangeArrowheads="1"/>
          </p:cNvSpPr>
          <p:nvPr>
            <p:ph type="body" idx="1"/>
          </p:nvPr>
        </p:nvSpPr>
        <p:spPr>
          <a:xfrm>
            <a:off x="142875" y="839788"/>
            <a:ext cx="8893175" cy="5902325"/>
          </a:xfrm>
          <a:solidFill>
            <a:schemeClr val="bg1"/>
          </a:solidFill>
        </p:spPr>
        <p:txBody>
          <a:bodyPr/>
          <a:lstStyle/>
          <a:p>
            <a:pPr eaLnBrk="1" hangingPunct="1">
              <a:lnSpc>
                <a:spcPct val="135000"/>
              </a:lnSpc>
              <a:buClr>
                <a:schemeClr val="hlink"/>
              </a:buClr>
              <a:buFont typeface="Wingdings" panose="05000000000000000000" pitchFamily="2" charset="2"/>
              <a:buChar char="l"/>
            </a:pPr>
            <a:r>
              <a:rPr lang="zh-CN" altLang="en-US" sz="2000"/>
              <a:t>存储管理的实施方案遵循由简单到复杂的发展规律。早期计算机应用中程序偏短小，一般将程序全部装入内存运行，随着计算机应用的发展，内存容量不足的问题日益突出，</a:t>
            </a:r>
            <a:r>
              <a:rPr lang="zh-CN" altLang="en-US" sz="2000" b="1">
                <a:ea typeface="黑体" panose="02010609060101010101" pitchFamily="49" charset="-122"/>
              </a:rPr>
              <a:t>大容量的程序运行时就不能全部装入内存</a:t>
            </a:r>
            <a:r>
              <a:rPr lang="zh-CN" altLang="en-US" sz="2000"/>
              <a:t>，而</a:t>
            </a:r>
            <a:r>
              <a:rPr lang="zh-CN" altLang="en-US" sz="2000" b="1">
                <a:ea typeface="黑体" panose="02010609060101010101" pitchFamily="49" charset="-122"/>
              </a:rPr>
              <a:t>采用</a:t>
            </a:r>
            <a:r>
              <a:rPr lang="zh-CN" altLang="en-US" sz="2000" b="1" u="sng">
                <a:solidFill>
                  <a:srgbClr val="0000FF"/>
                </a:solidFill>
                <a:ea typeface="黑体" panose="02010609060101010101" pitchFamily="49" charset="-122"/>
              </a:rPr>
              <a:t>部分装入</a:t>
            </a:r>
            <a:r>
              <a:rPr lang="zh-CN" altLang="en-US" sz="2000" b="1">
                <a:ea typeface="黑体" panose="02010609060101010101" pitchFamily="49" charset="-122"/>
              </a:rPr>
              <a:t>内存的原则</a:t>
            </a:r>
            <a:r>
              <a:rPr lang="zh-CN" altLang="en-US" sz="2000"/>
              <a:t>。正是沿着这个发展过程，</a:t>
            </a:r>
            <a:r>
              <a:rPr lang="zh-CN" altLang="en-US" sz="2000">
                <a:solidFill>
                  <a:srgbClr val="FF3300"/>
                </a:solidFill>
                <a:ea typeface="方正粗黑宋简体" panose="02000000000000000000" pitchFamily="2" charset="-122"/>
              </a:rPr>
              <a:t>存储管理的模式可以分为两大类：</a:t>
            </a:r>
            <a:r>
              <a:rPr lang="zh-CN" altLang="en-US" sz="2000" b="1">
                <a:solidFill>
                  <a:schemeClr val="hlink"/>
                </a:solidFill>
                <a:ea typeface="方正粗黑宋简体" panose="02000000000000000000" pitchFamily="2" charset="-122"/>
              </a:rPr>
              <a:t>实存管理</a:t>
            </a:r>
            <a:r>
              <a:rPr lang="zh-CN" altLang="en-US" sz="2000"/>
              <a:t>和</a:t>
            </a:r>
            <a:r>
              <a:rPr lang="zh-CN" altLang="en-US" sz="2000" b="1">
                <a:solidFill>
                  <a:schemeClr val="hlink"/>
                </a:solidFill>
                <a:ea typeface="方正粗黑宋简体" panose="02000000000000000000" pitchFamily="2" charset="-122"/>
              </a:rPr>
              <a:t>虚存管理</a:t>
            </a:r>
            <a:r>
              <a:rPr lang="zh-CN" altLang="en-US" sz="2000"/>
              <a:t>。</a:t>
            </a:r>
            <a:endParaRPr lang="en-US" altLang="zh-CN" sz="2000"/>
          </a:p>
          <a:p>
            <a:pPr eaLnBrk="1" hangingPunct="1">
              <a:lnSpc>
                <a:spcPct val="125000"/>
              </a:lnSpc>
              <a:buClr>
                <a:schemeClr val="bg1"/>
              </a:buClr>
              <a:buFont typeface="Wingdings" panose="05000000000000000000" pitchFamily="2" charset="2"/>
              <a:buChar char="l"/>
            </a:pPr>
            <a:r>
              <a:rPr lang="en-US" altLang="zh-CN" sz="2000"/>
              <a:t>        </a:t>
            </a:r>
            <a:r>
              <a:rPr lang="zh-CN" altLang="en-US" sz="2000" b="1">
                <a:solidFill>
                  <a:schemeClr val="hlink"/>
                </a:solidFill>
                <a:ea typeface="方正粗黑宋简体" panose="02000000000000000000" pitchFamily="2" charset="-122"/>
              </a:rPr>
              <a:t>实存管理</a:t>
            </a:r>
            <a:r>
              <a:rPr lang="zh-CN" altLang="en-US" sz="2000"/>
              <a:t>要求作业运行时全部装入内存；</a:t>
            </a:r>
            <a:endParaRPr lang="en-US" altLang="zh-CN" sz="2000"/>
          </a:p>
          <a:p>
            <a:pPr eaLnBrk="1" hangingPunct="1">
              <a:lnSpc>
                <a:spcPct val="125000"/>
              </a:lnSpc>
              <a:buClr>
                <a:schemeClr val="bg1"/>
              </a:buClr>
              <a:buFont typeface="Wingdings" panose="05000000000000000000" pitchFamily="2" charset="2"/>
              <a:buChar char="l"/>
            </a:pPr>
            <a:r>
              <a:rPr lang="en-US" altLang="zh-CN" sz="2000"/>
              <a:t>        </a:t>
            </a:r>
            <a:r>
              <a:rPr lang="zh-CN" altLang="en-US" sz="2000" b="1">
                <a:solidFill>
                  <a:schemeClr val="hlink"/>
                </a:solidFill>
                <a:ea typeface="方正粗黑宋简体" panose="02000000000000000000" pitchFamily="2" charset="-122"/>
              </a:rPr>
              <a:t>虚存管理</a:t>
            </a:r>
            <a:r>
              <a:rPr lang="zh-CN" altLang="en-US" sz="2000"/>
              <a:t>只要求作业运行时部分装入内存。</a:t>
            </a:r>
            <a:endParaRPr lang="en-US" altLang="zh-CN" sz="2000"/>
          </a:p>
          <a:p>
            <a:pPr eaLnBrk="1" hangingPunct="1">
              <a:lnSpc>
                <a:spcPct val="125000"/>
              </a:lnSpc>
              <a:buClr>
                <a:schemeClr val="bg1"/>
              </a:buClr>
              <a:buFont typeface="Wingdings" panose="05000000000000000000" pitchFamily="2" charset="2"/>
              <a:buChar char="l"/>
            </a:pPr>
            <a:r>
              <a:rPr lang="en-US" altLang="zh-CN" sz="1800"/>
              <a:t>      </a:t>
            </a:r>
            <a:r>
              <a:rPr lang="zh-CN" altLang="en-US" sz="1800"/>
              <a:t>也有书籍将存储管理分为</a:t>
            </a:r>
            <a:r>
              <a:rPr lang="zh-CN" altLang="en-US" sz="1800" b="1">
                <a:solidFill>
                  <a:schemeClr val="hlink"/>
                </a:solidFill>
                <a:ea typeface="黑体" panose="02010609060101010101" pitchFamily="49" charset="-122"/>
              </a:rPr>
              <a:t>连续存储管理</a:t>
            </a:r>
            <a:r>
              <a:rPr lang="zh-CN" altLang="en-US" sz="1800"/>
              <a:t>、</a:t>
            </a:r>
            <a:r>
              <a:rPr lang="zh-CN" altLang="en-US" sz="1800" b="1">
                <a:solidFill>
                  <a:schemeClr val="hlink"/>
                </a:solidFill>
                <a:ea typeface="黑体" panose="02010609060101010101" pitchFamily="49" charset="-122"/>
              </a:rPr>
              <a:t>离散存储管理</a:t>
            </a:r>
            <a:r>
              <a:rPr lang="zh-CN" altLang="en-US" sz="1800"/>
              <a:t>和</a:t>
            </a:r>
            <a:r>
              <a:rPr lang="zh-CN" altLang="en-US" sz="1800" b="1">
                <a:solidFill>
                  <a:schemeClr val="hlink"/>
                </a:solidFill>
                <a:ea typeface="黑体" panose="02010609060101010101" pitchFamily="49" charset="-122"/>
              </a:rPr>
              <a:t>虚拟存储管理</a:t>
            </a:r>
            <a:r>
              <a:rPr lang="zh-CN" altLang="en-US" sz="1800"/>
              <a:t>三大类。</a:t>
            </a:r>
          </a:p>
          <a:p>
            <a:pPr eaLnBrk="1" hangingPunct="1">
              <a:lnSpc>
                <a:spcPct val="135000"/>
              </a:lnSpc>
              <a:spcBef>
                <a:spcPct val="50000"/>
              </a:spcBef>
              <a:buClr>
                <a:schemeClr val="hlink"/>
              </a:buClr>
              <a:buFont typeface="Wingdings" panose="05000000000000000000" pitchFamily="2" charset="2"/>
              <a:buChar char="l"/>
            </a:pPr>
            <a:r>
              <a:rPr lang="zh-CN" altLang="en-US" sz="2000"/>
              <a:t>两大类存储管理模式各有具体的实施方案。</a:t>
            </a:r>
          </a:p>
          <a:p>
            <a:pPr eaLnBrk="1" hangingPunct="1">
              <a:lnSpc>
                <a:spcPct val="135000"/>
              </a:lnSpc>
              <a:spcBef>
                <a:spcPct val="15000"/>
              </a:spcBef>
              <a:buClr>
                <a:schemeClr val="bg1"/>
              </a:buClr>
              <a:buFont typeface="Wingdings" panose="05000000000000000000" pitchFamily="2" charset="2"/>
              <a:buChar char="l"/>
            </a:pPr>
            <a:r>
              <a:rPr lang="zh-CN" altLang="en-US" sz="2000">
                <a:solidFill>
                  <a:srgbClr val="FF3300"/>
                </a:solidFill>
                <a:ea typeface="方正粗黑宋简体" panose="02000000000000000000" pitchFamily="2" charset="-122"/>
                <a:sym typeface="Wingdings" panose="05000000000000000000" pitchFamily="2" charset="2"/>
              </a:rPr>
              <a:t> </a:t>
            </a:r>
            <a:r>
              <a:rPr lang="zh-CN" altLang="en-US" sz="2000">
                <a:solidFill>
                  <a:srgbClr val="FF3300"/>
                </a:solidFill>
                <a:ea typeface="方正粗黑宋简体" panose="02000000000000000000" pitchFamily="2" charset="-122"/>
              </a:rPr>
              <a:t>实存管理模式</a:t>
            </a:r>
            <a:r>
              <a:rPr lang="zh-CN" altLang="en-US" sz="2000"/>
              <a:t>主要有</a:t>
            </a:r>
            <a:r>
              <a:rPr lang="zh-CN" altLang="en-US" sz="2000" b="1" u="sng">
                <a:solidFill>
                  <a:schemeClr val="hlink"/>
                </a:solidFill>
                <a:ea typeface="黑体" panose="02010609060101010101" pitchFamily="49" charset="-122"/>
              </a:rPr>
              <a:t>分区式存储管理</a:t>
            </a:r>
            <a:r>
              <a:rPr lang="zh-CN" altLang="en-US" sz="2000"/>
              <a:t>、</a:t>
            </a:r>
            <a:r>
              <a:rPr lang="zh-CN" altLang="en-US" sz="2000" b="1" u="sng">
                <a:solidFill>
                  <a:schemeClr val="hlink"/>
                </a:solidFill>
                <a:ea typeface="黑体" panose="02010609060101010101" pitchFamily="49" charset="-122"/>
              </a:rPr>
              <a:t>简单分页式存储管理</a:t>
            </a:r>
            <a:r>
              <a:rPr lang="zh-CN" altLang="en-US" sz="2000"/>
              <a:t>、</a:t>
            </a:r>
            <a:r>
              <a:rPr lang="zh-CN" altLang="en-US" sz="2000" b="1" u="sng">
                <a:solidFill>
                  <a:schemeClr val="hlink"/>
                </a:solidFill>
                <a:ea typeface="黑体" panose="02010609060101010101" pitchFamily="49" charset="-122"/>
              </a:rPr>
              <a:t>简单分段式存储管理</a:t>
            </a:r>
            <a:r>
              <a:rPr lang="zh-CN" altLang="en-US" sz="2000"/>
              <a:t>；</a:t>
            </a:r>
          </a:p>
          <a:p>
            <a:pPr eaLnBrk="1" hangingPunct="1">
              <a:lnSpc>
                <a:spcPct val="135000"/>
              </a:lnSpc>
              <a:spcBef>
                <a:spcPct val="15000"/>
              </a:spcBef>
              <a:buClr>
                <a:schemeClr val="bg1"/>
              </a:buClr>
              <a:buFont typeface="Wingdings" panose="05000000000000000000" pitchFamily="2" charset="2"/>
              <a:buChar char="l"/>
            </a:pPr>
            <a:r>
              <a:rPr lang="zh-CN" altLang="en-US" sz="2000">
                <a:solidFill>
                  <a:srgbClr val="FF3300"/>
                </a:solidFill>
                <a:ea typeface="方正粗黑宋简体" panose="02000000000000000000" pitchFamily="2" charset="-122"/>
                <a:sym typeface="Wingdings" panose="05000000000000000000" pitchFamily="2" charset="2"/>
              </a:rPr>
              <a:t> </a:t>
            </a:r>
            <a:r>
              <a:rPr lang="zh-CN" altLang="en-US" sz="2000">
                <a:solidFill>
                  <a:srgbClr val="FF3300"/>
                </a:solidFill>
                <a:ea typeface="方正粗黑宋简体" panose="02000000000000000000" pitchFamily="2" charset="-122"/>
              </a:rPr>
              <a:t>虚存管理模式</a:t>
            </a:r>
            <a:r>
              <a:rPr lang="zh-CN" altLang="en-US" sz="2000"/>
              <a:t>主要有</a:t>
            </a:r>
            <a:r>
              <a:rPr lang="zh-CN" altLang="en-US" sz="2000" b="1" u="sng">
                <a:solidFill>
                  <a:schemeClr val="hlink"/>
                </a:solidFill>
                <a:ea typeface="黑体" panose="02010609060101010101" pitchFamily="49" charset="-122"/>
              </a:rPr>
              <a:t>请求分页虚拟存储管理</a:t>
            </a:r>
            <a:r>
              <a:rPr lang="zh-CN" altLang="en-US" sz="2000"/>
              <a:t>、</a:t>
            </a:r>
            <a:r>
              <a:rPr lang="zh-CN" altLang="en-US" sz="2000" b="1" u="sng">
                <a:solidFill>
                  <a:schemeClr val="hlink"/>
                </a:solidFill>
                <a:ea typeface="黑体" panose="02010609060101010101" pitchFamily="49" charset="-122"/>
              </a:rPr>
              <a:t>请求分段虚拟存储管理</a:t>
            </a:r>
            <a:r>
              <a:rPr lang="zh-CN" altLang="en-US" sz="2000"/>
              <a:t>以及</a:t>
            </a:r>
            <a:r>
              <a:rPr lang="zh-CN" altLang="en-US" sz="2000" b="1" u="sng">
                <a:solidFill>
                  <a:schemeClr val="hlink"/>
                </a:solidFill>
                <a:ea typeface="黑体" panose="02010609060101010101" pitchFamily="49" charset="-122"/>
              </a:rPr>
              <a:t>请求段页式虚拟存储管理</a:t>
            </a:r>
            <a:r>
              <a:rPr lang="zh-CN" altLang="en-US" sz="200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内容占位符 2">
            <a:extLst>
              <a:ext uri="{FF2B5EF4-FFF2-40B4-BE49-F238E27FC236}">
                <a16:creationId xmlns:a16="http://schemas.microsoft.com/office/drawing/2014/main" id="{FB05C0B8-54CD-D04C-98C1-B74FB2A6ABAB}"/>
              </a:ext>
            </a:extLst>
          </p:cNvPr>
          <p:cNvSpPr>
            <a:spLocks noGrp="1"/>
          </p:cNvSpPr>
          <p:nvPr>
            <p:ph idx="1"/>
          </p:nvPr>
        </p:nvSpPr>
        <p:spPr>
          <a:xfrm>
            <a:off x="451966" y="908720"/>
            <a:ext cx="8512522" cy="4479131"/>
          </a:xfrm>
        </p:spPr>
        <p:txBody>
          <a:bodyPr/>
          <a:lstStyle/>
          <a:p>
            <a:pPr>
              <a:buClr>
                <a:srgbClr val="0000FF"/>
              </a:buClr>
            </a:pPr>
            <a:r>
              <a:rPr lang="zh-CN" altLang="en-US" sz="2100" b="1" dirty="0">
                <a:solidFill>
                  <a:srgbClr val="0000FF"/>
                </a:solidFill>
                <a:latin typeface="幼圆" pitchFamily="49" charset="-122"/>
                <a:ea typeface="幼圆" pitchFamily="49" charset="-122"/>
              </a:rPr>
              <a:t>内存管理的目的</a:t>
            </a:r>
            <a:endParaRPr lang="en-US" altLang="zh-CN" sz="2100" b="1" dirty="0">
              <a:solidFill>
                <a:srgbClr val="0000FF"/>
              </a:solidFill>
              <a:latin typeface="幼圆" pitchFamily="49" charset="-122"/>
              <a:ea typeface="幼圆" pitchFamily="49" charset="-122"/>
            </a:endParaRPr>
          </a:p>
          <a:p>
            <a:pPr lvl="1">
              <a:buClr>
                <a:srgbClr val="0000FF"/>
              </a:buClr>
            </a:pPr>
            <a:r>
              <a:rPr lang="zh-CN" altLang="en-US" sz="1800" b="1" dirty="0">
                <a:solidFill>
                  <a:srgbClr val="000000"/>
                </a:solidFill>
                <a:latin typeface="幼圆" pitchFamily="49" charset="-122"/>
                <a:ea typeface="幼圆" pitchFamily="49" charset="-122"/>
              </a:rPr>
              <a:t>千方百计地提高存储器的利用率 </a:t>
            </a:r>
            <a:endParaRPr lang="en-US" altLang="zh-CN" sz="1800" b="1" dirty="0">
              <a:solidFill>
                <a:srgbClr val="000000"/>
              </a:solidFill>
              <a:latin typeface="幼圆" pitchFamily="49" charset="-122"/>
              <a:ea typeface="幼圆" pitchFamily="49" charset="-122"/>
            </a:endParaRPr>
          </a:p>
          <a:p>
            <a:pPr lvl="1">
              <a:buClr>
                <a:srgbClr val="0000FF"/>
              </a:buClr>
            </a:pPr>
            <a:r>
              <a:rPr lang="zh-CN" altLang="en-US" sz="1800" b="1" dirty="0">
                <a:solidFill>
                  <a:srgbClr val="000000"/>
                </a:solidFill>
                <a:latin typeface="幼圆" pitchFamily="49" charset="-122"/>
                <a:ea typeface="幼圆" pitchFamily="49" charset="-122"/>
              </a:rPr>
              <a:t>更好的满足用户需要</a:t>
            </a:r>
            <a:endParaRPr lang="en-US" altLang="zh-CN" sz="1800" b="1" dirty="0">
              <a:solidFill>
                <a:srgbClr val="000000"/>
              </a:solidFill>
              <a:latin typeface="幼圆" pitchFamily="49" charset="-122"/>
              <a:ea typeface="幼圆" pitchFamily="49" charset="-122"/>
            </a:endParaRPr>
          </a:p>
          <a:p>
            <a:pPr>
              <a:buClr>
                <a:srgbClr val="0000FF"/>
              </a:buClr>
            </a:pPr>
            <a:r>
              <a:rPr lang="zh-CN" altLang="en-US" sz="2100" b="1" dirty="0">
                <a:solidFill>
                  <a:srgbClr val="0000FF"/>
                </a:solidFill>
                <a:latin typeface="幼圆" pitchFamily="49" charset="-122"/>
                <a:ea typeface="幼圆" pitchFamily="49" charset="-122"/>
                <a:sym typeface="Wingdings" pitchFamily="2" charset="2"/>
              </a:rPr>
              <a:t>内存管理的主要方法</a:t>
            </a:r>
            <a:endParaRPr lang="en-US" altLang="zh-CN" sz="2100" b="1" dirty="0">
              <a:solidFill>
                <a:srgbClr val="0000FF"/>
              </a:solidFill>
              <a:latin typeface="幼圆" pitchFamily="49" charset="-122"/>
              <a:ea typeface="幼圆" pitchFamily="49" charset="-122"/>
              <a:sym typeface="Wingdings" pitchFamily="2" charset="2"/>
            </a:endParaRPr>
          </a:p>
          <a:p>
            <a:pPr lvl="1">
              <a:buClr>
                <a:srgbClr val="0000FF"/>
              </a:buClr>
            </a:pPr>
            <a:r>
              <a:rPr lang="zh-CN" altLang="en-US" b="1" dirty="0">
                <a:solidFill>
                  <a:srgbClr val="D60093"/>
                </a:solidFill>
                <a:latin typeface="幼圆" pitchFamily="49" charset="-122"/>
                <a:ea typeface="幼圆" pitchFamily="49" charset="-122"/>
                <a:sym typeface="Wingdings" pitchFamily="2" charset="2"/>
              </a:rPr>
              <a:t>连续分配方式</a:t>
            </a:r>
            <a:endParaRPr lang="en-US" altLang="zh-CN" b="1" dirty="0">
              <a:solidFill>
                <a:srgbClr val="D60093"/>
              </a:solidFill>
              <a:latin typeface="幼圆" pitchFamily="49" charset="-122"/>
              <a:ea typeface="幼圆" pitchFamily="49" charset="-122"/>
              <a:sym typeface="Wingdings" pitchFamily="2" charset="2"/>
            </a:endParaRPr>
          </a:p>
          <a:p>
            <a:pPr lvl="2"/>
            <a:r>
              <a:rPr lang="en-US" altLang="zh-CN" b="1" dirty="0">
                <a:solidFill>
                  <a:srgbClr val="000000"/>
                </a:solidFill>
                <a:latin typeface="幼圆" pitchFamily="49" charset="-122"/>
                <a:ea typeface="幼圆" pitchFamily="49" charset="-122"/>
                <a:sym typeface="Wingdings" pitchFamily="2" charset="2"/>
              </a:rPr>
              <a:t> </a:t>
            </a:r>
            <a:r>
              <a:rPr lang="zh-CN" altLang="en-US" b="1" dirty="0">
                <a:solidFill>
                  <a:srgbClr val="000000"/>
                </a:solidFill>
                <a:latin typeface="幼圆" pitchFamily="49" charset="-122"/>
                <a:ea typeface="幼圆" pitchFamily="49" charset="-122"/>
                <a:sym typeface="Wingdings" pitchFamily="2" charset="2"/>
              </a:rPr>
              <a:t>为一个系统或用户程序分配一个连续的内存空间</a:t>
            </a:r>
            <a:endParaRPr lang="en-US" altLang="zh-CN" b="1" dirty="0">
              <a:solidFill>
                <a:srgbClr val="000000"/>
              </a:solidFill>
              <a:latin typeface="幼圆" pitchFamily="49" charset="-122"/>
              <a:ea typeface="幼圆" pitchFamily="49" charset="-122"/>
              <a:sym typeface="Wingdings" pitchFamily="2" charset="2"/>
            </a:endParaRPr>
          </a:p>
          <a:p>
            <a:pPr lvl="1">
              <a:buClr>
                <a:srgbClr val="0000FF"/>
              </a:buClr>
            </a:pPr>
            <a:r>
              <a:rPr lang="zh-CN" altLang="en-US" b="1" dirty="0">
                <a:solidFill>
                  <a:srgbClr val="D60093"/>
                </a:solidFill>
                <a:latin typeface="幼圆" pitchFamily="49" charset="-122"/>
                <a:ea typeface="幼圆" pitchFamily="49" charset="-122"/>
                <a:sym typeface="Wingdings" pitchFamily="2" charset="2"/>
              </a:rPr>
              <a:t>离散分配方式</a:t>
            </a:r>
            <a:endParaRPr lang="en-US" altLang="zh-CN" b="1" dirty="0">
              <a:solidFill>
                <a:srgbClr val="D60093"/>
              </a:solidFill>
              <a:latin typeface="幼圆" pitchFamily="49" charset="-122"/>
              <a:ea typeface="幼圆" pitchFamily="49" charset="-122"/>
              <a:sym typeface="Wingdings" pitchFamily="2" charset="2"/>
            </a:endParaRPr>
          </a:p>
          <a:p>
            <a:pPr lvl="2"/>
            <a:r>
              <a:rPr lang="zh-CN" altLang="en-US" b="1" dirty="0">
                <a:solidFill>
                  <a:srgbClr val="000000"/>
                </a:solidFill>
                <a:latin typeface="幼圆" pitchFamily="49" charset="-122"/>
                <a:ea typeface="幼圆" pitchFamily="49" charset="-122"/>
                <a:sym typeface="Wingdings" pitchFamily="2" charset="2"/>
              </a:rPr>
              <a:t>将一个用户程序离散地分配到内存中的多个不相邻接的区域中</a:t>
            </a:r>
            <a:endParaRPr lang="en-US" altLang="zh-CN" b="1" dirty="0">
              <a:solidFill>
                <a:srgbClr val="000000"/>
              </a:solidFill>
              <a:latin typeface="幼圆" pitchFamily="49" charset="-122"/>
              <a:ea typeface="幼圆" pitchFamily="49" charset="-122"/>
              <a:sym typeface="Wingdings" pitchFamily="2" charset="2"/>
            </a:endParaRPr>
          </a:p>
          <a:p>
            <a:pPr lvl="1">
              <a:buClr>
                <a:srgbClr val="0000FF"/>
              </a:buClr>
            </a:pPr>
            <a:r>
              <a:rPr lang="zh-CN" altLang="en-US" b="1" dirty="0">
                <a:solidFill>
                  <a:srgbClr val="D60093"/>
                </a:solidFill>
                <a:latin typeface="幼圆" pitchFamily="49" charset="-122"/>
                <a:ea typeface="幼圆" pitchFamily="49" charset="-122"/>
                <a:sym typeface="Wingdings" pitchFamily="2" charset="2"/>
              </a:rPr>
              <a:t>虚拟存储系统</a:t>
            </a:r>
            <a:endParaRPr lang="en-US" altLang="zh-CN" b="1" dirty="0">
              <a:solidFill>
                <a:srgbClr val="D60093"/>
              </a:solidFill>
              <a:latin typeface="幼圆" pitchFamily="49" charset="-122"/>
              <a:ea typeface="幼圆" pitchFamily="49" charset="-122"/>
              <a:sym typeface="Wingdings" pitchFamily="2" charset="2"/>
            </a:endParaRPr>
          </a:p>
          <a:p>
            <a:pPr lvl="2"/>
            <a:r>
              <a:rPr lang="zh-CN" altLang="en-US" b="1" dirty="0">
                <a:solidFill>
                  <a:srgbClr val="000000"/>
                </a:solidFill>
                <a:latin typeface="幼圆" pitchFamily="49" charset="-122"/>
                <a:ea typeface="幼圆" pitchFamily="49" charset="-122"/>
                <a:sym typeface="Wingdings" pitchFamily="2" charset="2"/>
              </a:rPr>
              <a:t>采用某种技术，使一个大的用户程序在较小的内存空间内运行，实现在逻辑上扩充内存的功能。</a:t>
            </a:r>
            <a:endParaRPr lang="zh-CN" altLang="en-US" sz="2100" b="1" dirty="0">
              <a:solidFill>
                <a:srgbClr val="0000FF"/>
              </a:solidFill>
              <a:latin typeface="幼圆" pitchFamily="49" charset="-122"/>
              <a:ea typeface="幼圆" pitchFamily="49" charset="-122"/>
            </a:endParaRPr>
          </a:p>
        </p:txBody>
      </p:sp>
      <p:sp>
        <p:nvSpPr>
          <p:cNvPr id="20483" name="Rectangle 2">
            <a:extLst>
              <a:ext uri="{FF2B5EF4-FFF2-40B4-BE49-F238E27FC236}">
                <a16:creationId xmlns:a16="http://schemas.microsoft.com/office/drawing/2014/main" id="{6C1C8834-D86E-2C4C-9AD2-F9E3EC1042CB}"/>
              </a:ext>
            </a:extLst>
          </p:cNvPr>
          <p:cNvSpPr>
            <a:spLocks noChangeArrowheads="1"/>
          </p:cNvSpPr>
          <p:nvPr/>
        </p:nvSpPr>
        <p:spPr bwMode="auto">
          <a:xfrm>
            <a:off x="755576" y="188640"/>
            <a:ext cx="5715000"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2100" dirty="0">
                <a:solidFill>
                  <a:srgbClr val="FF0066"/>
                </a:solidFill>
                <a:latin typeface="Arial" panose="020B0604020202020204" pitchFamily="34" charset="0"/>
                <a:ea typeface="幼圆" pitchFamily="49" charset="-122"/>
              </a:rPr>
              <a:t>连续分配存储管理方式</a:t>
            </a:r>
            <a:r>
              <a:rPr lang="en-US" altLang="zh-CN" sz="2100" dirty="0">
                <a:solidFill>
                  <a:srgbClr val="3333FF"/>
                </a:solidFill>
                <a:latin typeface="Arial" panose="020B0604020202020204" pitchFamily="34" charset="0"/>
                <a:ea typeface="幼圆" pitchFamily="49" charset="-122"/>
              </a:rPr>
              <a:t>——</a:t>
            </a:r>
            <a:r>
              <a:rPr lang="zh-CN" altLang="en-US" sz="2100" dirty="0">
                <a:solidFill>
                  <a:srgbClr val="3333FF"/>
                </a:solidFill>
                <a:latin typeface="Arial" panose="020B0604020202020204" pitchFamily="34" charset="0"/>
                <a:ea typeface="幼圆" pitchFamily="49" charset="-122"/>
              </a:rPr>
              <a:t>内存管理方式</a:t>
            </a:r>
          </a:p>
        </p:txBody>
      </p:sp>
    </p:spTree>
    <p:extLst>
      <p:ext uri="{BB962C8B-B14F-4D97-AF65-F5344CB8AC3E}">
        <p14:creationId xmlns:p14="http://schemas.microsoft.com/office/powerpoint/2010/main" val="807113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blinds(horizontal)">
                                      <p:cBhvr>
                                        <p:cTn id="7" dur="500"/>
                                        <p:tgtEl>
                                          <p:spTgt spid="399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938">
                                            <p:txEl>
                                              <p:pRg st="1" end="1"/>
                                            </p:txEl>
                                          </p:spTgt>
                                        </p:tgtEl>
                                        <p:attrNameLst>
                                          <p:attrName>style.visibility</p:attrName>
                                        </p:attrNameLst>
                                      </p:cBhvr>
                                      <p:to>
                                        <p:strVal val="visible"/>
                                      </p:to>
                                    </p:set>
                                    <p:animEffect transition="in" filter="blinds(horizontal)">
                                      <p:cBhvr>
                                        <p:cTn id="12" dur="500"/>
                                        <p:tgtEl>
                                          <p:spTgt spid="3993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938">
                                            <p:txEl>
                                              <p:pRg st="2" end="2"/>
                                            </p:txEl>
                                          </p:spTgt>
                                        </p:tgtEl>
                                        <p:attrNameLst>
                                          <p:attrName>style.visibility</p:attrName>
                                        </p:attrNameLst>
                                      </p:cBhvr>
                                      <p:to>
                                        <p:strVal val="visible"/>
                                      </p:to>
                                    </p:set>
                                    <p:animEffect transition="in" filter="blinds(horizontal)">
                                      <p:cBhvr>
                                        <p:cTn id="17" dur="500"/>
                                        <p:tgtEl>
                                          <p:spTgt spid="3993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9938">
                                            <p:txEl>
                                              <p:pRg st="3" end="3"/>
                                            </p:txEl>
                                          </p:spTgt>
                                        </p:tgtEl>
                                        <p:attrNameLst>
                                          <p:attrName>style.visibility</p:attrName>
                                        </p:attrNameLst>
                                      </p:cBhvr>
                                      <p:to>
                                        <p:strVal val="visible"/>
                                      </p:to>
                                    </p:set>
                                    <p:animEffect transition="in" filter="blinds(horizontal)">
                                      <p:cBhvr>
                                        <p:cTn id="22" dur="500"/>
                                        <p:tgtEl>
                                          <p:spTgt spid="3993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9938">
                                            <p:txEl>
                                              <p:pRg st="4" end="4"/>
                                            </p:txEl>
                                          </p:spTgt>
                                        </p:tgtEl>
                                        <p:attrNameLst>
                                          <p:attrName>style.visibility</p:attrName>
                                        </p:attrNameLst>
                                      </p:cBhvr>
                                      <p:to>
                                        <p:strVal val="visible"/>
                                      </p:to>
                                    </p:set>
                                    <p:animEffect transition="in" filter="blinds(horizontal)">
                                      <p:cBhvr>
                                        <p:cTn id="27" dur="500"/>
                                        <p:tgtEl>
                                          <p:spTgt spid="39938">
                                            <p:txEl>
                                              <p:pRg st="4" end="4"/>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9938">
                                            <p:txEl>
                                              <p:pRg st="5" end="5"/>
                                            </p:txEl>
                                          </p:spTgt>
                                        </p:tgtEl>
                                        <p:attrNameLst>
                                          <p:attrName>style.visibility</p:attrName>
                                        </p:attrNameLst>
                                      </p:cBhvr>
                                      <p:to>
                                        <p:strVal val="visible"/>
                                      </p:to>
                                    </p:set>
                                    <p:animEffect transition="in" filter="blinds(horizontal)">
                                      <p:cBhvr>
                                        <p:cTn id="30" dur="500"/>
                                        <p:tgtEl>
                                          <p:spTgt spid="39938">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9938">
                                            <p:txEl>
                                              <p:pRg st="6" end="6"/>
                                            </p:txEl>
                                          </p:spTgt>
                                        </p:tgtEl>
                                        <p:attrNameLst>
                                          <p:attrName>style.visibility</p:attrName>
                                        </p:attrNameLst>
                                      </p:cBhvr>
                                      <p:to>
                                        <p:strVal val="visible"/>
                                      </p:to>
                                    </p:set>
                                    <p:animEffect transition="in" filter="blinds(horizontal)">
                                      <p:cBhvr>
                                        <p:cTn id="35" dur="500"/>
                                        <p:tgtEl>
                                          <p:spTgt spid="39938">
                                            <p:txEl>
                                              <p:pRg st="6" end="6"/>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39938">
                                            <p:txEl>
                                              <p:pRg st="7" end="7"/>
                                            </p:txEl>
                                          </p:spTgt>
                                        </p:tgtEl>
                                        <p:attrNameLst>
                                          <p:attrName>style.visibility</p:attrName>
                                        </p:attrNameLst>
                                      </p:cBhvr>
                                      <p:to>
                                        <p:strVal val="visible"/>
                                      </p:to>
                                    </p:set>
                                    <p:animEffect transition="in" filter="blinds(horizontal)">
                                      <p:cBhvr>
                                        <p:cTn id="38" dur="500"/>
                                        <p:tgtEl>
                                          <p:spTgt spid="39938">
                                            <p:txEl>
                                              <p:pRg st="7" end="7"/>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9938">
                                            <p:txEl>
                                              <p:pRg st="8" end="8"/>
                                            </p:txEl>
                                          </p:spTgt>
                                        </p:tgtEl>
                                        <p:attrNameLst>
                                          <p:attrName>style.visibility</p:attrName>
                                        </p:attrNameLst>
                                      </p:cBhvr>
                                      <p:to>
                                        <p:strVal val="visible"/>
                                      </p:to>
                                    </p:set>
                                    <p:animEffect transition="in" filter="blinds(horizontal)">
                                      <p:cBhvr>
                                        <p:cTn id="43" dur="500"/>
                                        <p:tgtEl>
                                          <p:spTgt spid="39938">
                                            <p:txEl>
                                              <p:pRg st="8" end="8"/>
                                            </p:txEl>
                                          </p:spTgt>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9938">
                                            <p:txEl>
                                              <p:pRg st="9" end="9"/>
                                            </p:txEl>
                                          </p:spTgt>
                                        </p:tgtEl>
                                        <p:attrNameLst>
                                          <p:attrName>style.visibility</p:attrName>
                                        </p:attrNameLst>
                                      </p:cBhvr>
                                      <p:to>
                                        <p:strVal val="visible"/>
                                      </p:to>
                                    </p:set>
                                    <p:animEffect transition="in" filter="blinds(horizontal)">
                                      <p:cBhvr>
                                        <p:cTn id="46" dur="500"/>
                                        <p:tgtEl>
                                          <p:spTgt spid="3993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内容占位符 2">
            <a:extLst>
              <a:ext uri="{FF2B5EF4-FFF2-40B4-BE49-F238E27FC236}">
                <a16:creationId xmlns:a16="http://schemas.microsoft.com/office/drawing/2014/main" id="{FCB6D8FB-B0AE-8142-A584-87D4CC9CBDD0}"/>
              </a:ext>
            </a:extLst>
          </p:cNvPr>
          <p:cNvSpPr>
            <a:spLocks noGrp="1"/>
          </p:cNvSpPr>
          <p:nvPr>
            <p:ph idx="1"/>
          </p:nvPr>
        </p:nvSpPr>
        <p:spPr>
          <a:xfrm>
            <a:off x="395536" y="980728"/>
            <a:ext cx="8568952" cy="4536504"/>
          </a:xfrm>
        </p:spPr>
        <p:txBody>
          <a:bodyPr/>
          <a:lstStyle/>
          <a:p>
            <a:pPr>
              <a:buClr>
                <a:srgbClr val="0000FF"/>
              </a:buClr>
            </a:pPr>
            <a:r>
              <a:rPr lang="zh-CN" altLang="en-US" b="1" dirty="0">
                <a:solidFill>
                  <a:srgbClr val="0000FF"/>
                </a:solidFill>
                <a:latin typeface="幼圆" pitchFamily="49" charset="-122"/>
                <a:ea typeface="幼圆" pitchFamily="49" charset="-122"/>
              </a:rPr>
              <a:t>连续分配</a:t>
            </a:r>
            <a:endParaRPr lang="en-US" altLang="zh-CN" b="1" dirty="0">
              <a:solidFill>
                <a:srgbClr val="0000FF"/>
              </a:solidFill>
              <a:latin typeface="幼圆" pitchFamily="49" charset="-122"/>
              <a:ea typeface="幼圆" pitchFamily="49" charset="-122"/>
            </a:endParaRPr>
          </a:p>
          <a:p>
            <a:pPr lvl="1">
              <a:buClr>
                <a:srgbClr val="0000FF"/>
              </a:buClr>
            </a:pPr>
            <a:r>
              <a:rPr lang="zh-CN" altLang="en-US" b="1" dirty="0">
                <a:solidFill>
                  <a:srgbClr val="000000"/>
                </a:solidFill>
                <a:latin typeface="幼圆" pitchFamily="49" charset="-122"/>
                <a:ea typeface="幼圆" pitchFamily="49" charset="-122"/>
              </a:rPr>
              <a:t>为用户程序分配一个连续的内存空间，使得在逻辑地址空间相邻的代码或数据，在内存空间也相邻。</a:t>
            </a:r>
            <a:endParaRPr lang="en-US" altLang="zh-CN" b="1" dirty="0">
              <a:solidFill>
                <a:srgbClr val="000000"/>
              </a:solidFill>
              <a:latin typeface="幼圆" pitchFamily="49" charset="-122"/>
              <a:ea typeface="幼圆" pitchFamily="49" charset="-122"/>
            </a:endParaRPr>
          </a:p>
          <a:p>
            <a:pPr>
              <a:buClr>
                <a:srgbClr val="0000FF"/>
              </a:buClr>
            </a:pPr>
            <a:r>
              <a:rPr lang="zh-CN" altLang="en-US" b="1" dirty="0">
                <a:solidFill>
                  <a:srgbClr val="0000FF"/>
                </a:solidFill>
                <a:latin typeface="幼圆" pitchFamily="49" charset="-122"/>
                <a:ea typeface="幼圆" pitchFamily="49" charset="-122"/>
              </a:rPr>
              <a:t>连续分配类型</a:t>
            </a:r>
            <a:endParaRPr lang="en-US" altLang="zh-CN" b="1" dirty="0">
              <a:solidFill>
                <a:srgbClr val="0000FF"/>
              </a:solidFill>
              <a:latin typeface="幼圆" pitchFamily="49" charset="-122"/>
              <a:ea typeface="幼圆" pitchFamily="49" charset="-122"/>
            </a:endParaRPr>
          </a:p>
          <a:p>
            <a:pPr lvl="1">
              <a:buClr>
                <a:srgbClr val="0000FF"/>
              </a:buClr>
              <a:buFont typeface="Wingdings" pitchFamily="2" charset="2"/>
              <a:buChar char="l"/>
            </a:pPr>
            <a:r>
              <a:rPr lang="zh-CN" altLang="en-US" b="1" dirty="0">
                <a:solidFill>
                  <a:srgbClr val="D60093"/>
                </a:solidFill>
                <a:latin typeface="Arial" panose="020B0604020202020204" pitchFamily="34" charset="0"/>
                <a:ea typeface="幼圆" pitchFamily="49" charset="-122"/>
              </a:rPr>
              <a:t>单一连续分配方式</a:t>
            </a:r>
            <a:endParaRPr lang="en-US" altLang="zh-CN" b="1" dirty="0">
              <a:solidFill>
                <a:srgbClr val="D60093"/>
              </a:solidFill>
              <a:latin typeface="Arial" panose="020B0604020202020204" pitchFamily="34" charset="0"/>
              <a:ea typeface="幼圆" pitchFamily="49" charset="-122"/>
            </a:endParaRPr>
          </a:p>
          <a:p>
            <a:pPr lvl="1">
              <a:buClr>
                <a:srgbClr val="0000FF"/>
              </a:buClr>
              <a:buFont typeface="Wingdings" pitchFamily="2" charset="2"/>
              <a:buChar char="l"/>
            </a:pPr>
            <a:r>
              <a:rPr lang="zh-CN" altLang="en-US" b="1" dirty="0">
                <a:solidFill>
                  <a:srgbClr val="D60093"/>
                </a:solidFill>
                <a:latin typeface="Arial" panose="020B0604020202020204" pitchFamily="34" charset="0"/>
                <a:ea typeface="幼圆" pitchFamily="49" charset="-122"/>
              </a:rPr>
              <a:t>分区分配方式</a:t>
            </a:r>
            <a:endParaRPr lang="en-US" altLang="zh-CN" b="1" dirty="0">
              <a:solidFill>
                <a:srgbClr val="D60093"/>
              </a:solidFill>
              <a:latin typeface="Arial" panose="020B0604020202020204" pitchFamily="34" charset="0"/>
              <a:ea typeface="幼圆" pitchFamily="49" charset="-122"/>
            </a:endParaRPr>
          </a:p>
          <a:p>
            <a:pPr lvl="2">
              <a:buClr>
                <a:srgbClr val="0000FF"/>
              </a:buClr>
              <a:buFont typeface="Wingdings" pitchFamily="2" charset="2"/>
              <a:buChar char="Ø"/>
            </a:pPr>
            <a:r>
              <a:rPr lang="zh-CN" altLang="en-US" sz="2100" b="1" dirty="0">
                <a:solidFill>
                  <a:srgbClr val="0000FF"/>
                </a:solidFill>
                <a:ea typeface="幼圆" pitchFamily="49" charset="-122"/>
              </a:rPr>
              <a:t>固定分区分配</a:t>
            </a:r>
            <a:endParaRPr lang="en-US" altLang="zh-CN" sz="2100" b="1" dirty="0">
              <a:solidFill>
                <a:srgbClr val="0000FF"/>
              </a:solidFill>
              <a:ea typeface="幼圆" pitchFamily="49" charset="-122"/>
            </a:endParaRPr>
          </a:p>
          <a:p>
            <a:pPr lvl="2">
              <a:buClr>
                <a:srgbClr val="0000FF"/>
              </a:buClr>
              <a:buFont typeface="Wingdings" pitchFamily="2" charset="2"/>
              <a:buChar char="Ø"/>
            </a:pPr>
            <a:r>
              <a:rPr lang="zh-CN" altLang="en-US" sz="2100" b="1" dirty="0">
                <a:solidFill>
                  <a:srgbClr val="0000FF"/>
                </a:solidFill>
                <a:ea typeface="幼圆" pitchFamily="49" charset="-122"/>
              </a:rPr>
              <a:t>动态分区分配</a:t>
            </a:r>
            <a:endParaRPr lang="en-US" altLang="zh-CN" sz="2100" b="1" dirty="0">
              <a:solidFill>
                <a:srgbClr val="0000FF"/>
              </a:solidFill>
              <a:ea typeface="幼圆" pitchFamily="49" charset="-122"/>
            </a:endParaRPr>
          </a:p>
          <a:p>
            <a:pPr lvl="2">
              <a:buClr>
                <a:srgbClr val="0000FF"/>
              </a:buClr>
              <a:buFont typeface="Wingdings" pitchFamily="2" charset="2"/>
              <a:buChar char="Ø"/>
            </a:pPr>
            <a:r>
              <a:rPr lang="zh-CN" altLang="en-US" sz="2100" b="1" dirty="0">
                <a:solidFill>
                  <a:srgbClr val="0000FF"/>
                </a:solidFill>
                <a:ea typeface="幼圆" pitchFamily="49" charset="-122"/>
              </a:rPr>
              <a:t>动态可重定位分配</a:t>
            </a:r>
            <a:endParaRPr lang="zh-CN" altLang="en-US" sz="2100" dirty="0"/>
          </a:p>
        </p:txBody>
      </p:sp>
      <p:sp>
        <p:nvSpPr>
          <p:cNvPr id="21507" name="Rectangle 2">
            <a:extLst>
              <a:ext uri="{FF2B5EF4-FFF2-40B4-BE49-F238E27FC236}">
                <a16:creationId xmlns:a16="http://schemas.microsoft.com/office/drawing/2014/main" id="{7E44AF98-2A99-CA41-AA0B-D211BFA9E72A}"/>
              </a:ext>
            </a:extLst>
          </p:cNvPr>
          <p:cNvSpPr>
            <a:spLocks noChangeArrowheads="1"/>
          </p:cNvSpPr>
          <p:nvPr/>
        </p:nvSpPr>
        <p:spPr bwMode="auto">
          <a:xfrm>
            <a:off x="395536" y="260648"/>
            <a:ext cx="571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2100" dirty="0">
                <a:solidFill>
                  <a:srgbClr val="FF0066"/>
                </a:solidFill>
                <a:latin typeface="Arial" panose="020B0604020202020204" pitchFamily="34" charset="0"/>
                <a:ea typeface="幼圆" pitchFamily="49" charset="-122"/>
              </a:rPr>
              <a:t>连续分配存储管理方式</a:t>
            </a:r>
            <a:r>
              <a:rPr lang="en-US" altLang="zh-CN" sz="2100" dirty="0">
                <a:solidFill>
                  <a:srgbClr val="3333FF"/>
                </a:solidFill>
                <a:latin typeface="Arial" panose="020B0604020202020204" pitchFamily="34" charset="0"/>
                <a:ea typeface="幼圆" pitchFamily="49" charset="-122"/>
              </a:rPr>
              <a:t>—— </a:t>
            </a:r>
            <a:r>
              <a:rPr lang="zh-CN" altLang="en-US" sz="2100" dirty="0">
                <a:solidFill>
                  <a:srgbClr val="3333FF"/>
                </a:solidFill>
                <a:latin typeface="Arial" panose="020B0604020202020204" pitchFamily="34" charset="0"/>
                <a:ea typeface="幼圆" pitchFamily="49" charset="-122"/>
              </a:rPr>
              <a:t>连续分配方式</a:t>
            </a:r>
          </a:p>
        </p:txBody>
      </p:sp>
    </p:spTree>
    <p:extLst>
      <p:ext uri="{BB962C8B-B14F-4D97-AF65-F5344CB8AC3E}">
        <p14:creationId xmlns:p14="http://schemas.microsoft.com/office/powerpoint/2010/main" val="2998511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blinds(horizontal)">
                                      <p:cBhvr>
                                        <p:cTn id="7" dur="500"/>
                                        <p:tgtEl>
                                          <p:spTgt spid="40962">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0962">
                                            <p:txEl>
                                              <p:pRg st="1" end="1"/>
                                            </p:txEl>
                                          </p:spTgt>
                                        </p:tgtEl>
                                        <p:attrNameLst>
                                          <p:attrName>style.visibility</p:attrName>
                                        </p:attrNameLst>
                                      </p:cBhvr>
                                      <p:to>
                                        <p:strVal val="visible"/>
                                      </p:to>
                                    </p:set>
                                    <p:animEffect transition="in" filter="blinds(horizontal)">
                                      <p:cBhvr>
                                        <p:cTn id="10" dur="500"/>
                                        <p:tgtEl>
                                          <p:spTgt spid="40962">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0962">
                                            <p:txEl>
                                              <p:pRg st="2" end="2"/>
                                            </p:txEl>
                                          </p:spTgt>
                                        </p:tgtEl>
                                        <p:attrNameLst>
                                          <p:attrName>style.visibility</p:attrName>
                                        </p:attrNameLst>
                                      </p:cBhvr>
                                      <p:to>
                                        <p:strVal val="visible"/>
                                      </p:to>
                                    </p:set>
                                    <p:animEffect transition="in" filter="blinds(horizontal)">
                                      <p:cBhvr>
                                        <p:cTn id="15" dur="500"/>
                                        <p:tgtEl>
                                          <p:spTgt spid="40962">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0962">
                                            <p:txEl>
                                              <p:pRg st="3" end="3"/>
                                            </p:txEl>
                                          </p:spTgt>
                                        </p:tgtEl>
                                        <p:attrNameLst>
                                          <p:attrName>style.visibility</p:attrName>
                                        </p:attrNameLst>
                                      </p:cBhvr>
                                      <p:to>
                                        <p:strVal val="visible"/>
                                      </p:to>
                                    </p:set>
                                    <p:animEffect transition="in" filter="blinds(horizontal)">
                                      <p:cBhvr>
                                        <p:cTn id="18" dur="500"/>
                                        <p:tgtEl>
                                          <p:spTgt spid="40962">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0962">
                                            <p:txEl>
                                              <p:pRg st="4" end="4"/>
                                            </p:txEl>
                                          </p:spTgt>
                                        </p:tgtEl>
                                        <p:attrNameLst>
                                          <p:attrName>style.visibility</p:attrName>
                                        </p:attrNameLst>
                                      </p:cBhvr>
                                      <p:to>
                                        <p:strVal val="visible"/>
                                      </p:to>
                                    </p:set>
                                    <p:animEffect transition="in" filter="blinds(horizontal)">
                                      <p:cBhvr>
                                        <p:cTn id="21" dur="500"/>
                                        <p:tgtEl>
                                          <p:spTgt spid="40962">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40962">
                                            <p:txEl>
                                              <p:pRg st="5" end="5"/>
                                            </p:txEl>
                                          </p:spTgt>
                                        </p:tgtEl>
                                        <p:attrNameLst>
                                          <p:attrName>style.visibility</p:attrName>
                                        </p:attrNameLst>
                                      </p:cBhvr>
                                      <p:to>
                                        <p:strVal val="visible"/>
                                      </p:to>
                                    </p:set>
                                    <p:animEffect transition="in" filter="blinds(horizontal)">
                                      <p:cBhvr>
                                        <p:cTn id="24" dur="500"/>
                                        <p:tgtEl>
                                          <p:spTgt spid="40962">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40962">
                                            <p:txEl>
                                              <p:pRg st="6" end="6"/>
                                            </p:txEl>
                                          </p:spTgt>
                                        </p:tgtEl>
                                        <p:attrNameLst>
                                          <p:attrName>style.visibility</p:attrName>
                                        </p:attrNameLst>
                                      </p:cBhvr>
                                      <p:to>
                                        <p:strVal val="visible"/>
                                      </p:to>
                                    </p:set>
                                    <p:animEffect transition="in" filter="blinds(horizontal)">
                                      <p:cBhvr>
                                        <p:cTn id="27" dur="500"/>
                                        <p:tgtEl>
                                          <p:spTgt spid="40962">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40962">
                                            <p:txEl>
                                              <p:pRg st="7" end="7"/>
                                            </p:txEl>
                                          </p:spTgt>
                                        </p:tgtEl>
                                        <p:attrNameLst>
                                          <p:attrName>style.visibility</p:attrName>
                                        </p:attrNameLst>
                                      </p:cBhvr>
                                      <p:to>
                                        <p:strVal val="visible"/>
                                      </p:to>
                                    </p:set>
                                    <p:animEffect transition="in" filter="blinds(horizontal)">
                                      <p:cBhvr>
                                        <p:cTn id="30" dur="500"/>
                                        <p:tgtEl>
                                          <p:spTgt spid="4096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5">
            <a:extLst>
              <a:ext uri="{FF2B5EF4-FFF2-40B4-BE49-F238E27FC236}">
                <a16:creationId xmlns:a16="http://schemas.microsoft.com/office/drawing/2014/main" id="{88CDF844-9BE8-4DBC-9DDE-3E6275266B6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32250E6C-2A22-4514-8461-A9ADD360D837}" type="slidenum">
              <a:rPr lang="zh-CN" altLang="en-US" sz="1000">
                <a:solidFill>
                  <a:srgbClr val="000066"/>
                </a:solidFill>
                <a:latin typeface="Times New Roman" panose="02020603050405020304" pitchFamily="18" charset="0"/>
              </a:rPr>
              <a:pPr algn="r" eaLnBrk="1" hangingPunct="1"/>
              <a:t>24</a:t>
            </a:fld>
            <a:endParaRPr lang="en-US" altLang="zh-CN" sz="1000">
              <a:solidFill>
                <a:srgbClr val="000066"/>
              </a:solidFill>
              <a:latin typeface="Times New Roman" panose="02020603050405020304" pitchFamily="18" charset="0"/>
            </a:endParaRPr>
          </a:p>
        </p:txBody>
      </p:sp>
      <p:sp>
        <p:nvSpPr>
          <p:cNvPr id="19459" name="Rectangle 3">
            <a:extLst>
              <a:ext uri="{FF2B5EF4-FFF2-40B4-BE49-F238E27FC236}">
                <a16:creationId xmlns:a16="http://schemas.microsoft.com/office/drawing/2014/main" id="{AF159483-0E42-4C6C-A9FC-696F47BAF204}"/>
              </a:ext>
            </a:extLst>
          </p:cNvPr>
          <p:cNvSpPr>
            <a:spLocks noGrp="1" noChangeArrowheads="1"/>
          </p:cNvSpPr>
          <p:nvPr>
            <p:ph type="body" idx="1"/>
          </p:nvPr>
        </p:nvSpPr>
        <p:spPr>
          <a:xfrm>
            <a:off x="107950" y="981075"/>
            <a:ext cx="8785225" cy="5832475"/>
          </a:xfrm>
        </p:spPr>
        <p:txBody>
          <a:bodyPr/>
          <a:lstStyle/>
          <a:p>
            <a:pPr eaLnBrk="1" hangingPunct="1">
              <a:lnSpc>
                <a:spcPct val="150000"/>
              </a:lnSpc>
              <a:buFont typeface="Arial" panose="020B0604020202020204" pitchFamily="34" charset="0"/>
              <a:buNone/>
            </a:pPr>
            <a:r>
              <a:rPr lang="zh-CN" altLang="en-US" sz="1800" b="1">
                <a:latin typeface="方正粗黑宋简体" panose="02000000000000000000" pitchFamily="2" charset="-122"/>
                <a:ea typeface="方正粗黑宋简体" panose="02000000000000000000" pitchFamily="2" charset="-122"/>
              </a:rPr>
              <a:t>1. </a:t>
            </a:r>
            <a:r>
              <a:rPr lang="en-US" altLang="zh-CN" sz="1800" b="1">
                <a:latin typeface="方正粗黑宋简体" panose="02000000000000000000" pitchFamily="2" charset="-122"/>
                <a:ea typeface="方正粗黑宋简体" panose="02000000000000000000" pitchFamily="2" charset="-122"/>
              </a:rPr>
              <a:t>  </a:t>
            </a:r>
            <a:r>
              <a:rPr lang="zh-CN" altLang="en-US" sz="1800" b="1">
                <a:latin typeface="方正粗黑宋简体" panose="02000000000000000000" pitchFamily="2" charset="-122"/>
                <a:ea typeface="方正粗黑宋简体" panose="02000000000000000000" pitchFamily="2" charset="-122"/>
              </a:rPr>
              <a:t>分区式存储管理</a:t>
            </a:r>
          </a:p>
          <a:p>
            <a:pPr eaLnBrk="1" hangingPunct="1">
              <a:lnSpc>
                <a:spcPct val="150000"/>
              </a:lnSpc>
              <a:spcBef>
                <a:spcPts val="600"/>
              </a:spcBef>
              <a:buFont typeface="Arial" panose="020B0604020202020204" pitchFamily="34" charset="0"/>
              <a:buNone/>
            </a:pPr>
            <a:r>
              <a:rPr lang="zh-CN" altLang="en-US" sz="1800"/>
              <a:t>　　　   </a:t>
            </a:r>
            <a:r>
              <a:rPr lang="zh-CN" altLang="en-US" sz="1800" b="1"/>
              <a:t>操作系统</a:t>
            </a:r>
            <a:r>
              <a:rPr lang="zh-CN" altLang="en-US" sz="1800" b="1" u="sng">
                <a:solidFill>
                  <a:srgbClr val="0000FF"/>
                </a:solidFill>
                <a:ea typeface="华文新魏" panose="02010800040101010101" pitchFamily="2" charset="-122"/>
              </a:rPr>
              <a:t>对内存进行分区，规定每个分区只能装入一个作业</a:t>
            </a:r>
            <a:r>
              <a:rPr lang="zh-CN" altLang="en-US" sz="1800" b="1"/>
              <a:t>，属于连续存储管理</a:t>
            </a:r>
            <a:r>
              <a:rPr lang="zh-CN" altLang="en-US" sz="1800"/>
              <a:t>。</a:t>
            </a:r>
            <a:r>
              <a:rPr lang="zh-CN" altLang="en-US" sz="1800" b="1"/>
              <a:t>分区式存储管理又分为</a:t>
            </a:r>
            <a:r>
              <a:rPr lang="zh-CN" altLang="en-US" sz="1800" b="1">
                <a:solidFill>
                  <a:srgbClr val="FF3300"/>
                </a:solidFill>
                <a:ea typeface="方正粗黑宋简体" panose="02000000000000000000" pitchFamily="2" charset="-122"/>
              </a:rPr>
              <a:t>单一连续区</a:t>
            </a:r>
            <a:r>
              <a:rPr lang="zh-CN" altLang="en-US" sz="1800" b="1"/>
              <a:t>、</a:t>
            </a:r>
            <a:r>
              <a:rPr lang="zh-CN" altLang="en-US" sz="1800" b="1">
                <a:solidFill>
                  <a:srgbClr val="FF3300"/>
                </a:solidFill>
                <a:ea typeface="方正粗黑宋简体" panose="02000000000000000000" pitchFamily="2" charset="-122"/>
              </a:rPr>
              <a:t>固定分区</a:t>
            </a:r>
            <a:r>
              <a:rPr lang="zh-CN" altLang="en-US" sz="1800" b="1"/>
              <a:t>和</a:t>
            </a:r>
            <a:r>
              <a:rPr lang="zh-CN" altLang="en-US" sz="1800" b="1">
                <a:solidFill>
                  <a:srgbClr val="FF3300"/>
                </a:solidFill>
                <a:ea typeface="方正粗黑宋简体" panose="02000000000000000000" pitchFamily="2" charset="-122"/>
              </a:rPr>
              <a:t>可变分区</a:t>
            </a:r>
            <a:r>
              <a:rPr lang="zh-CN" altLang="en-US" sz="1800" b="1"/>
              <a:t>三种存储管理。</a:t>
            </a:r>
          </a:p>
          <a:p>
            <a:pPr eaLnBrk="1" hangingPunct="1">
              <a:lnSpc>
                <a:spcPct val="150000"/>
              </a:lnSpc>
              <a:spcBef>
                <a:spcPts val="600"/>
              </a:spcBef>
              <a:buFont typeface="Arial" panose="020B0604020202020204" pitchFamily="34" charset="0"/>
              <a:buNone/>
            </a:pPr>
            <a:r>
              <a:rPr lang="zh-CN" altLang="en-US" sz="1800"/>
              <a:t>　　　   </a:t>
            </a:r>
            <a:r>
              <a:rPr lang="zh-CN" altLang="en-US" sz="1800" b="1">
                <a:solidFill>
                  <a:srgbClr val="FF3300"/>
                </a:solidFill>
                <a:ea typeface="方正粗黑宋简体" panose="02000000000000000000" pitchFamily="2" charset="-122"/>
              </a:rPr>
              <a:t>单一连续分配方式：</a:t>
            </a:r>
            <a:r>
              <a:rPr lang="zh-CN" altLang="en-US" sz="1800"/>
              <a:t>这种存储管理方式把内存划分成</a:t>
            </a:r>
            <a:r>
              <a:rPr lang="zh-CN" altLang="en-US" sz="1800" b="1">
                <a:solidFill>
                  <a:schemeClr val="hlink"/>
                </a:solidFill>
                <a:ea typeface="方正粗黑宋简体" panose="02000000000000000000" pitchFamily="2" charset="-122"/>
              </a:rPr>
              <a:t>系统区</a:t>
            </a:r>
            <a:r>
              <a:rPr lang="zh-CN" altLang="en-US" sz="1800"/>
              <a:t>和</a:t>
            </a:r>
            <a:r>
              <a:rPr lang="zh-CN" altLang="en-US" sz="1800" b="1">
                <a:solidFill>
                  <a:schemeClr val="hlink"/>
                </a:solidFill>
                <a:ea typeface="方正粗黑宋简体" panose="02000000000000000000" pitchFamily="2" charset="-122"/>
              </a:rPr>
              <a:t>用户区</a:t>
            </a:r>
            <a:r>
              <a:rPr lang="zh-CN" altLang="en-US" sz="1800"/>
              <a:t>两个分区，</a:t>
            </a:r>
            <a:r>
              <a:rPr lang="zh-CN" altLang="en-US" sz="1800" b="1" u="sng">
                <a:ea typeface="华文新魏" panose="02010800040101010101" pitchFamily="2" charset="-122"/>
              </a:rPr>
              <a:t>用户区仅被一个用户所独占</a:t>
            </a:r>
            <a:r>
              <a:rPr lang="zh-CN" altLang="en-US" sz="1800"/>
              <a:t>。例如MS-DOS就是采用的单一连续分区管理方式。</a:t>
            </a:r>
          </a:p>
          <a:p>
            <a:pPr eaLnBrk="1" hangingPunct="1">
              <a:lnSpc>
                <a:spcPct val="150000"/>
              </a:lnSpc>
              <a:spcBef>
                <a:spcPts val="600"/>
              </a:spcBef>
              <a:buFont typeface="Arial" panose="020B0604020202020204" pitchFamily="34" charset="0"/>
              <a:buNone/>
            </a:pPr>
            <a:r>
              <a:rPr lang="zh-CN" altLang="en-US" sz="1800"/>
              <a:t>　　　   </a:t>
            </a:r>
            <a:r>
              <a:rPr lang="zh-CN" altLang="en-US" sz="1800" b="1">
                <a:solidFill>
                  <a:srgbClr val="FF3300"/>
                </a:solidFill>
                <a:ea typeface="方正粗黑宋简体" panose="02000000000000000000" pitchFamily="2" charset="-122"/>
              </a:rPr>
              <a:t>分区式分配方式：</a:t>
            </a:r>
            <a:r>
              <a:rPr lang="zh-CN" altLang="en-US" sz="1800"/>
              <a:t>这种存储分配方式适用于多道程序的存储管理，可以分为</a:t>
            </a:r>
            <a:r>
              <a:rPr lang="zh-CN" altLang="en-US" sz="1800" b="1">
                <a:solidFill>
                  <a:srgbClr val="FF3300"/>
                </a:solidFill>
                <a:ea typeface="方正粗黑宋简体" panose="02000000000000000000" pitchFamily="2" charset="-122"/>
              </a:rPr>
              <a:t>固定分区式</a:t>
            </a:r>
            <a:r>
              <a:rPr lang="zh-CN" altLang="en-US" sz="1800"/>
              <a:t>和</a:t>
            </a:r>
            <a:r>
              <a:rPr lang="zh-CN" altLang="en-US" sz="1800" b="1">
                <a:solidFill>
                  <a:srgbClr val="FF3300"/>
                </a:solidFill>
                <a:ea typeface="方正粗黑宋简体" panose="02000000000000000000" pitchFamily="2" charset="-122"/>
              </a:rPr>
              <a:t>可变分区式</a:t>
            </a:r>
            <a:r>
              <a:rPr lang="zh-CN" altLang="en-US" sz="1800"/>
              <a:t>。</a:t>
            </a:r>
            <a:r>
              <a:rPr lang="zh-CN" altLang="en-US" sz="1800" b="1">
                <a:solidFill>
                  <a:schemeClr val="hlink"/>
                </a:solidFill>
                <a:ea typeface="方正粗黑宋简体" panose="02000000000000000000" pitchFamily="2" charset="-122"/>
              </a:rPr>
              <a:t>固定分区式</a:t>
            </a:r>
            <a:r>
              <a:rPr lang="zh-CN" altLang="en-US" sz="1800" b="1">
                <a:ea typeface="华文行楷" panose="02010800040101010101" pitchFamily="2" charset="-122"/>
              </a:rPr>
              <a:t>是将内存的用户区预先划分成若干个固定大小的区域，每个区域中驻留一道程序</a:t>
            </a:r>
            <a:r>
              <a:rPr lang="zh-CN" altLang="en-US" sz="1800"/>
              <a:t>。</a:t>
            </a:r>
            <a:r>
              <a:rPr lang="zh-CN" altLang="en-US" sz="1800" b="1">
                <a:solidFill>
                  <a:schemeClr val="hlink"/>
                </a:solidFill>
                <a:ea typeface="方正粗黑宋简体" panose="02000000000000000000" pitchFamily="2" charset="-122"/>
              </a:rPr>
              <a:t>可变分区式</a:t>
            </a:r>
            <a:r>
              <a:rPr lang="zh-CN" altLang="en-US" sz="1800" b="1">
                <a:ea typeface="华文行楷" panose="02010800040101010101" pitchFamily="2" charset="-122"/>
              </a:rPr>
              <a:t>是根据用户程序的大小，动态地对内存进行划分，所以每个分区的大小不是固定的，分区数目也不是固定的</a:t>
            </a:r>
            <a:r>
              <a:rPr lang="zh-CN" altLang="en-US" sz="1800"/>
              <a:t>。</a:t>
            </a:r>
            <a:r>
              <a:rPr lang="zh-CN" altLang="en-US" sz="1800" b="1">
                <a:solidFill>
                  <a:srgbClr val="FF3300"/>
                </a:solidFill>
                <a:ea typeface="方正粗黑宋简体" panose="02000000000000000000" pitchFamily="2" charset="-122"/>
              </a:rPr>
              <a:t>可变分区式显著地提高了存储器的利用率。</a:t>
            </a:r>
          </a:p>
        </p:txBody>
      </p:sp>
      <p:sp>
        <p:nvSpPr>
          <p:cNvPr id="19460" name="Rectangle 2">
            <a:extLst>
              <a:ext uri="{FF2B5EF4-FFF2-40B4-BE49-F238E27FC236}">
                <a16:creationId xmlns:a16="http://schemas.microsoft.com/office/drawing/2014/main" id="{FA944BFC-F81F-4806-B479-B85A1F10B199}"/>
              </a:ext>
            </a:extLst>
          </p:cNvPr>
          <p:cNvSpPr>
            <a:spLocks noGrp="1" noChangeArrowheads="1"/>
          </p:cNvSpPr>
          <p:nvPr>
            <p:ph type="title"/>
          </p:nvPr>
        </p:nvSpPr>
        <p:spPr>
          <a:xfrm>
            <a:off x="2124075" y="115888"/>
            <a:ext cx="5040313" cy="650875"/>
          </a:xfrm>
        </p:spPr>
        <p:txBody>
          <a:bodyPr/>
          <a:lstStyle/>
          <a:p>
            <a:pPr eaLnBrk="1" hangingPunct="1"/>
            <a:r>
              <a:rPr lang="en-US" altLang="zh-CN" dirty="0"/>
              <a:t>2.3 </a:t>
            </a:r>
            <a:r>
              <a:rPr lang="zh-CN" altLang="en-US" dirty="0"/>
              <a:t>存储管理的分类</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5">
            <a:extLst>
              <a:ext uri="{FF2B5EF4-FFF2-40B4-BE49-F238E27FC236}">
                <a16:creationId xmlns:a16="http://schemas.microsoft.com/office/drawing/2014/main" id="{806E07E8-1AC9-432C-A242-EB0073B8A88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9592A1C6-B865-4BB5-B214-3E284C042D24}" type="slidenum">
              <a:rPr lang="zh-CN" altLang="en-US" sz="1000">
                <a:solidFill>
                  <a:srgbClr val="000066"/>
                </a:solidFill>
                <a:latin typeface="Times New Roman" panose="02020603050405020304" pitchFamily="18" charset="0"/>
              </a:rPr>
              <a:pPr algn="r" eaLnBrk="1" hangingPunct="1"/>
              <a:t>25</a:t>
            </a:fld>
            <a:endParaRPr lang="en-US" altLang="zh-CN" sz="1000">
              <a:solidFill>
                <a:srgbClr val="000066"/>
              </a:solidFill>
              <a:latin typeface="Times New Roman" panose="02020603050405020304" pitchFamily="18" charset="0"/>
            </a:endParaRPr>
          </a:p>
        </p:txBody>
      </p:sp>
      <p:sp>
        <p:nvSpPr>
          <p:cNvPr id="20483" name="Rectangle 3">
            <a:extLst>
              <a:ext uri="{FF2B5EF4-FFF2-40B4-BE49-F238E27FC236}">
                <a16:creationId xmlns:a16="http://schemas.microsoft.com/office/drawing/2014/main" id="{BFCBAF83-7467-4F8F-93FE-F659F4AE5A00}"/>
              </a:ext>
            </a:extLst>
          </p:cNvPr>
          <p:cNvSpPr>
            <a:spLocks noGrp="1" noChangeArrowheads="1"/>
          </p:cNvSpPr>
          <p:nvPr>
            <p:ph type="body" idx="1"/>
          </p:nvPr>
        </p:nvSpPr>
        <p:spPr>
          <a:xfrm>
            <a:off x="179388" y="836613"/>
            <a:ext cx="8856662" cy="5905500"/>
          </a:xfrm>
        </p:spPr>
        <p:txBody>
          <a:bodyPr/>
          <a:lstStyle/>
          <a:p>
            <a:pPr eaLnBrk="1" hangingPunct="1">
              <a:lnSpc>
                <a:spcPct val="125000"/>
              </a:lnSpc>
              <a:spcBef>
                <a:spcPct val="50000"/>
              </a:spcBef>
              <a:buFont typeface="Arial" panose="020B0604020202020204" pitchFamily="34" charset="0"/>
              <a:buNone/>
            </a:pPr>
            <a:r>
              <a:rPr lang="zh-CN" altLang="en-US" sz="1800" b="1">
                <a:latin typeface="方正粗黑宋简体" panose="02000000000000000000" pitchFamily="2" charset="-122"/>
                <a:ea typeface="方正粗黑宋简体" panose="02000000000000000000" pitchFamily="2" charset="-122"/>
              </a:rPr>
              <a:t>2.  简单分页式存储管理</a:t>
            </a:r>
          </a:p>
          <a:p>
            <a:pPr eaLnBrk="1" hangingPunct="1">
              <a:lnSpc>
                <a:spcPct val="125000"/>
              </a:lnSpc>
              <a:buFont typeface="Arial" panose="020B0604020202020204" pitchFamily="34" charset="0"/>
              <a:buNone/>
            </a:pPr>
            <a:r>
              <a:rPr lang="zh-CN" altLang="en-US" sz="1800"/>
              <a:t>　　　   在这种存储管理方式中，</a:t>
            </a:r>
            <a:r>
              <a:rPr lang="zh-CN" altLang="en-US" sz="1800" b="1" u="sng">
                <a:ea typeface="华文新魏" panose="02010800040101010101" pitchFamily="2" charset="-122"/>
              </a:rPr>
              <a:t>用户地址被划分成若干大小相等的区域</a:t>
            </a:r>
            <a:r>
              <a:rPr lang="zh-CN" altLang="en-US" sz="1800"/>
              <a:t>，称为</a:t>
            </a:r>
            <a:r>
              <a:rPr lang="zh-CN" altLang="en-US" sz="1800" b="1">
                <a:solidFill>
                  <a:srgbClr val="FF3300"/>
                </a:solidFill>
                <a:ea typeface="方正粗黑宋简体" panose="02000000000000000000" pitchFamily="2" charset="-122"/>
              </a:rPr>
              <a:t>页或页面</a:t>
            </a:r>
            <a:r>
              <a:rPr lang="zh-CN" altLang="en-US" sz="1800"/>
              <a:t>；而内存空间也相应地划</a:t>
            </a:r>
            <a:r>
              <a:rPr lang="zh-CN" altLang="en-US" sz="1800" b="1">
                <a:solidFill>
                  <a:srgbClr val="FF3300"/>
                </a:solidFill>
                <a:ea typeface="方正粗黑宋简体" panose="02000000000000000000" pitchFamily="2" charset="-122"/>
              </a:rPr>
              <a:t>分成若干个物理块</a:t>
            </a:r>
            <a:r>
              <a:rPr lang="zh-CN" altLang="en-US" sz="1800"/>
              <a:t>（也称</a:t>
            </a:r>
            <a:r>
              <a:rPr lang="zh-CN" altLang="en-US" sz="1800" b="1">
                <a:solidFill>
                  <a:srgbClr val="FF3300"/>
                </a:solidFill>
                <a:ea typeface="方正粗黑宋简体" panose="02000000000000000000" pitchFamily="2" charset="-122"/>
              </a:rPr>
              <a:t>叶架</a:t>
            </a:r>
            <a:r>
              <a:rPr lang="zh-CN" altLang="en-US" sz="1800"/>
              <a:t>），</a:t>
            </a:r>
            <a:r>
              <a:rPr lang="zh-CN" altLang="en-US" sz="1800" b="1">
                <a:solidFill>
                  <a:srgbClr val="FF3300"/>
                </a:solidFill>
                <a:ea typeface="方正粗黑宋简体" panose="02000000000000000000" pitchFamily="2" charset="-122"/>
              </a:rPr>
              <a:t>页和块的大小相等</a:t>
            </a:r>
            <a:r>
              <a:rPr lang="zh-CN" altLang="en-US" sz="1800"/>
              <a:t>。这样，</a:t>
            </a:r>
            <a:r>
              <a:rPr lang="zh-CN" altLang="en-US" sz="1800" b="1">
                <a:ea typeface="华文行楷" panose="02010800040101010101" pitchFamily="2" charset="-122"/>
              </a:rPr>
              <a:t>就可以将</a:t>
            </a:r>
            <a:r>
              <a:rPr lang="zh-CN" altLang="en-US" sz="1800" b="1">
                <a:solidFill>
                  <a:srgbClr val="0000FF"/>
                </a:solidFill>
                <a:ea typeface="华文行楷" panose="02010800040101010101" pitchFamily="2" charset="-122"/>
              </a:rPr>
              <a:t>用户程序</a:t>
            </a:r>
            <a:r>
              <a:rPr lang="zh-CN" altLang="en-US" sz="1800" b="1">
                <a:ea typeface="华文行楷" panose="02010800040101010101" pitchFamily="2" charset="-122"/>
              </a:rPr>
              <a:t>离散地分配到内存中的任意一块中，从而实现内存的离散分配，这时内存中的碎片不会超过一页</a:t>
            </a:r>
            <a:r>
              <a:rPr lang="zh-CN" altLang="en-US" sz="1800"/>
              <a:t>。</a:t>
            </a:r>
            <a:endParaRPr lang="en-US" altLang="zh-CN" sz="1800" b="1">
              <a:latin typeface="方正粗黑宋简体" panose="02000000000000000000" pitchFamily="2" charset="-122"/>
              <a:ea typeface="方正粗黑宋简体" panose="02000000000000000000" pitchFamily="2" charset="-122"/>
            </a:endParaRPr>
          </a:p>
          <a:p>
            <a:pPr eaLnBrk="1" hangingPunct="1">
              <a:lnSpc>
                <a:spcPct val="125000"/>
              </a:lnSpc>
              <a:buFont typeface="Arial" panose="020B0604020202020204" pitchFamily="34" charset="0"/>
              <a:buNone/>
            </a:pPr>
            <a:r>
              <a:rPr lang="zh-CN" altLang="en-US" sz="1800" b="1">
                <a:latin typeface="方正粗黑宋简体" panose="02000000000000000000" pitchFamily="2" charset="-122"/>
                <a:ea typeface="方正粗黑宋简体" panose="02000000000000000000" pitchFamily="2" charset="-122"/>
              </a:rPr>
              <a:t>3. 简单分段式存储管理</a:t>
            </a:r>
          </a:p>
          <a:p>
            <a:pPr eaLnBrk="1" hangingPunct="1">
              <a:lnSpc>
                <a:spcPct val="125000"/>
              </a:lnSpc>
              <a:buFont typeface="Arial" panose="020B0604020202020204" pitchFamily="34" charset="0"/>
              <a:buNone/>
            </a:pPr>
            <a:r>
              <a:rPr lang="zh-CN" altLang="en-US" sz="1800"/>
              <a:t>　　　   这种管理方式是</a:t>
            </a:r>
            <a:r>
              <a:rPr lang="zh-CN" altLang="en-US" sz="1800" b="1">
                <a:ea typeface="华文行楷" panose="02010800040101010101" pitchFamily="2" charset="-122"/>
              </a:rPr>
              <a:t>从逻辑关系考虑</a:t>
            </a:r>
            <a:r>
              <a:rPr lang="zh-CN" altLang="en-US" sz="1800"/>
              <a:t>，</a:t>
            </a:r>
            <a:r>
              <a:rPr lang="zh-CN" altLang="en-US" sz="1800" b="1">
                <a:ea typeface="华文行楷" panose="02010800040101010101" pitchFamily="2" charset="-122"/>
              </a:rPr>
              <a:t>把</a:t>
            </a:r>
            <a:r>
              <a:rPr lang="zh-CN" altLang="en-US" sz="1800" b="1">
                <a:solidFill>
                  <a:srgbClr val="0000FF"/>
                </a:solidFill>
                <a:ea typeface="华文行楷" panose="02010800040101010101" pitchFamily="2" charset="-122"/>
              </a:rPr>
              <a:t>用户地址空间分成若干个大小不等的段</a:t>
            </a:r>
            <a:r>
              <a:rPr lang="zh-CN" altLang="en-US" sz="1800" b="1">
                <a:ea typeface="华文行楷" panose="02010800040101010101" pitchFamily="2" charset="-122"/>
              </a:rPr>
              <a:t>，每段可以定义一个相对完整的逻辑信息</a:t>
            </a:r>
            <a:r>
              <a:rPr lang="zh-CN" altLang="en-US" sz="1800"/>
              <a:t>。在进行内存分配时，</a:t>
            </a:r>
            <a:r>
              <a:rPr lang="zh-CN" altLang="en-US" sz="1800" b="1"/>
              <a:t>以段为单位，段与段之间在内存中可以不相邻接，实现离散分配</a:t>
            </a:r>
            <a:r>
              <a:rPr lang="zh-CN" altLang="en-US" sz="1800"/>
              <a:t>。</a:t>
            </a:r>
          </a:p>
          <a:p>
            <a:pPr eaLnBrk="1" hangingPunct="1">
              <a:lnSpc>
                <a:spcPct val="125000"/>
              </a:lnSpc>
              <a:spcBef>
                <a:spcPct val="50000"/>
              </a:spcBef>
              <a:buFont typeface="Arial" panose="020B0604020202020204" pitchFamily="34" charset="0"/>
              <a:buNone/>
            </a:pPr>
            <a:r>
              <a:rPr lang="zh-CN" altLang="en-US" sz="1800" b="1">
                <a:latin typeface="方正粗黑宋简体" panose="02000000000000000000" pitchFamily="2" charset="-122"/>
                <a:ea typeface="方正粗黑宋简体" panose="02000000000000000000" pitchFamily="2" charset="-122"/>
              </a:rPr>
              <a:t>4. 请求分页虚拟存储管理</a:t>
            </a:r>
          </a:p>
          <a:p>
            <a:pPr eaLnBrk="1" hangingPunct="1">
              <a:lnSpc>
                <a:spcPct val="125000"/>
              </a:lnSpc>
              <a:buFont typeface="Arial" panose="020B0604020202020204" pitchFamily="34" charset="0"/>
              <a:buNone/>
            </a:pPr>
            <a:r>
              <a:rPr lang="zh-CN" altLang="en-US" sz="1800"/>
              <a:t>　　　   请求分页系统是</a:t>
            </a:r>
            <a:r>
              <a:rPr lang="zh-CN" altLang="en-US" sz="1800" b="1">
                <a:ea typeface="华文行楷" panose="02010800040101010101" pitchFamily="2" charset="-122"/>
              </a:rPr>
              <a:t>在简单分页式存储管理技术的基础上</a:t>
            </a:r>
            <a:r>
              <a:rPr lang="zh-CN" altLang="en-US" sz="1800"/>
              <a:t>，</a:t>
            </a:r>
            <a:r>
              <a:rPr lang="zh-CN" altLang="en-US" sz="1800" b="1">
                <a:ea typeface="华文行楷" panose="02010800040101010101" pitchFamily="2" charset="-122"/>
              </a:rPr>
              <a:t>增加了</a:t>
            </a:r>
            <a:r>
              <a:rPr lang="zh-CN" altLang="en-US" sz="1800" b="1">
                <a:solidFill>
                  <a:srgbClr val="0000FF"/>
                </a:solidFill>
                <a:ea typeface="华文行楷" panose="02010800040101010101" pitchFamily="2" charset="-122"/>
              </a:rPr>
              <a:t>请求调页功能</a:t>
            </a:r>
            <a:r>
              <a:rPr lang="zh-CN" altLang="en-US" sz="1800" b="1">
                <a:ea typeface="华文行楷" panose="02010800040101010101" pitchFamily="2" charset="-122"/>
              </a:rPr>
              <a:t>和</a:t>
            </a:r>
            <a:r>
              <a:rPr lang="zh-CN" altLang="en-US" sz="1800" b="1">
                <a:solidFill>
                  <a:srgbClr val="0000FF"/>
                </a:solidFill>
                <a:ea typeface="华文行楷" panose="02010800040101010101" pitchFamily="2" charset="-122"/>
              </a:rPr>
              <a:t>页面置换功能</a:t>
            </a:r>
            <a:r>
              <a:rPr lang="zh-CN" altLang="en-US" sz="1800" b="1">
                <a:ea typeface="华文行楷" panose="02010800040101010101" pitchFamily="2" charset="-122"/>
              </a:rPr>
              <a:t>所形成的分页式虚拟存储系统</a:t>
            </a:r>
            <a:r>
              <a:rPr lang="zh-CN" altLang="en-US" sz="1800"/>
              <a:t>。它只需把用户程序的部分页面（而非全部页）装入内存，就可以启动运行，以后再通过请求调页功能和页面置换功能，陆续把将要运行的页面调入内存，同时把暂不运行的页面置换到外存上，置换时以页面为单位。</a:t>
            </a:r>
          </a:p>
        </p:txBody>
      </p:sp>
      <p:sp>
        <p:nvSpPr>
          <p:cNvPr id="20484" name="Rectangle 2">
            <a:extLst>
              <a:ext uri="{FF2B5EF4-FFF2-40B4-BE49-F238E27FC236}">
                <a16:creationId xmlns:a16="http://schemas.microsoft.com/office/drawing/2014/main" id="{7B95DEC8-5074-45FB-9AAE-FD48CFB24D99}"/>
              </a:ext>
            </a:extLst>
          </p:cNvPr>
          <p:cNvSpPr>
            <a:spLocks noGrp="1" noChangeArrowheads="1"/>
          </p:cNvSpPr>
          <p:nvPr>
            <p:ph type="title"/>
          </p:nvPr>
        </p:nvSpPr>
        <p:spPr>
          <a:xfrm>
            <a:off x="2124075" y="115888"/>
            <a:ext cx="5040313" cy="650875"/>
          </a:xfrm>
        </p:spPr>
        <p:txBody>
          <a:bodyPr/>
          <a:lstStyle/>
          <a:p>
            <a:pPr eaLnBrk="1" hangingPunct="1"/>
            <a:r>
              <a:rPr lang="en-US" altLang="zh-CN" dirty="0"/>
              <a:t>2.3 </a:t>
            </a:r>
            <a:r>
              <a:rPr lang="zh-CN" altLang="en-US" dirty="0"/>
              <a:t>存储管理的分类</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灯片编号占位符 5">
            <a:extLst>
              <a:ext uri="{FF2B5EF4-FFF2-40B4-BE49-F238E27FC236}">
                <a16:creationId xmlns:a16="http://schemas.microsoft.com/office/drawing/2014/main" id="{61CC3A55-8C40-4918-BE5F-53C0927B4F1F}"/>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1F6833A1-268A-47BA-8A39-96111FD959EE}" type="slidenum">
              <a:rPr lang="zh-CN" altLang="en-US" sz="1000">
                <a:solidFill>
                  <a:srgbClr val="000066"/>
                </a:solidFill>
                <a:latin typeface="Times New Roman" panose="02020603050405020304" pitchFamily="18" charset="0"/>
              </a:rPr>
              <a:pPr algn="r" eaLnBrk="1" hangingPunct="1"/>
              <a:t>26</a:t>
            </a:fld>
            <a:endParaRPr lang="en-US" altLang="zh-CN" sz="1000">
              <a:solidFill>
                <a:srgbClr val="000066"/>
              </a:solidFill>
              <a:latin typeface="Times New Roman" panose="02020603050405020304" pitchFamily="18" charset="0"/>
            </a:endParaRPr>
          </a:p>
        </p:txBody>
      </p:sp>
      <p:sp>
        <p:nvSpPr>
          <p:cNvPr id="21507" name="Rectangle 3">
            <a:extLst>
              <a:ext uri="{FF2B5EF4-FFF2-40B4-BE49-F238E27FC236}">
                <a16:creationId xmlns:a16="http://schemas.microsoft.com/office/drawing/2014/main" id="{B38501DC-87BE-4824-A2FA-AEA478F68429}"/>
              </a:ext>
            </a:extLst>
          </p:cNvPr>
          <p:cNvSpPr>
            <a:spLocks noGrp="1" noChangeArrowheads="1"/>
          </p:cNvSpPr>
          <p:nvPr>
            <p:ph type="body" idx="1"/>
          </p:nvPr>
        </p:nvSpPr>
        <p:spPr>
          <a:xfrm>
            <a:off x="246063" y="908050"/>
            <a:ext cx="8640762" cy="4030663"/>
          </a:xfrm>
        </p:spPr>
        <p:txBody>
          <a:bodyPr/>
          <a:lstStyle/>
          <a:p>
            <a:pPr eaLnBrk="1" hangingPunct="1">
              <a:lnSpc>
                <a:spcPct val="150000"/>
              </a:lnSpc>
              <a:spcBef>
                <a:spcPct val="50000"/>
              </a:spcBef>
              <a:buFont typeface="Arial" panose="020B0604020202020204" pitchFamily="34" charset="0"/>
              <a:buNone/>
            </a:pPr>
            <a:r>
              <a:rPr lang="zh-CN" altLang="en-US" sz="1800"/>
              <a:t> </a:t>
            </a:r>
            <a:r>
              <a:rPr lang="zh-CN" altLang="en-US" sz="1800" b="1">
                <a:latin typeface="方正粗黑宋简体" panose="02000000000000000000" pitchFamily="2" charset="-122"/>
                <a:ea typeface="方正粗黑宋简体" panose="02000000000000000000" pitchFamily="2" charset="-122"/>
              </a:rPr>
              <a:t>5. 请求分段虚拟存储管理</a:t>
            </a:r>
          </a:p>
          <a:p>
            <a:pPr eaLnBrk="1" hangingPunct="1">
              <a:lnSpc>
                <a:spcPct val="150000"/>
              </a:lnSpc>
              <a:buFont typeface="Arial" panose="020B0604020202020204" pitchFamily="34" charset="0"/>
              <a:buNone/>
            </a:pPr>
            <a:r>
              <a:rPr lang="zh-CN" altLang="en-US" sz="1800"/>
              <a:t>　　　   请求分段系统是</a:t>
            </a:r>
            <a:r>
              <a:rPr lang="zh-CN" altLang="en-US" sz="1800" b="1">
                <a:ea typeface="华文行楷" panose="02010800040101010101" pitchFamily="2" charset="-122"/>
              </a:rPr>
              <a:t>在分段系统的基础上</a:t>
            </a:r>
            <a:r>
              <a:rPr lang="zh-CN" altLang="en-US" sz="1800"/>
              <a:t>，</a:t>
            </a:r>
            <a:r>
              <a:rPr lang="zh-CN" altLang="en-US" sz="1800" b="1">
                <a:ea typeface="华文行楷" panose="02010800040101010101" pitchFamily="2" charset="-122"/>
              </a:rPr>
              <a:t>增加了</a:t>
            </a:r>
            <a:r>
              <a:rPr lang="zh-CN" altLang="en-US" sz="1800" b="1">
                <a:solidFill>
                  <a:srgbClr val="0000FF"/>
                </a:solidFill>
                <a:ea typeface="华文行楷" panose="02010800040101010101" pitchFamily="2" charset="-122"/>
              </a:rPr>
              <a:t>请求调段功能</a:t>
            </a:r>
            <a:r>
              <a:rPr lang="zh-CN" altLang="en-US" sz="1800" b="1">
                <a:ea typeface="华文行楷" panose="02010800040101010101" pitchFamily="2" charset="-122"/>
              </a:rPr>
              <a:t>和</a:t>
            </a:r>
            <a:r>
              <a:rPr lang="zh-CN" altLang="en-US" sz="1800" b="1">
                <a:solidFill>
                  <a:srgbClr val="0000FF"/>
                </a:solidFill>
                <a:ea typeface="华文行楷" panose="02010800040101010101" pitchFamily="2" charset="-122"/>
              </a:rPr>
              <a:t>分段置换功能</a:t>
            </a:r>
            <a:r>
              <a:rPr lang="zh-CN" altLang="en-US" sz="1800" b="1">
                <a:ea typeface="华文行楷" panose="02010800040101010101" pitchFamily="2" charset="-122"/>
              </a:rPr>
              <a:t>所形成的</a:t>
            </a:r>
            <a:r>
              <a:rPr lang="zh-CN" altLang="en-US" sz="1800" b="1">
                <a:solidFill>
                  <a:srgbClr val="0000FF"/>
                </a:solidFill>
                <a:ea typeface="华文行楷" panose="02010800040101010101" pitchFamily="2" charset="-122"/>
              </a:rPr>
              <a:t>分段式虚拟存储系统</a:t>
            </a:r>
            <a:r>
              <a:rPr lang="zh-CN" altLang="en-US" sz="1800"/>
              <a:t>。它只需把用户程序的部分段（而非全部段）装入内存，就可以启动运行，以后再通过请求调段功能和置换功能将不运行的段调出，同时调入将要运行的段，置换时以段为单位。</a:t>
            </a:r>
            <a:endParaRPr lang="en-US" altLang="zh-CN" sz="1800" b="1">
              <a:latin typeface="方正粗黑宋简体" panose="02000000000000000000" pitchFamily="2" charset="-122"/>
              <a:ea typeface="方正粗黑宋简体" panose="02000000000000000000" pitchFamily="2" charset="-122"/>
            </a:endParaRPr>
          </a:p>
          <a:p>
            <a:pPr eaLnBrk="1" hangingPunct="1">
              <a:lnSpc>
                <a:spcPct val="150000"/>
              </a:lnSpc>
              <a:spcBef>
                <a:spcPts val="600"/>
              </a:spcBef>
              <a:buFont typeface="Arial" panose="020B0604020202020204" pitchFamily="34" charset="0"/>
              <a:buNone/>
            </a:pPr>
            <a:r>
              <a:rPr lang="zh-CN" altLang="en-US" sz="1800" b="1">
                <a:latin typeface="方正粗黑宋简体" panose="02000000000000000000" pitchFamily="2" charset="-122"/>
                <a:ea typeface="方正粗黑宋简体" panose="02000000000000000000" pitchFamily="2" charset="-122"/>
              </a:rPr>
              <a:t>6. 请求段页式虚拟存储管理</a:t>
            </a:r>
          </a:p>
          <a:p>
            <a:pPr eaLnBrk="1" hangingPunct="1">
              <a:lnSpc>
                <a:spcPct val="150000"/>
              </a:lnSpc>
              <a:buFont typeface="Arial" panose="020B0604020202020204" pitchFamily="34" charset="0"/>
              <a:buNone/>
            </a:pPr>
            <a:r>
              <a:rPr lang="zh-CN" altLang="en-US" sz="1800"/>
              <a:t>　　　   这是</a:t>
            </a:r>
            <a:r>
              <a:rPr lang="zh-CN" altLang="en-US" sz="1800" b="1">
                <a:solidFill>
                  <a:srgbClr val="0000FF"/>
                </a:solidFill>
              </a:rPr>
              <a:t>分页和分段</a:t>
            </a:r>
            <a:r>
              <a:rPr lang="zh-CN" altLang="en-US" sz="1800"/>
              <a:t>存储管理方式的结合，</a:t>
            </a:r>
            <a:r>
              <a:rPr lang="zh-CN" altLang="en-US" sz="1800" b="1">
                <a:ea typeface="华文行楷" panose="02010800040101010101" pitchFamily="2" charset="-122"/>
              </a:rPr>
              <a:t>即将用户程序分成若干个段，再把每一段分成若干个页，相应地将内存空间划分成若干物理块，页和块的大小相等，将页装入块中</a:t>
            </a:r>
            <a:r>
              <a:rPr lang="zh-CN" altLang="en-US" sz="1800"/>
              <a:t>。请求段页系统同样提供请求调页功能和页面置换功能。这种存储管理方式不但提高了内存的利用率，而且又能满足用户的要求。</a:t>
            </a:r>
          </a:p>
          <a:p>
            <a:pPr eaLnBrk="1" hangingPunct="1">
              <a:buFont typeface="Arial" panose="020B0604020202020204" pitchFamily="34" charset="0"/>
              <a:buNone/>
            </a:pPr>
            <a:endParaRPr lang="zh-CN" altLang="en-US" sz="1800"/>
          </a:p>
          <a:p>
            <a:pPr eaLnBrk="1" hangingPunct="1">
              <a:buFont typeface="Arial" panose="020B0604020202020204" pitchFamily="34" charset="0"/>
              <a:buNone/>
            </a:pPr>
            <a:endParaRPr lang="zh-CN" altLang="en-US" sz="1800"/>
          </a:p>
        </p:txBody>
      </p:sp>
      <p:sp>
        <p:nvSpPr>
          <p:cNvPr id="21508" name="Rectangle 2">
            <a:extLst>
              <a:ext uri="{FF2B5EF4-FFF2-40B4-BE49-F238E27FC236}">
                <a16:creationId xmlns:a16="http://schemas.microsoft.com/office/drawing/2014/main" id="{C08A5D13-CE70-401D-8911-119E317C6402}"/>
              </a:ext>
            </a:extLst>
          </p:cNvPr>
          <p:cNvSpPr>
            <a:spLocks noGrp="1" noChangeArrowheads="1"/>
          </p:cNvSpPr>
          <p:nvPr>
            <p:ph type="title"/>
          </p:nvPr>
        </p:nvSpPr>
        <p:spPr>
          <a:xfrm>
            <a:off x="2124075" y="115888"/>
            <a:ext cx="5040313" cy="650875"/>
          </a:xfrm>
        </p:spPr>
        <p:txBody>
          <a:bodyPr/>
          <a:lstStyle/>
          <a:p>
            <a:pPr eaLnBrk="1" hangingPunct="1"/>
            <a:r>
              <a:rPr lang="en-US" altLang="zh-CN" dirty="0"/>
              <a:t>2.3 </a:t>
            </a:r>
            <a:r>
              <a:rPr lang="zh-CN" altLang="en-US" dirty="0"/>
              <a:t>存储管理的分类</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灯片编号占位符 5">
            <a:extLst>
              <a:ext uri="{FF2B5EF4-FFF2-40B4-BE49-F238E27FC236}">
                <a16:creationId xmlns:a16="http://schemas.microsoft.com/office/drawing/2014/main" id="{A005699A-CB05-4069-AD73-8E6076D3649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3184360A-DD1D-4652-836E-6117AB98F1ED}" type="slidenum">
              <a:rPr lang="zh-CN" altLang="en-US" sz="1000">
                <a:solidFill>
                  <a:srgbClr val="000066"/>
                </a:solidFill>
                <a:latin typeface="Times New Roman" panose="02020603050405020304" pitchFamily="18" charset="0"/>
              </a:rPr>
              <a:pPr algn="r" eaLnBrk="1" hangingPunct="1"/>
              <a:t>27</a:t>
            </a:fld>
            <a:endParaRPr lang="en-US" altLang="zh-CN" sz="1000">
              <a:solidFill>
                <a:srgbClr val="000066"/>
              </a:solidFill>
              <a:latin typeface="Times New Roman" panose="02020603050405020304" pitchFamily="18" charset="0"/>
            </a:endParaRPr>
          </a:p>
        </p:txBody>
      </p:sp>
      <p:sp>
        <p:nvSpPr>
          <p:cNvPr id="22531" name="Rectangle 2">
            <a:extLst>
              <a:ext uri="{FF2B5EF4-FFF2-40B4-BE49-F238E27FC236}">
                <a16:creationId xmlns:a16="http://schemas.microsoft.com/office/drawing/2014/main" id="{A2043AF5-A2D0-4B72-B568-2D13F34B9BCF}"/>
              </a:ext>
            </a:extLst>
          </p:cNvPr>
          <p:cNvSpPr>
            <a:spLocks noGrp="1" noChangeArrowheads="1"/>
          </p:cNvSpPr>
          <p:nvPr>
            <p:ph type="title"/>
          </p:nvPr>
        </p:nvSpPr>
        <p:spPr>
          <a:xfrm>
            <a:off x="2700338" y="0"/>
            <a:ext cx="4608512" cy="766763"/>
          </a:xfrm>
        </p:spPr>
        <p:txBody>
          <a:bodyPr/>
          <a:lstStyle/>
          <a:p>
            <a:pPr eaLnBrk="1" hangingPunct="1"/>
            <a:r>
              <a:rPr lang="en-US" altLang="zh-CN" dirty="0"/>
              <a:t>3 </a:t>
            </a:r>
            <a:r>
              <a:rPr lang="zh-CN" altLang="en-US" dirty="0"/>
              <a:t>分区存储管理</a:t>
            </a:r>
          </a:p>
        </p:txBody>
      </p:sp>
      <p:sp>
        <p:nvSpPr>
          <p:cNvPr id="22532" name="Rectangle 3">
            <a:extLst>
              <a:ext uri="{FF2B5EF4-FFF2-40B4-BE49-F238E27FC236}">
                <a16:creationId xmlns:a16="http://schemas.microsoft.com/office/drawing/2014/main" id="{9CA28D13-E6F6-42A2-8C6D-447F7C60ABD5}"/>
              </a:ext>
            </a:extLst>
          </p:cNvPr>
          <p:cNvSpPr>
            <a:spLocks noGrp="1" noChangeArrowheads="1"/>
          </p:cNvSpPr>
          <p:nvPr>
            <p:ph type="body" idx="1"/>
          </p:nvPr>
        </p:nvSpPr>
        <p:spPr>
          <a:xfrm>
            <a:off x="179388" y="3068638"/>
            <a:ext cx="8929687" cy="3313112"/>
          </a:xfrm>
        </p:spPr>
        <p:txBody>
          <a:bodyPr/>
          <a:lstStyle/>
          <a:p>
            <a:pPr algn="just" eaLnBrk="1" hangingPunct="1">
              <a:lnSpc>
                <a:spcPct val="125000"/>
              </a:lnSpc>
              <a:spcAft>
                <a:spcPct val="20000"/>
              </a:spcAft>
              <a:buFont typeface="Arial" panose="020B0604020202020204" pitchFamily="34" charset="0"/>
              <a:buNone/>
            </a:pPr>
            <a:r>
              <a:rPr lang="en-US" altLang="zh-CN" sz="2400">
                <a:solidFill>
                  <a:schemeClr val="hlink"/>
                </a:solidFill>
                <a:ea typeface="方正粗黑宋简体" panose="02000000000000000000" pitchFamily="2" charset="-122"/>
              </a:rPr>
              <a:t>      </a:t>
            </a:r>
            <a:r>
              <a:rPr lang="zh-CN" altLang="en-US" sz="2400">
                <a:solidFill>
                  <a:schemeClr val="hlink"/>
                </a:solidFill>
                <a:ea typeface="方正粗黑宋简体" panose="02000000000000000000" pitchFamily="2" charset="-122"/>
              </a:rPr>
              <a:t>单一连续区</a:t>
            </a:r>
            <a:r>
              <a:rPr lang="zh-CN" altLang="en-US" sz="2400"/>
              <a:t>又称</a:t>
            </a:r>
            <a:r>
              <a:rPr lang="zh-CN" altLang="en-US" sz="2400">
                <a:ea typeface="方正粗黑宋简体" panose="02000000000000000000" pitchFamily="2" charset="-122"/>
              </a:rPr>
              <a:t>单分区存储管理模式</a:t>
            </a:r>
            <a:r>
              <a:rPr lang="zh-CN" altLang="en-US" sz="2400"/>
              <a:t>。</a:t>
            </a:r>
            <a:endParaRPr lang="en-US" altLang="zh-CN" sz="2400"/>
          </a:p>
          <a:p>
            <a:pPr algn="just" eaLnBrk="1" hangingPunct="1">
              <a:lnSpc>
                <a:spcPct val="125000"/>
              </a:lnSpc>
              <a:buFont typeface="Arial" panose="020B0604020202020204" pitchFamily="34" charset="0"/>
              <a:buNone/>
            </a:pPr>
            <a:r>
              <a:rPr lang="en-US" altLang="zh-CN" sz="1800"/>
              <a:t>          </a:t>
            </a:r>
            <a:r>
              <a:rPr lang="zh-CN" altLang="en-US" sz="1800"/>
              <a:t>◆</a:t>
            </a:r>
            <a:r>
              <a:rPr lang="en-US" altLang="zh-CN" sz="1800"/>
              <a:t>   </a:t>
            </a:r>
            <a:r>
              <a:rPr lang="zh-CN" altLang="en-US" sz="1800"/>
              <a:t>采用单一连续区存储管理时</a:t>
            </a:r>
            <a:r>
              <a:rPr lang="zh-CN" altLang="en-US" sz="1800" b="1">
                <a:solidFill>
                  <a:schemeClr val="hlink"/>
                </a:solidFill>
                <a:ea typeface="黑体" panose="02010609060101010101" pitchFamily="49" charset="-122"/>
              </a:rPr>
              <a:t>主存</a:t>
            </a:r>
            <a:r>
              <a:rPr lang="zh-CN" altLang="en-US" sz="1800"/>
              <a:t>分配非常简单，仅划分为</a:t>
            </a:r>
            <a:r>
              <a:rPr lang="zh-CN" altLang="en-US" sz="1800" b="1">
                <a:solidFill>
                  <a:schemeClr val="hlink"/>
                </a:solidFill>
                <a:ea typeface="黑体" panose="02010609060101010101" pitchFamily="49" charset="-122"/>
              </a:rPr>
              <a:t>系统区</a:t>
            </a:r>
            <a:r>
              <a:rPr lang="zh-CN" altLang="en-US" sz="1800"/>
              <a:t>和</a:t>
            </a:r>
            <a:r>
              <a:rPr lang="zh-CN" altLang="en-US" sz="1800" b="1">
                <a:solidFill>
                  <a:schemeClr val="hlink"/>
                </a:solidFill>
                <a:ea typeface="黑体" panose="02010609060101010101" pitchFamily="49" charset="-122"/>
              </a:rPr>
              <a:t>用户区</a:t>
            </a:r>
            <a:r>
              <a:rPr lang="zh-CN" altLang="en-US" sz="1800"/>
              <a:t>。</a:t>
            </a:r>
            <a:endParaRPr lang="en-US" altLang="zh-CN" sz="1800"/>
          </a:p>
          <a:p>
            <a:pPr algn="just" eaLnBrk="1" hangingPunct="1">
              <a:lnSpc>
                <a:spcPct val="125000"/>
              </a:lnSpc>
              <a:buFont typeface="Arial" panose="020B0604020202020204" pitchFamily="34" charset="0"/>
              <a:buNone/>
            </a:pPr>
            <a:r>
              <a:rPr lang="en-US" altLang="zh-CN" sz="1800"/>
              <a:t>          </a:t>
            </a:r>
            <a:r>
              <a:rPr lang="zh-CN" altLang="en-US" sz="1800"/>
              <a:t>◆</a:t>
            </a:r>
            <a:r>
              <a:rPr lang="en-US" altLang="zh-CN" sz="2400"/>
              <a:t>  </a:t>
            </a:r>
            <a:r>
              <a:rPr lang="zh-CN" altLang="en-US" sz="1800" b="1">
                <a:solidFill>
                  <a:schemeClr val="hlink"/>
                </a:solidFill>
                <a:ea typeface="黑体" panose="02010609060101010101" pitchFamily="49" charset="-122"/>
              </a:rPr>
              <a:t>系统区</a:t>
            </a:r>
            <a:r>
              <a:rPr lang="zh-CN" altLang="en-US" sz="1800" b="1">
                <a:ea typeface="华文中宋" panose="02010600040101010101" pitchFamily="2" charset="-122"/>
              </a:rPr>
              <a:t>存放操作系统驻留</a:t>
            </a:r>
            <a:r>
              <a:rPr lang="zh-CN" altLang="en-US" sz="1800" b="1">
                <a:solidFill>
                  <a:schemeClr val="accent2"/>
                </a:solidFill>
                <a:ea typeface="华文中宋" panose="02010600040101010101" pitchFamily="2" charset="-122"/>
              </a:rPr>
              <a:t>代码和数据</a:t>
            </a:r>
            <a:r>
              <a:rPr lang="zh-CN" altLang="en-US" sz="1800"/>
              <a:t>，</a:t>
            </a:r>
            <a:r>
              <a:rPr lang="zh-CN" altLang="en-US" sz="1800" b="1">
                <a:solidFill>
                  <a:schemeClr val="hlink"/>
                </a:solidFill>
                <a:ea typeface="黑体" panose="02010609060101010101" pitchFamily="49" charset="-122"/>
              </a:rPr>
              <a:t>用户区</a:t>
            </a:r>
            <a:r>
              <a:rPr lang="zh-CN" altLang="en-US" sz="1800" b="1">
                <a:ea typeface="华文中宋" panose="02010600040101010101" pitchFamily="2" charset="-122"/>
              </a:rPr>
              <a:t>全部划归一个用户作业所占有</a:t>
            </a:r>
            <a:r>
              <a:rPr lang="zh-CN" altLang="en-US" sz="1800"/>
              <a:t>。</a:t>
            </a:r>
            <a:endParaRPr lang="en-US" altLang="zh-CN" sz="1800"/>
          </a:p>
          <a:p>
            <a:pPr algn="just" eaLnBrk="1" hangingPunct="1">
              <a:lnSpc>
                <a:spcPct val="125000"/>
              </a:lnSpc>
              <a:buFont typeface="Arial" panose="020B0604020202020204" pitchFamily="34" charset="0"/>
              <a:buNone/>
            </a:pPr>
            <a:r>
              <a:rPr lang="en-US" altLang="zh-CN" sz="1800"/>
              <a:t>                 </a:t>
            </a:r>
            <a:r>
              <a:rPr lang="zh-CN" altLang="en-US" sz="1800"/>
              <a:t>所以在这种管理模式下，任一时刻主存储器中</a:t>
            </a:r>
            <a:r>
              <a:rPr lang="zh-CN" altLang="en-US" sz="1800" b="1">
                <a:solidFill>
                  <a:srgbClr val="FF3300"/>
                </a:solidFill>
                <a:ea typeface="黑体" panose="02010609060101010101" pitchFamily="49" charset="-122"/>
              </a:rPr>
              <a:t>最多只有一道程序</a:t>
            </a:r>
            <a:r>
              <a:rPr lang="zh-CN" altLang="en-US" sz="1800"/>
              <a:t>，</a:t>
            </a:r>
            <a:r>
              <a:rPr lang="zh-CN" altLang="en-US" sz="1800" b="1" u="sng">
                <a:solidFill>
                  <a:schemeClr val="hlink"/>
                </a:solidFill>
                <a:ea typeface="华文行楷" panose="02010800040101010101" pitchFamily="2" charset="-122"/>
              </a:rPr>
              <a:t>多个作业的运行程序只能顺序地依次进入主存储器运行</a:t>
            </a:r>
            <a:r>
              <a:rPr lang="zh-CN" altLang="en-US" sz="1800"/>
              <a:t>。</a:t>
            </a:r>
          </a:p>
          <a:p>
            <a:pPr algn="just" eaLnBrk="1" hangingPunct="1">
              <a:lnSpc>
                <a:spcPct val="125000"/>
              </a:lnSpc>
              <a:buFont typeface="Arial" panose="020B0604020202020204" pitchFamily="34" charset="0"/>
              <a:buNone/>
            </a:pPr>
            <a:r>
              <a:rPr lang="zh-CN" altLang="en-US" sz="1800"/>
              <a:t>                单一连续区存储管理的地址转换形式多采用</a:t>
            </a:r>
            <a:r>
              <a:rPr lang="zh-CN" altLang="en-US" sz="1800" b="1">
                <a:solidFill>
                  <a:schemeClr val="hlink"/>
                </a:solidFill>
                <a:ea typeface="黑体" panose="02010609060101010101" pitchFamily="49" charset="-122"/>
              </a:rPr>
              <a:t>静态重定位</a:t>
            </a:r>
            <a:r>
              <a:rPr lang="zh-CN" altLang="en-US" sz="1800"/>
              <a:t>。即程序执行之前由装入程序完成从逻辑地址向物理地址的转换。</a:t>
            </a:r>
          </a:p>
        </p:txBody>
      </p:sp>
      <p:sp>
        <p:nvSpPr>
          <p:cNvPr id="22533" name="Text Box 9">
            <a:extLst>
              <a:ext uri="{FF2B5EF4-FFF2-40B4-BE49-F238E27FC236}">
                <a16:creationId xmlns:a16="http://schemas.microsoft.com/office/drawing/2014/main" id="{06610C50-88C3-454D-A3F6-234B04727D55}"/>
              </a:ext>
            </a:extLst>
          </p:cNvPr>
          <p:cNvSpPr txBox="1">
            <a:spLocks noChangeArrowheads="1"/>
          </p:cNvSpPr>
          <p:nvPr/>
        </p:nvSpPr>
        <p:spPr bwMode="auto">
          <a:xfrm>
            <a:off x="250825" y="2549525"/>
            <a:ext cx="34496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2800">
                <a:latin typeface="Times New Roman" panose="02020603050405020304" pitchFamily="18" charset="0"/>
                <a:ea typeface="黑体" panose="02010609060101010101" pitchFamily="49" charset="-122"/>
              </a:rPr>
              <a:t>3.3.1 </a:t>
            </a:r>
            <a:r>
              <a:rPr lang="zh-CN" altLang="en-US" sz="2800">
                <a:latin typeface="Times New Roman" panose="02020603050405020304" pitchFamily="18" charset="0"/>
                <a:ea typeface="黑体" panose="02010609060101010101" pitchFamily="49" charset="-122"/>
              </a:rPr>
              <a:t>单一连续区</a:t>
            </a:r>
          </a:p>
        </p:txBody>
      </p:sp>
      <p:sp>
        <p:nvSpPr>
          <p:cNvPr id="22534" name="Rectangle 10">
            <a:extLst>
              <a:ext uri="{FF2B5EF4-FFF2-40B4-BE49-F238E27FC236}">
                <a16:creationId xmlns:a16="http://schemas.microsoft.com/office/drawing/2014/main" id="{9CAD982E-8EFB-4648-BA26-651DB8EED603}"/>
              </a:ext>
            </a:extLst>
          </p:cNvPr>
          <p:cNvSpPr>
            <a:spLocks noChangeArrowheads="1"/>
          </p:cNvSpPr>
          <p:nvPr/>
        </p:nvSpPr>
        <p:spPr bwMode="auto">
          <a:xfrm>
            <a:off x="395288" y="981075"/>
            <a:ext cx="856932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25000"/>
              </a:lnSpc>
              <a:buFont typeface="Arial" panose="020B0604020202020204" pitchFamily="34" charset="0"/>
              <a:buNone/>
            </a:pPr>
            <a:r>
              <a:rPr lang="zh-CN" altLang="en-US" sz="1800" b="0">
                <a:latin typeface="Arial" panose="020B0604020202020204" pitchFamily="34" charset="0"/>
              </a:rPr>
              <a:t>　   </a:t>
            </a:r>
            <a:r>
              <a:rPr lang="zh-CN" altLang="en-US" sz="2400" b="0">
                <a:solidFill>
                  <a:srgbClr val="FF3300"/>
                </a:solidFill>
                <a:latin typeface="Arial" panose="020B0604020202020204" pitchFamily="34" charset="0"/>
                <a:ea typeface="方正粗黑宋简体" panose="02000000000000000000" pitchFamily="2" charset="-122"/>
              </a:rPr>
              <a:t>分区存储管理</a:t>
            </a:r>
            <a:r>
              <a:rPr lang="zh-CN" altLang="en-US" sz="2000">
                <a:latin typeface="Arial" panose="020B0604020202020204" pitchFamily="34" charset="0"/>
                <a:ea typeface="华文行楷" panose="02010800040101010101" pitchFamily="2" charset="-122"/>
              </a:rPr>
              <a:t>是把主存中的</a:t>
            </a:r>
            <a:r>
              <a:rPr lang="zh-CN" altLang="en-US" sz="2000">
                <a:solidFill>
                  <a:srgbClr val="0000FF"/>
                </a:solidFill>
                <a:latin typeface="Arial" panose="020B0604020202020204" pitchFamily="34" charset="0"/>
                <a:ea typeface="华文行楷" panose="02010800040101010101" pitchFamily="2" charset="-122"/>
              </a:rPr>
              <a:t>用户区</a:t>
            </a:r>
            <a:r>
              <a:rPr lang="zh-CN" altLang="en-US" sz="2000">
                <a:latin typeface="Arial" panose="020B0604020202020204" pitchFamily="34" charset="0"/>
                <a:ea typeface="华文行楷" panose="02010800040101010101" pitchFamily="2" charset="-122"/>
              </a:rPr>
              <a:t>划分成</a:t>
            </a:r>
            <a:r>
              <a:rPr lang="zh-CN" altLang="en-US" sz="2000">
                <a:solidFill>
                  <a:srgbClr val="FF0000"/>
                </a:solidFill>
                <a:latin typeface="微软雅黑" panose="020B0503020204020204" pitchFamily="34" charset="-122"/>
                <a:ea typeface="微软雅黑" panose="020B0503020204020204" pitchFamily="34" charset="-122"/>
              </a:rPr>
              <a:t>若干个</a:t>
            </a:r>
            <a:r>
              <a:rPr lang="zh-CN" altLang="en-US" sz="2000" b="0">
                <a:solidFill>
                  <a:srgbClr val="0000FF"/>
                </a:solidFill>
                <a:latin typeface="方正正粗黑简体" panose="02000000000000000000" pitchFamily="2" charset="-122"/>
                <a:ea typeface="方正正粗黑简体" panose="02000000000000000000" pitchFamily="2" charset="-122"/>
              </a:rPr>
              <a:t>连续区</a:t>
            </a:r>
            <a:r>
              <a:rPr lang="zh-CN" altLang="en-US" sz="2000">
                <a:latin typeface="Arial" panose="020B0604020202020204" pitchFamily="34" charset="0"/>
                <a:ea typeface="华文行楷" panose="02010800040101010101" pitchFamily="2" charset="-122"/>
              </a:rPr>
              <a:t>进行管理</a:t>
            </a:r>
            <a:r>
              <a:rPr lang="zh-CN" altLang="en-US" sz="1800" b="0">
                <a:latin typeface="Arial" panose="020B0604020202020204" pitchFamily="34" charset="0"/>
              </a:rPr>
              <a:t>，</a:t>
            </a:r>
            <a:r>
              <a:rPr lang="zh-CN" altLang="en-US" sz="2000">
                <a:latin typeface="Arial" panose="020B0604020202020204" pitchFamily="34" charset="0"/>
                <a:ea typeface="华文行楷" panose="02010800040101010101" pitchFamily="2" charset="-122"/>
              </a:rPr>
              <a:t>每个要运行的作业只能装入</a:t>
            </a:r>
            <a:r>
              <a:rPr lang="zh-CN" altLang="en-US" sz="2000">
                <a:solidFill>
                  <a:srgbClr val="0000FF"/>
                </a:solidFill>
                <a:latin typeface="Arial" panose="020B0604020202020204" pitchFamily="34" charset="0"/>
                <a:ea typeface="华文行楷" panose="02010800040101010101" pitchFamily="2" charset="-122"/>
              </a:rPr>
              <a:t>一个</a:t>
            </a:r>
            <a:r>
              <a:rPr lang="zh-CN" altLang="en-US" sz="2000">
                <a:latin typeface="Arial" panose="020B0604020202020204" pitchFamily="34" charset="0"/>
                <a:ea typeface="华文行楷" panose="02010800040101010101" pitchFamily="2" charset="-122"/>
              </a:rPr>
              <a:t>分区中</a:t>
            </a:r>
            <a:r>
              <a:rPr lang="zh-CN" altLang="en-US" sz="1800" b="0">
                <a:latin typeface="Arial" panose="020B0604020202020204" pitchFamily="34" charset="0"/>
              </a:rPr>
              <a:t>。根据主存分区的划分方法具体分为两种方式：</a:t>
            </a:r>
            <a:r>
              <a:rPr lang="zh-CN" altLang="en-US" sz="2400" b="0">
                <a:solidFill>
                  <a:srgbClr val="FF3300"/>
                </a:solidFill>
                <a:latin typeface="Arial" panose="020B0604020202020204" pitchFamily="34" charset="0"/>
                <a:ea typeface="方正粗黑宋简体" panose="02000000000000000000" pitchFamily="2" charset="-122"/>
              </a:rPr>
              <a:t>固定分区存储管理</a:t>
            </a:r>
            <a:r>
              <a:rPr lang="zh-CN" altLang="en-US" sz="1800" b="0">
                <a:latin typeface="Arial" panose="020B0604020202020204" pitchFamily="34" charset="0"/>
              </a:rPr>
              <a:t>和</a:t>
            </a:r>
            <a:r>
              <a:rPr lang="zh-CN" altLang="en-US" sz="2400" b="0">
                <a:solidFill>
                  <a:srgbClr val="FF3300"/>
                </a:solidFill>
                <a:latin typeface="Arial" panose="020B0604020202020204" pitchFamily="34" charset="0"/>
                <a:ea typeface="方正粗黑宋简体" panose="02000000000000000000" pitchFamily="2" charset="-122"/>
              </a:rPr>
              <a:t>可变分区存储管理</a:t>
            </a:r>
            <a:r>
              <a:rPr lang="zh-CN" altLang="en-US" sz="1800" b="0">
                <a:latin typeface="Arial" panose="020B0604020202020204" pitchFamily="34" charset="0"/>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灯片编号占位符 5">
            <a:extLst>
              <a:ext uri="{FF2B5EF4-FFF2-40B4-BE49-F238E27FC236}">
                <a16:creationId xmlns:a16="http://schemas.microsoft.com/office/drawing/2014/main" id="{BFBF8CB8-87ED-4D60-A4F7-9B95A20995E7}"/>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87F28E95-7F79-4D3D-9026-5D2DB1AA32A1}" type="slidenum">
              <a:rPr lang="zh-CN" altLang="en-US" sz="1000">
                <a:solidFill>
                  <a:srgbClr val="000066"/>
                </a:solidFill>
                <a:latin typeface="Times New Roman" panose="02020603050405020304" pitchFamily="18" charset="0"/>
              </a:rPr>
              <a:pPr algn="r" eaLnBrk="1" hangingPunct="1"/>
              <a:t>28</a:t>
            </a:fld>
            <a:endParaRPr lang="en-US" altLang="zh-CN" sz="1000">
              <a:solidFill>
                <a:srgbClr val="000066"/>
              </a:solidFill>
              <a:latin typeface="Times New Roman" panose="02020603050405020304" pitchFamily="18" charset="0"/>
            </a:endParaRPr>
          </a:p>
        </p:txBody>
      </p:sp>
      <p:sp>
        <p:nvSpPr>
          <p:cNvPr id="23555" name="Rectangle 36">
            <a:extLst>
              <a:ext uri="{FF2B5EF4-FFF2-40B4-BE49-F238E27FC236}">
                <a16:creationId xmlns:a16="http://schemas.microsoft.com/office/drawing/2014/main" id="{9930272E-2076-4B1B-8B89-DA948F474D89}"/>
              </a:ext>
            </a:extLst>
          </p:cNvPr>
          <p:cNvSpPr>
            <a:spLocks noChangeArrowheads="1"/>
          </p:cNvSpPr>
          <p:nvPr/>
        </p:nvSpPr>
        <p:spPr bwMode="auto">
          <a:xfrm>
            <a:off x="358775" y="115888"/>
            <a:ext cx="7885113" cy="2665412"/>
          </a:xfrm>
          <a:prstGeom prst="rect">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grpSp>
        <p:nvGrpSpPr>
          <p:cNvPr id="23556" name="Group 7">
            <a:extLst>
              <a:ext uri="{FF2B5EF4-FFF2-40B4-BE49-F238E27FC236}">
                <a16:creationId xmlns:a16="http://schemas.microsoft.com/office/drawing/2014/main" id="{3C72A4DE-DE04-4ED3-AEE8-F60FF08A6BDF}"/>
              </a:ext>
            </a:extLst>
          </p:cNvPr>
          <p:cNvGrpSpPr>
            <a:grpSpLocks/>
          </p:cNvGrpSpPr>
          <p:nvPr/>
        </p:nvGrpSpPr>
        <p:grpSpPr bwMode="auto">
          <a:xfrm>
            <a:off x="1511300" y="260350"/>
            <a:ext cx="6300788" cy="2376488"/>
            <a:chOff x="0" y="0"/>
            <a:chExt cx="5926" cy="1878"/>
          </a:xfrm>
        </p:grpSpPr>
        <p:sp>
          <p:nvSpPr>
            <p:cNvPr id="23571" name="Line 8">
              <a:extLst>
                <a:ext uri="{FF2B5EF4-FFF2-40B4-BE49-F238E27FC236}">
                  <a16:creationId xmlns:a16="http://schemas.microsoft.com/office/drawing/2014/main" id="{BE398C6C-8B87-4D10-8D75-48EC799F93BA}"/>
                </a:ext>
              </a:extLst>
            </p:cNvPr>
            <p:cNvSpPr>
              <a:spLocks noChangeShapeType="1"/>
            </p:cNvSpPr>
            <p:nvPr/>
          </p:nvSpPr>
          <p:spPr bwMode="auto">
            <a:xfrm>
              <a:off x="0" y="787"/>
              <a:ext cx="54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tIns="154800"/>
            <a:lstStyle/>
            <a:p>
              <a:endParaRPr lang="zh-CN" altLang="en-US"/>
            </a:p>
          </p:txBody>
        </p:sp>
        <p:sp>
          <p:nvSpPr>
            <p:cNvPr id="23572" name="Rectangle 9">
              <a:extLst>
                <a:ext uri="{FF2B5EF4-FFF2-40B4-BE49-F238E27FC236}">
                  <a16:creationId xmlns:a16="http://schemas.microsoft.com/office/drawing/2014/main" id="{A9E75091-FA89-4751-9371-4C2BC0CB6962}"/>
                </a:ext>
              </a:extLst>
            </p:cNvPr>
            <p:cNvSpPr>
              <a:spLocks noChangeArrowheads="1"/>
            </p:cNvSpPr>
            <p:nvPr/>
          </p:nvSpPr>
          <p:spPr bwMode="auto">
            <a:xfrm>
              <a:off x="556" y="583"/>
              <a:ext cx="1074" cy="468"/>
            </a:xfrm>
            <a:prstGeom prst="rect">
              <a:avLst/>
            </a:prstGeom>
            <a:solidFill>
              <a:srgbClr val="FFFFFF"/>
            </a:solidFill>
            <a:ln w="9525">
              <a:solidFill>
                <a:srgbClr val="000000"/>
              </a:solidFill>
              <a:miter lim="800000"/>
              <a:headEnd/>
              <a:tailEnd/>
            </a:ln>
          </p:spPr>
          <p:txBody>
            <a:bodyPr tIns="154800"/>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 typeface="Arial" panose="020B0604020202020204" pitchFamily="34" charset="0"/>
                <a:buNone/>
              </a:pPr>
              <a:r>
                <a:rPr lang="zh-CN" altLang="en-US" sz="1800">
                  <a:latin typeface="Arial" panose="020B0604020202020204" pitchFamily="34" charset="0"/>
                </a:rPr>
                <a:t>装入程序</a:t>
              </a:r>
            </a:p>
          </p:txBody>
        </p:sp>
        <p:grpSp>
          <p:nvGrpSpPr>
            <p:cNvPr id="23573" name="Group 10">
              <a:extLst>
                <a:ext uri="{FF2B5EF4-FFF2-40B4-BE49-F238E27FC236}">
                  <a16:creationId xmlns:a16="http://schemas.microsoft.com/office/drawing/2014/main" id="{9E8C41C9-8043-4E27-A68A-195E223CC03E}"/>
                </a:ext>
              </a:extLst>
            </p:cNvPr>
            <p:cNvGrpSpPr>
              <a:grpSpLocks/>
            </p:cNvGrpSpPr>
            <p:nvPr/>
          </p:nvGrpSpPr>
          <p:grpSpPr bwMode="auto">
            <a:xfrm>
              <a:off x="2168" y="0"/>
              <a:ext cx="2032" cy="1878"/>
              <a:chOff x="0" y="0"/>
              <a:chExt cx="2340" cy="2028"/>
            </a:xfrm>
          </p:grpSpPr>
          <p:sp>
            <p:nvSpPr>
              <p:cNvPr id="23577" name="Rectangle 11">
                <a:extLst>
                  <a:ext uri="{FF2B5EF4-FFF2-40B4-BE49-F238E27FC236}">
                    <a16:creationId xmlns:a16="http://schemas.microsoft.com/office/drawing/2014/main" id="{389BF3E5-85A3-4059-A5B2-A3F8B978EE88}"/>
                  </a:ext>
                </a:extLst>
              </p:cNvPr>
              <p:cNvSpPr>
                <a:spLocks noChangeArrowheads="1"/>
              </p:cNvSpPr>
              <p:nvPr/>
            </p:nvSpPr>
            <p:spPr bwMode="auto">
              <a:xfrm>
                <a:off x="0" y="0"/>
                <a:ext cx="2340" cy="2028"/>
              </a:xfrm>
              <a:prstGeom prst="rect">
                <a:avLst/>
              </a:prstGeom>
              <a:solidFill>
                <a:srgbClr val="FFFFFF"/>
              </a:solidFill>
              <a:ln w="9525">
                <a:solidFill>
                  <a:srgbClr val="000000"/>
                </a:solidFill>
                <a:miter lim="800000"/>
                <a:headEnd/>
                <a:tailEnd/>
              </a:ln>
            </p:spPr>
            <p:txBody>
              <a:bodyPr tIns="154800"/>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600">
                    <a:latin typeface="Arial" panose="020B0604020202020204" pitchFamily="34" charset="0"/>
                  </a:rPr>
                  <a:t>系统区</a:t>
                </a:r>
              </a:p>
              <a:p>
                <a:pPr algn="ctr" eaLnBrk="1" hangingPunct="1">
                  <a:spcBef>
                    <a:spcPct val="0"/>
                  </a:spcBef>
                  <a:buFont typeface="Arial" panose="020B0604020202020204" pitchFamily="34" charset="0"/>
                  <a:buNone/>
                </a:pPr>
                <a:r>
                  <a:rPr lang="zh-CN" altLang="en-US" sz="1600">
                    <a:latin typeface="Arial" panose="020B0604020202020204" pitchFamily="34" charset="0"/>
                  </a:rPr>
                  <a:t>（操作系统驻留程序）</a:t>
                </a:r>
              </a:p>
              <a:p>
                <a:pPr algn="ctr" eaLnBrk="1" hangingPunct="1">
                  <a:spcBef>
                    <a:spcPct val="0"/>
                  </a:spcBef>
                  <a:buFont typeface="Arial" panose="020B0604020202020204" pitchFamily="34" charset="0"/>
                  <a:buNone/>
                </a:pPr>
                <a:endParaRPr lang="zh-CN" altLang="en-US" sz="1600">
                  <a:latin typeface="Arial" panose="020B0604020202020204" pitchFamily="34" charset="0"/>
                </a:endParaRPr>
              </a:p>
              <a:p>
                <a:pPr eaLnBrk="1" hangingPunct="1">
                  <a:spcBef>
                    <a:spcPct val="0"/>
                  </a:spcBef>
                  <a:buFont typeface="Arial" panose="020B0604020202020204" pitchFamily="34" charset="0"/>
                  <a:buNone/>
                </a:pPr>
                <a:r>
                  <a:rPr lang="zh-CN" altLang="en-US" sz="1600">
                    <a:latin typeface="Arial" panose="020B0604020202020204" pitchFamily="34" charset="0"/>
                  </a:rPr>
                  <a:t>   </a:t>
                </a:r>
              </a:p>
              <a:p>
                <a:pPr algn="ctr" eaLnBrk="1" hangingPunct="1">
                  <a:spcBef>
                    <a:spcPct val="0"/>
                  </a:spcBef>
                  <a:buFont typeface="Arial" panose="020B0604020202020204" pitchFamily="34" charset="0"/>
                  <a:buNone/>
                </a:pPr>
                <a:endParaRPr lang="zh-CN" altLang="en-US" sz="1600">
                  <a:latin typeface="Arial" panose="020B0604020202020204" pitchFamily="34" charset="0"/>
                </a:endParaRPr>
              </a:p>
              <a:p>
                <a:pPr algn="ctr" eaLnBrk="1" hangingPunct="1">
                  <a:spcBef>
                    <a:spcPct val="0"/>
                  </a:spcBef>
                  <a:buFont typeface="Arial" panose="020B0604020202020204" pitchFamily="34" charset="0"/>
                  <a:buNone/>
                </a:pPr>
                <a:r>
                  <a:rPr lang="zh-CN" altLang="en-US" sz="1600">
                    <a:latin typeface="Arial" panose="020B0604020202020204" pitchFamily="34" charset="0"/>
                  </a:rPr>
                  <a:t>用户区</a:t>
                </a:r>
              </a:p>
              <a:p>
                <a:pPr algn="ctr" eaLnBrk="1" hangingPunct="1">
                  <a:spcBef>
                    <a:spcPct val="0"/>
                  </a:spcBef>
                  <a:buFont typeface="Arial" panose="020B0604020202020204" pitchFamily="34" charset="0"/>
                  <a:buNone/>
                </a:pPr>
                <a:r>
                  <a:rPr lang="zh-CN" altLang="en-US" sz="1600">
                    <a:latin typeface="Arial" panose="020B0604020202020204" pitchFamily="34" charset="0"/>
                  </a:rPr>
                  <a:t>（作业的程序、数据）</a:t>
                </a:r>
              </a:p>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23578" name="Line 12">
                <a:extLst>
                  <a:ext uri="{FF2B5EF4-FFF2-40B4-BE49-F238E27FC236}">
                    <a16:creationId xmlns:a16="http://schemas.microsoft.com/office/drawing/2014/main" id="{248CC948-4F89-4EE6-A0CD-3152BC51F93C}"/>
                  </a:ext>
                </a:extLst>
              </p:cNvPr>
              <p:cNvSpPr>
                <a:spLocks noChangeShapeType="1"/>
              </p:cNvSpPr>
              <p:nvPr/>
            </p:nvSpPr>
            <p:spPr bwMode="auto">
              <a:xfrm>
                <a:off x="0" y="780"/>
                <a:ext cx="234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tIns="154800"/>
              <a:lstStyle/>
              <a:p>
                <a:endParaRPr lang="zh-CN" altLang="en-US"/>
              </a:p>
            </p:txBody>
          </p:sp>
        </p:grpSp>
        <p:sp>
          <p:nvSpPr>
            <p:cNvPr id="23574" name="Line 13">
              <a:extLst>
                <a:ext uri="{FF2B5EF4-FFF2-40B4-BE49-F238E27FC236}">
                  <a16:creationId xmlns:a16="http://schemas.microsoft.com/office/drawing/2014/main" id="{64B819E6-4EBC-4FB5-9B58-E4DC58A6E2D9}"/>
                </a:ext>
              </a:extLst>
            </p:cNvPr>
            <p:cNvSpPr>
              <a:spLocks noChangeShapeType="1"/>
            </p:cNvSpPr>
            <p:nvPr/>
          </p:nvSpPr>
          <p:spPr bwMode="auto">
            <a:xfrm flipH="1">
              <a:off x="4200" y="786"/>
              <a:ext cx="592" cy="1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tIns="154800"/>
            <a:lstStyle/>
            <a:p>
              <a:endParaRPr lang="zh-CN" altLang="en-US"/>
            </a:p>
          </p:txBody>
        </p:sp>
        <p:sp>
          <p:nvSpPr>
            <p:cNvPr id="23575" name="Rectangle 14">
              <a:extLst>
                <a:ext uri="{FF2B5EF4-FFF2-40B4-BE49-F238E27FC236}">
                  <a16:creationId xmlns:a16="http://schemas.microsoft.com/office/drawing/2014/main" id="{EF58C4DD-39E6-4613-9279-831AD86196F1}"/>
                </a:ext>
              </a:extLst>
            </p:cNvPr>
            <p:cNvSpPr>
              <a:spLocks noChangeArrowheads="1"/>
            </p:cNvSpPr>
            <p:nvPr/>
          </p:nvSpPr>
          <p:spPr bwMode="auto">
            <a:xfrm>
              <a:off x="4844" y="508"/>
              <a:ext cx="1082" cy="468"/>
            </a:xfrm>
            <a:prstGeom prst="rect">
              <a:avLst/>
            </a:prstGeom>
            <a:solidFill>
              <a:srgbClr val="FFFFFF"/>
            </a:solidFill>
            <a:ln w="9525">
              <a:solidFill>
                <a:srgbClr val="000000"/>
              </a:solidFill>
              <a:miter lim="800000"/>
              <a:headEnd/>
              <a:tailEnd/>
            </a:ln>
          </p:spPr>
          <p:txBody>
            <a:bodyPr tIns="154800"/>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Arial" panose="020B0604020202020204" pitchFamily="34" charset="0"/>
                </a:rPr>
                <a:t>界限地址</a:t>
              </a:r>
            </a:p>
          </p:txBody>
        </p:sp>
        <p:sp>
          <p:nvSpPr>
            <p:cNvPr id="23576" name="Line 15">
              <a:extLst>
                <a:ext uri="{FF2B5EF4-FFF2-40B4-BE49-F238E27FC236}">
                  <a16:creationId xmlns:a16="http://schemas.microsoft.com/office/drawing/2014/main" id="{A77B7B5E-1DF6-4C4D-8F8A-D088630E2FA3}"/>
                </a:ext>
              </a:extLst>
            </p:cNvPr>
            <p:cNvSpPr>
              <a:spLocks noChangeShapeType="1"/>
            </p:cNvSpPr>
            <p:nvPr/>
          </p:nvSpPr>
          <p:spPr bwMode="auto">
            <a:xfrm>
              <a:off x="1620" y="786"/>
              <a:ext cx="54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tIns="154800"/>
            <a:lstStyle/>
            <a:p>
              <a:endParaRPr lang="zh-CN" altLang="en-US"/>
            </a:p>
          </p:txBody>
        </p:sp>
      </p:grpSp>
      <p:graphicFrame>
        <p:nvGraphicFramePr>
          <p:cNvPr id="21520" name="Group 16">
            <a:extLst>
              <a:ext uri="{FF2B5EF4-FFF2-40B4-BE49-F238E27FC236}">
                <a16:creationId xmlns:a16="http://schemas.microsoft.com/office/drawing/2014/main" id="{9BB913BF-42CE-45F1-9CCE-7076B8B9F673}"/>
              </a:ext>
            </a:extLst>
          </p:cNvPr>
          <p:cNvGraphicFramePr>
            <a:graphicFrameLocks noGrp="1"/>
          </p:cNvGraphicFramePr>
          <p:nvPr/>
        </p:nvGraphicFramePr>
        <p:xfrm>
          <a:off x="755650" y="333375"/>
          <a:ext cx="971550" cy="1871663"/>
        </p:xfrm>
        <a:graphic>
          <a:graphicData uri="http://schemas.openxmlformats.org/drawingml/2006/table">
            <a:tbl>
              <a:tblPr/>
              <a:tblGrid>
                <a:gridCol w="971550">
                  <a:extLst>
                    <a:ext uri="{9D8B030D-6E8A-4147-A177-3AD203B41FA5}">
                      <a16:colId xmlns:a16="http://schemas.microsoft.com/office/drawing/2014/main" val="20000"/>
                    </a:ext>
                  </a:extLst>
                </a:gridCol>
              </a:tblGrid>
              <a:tr h="69215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endParaRPr>
                    </a:p>
                  </a:txBody>
                  <a:tcPr marL="90170" marR="90170" marT="46990" marB="4699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9370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作业2</a:t>
                      </a:r>
                    </a:p>
                  </a:txBody>
                  <a:tcPr marL="90170" marR="90170" marT="46990" marB="4699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9370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作业1</a:t>
                      </a:r>
                    </a:p>
                  </a:txBody>
                  <a:tcPr marL="90170" marR="90170" marT="46990" marB="4699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92113">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endParaRPr>
                    </a:p>
                  </a:txBody>
                  <a:tcPr marL="90170" marR="90170" marT="46990" marB="4699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
        <p:nvSpPr>
          <p:cNvPr id="23569" name="Text Box 34">
            <a:extLst>
              <a:ext uri="{FF2B5EF4-FFF2-40B4-BE49-F238E27FC236}">
                <a16:creationId xmlns:a16="http://schemas.microsoft.com/office/drawing/2014/main" id="{C4068E40-805D-408C-9056-367B3DF9AA68}"/>
              </a:ext>
            </a:extLst>
          </p:cNvPr>
          <p:cNvSpPr txBox="1">
            <a:spLocks noChangeArrowheads="1"/>
          </p:cNvSpPr>
          <p:nvPr/>
        </p:nvSpPr>
        <p:spPr bwMode="auto">
          <a:xfrm>
            <a:off x="1493838" y="2781300"/>
            <a:ext cx="61658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b="0">
                <a:latin typeface="Arial" panose="020B0604020202020204" pitchFamily="34" charset="0"/>
              </a:rPr>
              <a:t>图</a:t>
            </a:r>
            <a:r>
              <a:rPr lang="en-US" altLang="zh-CN" sz="1600" b="0">
                <a:latin typeface="Arial" panose="020B0604020202020204" pitchFamily="34" charset="0"/>
              </a:rPr>
              <a:t>3-1 </a:t>
            </a:r>
            <a:r>
              <a:rPr lang="zh-CN" altLang="en-US" sz="1600" b="0">
                <a:latin typeface="Arial" panose="020B0604020202020204" pitchFamily="34" charset="0"/>
              </a:rPr>
              <a:t>单一连续区存储管理模式下的静态重定位地址转换示意图</a:t>
            </a:r>
          </a:p>
        </p:txBody>
      </p:sp>
      <p:sp>
        <p:nvSpPr>
          <p:cNvPr id="23570" name="Text Box 35">
            <a:extLst>
              <a:ext uri="{FF2B5EF4-FFF2-40B4-BE49-F238E27FC236}">
                <a16:creationId xmlns:a16="http://schemas.microsoft.com/office/drawing/2014/main" id="{0E8C44C9-AC68-47FC-B247-17F5CDB63A3A}"/>
              </a:ext>
            </a:extLst>
          </p:cNvPr>
          <p:cNvSpPr txBox="1">
            <a:spLocks noChangeArrowheads="1"/>
          </p:cNvSpPr>
          <p:nvPr/>
        </p:nvSpPr>
        <p:spPr bwMode="auto">
          <a:xfrm>
            <a:off x="250825" y="3187700"/>
            <a:ext cx="8785225" cy="3635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indent="-358775">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25000"/>
              </a:lnSpc>
              <a:spcBef>
                <a:spcPct val="50000"/>
              </a:spcBef>
              <a:buClr>
                <a:srgbClr val="FF3300"/>
              </a:buClr>
              <a:buFont typeface="Wingdings" panose="05000000000000000000" pitchFamily="2" charset="2"/>
              <a:buChar char="l"/>
            </a:pPr>
            <a:r>
              <a:rPr lang="zh-CN" altLang="en-US" sz="1800" b="0">
                <a:latin typeface="Arial" panose="020B0604020202020204" pitchFamily="34" charset="0"/>
              </a:rPr>
              <a:t>对于单一连续分配方式，为了实现存储保护，防止操作系统受到有意或无意的破坏，需要</a:t>
            </a:r>
            <a:r>
              <a:rPr lang="zh-CN" altLang="en-US" sz="2000">
                <a:solidFill>
                  <a:schemeClr val="hlink"/>
                </a:solidFill>
                <a:latin typeface="Arial" panose="020B0604020202020204" pitchFamily="34" charset="0"/>
                <a:ea typeface="方正粗黑宋简体" panose="02000000000000000000" pitchFamily="2" charset="-122"/>
              </a:rPr>
              <a:t>设置界限寄存器</a:t>
            </a:r>
            <a:r>
              <a:rPr lang="zh-CN" altLang="en-US" sz="1800" b="0">
                <a:latin typeface="Arial" panose="020B0604020202020204" pitchFamily="34" charset="0"/>
              </a:rPr>
              <a:t>。</a:t>
            </a:r>
            <a:r>
              <a:rPr lang="zh-CN" altLang="en-US" sz="1800">
                <a:latin typeface="Times New Roman" panose="02020603050405020304" pitchFamily="18" charset="0"/>
                <a:ea typeface="华文行楷" panose="02010800040101010101" pitchFamily="2" charset="-122"/>
              </a:rPr>
              <a:t>如果</a:t>
            </a:r>
            <a:r>
              <a:rPr lang="en-US" altLang="zh-CN" sz="1800">
                <a:latin typeface="Times New Roman" panose="02020603050405020304" pitchFamily="18" charset="0"/>
                <a:ea typeface="华文行楷" panose="02010800040101010101" pitchFamily="2" charset="-122"/>
              </a:rPr>
              <a:t>CPU</a:t>
            </a:r>
            <a:r>
              <a:rPr lang="zh-CN" altLang="en-US" sz="1800">
                <a:latin typeface="Times New Roman" panose="02020603050405020304" pitchFamily="18" charset="0"/>
                <a:ea typeface="华文行楷" panose="02010800040101010101" pitchFamily="2" charset="-122"/>
              </a:rPr>
              <a:t>处于用户态工作方式，则对于每一次访问，需检查其</a:t>
            </a:r>
            <a:r>
              <a:rPr lang="zh-CN" altLang="en-US" sz="1800">
                <a:solidFill>
                  <a:srgbClr val="FF3300"/>
                </a:solidFill>
                <a:latin typeface="方正粗黑宋简体" panose="02000000000000000000" pitchFamily="2" charset="-122"/>
                <a:ea typeface="方正粗黑宋简体" panose="02000000000000000000" pitchFamily="2" charset="-122"/>
              </a:rPr>
              <a:t>逻辑地址</a:t>
            </a:r>
            <a:r>
              <a:rPr lang="zh-CN" altLang="en-US" sz="1800">
                <a:latin typeface="Times New Roman" panose="02020603050405020304" pitchFamily="18" charset="0"/>
                <a:ea typeface="华文行楷" panose="02010800040101010101" pitchFamily="2" charset="-122"/>
              </a:rPr>
              <a:t>是否大于</a:t>
            </a:r>
            <a:r>
              <a:rPr lang="zh-CN" altLang="en-US" sz="1800">
                <a:solidFill>
                  <a:srgbClr val="FF3300"/>
                </a:solidFill>
                <a:latin typeface="方正粗黑宋简体" panose="02000000000000000000" pitchFamily="2" charset="-122"/>
                <a:ea typeface="方正粗黑宋简体" panose="02000000000000000000" pitchFamily="2" charset="-122"/>
              </a:rPr>
              <a:t>界限寄存器</a:t>
            </a:r>
            <a:r>
              <a:rPr lang="zh-CN" altLang="en-US" sz="1800">
                <a:latin typeface="Times New Roman" panose="02020603050405020304" pitchFamily="18" charset="0"/>
                <a:ea typeface="华文行楷" panose="02010800040101010101" pitchFamily="2" charset="-122"/>
              </a:rPr>
              <a:t>的值，如果大于界限寄存器的值，则表示已经</a:t>
            </a:r>
            <a:r>
              <a:rPr lang="zh-CN" altLang="en-US" sz="1800">
                <a:solidFill>
                  <a:srgbClr val="FF3300"/>
                </a:solidFill>
                <a:latin typeface="Times New Roman" panose="02020603050405020304" pitchFamily="18" charset="0"/>
                <a:ea typeface="华文行楷" panose="02010800040101010101" pitchFamily="2" charset="-122"/>
              </a:rPr>
              <a:t>越界</a:t>
            </a:r>
            <a:r>
              <a:rPr lang="zh-CN" altLang="en-US" sz="1800">
                <a:latin typeface="Times New Roman" panose="02020603050405020304" pitchFamily="18" charset="0"/>
                <a:ea typeface="华文行楷" panose="02010800040101010101" pitchFamily="2" charset="-122"/>
              </a:rPr>
              <a:t>，出现了用户程序对操作系统区域的访问，便</a:t>
            </a:r>
            <a:r>
              <a:rPr lang="zh-CN" altLang="en-US" sz="1800">
                <a:solidFill>
                  <a:srgbClr val="FF3300"/>
                </a:solidFill>
                <a:latin typeface="Times New Roman" panose="02020603050405020304" pitchFamily="18" charset="0"/>
                <a:ea typeface="华文行楷" panose="02010800040101010101" pitchFamily="2" charset="-122"/>
              </a:rPr>
              <a:t>产生中断</a:t>
            </a:r>
            <a:r>
              <a:rPr lang="zh-CN" altLang="en-US" sz="1800">
                <a:latin typeface="Times New Roman" panose="02020603050405020304" pitchFamily="18" charset="0"/>
                <a:ea typeface="华文行楷" panose="02010800040101010101" pitchFamily="2" charset="-122"/>
              </a:rPr>
              <a:t>，并将控制转给操作系统。如果</a:t>
            </a:r>
            <a:r>
              <a:rPr lang="en-US" altLang="zh-CN" sz="1800">
                <a:latin typeface="Times New Roman" panose="02020603050405020304" pitchFamily="18" charset="0"/>
                <a:ea typeface="华文行楷" panose="02010800040101010101" pitchFamily="2" charset="-122"/>
              </a:rPr>
              <a:t>CPU</a:t>
            </a:r>
            <a:r>
              <a:rPr lang="zh-CN" altLang="en-US" sz="1800">
                <a:latin typeface="Times New Roman" panose="02020603050405020304" pitchFamily="18" charset="0"/>
                <a:ea typeface="华文行楷" panose="02010800040101010101" pitchFamily="2" charset="-122"/>
              </a:rPr>
              <a:t>处于核心态工作方式，此时可以访问操作系统区域。</a:t>
            </a:r>
          </a:p>
          <a:p>
            <a:pPr algn="just" eaLnBrk="1" hangingPunct="1">
              <a:lnSpc>
                <a:spcPct val="125000"/>
              </a:lnSpc>
              <a:spcBef>
                <a:spcPct val="50000"/>
              </a:spcBef>
              <a:buClr>
                <a:srgbClr val="FF3300"/>
              </a:buClr>
              <a:buFont typeface="Wingdings" panose="05000000000000000000" pitchFamily="2" charset="2"/>
              <a:buChar char="l"/>
            </a:pPr>
            <a:r>
              <a:rPr lang="zh-CN" altLang="en-US" sz="1800" b="0">
                <a:latin typeface="Arial" panose="020B0604020202020204" pitchFamily="34" charset="0"/>
              </a:rPr>
              <a:t>早期的单用户、单任务的操作系统（如</a:t>
            </a:r>
            <a:r>
              <a:rPr lang="en-US" altLang="zh-CN" sz="1800" b="0">
                <a:latin typeface="Arial" panose="020B0604020202020204" pitchFamily="34" charset="0"/>
              </a:rPr>
              <a:t>MS-DOS</a:t>
            </a:r>
            <a:r>
              <a:rPr lang="zh-CN" altLang="en-US" sz="1800" b="0">
                <a:latin typeface="Arial" panose="020B0604020202020204" pitchFamily="34" charset="0"/>
              </a:rPr>
              <a:t>、</a:t>
            </a:r>
            <a:r>
              <a:rPr lang="en-US" altLang="zh-CN" sz="1800" b="0">
                <a:latin typeface="Arial" panose="020B0604020202020204" pitchFamily="34" charset="0"/>
              </a:rPr>
              <a:t>CP/M</a:t>
            </a:r>
            <a:r>
              <a:rPr lang="zh-CN" altLang="en-US" sz="1800" b="0">
                <a:latin typeface="Arial" panose="020B0604020202020204" pitchFamily="34" charset="0"/>
              </a:rPr>
              <a:t>等），使用计算机的用户</a:t>
            </a:r>
            <a:r>
              <a:rPr lang="zh-CN" altLang="en-US" sz="2000">
                <a:solidFill>
                  <a:schemeClr val="hlink"/>
                </a:solidFill>
                <a:latin typeface="Arial" panose="020B0604020202020204" pitchFamily="34" charset="0"/>
                <a:ea typeface="方正粗黑宋简体" panose="02000000000000000000" pitchFamily="2" charset="-122"/>
              </a:rPr>
              <a:t>占用了全部计算机资源</a:t>
            </a:r>
            <a:r>
              <a:rPr lang="zh-CN" altLang="en-US" sz="1800" b="0">
                <a:latin typeface="Arial" panose="020B0604020202020204" pitchFamily="34" charset="0"/>
              </a:rPr>
              <a:t>。这时的存储管理方案采用的是单一连续分配方案。</a:t>
            </a:r>
          </a:p>
          <a:p>
            <a:pPr algn="just" eaLnBrk="1" hangingPunct="1">
              <a:lnSpc>
                <a:spcPct val="125000"/>
              </a:lnSpc>
              <a:spcBef>
                <a:spcPct val="50000"/>
              </a:spcBef>
              <a:buClr>
                <a:srgbClr val="FF3300"/>
              </a:buClr>
              <a:buFont typeface="Wingdings" panose="05000000000000000000" pitchFamily="2" charset="2"/>
              <a:buChar char="l"/>
            </a:pPr>
            <a:r>
              <a:rPr lang="zh-CN" altLang="en-US" sz="2000">
                <a:solidFill>
                  <a:schemeClr val="hlink"/>
                </a:solidFill>
                <a:latin typeface="Arial" panose="020B0604020202020204" pitchFamily="34" charset="0"/>
                <a:ea typeface="方正粗黑宋简体" panose="02000000000000000000" pitchFamily="2" charset="-122"/>
              </a:rPr>
              <a:t>单一连续分配方式的优点</a:t>
            </a:r>
            <a:r>
              <a:rPr lang="zh-CN" altLang="en-US" sz="1800" b="0">
                <a:latin typeface="Arial" panose="020B0604020202020204" pitchFamily="34" charset="0"/>
              </a:rPr>
              <a:t>是方法简单，易于实现；缺点是它仅适用于单道程序，不能使处理器和内存得到充分利用。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内容占位符 2">
            <a:extLst>
              <a:ext uri="{FF2B5EF4-FFF2-40B4-BE49-F238E27FC236}">
                <a16:creationId xmlns:a16="http://schemas.microsoft.com/office/drawing/2014/main" id="{DAE64571-B83A-844F-87CE-C8F2942BF0CD}"/>
              </a:ext>
            </a:extLst>
          </p:cNvPr>
          <p:cNvSpPr>
            <a:spLocks noGrp="1"/>
          </p:cNvSpPr>
          <p:nvPr>
            <p:ph idx="1"/>
          </p:nvPr>
        </p:nvSpPr>
        <p:spPr>
          <a:xfrm>
            <a:off x="517923" y="1340768"/>
            <a:ext cx="5715000" cy="4499248"/>
          </a:xfrm>
        </p:spPr>
        <p:txBody>
          <a:bodyPr/>
          <a:lstStyle/>
          <a:p>
            <a:pPr>
              <a:buClr>
                <a:srgbClr val="0000FF"/>
              </a:buClr>
            </a:pPr>
            <a:r>
              <a:rPr lang="zh-CN" altLang="en-US" sz="1800" b="1" dirty="0">
                <a:solidFill>
                  <a:srgbClr val="0000FF"/>
                </a:solidFill>
                <a:latin typeface="幼圆" pitchFamily="49" charset="-122"/>
                <a:ea typeface="幼圆" pitchFamily="49" charset="-122"/>
              </a:rPr>
              <a:t>单一连续分配</a:t>
            </a:r>
            <a:endParaRPr lang="en-US" altLang="zh-CN" sz="1800" b="1" dirty="0">
              <a:solidFill>
                <a:srgbClr val="0000FF"/>
              </a:solidFill>
              <a:latin typeface="幼圆" pitchFamily="49" charset="-122"/>
              <a:ea typeface="幼圆" pitchFamily="49" charset="-122"/>
            </a:endParaRPr>
          </a:p>
          <a:p>
            <a:pPr lvl="1">
              <a:buClr>
                <a:srgbClr val="0000FF"/>
              </a:buClr>
            </a:pPr>
            <a:r>
              <a:rPr lang="zh-CN" altLang="en-US" sz="1800" b="1" dirty="0">
                <a:latin typeface="幼圆" pitchFamily="49" charset="-122"/>
                <a:ea typeface="幼圆" pitchFamily="49" charset="-122"/>
              </a:rPr>
              <a:t>在用户区只装一道用户程序，整个内存的用户空间被该程序独占</a:t>
            </a:r>
            <a:endParaRPr lang="en-US" altLang="zh-CN" sz="1800" b="1" dirty="0">
              <a:latin typeface="幼圆" pitchFamily="49" charset="-122"/>
              <a:ea typeface="幼圆" pitchFamily="49" charset="-122"/>
            </a:endParaRPr>
          </a:p>
          <a:p>
            <a:pPr>
              <a:buClr>
                <a:srgbClr val="0000FF"/>
              </a:buClr>
            </a:pPr>
            <a:r>
              <a:rPr lang="zh-CN" altLang="en-US" sz="1800" b="1" dirty="0">
                <a:solidFill>
                  <a:srgbClr val="0000FF"/>
                </a:solidFill>
                <a:latin typeface="幼圆" pitchFamily="49" charset="-122"/>
                <a:ea typeface="幼圆" pitchFamily="49" charset="-122"/>
              </a:rPr>
              <a:t>适用范围</a:t>
            </a:r>
            <a:endParaRPr lang="en-US" altLang="zh-CN" sz="1800" b="1" dirty="0">
              <a:solidFill>
                <a:srgbClr val="0000FF"/>
              </a:solidFill>
              <a:latin typeface="幼圆" pitchFamily="49" charset="-122"/>
              <a:ea typeface="幼圆" pitchFamily="49" charset="-122"/>
            </a:endParaRPr>
          </a:p>
          <a:p>
            <a:pPr lvl="1">
              <a:buClr>
                <a:srgbClr val="0000FF"/>
              </a:buClr>
            </a:pPr>
            <a:r>
              <a:rPr lang="zh-CN" altLang="en-US" sz="1800" b="1" dirty="0">
                <a:latin typeface="幼圆" pitchFamily="49" charset="-122"/>
                <a:ea typeface="幼圆" pitchFamily="49" charset="-122"/>
              </a:rPr>
              <a:t>单用户单任务系统</a:t>
            </a:r>
            <a:endParaRPr lang="en-US" altLang="zh-CN" sz="1800" b="1" dirty="0">
              <a:latin typeface="幼圆" pitchFamily="49" charset="-122"/>
              <a:ea typeface="幼圆" pitchFamily="49" charset="-122"/>
            </a:endParaRPr>
          </a:p>
          <a:p>
            <a:pPr lvl="1">
              <a:buClr>
                <a:srgbClr val="0000FF"/>
              </a:buClr>
            </a:pPr>
            <a:r>
              <a:rPr lang="zh-CN" altLang="en-US" sz="1800" b="1" dirty="0">
                <a:latin typeface="幼圆" pitchFamily="49" charset="-122"/>
                <a:ea typeface="幼圆" pitchFamily="49" charset="-122"/>
              </a:rPr>
              <a:t>典型操作系统</a:t>
            </a:r>
            <a:r>
              <a:rPr lang="en-US" altLang="zh-CN" sz="1800" b="1" dirty="0">
                <a:latin typeface="幼圆" pitchFamily="49" charset="-122"/>
                <a:ea typeface="幼圆" pitchFamily="49" charset="-122"/>
              </a:rPr>
              <a:t>CP/M,MS-DOS,RT11</a:t>
            </a:r>
          </a:p>
          <a:p>
            <a:pPr>
              <a:buClr>
                <a:srgbClr val="0000FF"/>
              </a:buClr>
            </a:pPr>
            <a:r>
              <a:rPr lang="zh-CN" altLang="en-US" sz="1800" b="1" dirty="0">
                <a:solidFill>
                  <a:srgbClr val="0000FF"/>
                </a:solidFill>
                <a:latin typeface="幼圆" pitchFamily="49" charset="-122"/>
                <a:ea typeface="幼圆" pitchFamily="49" charset="-122"/>
              </a:rPr>
              <a:t>内存保护（部分</a:t>
            </a:r>
            <a:r>
              <a:rPr lang="en-US" altLang="zh-CN" sz="1800" b="1" dirty="0">
                <a:solidFill>
                  <a:srgbClr val="0000FF"/>
                </a:solidFill>
                <a:latin typeface="幼圆" pitchFamily="49" charset="-122"/>
                <a:ea typeface="幼圆" pitchFamily="49" charset="-122"/>
              </a:rPr>
              <a:t>OS</a:t>
            </a:r>
            <a:r>
              <a:rPr lang="zh-CN" altLang="en-US" sz="1800" b="1" dirty="0">
                <a:solidFill>
                  <a:srgbClr val="0000FF"/>
                </a:solidFill>
                <a:latin typeface="幼圆" pitchFamily="49" charset="-122"/>
                <a:ea typeface="幼圆" pitchFamily="49" charset="-122"/>
              </a:rPr>
              <a:t>设置）</a:t>
            </a:r>
            <a:endParaRPr lang="en-US" altLang="zh-CN" sz="1800" b="1" dirty="0">
              <a:solidFill>
                <a:srgbClr val="0000FF"/>
              </a:solidFill>
              <a:latin typeface="幼圆" pitchFamily="49" charset="-122"/>
              <a:ea typeface="幼圆" pitchFamily="49" charset="-122"/>
            </a:endParaRPr>
          </a:p>
          <a:p>
            <a:pPr lvl="1">
              <a:buClr>
                <a:srgbClr val="0000FF"/>
              </a:buClr>
            </a:pPr>
            <a:r>
              <a:rPr lang="zh-CN" altLang="en-US" sz="1800" b="1" dirty="0">
                <a:latin typeface="幼圆" pitchFamily="49" charset="-122"/>
                <a:ea typeface="幼圆" pitchFamily="49" charset="-122"/>
              </a:rPr>
              <a:t>基址寄存器</a:t>
            </a:r>
            <a:endParaRPr lang="en-US" altLang="zh-CN" sz="1800" b="1" dirty="0">
              <a:latin typeface="幼圆" pitchFamily="49" charset="-122"/>
              <a:ea typeface="幼圆" pitchFamily="49" charset="-122"/>
            </a:endParaRPr>
          </a:p>
          <a:p>
            <a:pPr lvl="1">
              <a:buClr>
                <a:srgbClr val="0000FF"/>
              </a:buClr>
            </a:pPr>
            <a:r>
              <a:rPr lang="zh-CN" altLang="en-US" sz="1800" b="1" dirty="0">
                <a:latin typeface="幼圆" pitchFamily="49" charset="-122"/>
                <a:ea typeface="幼圆" pitchFamily="49" charset="-122"/>
              </a:rPr>
              <a:t>界限寄存器</a:t>
            </a:r>
            <a:endParaRPr lang="en-US" altLang="zh-CN" sz="1800" b="1" dirty="0">
              <a:latin typeface="幼圆" pitchFamily="49" charset="-122"/>
              <a:ea typeface="幼圆" pitchFamily="49" charset="-122"/>
            </a:endParaRPr>
          </a:p>
          <a:p>
            <a:pPr>
              <a:buClr>
                <a:srgbClr val="0000FF"/>
              </a:buClr>
            </a:pPr>
            <a:r>
              <a:rPr lang="zh-CN" altLang="en-US" sz="1800" b="1" dirty="0">
                <a:solidFill>
                  <a:srgbClr val="0000FF"/>
                </a:solidFill>
                <a:latin typeface="幼圆" pitchFamily="49" charset="-122"/>
                <a:ea typeface="幼圆" pitchFamily="49" charset="-122"/>
              </a:rPr>
              <a:t>特点</a:t>
            </a:r>
            <a:endParaRPr lang="en-US" altLang="zh-CN" sz="1800" b="1" dirty="0">
              <a:solidFill>
                <a:srgbClr val="0000FF"/>
              </a:solidFill>
              <a:latin typeface="幼圆" pitchFamily="49" charset="-122"/>
              <a:ea typeface="幼圆" pitchFamily="49" charset="-122"/>
            </a:endParaRPr>
          </a:p>
          <a:p>
            <a:pPr lvl="1">
              <a:buClr>
                <a:srgbClr val="0000FF"/>
              </a:buClr>
            </a:pPr>
            <a:r>
              <a:rPr lang="zh-CN" altLang="en-US" sz="1800" b="1" dirty="0">
                <a:latin typeface="幼圆" pitchFamily="49" charset="-122"/>
                <a:ea typeface="幼圆" pitchFamily="49" charset="-122"/>
              </a:rPr>
              <a:t>存储器利用率低</a:t>
            </a:r>
            <a:endParaRPr lang="en-US" altLang="zh-CN" sz="1800" b="1" dirty="0">
              <a:latin typeface="幼圆" pitchFamily="49" charset="-122"/>
              <a:ea typeface="幼圆" pitchFamily="49" charset="-122"/>
            </a:endParaRPr>
          </a:p>
          <a:p>
            <a:pPr lvl="1">
              <a:buClr>
                <a:srgbClr val="0000FF"/>
              </a:buClr>
            </a:pPr>
            <a:r>
              <a:rPr lang="zh-CN" altLang="en-US" sz="1800" b="1" dirty="0">
                <a:latin typeface="幼圆" pitchFamily="49" charset="-122"/>
                <a:ea typeface="幼圆" pitchFamily="49" charset="-122"/>
              </a:rPr>
              <a:t>不支持多道程序设计技术</a:t>
            </a:r>
          </a:p>
        </p:txBody>
      </p:sp>
      <p:sp>
        <p:nvSpPr>
          <p:cNvPr id="22531" name="Rectangle 2">
            <a:extLst>
              <a:ext uri="{FF2B5EF4-FFF2-40B4-BE49-F238E27FC236}">
                <a16:creationId xmlns:a16="http://schemas.microsoft.com/office/drawing/2014/main" id="{C000AEDD-12EF-3E42-879F-5A008F197996}"/>
              </a:ext>
            </a:extLst>
          </p:cNvPr>
          <p:cNvSpPr>
            <a:spLocks noChangeArrowheads="1"/>
          </p:cNvSpPr>
          <p:nvPr/>
        </p:nvSpPr>
        <p:spPr bwMode="auto">
          <a:xfrm>
            <a:off x="323528" y="260648"/>
            <a:ext cx="571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2100" dirty="0">
                <a:solidFill>
                  <a:srgbClr val="FF0066"/>
                </a:solidFill>
                <a:latin typeface="Arial" panose="020B0604020202020204" pitchFamily="34" charset="0"/>
                <a:ea typeface="幼圆" pitchFamily="49" charset="-122"/>
              </a:rPr>
              <a:t>连续分配存储管理方式</a:t>
            </a:r>
            <a:r>
              <a:rPr lang="en-US" altLang="zh-CN" sz="2100" dirty="0">
                <a:solidFill>
                  <a:srgbClr val="3333FF"/>
                </a:solidFill>
                <a:latin typeface="Arial" panose="020B0604020202020204" pitchFamily="34" charset="0"/>
                <a:ea typeface="幼圆" pitchFamily="49" charset="-122"/>
              </a:rPr>
              <a:t>—— </a:t>
            </a:r>
            <a:r>
              <a:rPr lang="zh-CN" altLang="en-US" sz="2100" dirty="0">
                <a:solidFill>
                  <a:srgbClr val="3333FF"/>
                </a:solidFill>
                <a:latin typeface="Arial" panose="020B0604020202020204" pitchFamily="34" charset="0"/>
                <a:ea typeface="幼圆" pitchFamily="49" charset="-122"/>
              </a:rPr>
              <a:t>单一连续分配</a:t>
            </a:r>
          </a:p>
        </p:txBody>
      </p:sp>
      <p:sp>
        <p:nvSpPr>
          <p:cNvPr id="22532" name="矩形 4">
            <a:extLst>
              <a:ext uri="{FF2B5EF4-FFF2-40B4-BE49-F238E27FC236}">
                <a16:creationId xmlns:a16="http://schemas.microsoft.com/office/drawing/2014/main" id="{2C6B138E-761B-C549-A47B-AB4692E1B7FE}"/>
              </a:ext>
            </a:extLst>
          </p:cNvPr>
          <p:cNvSpPr>
            <a:spLocks noChangeArrowheads="1"/>
          </p:cNvSpPr>
          <p:nvPr/>
        </p:nvSpPr>
        <p:spPr bwMode="auto">
          <a:xfrm>
            <a:off x="6340080" y="1607345"/>
            <a:ext cx="1339453" cy="3750469"/>
          </a:xfrm>
          <a:prstGeom prst="rect">
            <a:avLst/>
          </a:prstGeom>
          <a:solidFill>
            <a:srgbClr val="53FFA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6" name="矩形 5">
            <a:extLst>
              <a:ext uri="{FF2B5EF4-FFF2-40B4-BE49-F238E27FC236}">
                <a16:creationId xmlns:a16="http://schemas.microsoft.com/office/drawing/2014/main" id="{B395133D-3390-A040-83B5-6484636E91A5}"/>
              </a:ext>
            </a:extLst>
          </p:cNvPr>
          <p:cNvSpPr/>
          <p:nvPr/>
        </p:nvSpPr>
        <p:spPr bwMode="auto">
          <a:xfrm>
            <a:off x="6340080" y="1607345"/>
            <a:ext cx="1339453" cy="803672"/>
          </a:xfrm>
          <a:prstGeom prst="rect">
            <a:avLst/>
          </a:prstGeom>
          <a:solidFill>
            <a:srgbClr val="FF0000"/>
          </a:solidFill>
          <a:ln w="12700" cap="flat" cmpd="sng" algn="ctr">
            <a:solidFill>
              <a:schemeClr val="tx1"/>
            </a:solidFill>
            <a:prstDash val="solid"/>
            <a:round/>
            <a:headEnd type="none" w="sm" len="sm"/>
            <a:tailEnd type="none" w="sm" len="sm"/>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a:effectLst>
                  <a:outerShdw blurRad="38100" dist="38100" dir="2700000" algn="tl">
                    <a:srgbClr val="000000"/>
                  </a:outerShdw>
                </a:effectLst>
                <a:latin typeface="幼圆" pitchFamily="49" charset="-122"/>
                <a:ea typeface="幼圆" pitchFamily="49" charset="-122"/>
              </a:rPr>
              <a:t>操作系统</a:t>
            </a:r>
          </a:p>
        </p:txBody>
      </p:sp>
      <p:sp>
        <p:nvSpPr>
          <p:cNvPr id="22534" name="TextBox 8">
            <a:extLst>
              <a:ext uri="{FF2B5EF4-FFF2-40B4-BE49-F238E27FC236}">
                <a16:creationId xmlns:a16="http://schemas.microsoft.com/office/drawing/2014/main" id="{D7817990-BB0E-0540-B792-B9D4B1A0FE9C}"/>
              </a:ext>
            </a:extLst>
          </p:cNvPr>
          <p:cNvSpPr txBox="1">
            <a:spLocks noChangeArrowheads="1"/>
          </p:cNvSpPr>
          <p:nvPr/>
        </p:nvSpPr>
        <p:spPr bwMode="auto">
          <a:xfrm>
            <a:off x="6682086" y="2786064"/>
            <a:ext cx="461665" cy="1232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用户区</a:t>
            </a:r>
          </a:p>
        </p:txBody>
      </p:sp>
      <p:sp>
        <p:nvSpPr>
          <p:cNvPr id="7" name="矩形 6">
            <a:extLst>
              <a:ext uri="{FF2B5EF4-FFF2-40B4-BE49-F238E27FC236}">
                <a16:creationId xmlns:a16="http://schemas.microsoft.com/office/drawing/2014/main" id="{B617DC3F-9AD7-124E-9917-6F7E6BA7B5EC}"/>
              </a:ext>
            </a:extLst>
          </p:cNvPr>
          <p:cNvSpPr>
            <a:spLocks noChangeArrowheads="1"/>
          </p:cNvSpPr>
          <p:nvPr/>
        </p:nvSpPr>
        <p:spPr bwMode="auto">
          <a:xfrm>
            <a:off x="6340080" y="2411017"/>
            <a:ext cx="1339453" cy="1607344"/>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2536" name="TextBox 9">
            <a:extLst>
              <a:ext uri="{FF2B5EF4-FFF2-40B4-BE49-F238E27FC236}">
                <a16:creationId xmlns:a16="http://schemas.microsoft.com/office/drawing/2014/main" id="{EAEE7ED0-1923-9D46-897B-498B125619D2}"/>
              </a:ext>
            </a:extLst>
          </p:cNvPr>
          <p:cNvSpPr txBox="1">
            <a:spLocks noChangeArrowheads="1"/>
          </p:cNvSpPr>
          <p:nvPr/>
        </p:nvSpPr>
        <p:spPr bwMode="auto">
          <a:xfrm>
            <a:off x="6286501" y="2089547"/>
            <a:ext cx="1393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（系统区）</a:t>
            </a:r>
          </a:p>
        </p:txBody>
      </p:sp>
      <p:sp>
        <p:nvSpPr>
          <p:cNvPr id="9" name="TextBox 8">
            <a:extLst>
              <a:ext uri="{FF2B5EF4-FFF2-40B4-BE49-F238E27FC236}">
                <a16:creationId xmlns:a16="http://schemas.microsoft.com/office/drawing/2014/main" id="{7B62BEAB-98EF-A548-BE99-508AD09457B9}"/>
              </a:ext>
            </a:extLst>
          </p:cNvPr>
          <p:cNvSpPr txBox="1">
            <a:spLocks noChangeArrowheads="1"/>
          </p:cNvSpPr>
          <p:nvPr/>
        </p:nvSpPr>
        <p:spPr bwMode="auto">
          <a:xfrm>
            <a:off x="6393658" y="2893219"/>
            <a:ext cx="123229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a:solidFill>
                  <a:srgbClr val="0000FF"/>
                </a:solidFill>
              </a:rPr>
              <a:t>用户程序</a:t>
            </a:r>
          </a:p>
        </p:txBody>
      </p:sp>
    </p:spTree>
    <p:extLst>
      <p:ext uri="{BB962C8B-B14F-4D97-AF65-F5344CB8AC3E}">
        <p14:creationId xmlns:p14="http://schemas.microsoft.com/office/powerpoint/2010/main" val="1322445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1986">
                                            <p:txEl>
                                              <p:pRg st="0" end="0"/>
                                            </p:txEl>
                                          </p:spTgt>
                                        </p:tgtEl>
                                        <p:attrNameLst>
                                          <p:attrName>style.visibility</p:attrName>
                                        </p:attrNameLst>
                                      </p:cBhvr>
                                      <p:to>
                                        <p:strVal val="visible"/>
                                      </p:to>
                                    </p:set>
                                    <p:animEffect transition="in" filter="blinds(horizontal)">
                                      <p:cBhvr>
                                        <p:cTn id="15" dur="500"/>
                                        <p:tgtEl>
                                          <p:spTgt spid="41986">
                                            <p:txEl>
                                              <p:pRg st="0" end="0"/>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1986">
                                            <p:txEl>
                                              <p:pRg st="1" end="1"/>
                                            </p:txEl>
                                          </p:spTgt>
                                        </p:tgtEl>
                                        <p:attrNameLst>
                                          <p:attrName>style.visibility</p:attrName>
                                        </p:attrNameLst>
                                      </p:cBhvr>
                                      <p:to>
                                        <p:strVal val="visible"/>
                                      </p:to>
                                    </p:set>
                                    <p:animEffect transition="in" filter="blinds(horizontal)">
                                      <p:cBhvr>
                                        <p:cTn id="18" dur="500"/>
                                        <p:tgtEl>
                                          <p:spTgt spid="41986">
                                            <p:txEl>
                                              <p:pRg st="1" end="1"/>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41986">
                                            <p:txEl>
                                              <p:pRg st="2" end="2"/>
                                            </p:txEl>
                                          </p:spTgt>
                                        </p:tgtEl>
                                        <p:attrNameLst>
                                          <p:attrName>style.visibility</p:attrName>
                                        </p:attrNameLst>
                                      </p:cBhvr>
                                      <p:to>
                                        <p:strVal val="visible"/>
                                      </p:to>
                                    </p:set>
                                    <p:animEffect transition="in" filter="blinds(horizontal)">
                                      <p:cBhvr>
                                        <p:cTn id="23" dur="500"/>
                                        <p:tgtEl>
                                          <p:spTgt spid="41986">
                                            <p:txEl>
                                              <p:pRg st="2" end="2"/>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1986">
                                            <p:txEl>
                                              <p:pRg st="3" end="3"/>
                                            </p:txEl>
                                          </p:spTgt>
                                        </p:tgtEl>
                                        <p:attrNameLst>
                                          <p:attrName>style.visibility</p:attrName>
                                        </p:attrNameLst>
                                      </p:cBhvr>
                                      <p:to>
                                        <p:strVal val="visible"/>
                                      </p:to>
                                    </p:set>
                                    <p:animEffect transition="in" filter="blinds(horizontal)">
                                      <p:cBhvr>
                                        <p:cTn id="26" dur="500"/>
                                        <p:tgtEl>
                                          <p:spTgt spid="41986">
                                            <p:txEl>
                                              <p:pRg st="3" end="3"/>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1986">
                                            <p:txEl>
                                              <p:pRg st="4" end="4"/>
                                            </p:txEl>
                                          </p:spTgt>
                                        </p:tgtEl>
                                        <p:attrNameLst>
                                          <p:attrName>style.visibility</p:attrName>
                                        </p:attrNameLst>
                                      </p:cBhvr>
                                      <p:to>
                                        <p:strVal val="visible"/>
                                      </p:to>
                                    </p:set>
                                    <p:animEffect transition="in" filter="blinds(horizontal)">
                                      <p:cBhvr>
                                        <p:cTn id="29" dur="500"/>
                                        <p:tgtEl>
                                          <p:spTgt spid="41986">
                                            <p:txEl>
                                              <p:pRg st="4" end="4"/>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41986">
                                            <p:txEl>
                                              <p:pRg st="5" end="5"/>
                                            </p:txEl>
                                          </p:spTgt>
                                        </p:tgtEl>
                                        <p:attrNameLst>
                                          <p:attrName>style.visibility</p:attrName>
                                        </p:attrNameLst>
                                      </p:cBhvr>
                                      <p:to>
                                        <p:strVal val="visible"/>
                                      </p:to>
                                    </p:set>
                                    <p:animEffect transition="in" filter="blinds(horizontal)">
                                      <p:cBhvr>
                                        <p:cTn id="34" dur="500"/>
                                        <p:tgtEl>
                                          <p:spTgt spid="41986">
                                            <p:txEl>
                                              <p:pRg st="5" end="5"/>
                                            </p:txEl>
                                          </p:spTgt>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41986">
                                            <p:txEl>
                                              <p:pRg st="6" end="6"/>
                                            </p:txEl>
                                          </p:spTgt>
                                        </p:tgtEl>
                                        <p:attrNameLst>
                                          <p:attrName>style.visibility</p:attrName>
                                        </p:attrNameLst>
                                      </p:cBhvr>
                                      <p:to>
                                        <p:strVal val="visible"/>
                                      </p:to>
                                    </p:set>
                                    <p:animEffect transition="in" filter="blinds(horizontal)">
                                      <p:cBhvr>
                                        <p:cTn id="37" dur="500"/>
                                        <p:tgtEl>
                                          <p:spTgt spid="41986">
                                            <p:txEl>
                                              <p:pRg st="6" end="6"/>
                                            </p:txEl>
                                          </p:spTgt>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41986">
                                            <p:txEl>
                                              <p:pRg st="7" end="7"/>
                                            </p:txEl>
                                          </p:spTgt>
                                        </p:tgtEl>
                                        <p:attrNameLst>
                                          <p:attrName>style.visibility</p:attrName>
                                        </p:attrNameLst>
                                      </p:cBhvr>
                                      <p:to>
                                        <p:strVal val="visible"/>
                                      </p:to>
                                    </p:set>
                                    <p:animEffect transition="in" filter="blinds(horizontal)">
                                      <p:cBhvr>
                                        <p:cTn id="40" dur="500"/>
                                        <p:tgtEl>
                                          <p:spTgt spid="41986">
                                            <p:txEl>
                                              <p:pRg st="7" end="7"/>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41986">
                                            <p:txEl>
                                              <p:pRg st="8" end="8"/>
                                            </p:txEl>
                                          </p:spTgt>
                                        </p:tgtEl>
                                        <p:attrNameLst>
                                          <p:attrName>style.visibility</p:attrName>
                                        </p:attrNameLst>
                                      </p:cBhvr>
                                      <p:to>
                                        <p:strVal val="visible"/>
                                      </p:to>
                                    </p:set>
                                    <p:animEffect transition="in" filter="blinds(horizontal)">
                                      <p:cBhvr>
                                        <p:cTn id="45" dur="500"/>
                                        <p:tgtEl>
                                          <p:spTgt spid="41986">
                                            <p:txEl>
                                              <p:pRg st="8" end="8"/>
                                            </p:txEl>
                                          </p:spTgt>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41986">
                                            <p:txEl>
                                              <p:pRg st="9" end="9"/>
                                            </p:txEl>
                                          </p:spTgt>
                                        </p:tgtEl>
                                        <p:attrNameLst>
                                          <p:attrName>style.visibility</p:attrName>
                                        </p:attrNameLst>
                                      </p:cBhvr>
                                      <p:to>
                                        <p:strVal val="visible"/>
                                      </p:to>
                                    </p:set>
                                    <p:animEffect transition="in" filter="blinds(horizontal)">
                                      <p:cBhvr>
                                        <p:cTn id="48" dur="500"/>
                                        <p:tgtEl>
                                          <p:spTgt spid="41986">
                                            <p:txEl>
                                              <p:pRg st="9" end="9"/>
                                            </p:txEl>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41986">
                                            <p:txEl>
                                              <p:pRg st="10" end="10"/>
                                            </p:txEl>
                                          </p:spTgt>
                                        </p:tgtEl>
                                        <p:attrNameLst>
                                          <p:attrName>style.visibility</p:attrName>
                                        </p:attrNameLst>
                                      </p:cBhvr>
                                      <p:to>
                                        <p:strVal val="visible"/>
                                      </p:to>
                                    </p:set>
                                    <p:animEffect transition="in" filter="blinds(horizontal)">
                                      <p:cBhvr>
                                        <p:cTn id="51" dur="500"/>
                                        <p:tgtEl>
                                          <p:spTgt spid="4198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P spid="7" grpId="0" animBg="1"/>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DDDA4CB-2394-7E4F-8546-75674A794B5B}"/>
              </a:ext>
            </a:extLst>
          </p:cNvPr>
          <p:cNvSpPr>
            <a:spLocks noChangeArrowheads="1"/>
          </p:cNvSpPr>
          <p:nvPr/>
        </p:nvSpPr>
        <p:spPr bwMode="auto">
          <a:xfrm>
            <a:off x="2818210" y="1683544"/>
            <a:ext cx="1428750" cy="6286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endParaRPr>
          </a:p>
        </p:txBody>
      </p:sp>
      <p:sp>
        <p:nvSpPr>
          <p:cNvPr id="23555" name="Rectangle 3">
            <a:extLst>
              <a:ext uri="{FF2B5EF4-FFF2-40B4-BE49-F238E27FC236}">
                <a16:creationId xmlns:a16="http://schemas.microsoft.com/office/drawing/2014/main" id="{65931438-6301-244B-8E07-5BF21B02C2A3}"/>
              </a:ext>
            </a:extLst>
          </p:cNvPr>
          <p:cNvSpPr>
            <a:spLocks noChangeArrowheads="1"/>
          </p:cNvSpPr>
          <p:nvPr/>
        </p:nvSpPr>
        <p:spPr bwMode="auto">
          <a:xfrm>
            <a:off x="5218510" y="1683544"/>
            <a:ext cx="1428750" cy="6286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endParaRPr>
          </a:p>
        </p:txBody>
      </p:sp>
      <p:sp>
        <p:nvSpPr>
          <p:cNvPr id="23556" name="Rectangle 4">
            <a:extLst>
              <a:ext uri="{FF2B5EF4-FFF2-40B4-BE49-F238E27FC236}">
                <a16:creationId xmlns:a16="http://schemas.microsoft.com/office/drawing/2014/main" id="{CFAAB194-7DA2-534D-8383-39F8F2D0CED1}"/>
              </a:ext>
            </a:extLst>
          </p:cNvPr>
          <p:cNvSpPr>
            <a:spLocks noChangeArrowheads="1"/>
          </p:cNvSpPr>
          <p:nvPr/>
        </p:nvSpPr>
        <p:spPr bwMode="auto">
          <a:xfrm>
            <a:off x="7275910" y="1683544"/>
            <a:ext cx="571500" cy="32575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endParaRPr>
          </a:p>
        </p:txBody>
      </p:sp>
      <p:sp>
        <p:nvSpPr>
          <p:cNvPr id="23557" name="Rectangle 5">
            <a:extLst>
              <a:ext uri="{FF2B5EF4-FFF2-40B4-BE49-F238E27FC236}">
                <a16:creationId xmlns:a16="http://schemas.microsoft.com/office/drawing/2014/main" id="{9027B99E-4164-BD47-ACA5-735939E4F85F}"/>
              </a:ext>
            </a:extLst>
          </p:cNvPr>
          <p:cNvSpPr>
            <a:spLocks noChangeArrowheads="1"/>
          </p:cNvSpPr>
          <p:nvPr/>
        </p:nvSpPr>
        <p:spPr bwMode="auto">
          <a:xfrm>
            <a:off x="1503760" y="2997994"/>
            <a:ext cx="800100" cy="5715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endParaRPr>
          </a:p>
        </p:txBody>
      </p:sp>
      <p:sp>
        <p:nvSpPr>
          <p:cNvPr id="23558" name="Oval 6">
            <a:extLst>
              <a:ext uri="{FF2B5EF4-FFF2-40B4-BE49-F238E27FC236}">
                <a16:creationId xmlns:a16="http://schemas.microsoft.com/office/drawing/2014/main" id="{9D1FAD01-3113-3446-8C09-9901D8508CFC}"/>
              </a:ext>
            </a:extLst>
          </p:cNvPr>
          <p:cNvSpPr>
            <a:spLocks noChangeArrowheads="1"/>
          </p:cNvSpPr>
          <p:nvPr/>
        </p:nvSpPr>
        <p:spPr bwMode="auto">
          <a:xfrm>
            <a:off x="5675710" y="2997994"/>
            <a:ext cx="628650" cy="628650"/>
          </a:xfrm>
          <a:prstGeom prst="ellipse">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endParaRPr>
          </a:p>
        </p:txBody>
      </p:sp>
      <p:sp>
        <p:nvSpPr>
          <p:cNvPr id="23559" name="AutoShape 7">
            <a:extLst>
              <a:ext uri="{FF2B5EF4-FFF2-40B4-BE49-F238E27FC236}">
                <a16:creationId xmlns:a16="http://schemas.microsoft.com/office/drawing/2014/main" id="{8CC77007-D687-2244-8E0E-CA3B0F2FEECB}"/>
              </a:ext>
            </a:extLst>
          </p:cNvPr>
          <p:cNvSpPr>
            <a:spLocks noChangeArrowheads="1"/>
          </p:cNvSpPr>
          <p:nvPr/>
        </p:nvSpPr>
        <p:spPr bwMode="auto">
          <a:xfrm>
            <a:off x="3275410" y="2940844"/>
            <a:ext cx="571500" cy="685800"/>
          </a:xfrm>
          <a:prstGeom prst="diamond">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endParaRPr>
          </a:p>
        </p:txBody>
      </p:sp>
      <p:sp>
        <p:nvSpPr>
          <p:cNvPr id="23560" name="Line 8">
            <a:extLst>
              <a:ext uri="{FF2B5EF4-FFF2-40B4-BE49-F238E27FC236}">
                <a16:creationId xmlns:a16="http://schemas.microsoft.com/office/drawing/2014/main" id="{B1474B18-C94A-F34C-84DD-D6E8D6CC2ABB}"/>
              </a:ext>
            </a:extLst>
          </p:cNvPr>
          <p:cNvSpPr>
            <a:spLocks noChangeShapeType="1"/>
          </p:cNvSpPr>
          <p:nvPr/>
        </p:nvSpPr>
        <p:spPr bwMode="auto">
          <a:xfrm>
            <a:off x="2303860" y="3283744"/>
            <a:ext cx="97155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1" name="Line 9">
            <a:extLst>
              <a:ext uri="{FF2B5EF4-FFF2-40B4-BE49-F238E27FC236}">
                <a16:creationId xmlns:a16="http://schemas.microsoft.com/office/drawing/2014/main" id="{7D8963A4-2E80-D140-9EA6-207FDA430749}"/>
              </a:ext>
            </a:extLst>
          </p:cNvPr>
          <p:cNvSpPr>
            <a:spLocks noChangeShapeType="1"/>
          </p:cNvSpPr>
          <p:nvPr/>
        </p:nvSpPr>
        <p:spPr bwMode="auto">
          <a:xfrm>
            <a:off x="3846910" y="3283744"/>
            <a:ext cx="182880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2" name="Line 10">
            <a:extLst>
              <a:ext uri="{FF2B5EF4-FFF2-40B4-BE49-F238E27FC236}">
                <a16:creationId xmlns:a16="http://schemas.microsoft.com/office/drawing/2014/main" id="{0667467B-C2A2-764A-9618-438BB3942868}"/>
              </a:ext>
            </a:extLst>
          </p:cNvPr>
          <p:cNvSpPr>
            <a:spLocks noChangeShapeType="1"/>
          </p:cNvSpPr>
          <p:nvPr/>
        </p:nvSpPr>
        <p:spPr bwMode="auto">
          <a:xfrm>
            <a:off x="6304360" y="3283744"/>
            <a:ext cx="97155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3" name="Line 11">
            <a:extLst>
              <a:ext uri="{FF2B5EF4-FFF2-40B4-BE49-F238E27FC236}">
                <a16:creationId xmlns:a16="http://schemas.microsoft.com/office/drawing/2014/main" id="{5501BA37-65CB-EA4C-925F-8DCC2F8E63BC}"/>
              </a:ext>
            </a:extLst>
          </p:cNvPr>
          <p:cNvSpPr>
            <a:spLocks noChangeShapeType="1"/>
          </p:cNvSpPr>
          <p:nvPr/>
        </p:nvSpPr>
        <p:spPr bwMode="auto">
          <a:xfrm>
            <a:off x="3561160" y="3626644"/>
            <a:ext cx="0" cy="45720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4" name="Line 12">
            <a:extLst>
              <a:ext uri="{FF2B5EF4-FFF2-40B4-BE49-F238E27FC236}">
                <a16:creationId xmlns:a16="http://schemas.microsoft.com/office/drawing/2014/main" id="{7A109DEC-276C-C949-BEB0-510BB2A062A4}"/>
              </a:ext>
            </a:extLst>
          </p:cNvPr>
          <p:cNvSpPr>
            <a:spLocks noChangeShapeType="1"/>
          </p:cNvSpPr>
          <p:nvPr/>
        </p:nvSpPr>
        <p:spPr bwMode="auto">
          <a:xfrm>
            <a:off x="3561160" y="2312194"/>
            <a:ext cx="0" cy="62865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5" name="Line 13">
            <a:extLst>
              <a:ext uri="{FF2B5EF4-FFF2-40B4-BE49-F238E27FC236}">
                <a16:creationId xmlns:a16="http://schemas.microsoft.com/office/drawing/2014/main" id="{A5B8873C-AEAB-5A40-B48C-9284AA84186A}"/>
              </a:ext>
            </a:extLst>
          </p:cNvPr>
          <p:cNvSpPr>
            <a:spLocks noChangeShapeType="1"/>
          </p:cNvSpPr>
          <p:nvPr/>
        </p:nvSpPr>
        <p:spPr bwMode="auto">
          <a:xfrm>
            <a:off x="5961460" y="2312194"/>
            <a:ext cx="0" cy="68580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6" name="Text Box 14">
            <a:extLst>
              <a:ext uri="{FF2B5EF4-FFF2-40B4-BE49-F238E27FC236}">
                <a16:creationId xmlns:a16="http://schemas.microsoft.com/office/drawing/2014/main" id="{973E31C3-171F-A342-B9FF-69677179DA44}"/>
              </a:ext>
            </a:extLst>
          </p:cNvPr>
          <p:cNvSpPr txBox="1">
            <a:spLocks noChangeArrowheads="1"/>
          </p:cNvSpPr>
          <p:nvPr/>
        </p:nvSpPr>
        <p:spPr bwMode="auto">
          <a:xfrm>
            <a:off x="1560910" y="3112294"/>
            <a:ext cx="68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CPU</a:t>
            </a:r>
          </a:p>
        </p:txBody>
      </p:sp>
      <p:sp>
        <p:nvSpPr>
          <p:cNvPr id="23567" name="Text Box 15">
            <a:extLst>
              <a:ext uri="{FF2B5EF4-FFF2-40B4-BE49-F238E27FC236}">
                <a16:creationId xmlns:a16="http://schemas.microsoft.com/office/drawing/2014/main" id="{2650F840-F5DC-5446-A685-6046C5789F26}"/>
              </a:ext>
            </a:extLst>
          </p:cNvPr>
          <p:cNvSpPr txBox="1">
            <a:spLocks noChangeArrowheads="1"/>
          </p:cNvSpPr>
          <p:nvPr/>
        </p:nvSpPr>
        <p:spPr bwMode="auto">
          <a:xfrm>
            <a:off x="2875360" y="1754982"/>
            <a:ext cx="1314450" cy="571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ts val="1275"/>
              </a:lnSpc>
            </a:pPr>
            <a:r>
              <a:rPr lang="en-US" altLang="zh-CN">
                <a:solidFill>
                  <a:srgbClr val="000000"/>
                </a:solidFill>
              </a:rPr>
              <a:t>    </a:t>
            </a:r>
            <a:r>
              <a:rPr lang="zh-CN" altLang="en-US">
                <a:solidFill>
                  <a:srgbClr val="000000"/>
                </a:solidFill>
              </a:rPr>
              <a:t>界 限</a:t>
            </a:r>
          </a:p>
          <a:p>
            <a:pPr>
              <a:lnSpc>
                <a:spcPts val="1275"/>
              </a:lnSpc>
              <a:spcBef>
                <a:spcPct val="50000"/>
              </a:spcBef>
            </a:pPr>
            <a:r>
              <a:rPr lang="zh-CN" altLang="en-US">
                <a:solidFill>
                  <a:srgbClr val="000000"/>
                </a:solidFill>
              </a:rPr>
              <a:t>   寄存器</a:t>
            </a:r>
          </a:p>
        </p:txBody>
      </p:sp>
      <p:sp>
        <p:nvSpPr>
          <p:cNvPr id="23568" name="Text Box 16">
            <a:extLst>
              <a:ext uri="{FF2B5EF4-FFF2-40B4-BE49-F238E27FC236}">
                <a16:creationId xmlns:a16="http://schemas.microsoft.com/office/drawing/2014/main" id="{6C32534B-7E70-C448-9627-B293927B1421}"/>
              </a:ext>
            </a:extLst>
          </p:cNvPr>
          <p:cNvSpPr txBox="1">
            <a:spLocks noChangeArrowheads="1"/>
          </p:cNvSpPr>
          <p:nvPr/>
        </p:nvSpPr>
        <p:spPr bwMode="auto">
          <a:xfrm>
            <a:off x="5332810" y="1740695"/>
            <a:ext cx="1257300" cy="6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ts val="1500"/>
              </a:lnSpc>
              <a:spcBef>
                <a:spcPct val="50000"/>
              </a:spcBef>
            </a:pPr>
            <a:r>
              <a:rPr lang="en-US" altLang="zh-CN">
                <a:solidFill>
                  <a:srgbClr val="000000"/>
                </a:solidFill>
              </a:rPr>
              <a:t>    </a:t>
            </a:r>
            <a:r>
              <a:rPr lang="zh-CN" altLang="en-US">
                <a:solidFill>
                  <a:srgbClr val="000000"/>
                </a:solidFill>
              </a:rPr>
              <a:t>重定位</a:t>
            </a:r>
          </a:p>
          <a:p>
            <a:pPr>
              <a:lnSpc>
                <a:spcPts val="1500"/>
              </a:lnSpc>
              <a:spcBef>
                <a:spcPct val="50000"/>
              </a:spcBef>
            </a:pPr>
            <a:r>
              <a:rPr lang="zh-CN" altLang="en-US">
                <a:solidFill>
                  <a:srgbClr val="000000"/>
                </a:solidFill>
              </a:rPr>
              <a:t>    寄存器</a:t>
            </a:r>
          </a:p>
        </p:txBody>
      </p:sp>
      <p:sp>
        <p:nvSpPr>
          <p:cNvPr id="23569" name="Text Box 17">
            <a:extLst>
              <a:ext uri="{FF2B5EF4-FFF2-40B4-BE49-F238E27FC236}">
                <a16:creationId xmlns:a16="http://schemas.microsoft.com/office/drawing/2014/main" id="{A13CF7D3-DFD8-FC40-BD20-2CF2BCE8EA23}"/>
              </a:ext>
            </a:extLst>
          </p:cNvPr>
          <p:cNvSpPr txBox="1">
            <a:spLocks noChangeArrowheads="1"/>
          </p:cNvSpPr>
          <p:nvPr/>
        </p:nvSpPr>
        <p:spPr bwMode="auto">
          <a:xfrm>
            <a:off x="5489972" y="1269207"/>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基址</a:t>
            </a:r>
          </a:p>
        </p:txBody>
      </p:sp>
      <p:sp>
        <p:nvSpPr>
          <p:cNvPr id="23570" name="Text Box 18">
            <a:extLst>
              <a:ext uri="{FF2B5EF4-FFF2-40B4-BE49-F238E27FC236}">
                <a16:creationId xmlns:a16="http://schemas.microsoft.com/office/drawing/2014/main" id="{827E3C35-E3E3-AD43-9252-0D2866C96BC1}"/>
              </a:ext>
            </a:extLst>
          </p:cNvPr>
          <p:cNvSpPr txBox="1">
            <a:spLocks noChangeArrowheads="1"/>
          </p:cNvSpPr>
          <p:nvPr/>
        </p:nvSpPr>
        <p:spPr bwMode="auto">
          <a:xfrm>
            <a:off x="2277667" y="2943226"/>
            <a:ext cx="11120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逻辑地址</a:t>
            </a:r>
          </a:p>
        </p:txBody>
      </p:sp>
      <p:sp>
        <p:nvSpPr>
          <p:cNvPr id="23571" name="Text Box 19">
            <a:extLst>
              <a:ext uri="{FF2B5EF4-FFF2-40B4-BE49-F238E27FC236}">
                <a16:creationId xmlns:a16="http://schemas.microsoft.com/office/drawing/2014/main" id="{958939CE-D702-4E41-A7AA-C59202A65338}"/>
              </a:ext>
            </a:extLst>
          </p:cNvPr>
          <p:cNvSpPr txBox="1">
            <a:spLocks noChangeArrowheads="1"/>
          </p:cNvSpPr>
          <p:nvPr/>
        </p:nvSpPr>
        <p:spPr bwMode="auto">
          <a:xfrm>
            <a:off x="4418410" y="2986088"/>
            <a:ext cx="400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是</a:t>
            </a:r>
          </a:p>
        </p:txBody>
      </p:sp>
      <p:sp>
        <p:nvSpPr>
          <p:cNvPr id="23572" name="Text Box 20">
            <a:extLst>
              <a:ext uri="{FF2B5EF4-FFF2-40B4-BE49-F238E27FC236}">
                <a16:creationId xmlns:a16="http://schemas.microsoft.com/office/drawing/2014/main" id="{808C1019-903C-9240-8C24-847112F36B47}"/>
              </a:ext>
            </a:extLst>
          </p:cNvPr>
          <p:cNvSpPr txBox="1">
            <a:spLocks noChangeArrowheads="1"/>
          </p:cNvSpPr>
          <p:nvPr/>
        </p:nvSpPr>
        <p:spPr bwMode="auto">
          <a:xfrm>
            <a:off x="6304360" y="2943226"/>
            <a:ext cx="1200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物理地址</a:t>
            </a:r>
          </a:p>
        </p:txBody>
      </p:sp>
      <p:sp>
        <p:nvSpPr>
          <p:cNvPr id="23573" name="Text Box 21">
            <a:extLst>
              <a:ext uri="{FF2B5EF4-FFF2-40B4-BE49-F238E27FC236}">
                <a16:creationId xmlns:a16="http://schemas.microsoft.com/office/drawing/2014/main" id="{79ADCDAD-C8D7-DF47-B50C-D2F39E9271C0}"/>
              </a:ext>
            </a:extLst>
          </p:cNvPr>
          <p:cNvSpPr txBox="1">
            <a:spLocks noChangeArrowheads="1"/>
          </p:cNvSpPr>
          <p:nvPr/>
        </p:nvSpPr>
        <p:spPr bwMode="auto">
          <a:xfrm>
            <a:off x="7272338" y="3055145"/>
            <a:ext cx="857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内存</a:t>
            </a:r>
          </a:p>
        </p:txBody>
      </p:sp>
      <p:sp>
        <p:nvSpPr>
          <p:cNvPr id="23574" name="Text Box 23">
            <a:extLst>
              <a:ext uri="{FF2B5EF4-FFF2-40B4-BE49-F238E27FC236}">
                <a16:creationId xmlns:a16="http://schemas.microsoft.com/office/drawing/2014/main" id="{C610F5ED-58BE-3E45-8E29-E0CCEBD7E3E4}"/>
              </a:ext>
            </a:extLst>
          </p:cNvPr>
          <p:cNvSpPr txBox="1">
            <a:spLocks noChangeArrowheads="1"/>
          </p:cNvSpPr>
          <p:nvPr/>
        </p:nvSpPr>
        <p:spPr bwMode="auto">
          <a:xfrm>
            <a:off x="3161110" y="4140995"/>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地址错</a:t>
            </a:r>
          </a:p>
        </p:txBody>
      </p:sp>
      <p:sp>
        <p:nvSpPr>
          <p:cNvPr id="23575" name="Text Box 24">
            <a:extLst>
              <a:ext uri="{FF2B5EF4-FFF2-40B4-BE49-F238E27FC236}">
                <a16:creationId xmlns:a16="http://schemas.microsoft.com/office/drawing/2014/main" id="{5B52A68F-75E6-B04A-A3B5-A2D9D8B2A00F}"/>
              </a:ext>
            </a:extLst>
          </p:cNvPr>
          <p:cNvSpPr txBox="1">
            <a:spLocks noChangeArrowheads="1"/>
          </p:cNvSpPr>
          <p:nvPr/>
        </p:nvSpPr>
        <p:spPr bwMode="auto">
          <a:xfrm>
            <a:off x="3561160" y="3683795"/>
            <a:ext cx="342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否</a:t>
            </a:r>
          </a:p>
        </p:txBody>
      </p:sp>
      <p:sp>
        <p:nvSpPr>
          <p:cNvPr id="23576" name="Text Box 25">
            <a:extLst>
              <a:ext uri="{FF2B5EF4-FFF2-40B4-BE49-F238E27FC236}">
                <a16:creationId xmlns:a16="http://schemas.microsoft.com/office/drawing/2014/main" id="{A65DF2BE-F974-3C49-8D02-C73726F2C03A}"/>
              </a:ext>
            </a:extLst>
          </p:cNvPr>
          <p:cNvSpPr txBox="1">
            <a:spLocks noChangeArrowheads="1"/>
          </p:cNvSpPr>
          <p:nvPr/>
        </p:nvSpPr>
        <p:spPr bwMode="auto">
          <a:xfrm>
            <a:off x="5847160" y="3112294"/>
            <a:ext cx="342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a:t>
            </a:r>
          </a:p>
        </p:txBody>
      </p:sp>
      <p:sp>
        <p:nvSpPr>
          <p:cNvPr id="23577" name="Text Box 26">
            <a:extLst>
              <a:ext uri="{FF2B5EF4-FFF2-40B4-BE49-F238E27FC236}">
                <a16:creationId xmlns:a16="http://schemas.microsoft.com/office/drawing/2014/main" id="{5A6A0DDD-DF7E-2E4E-89B1-8D232EB3BE4D}"/>
              </a:ext>
            </a:extLst>
          </p:cNvPr>
          <p:cNvSpPr txBox="1">
            <a:spLocks noChangeArrowheads="1"/>
          </p:cNvSpPr>
          <p:nvPr/>
        </p:nvSpPr>
        <p:spPr bwMode="auto">
          <a:xfrm>
            <a:off x="3389710" y="3112294"/>
            <a:ext cx="342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&lt;</a:t>
            </a:r>
          </a:p>
        </p:txBody>
      </p:sp>
      <p:sp>
        <p:nvSpPr>
          <p:cNvPr id="23578" name="Text Box 27">
            <a:extLst>
              <a:ext uri="{FF2B5EF4-FFF2-40B4-BE49-F238E27FC236}">
                <a16:creationId xmlns:a16="http://schemas.microsoft.com/office/drawing/2014/main" id="{1FECA697-CFDF-1645-A0C8-77C38551E6A1}"/>
              </a:ext>
            </a:extLst>
          </p:cNvPr>
          <p:cNvSpPr txBox="1">
            <a:spLocks noChangeArrowheads="1"/>
          </p:cNvSpPr>
          <p:nvPr/>
        </p:nvSpPr>
        <p:spPr bwMode="auto">
          <a:xfrm>
            <a:off x="3369469" y="4670823"/>
            <a:ext cx="3200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100">
                <a:solidFill>
                  <a:srgbClr val="0000FF"/>
                </a:solidFill>
              </a:rPr>
              <a:t> </a:t>
            </a:r>
            <a:r>
              <a:rPr lang="zh-CN" altLang="en-US" sz="2100">
                <a:solidFill>
                  <a:srgbClr val="0000FF"/>
                </a:solidFill>
              </a:rPr>
              <a:t>地址映射和地址保护</a:t>
            </a:r>
          </a:p>
        </p:txBody>
      </p:sp>
      <p:sp>
        <p:nvSpPr>
          <p:cNvPr id="23579" name="Rectangle 2">
            <a:extLst>
              <a:ext uri="{FF2B5EF4-FFF2-40B4-BE49-F238E27FC236}">
                <a16:creationId xmlns:a16="http://schemas.microsoft.com/office/drawing/2014/main" id="{6F227BC7-1845-3641-819E-4CBB32A31E63}"/>
              </a:ext>
            </a:extLst>
          </p:cNvPr>
          <p:cNvSpPr>
            <a:spLocks noChangeArrowheads="1"/>
          </p:cNvSpPr>
          <p:nvPr/>
        </p:nvSpPr>
        <p:spPr bwMode="auto">
          <a:xfrm>
            <a:off x="246460" y="211456"/>
            <a:ext cx="571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2100" dirty="0">
                <a:solidFill>
                  <a:srgbClr val="FF0066"/>
                </a:solidFill>
                <a:latin typeface="Arial" panose="020B0604020202020204" pitchFamily="34" charset="0"/>
                <a:ea typeface="幼圆" pitchFamily="49" charset="-122"/>
              </a:rPr>
              <a:t>连续分配存储管理方式</a:t>
            </a:r>
            <a:r>
              <a:rPr lang="en-US" altLang="zh-CN" sz="2100" dirty="0">
                <a:solidFill>
                  <a:srgbClr val="3333FF"/>
                </a:solidFill>
                <a:latin typeface="Arial" panose="020B0604020202020204" pitchFamily="34" charset="0"/>
                <a:ea typeface="幼圆" pitchFamily="49" charset="-122"/>
              </a:rPr>
              <a:t>—— </a:t>
            </a:r>
            <a:r>
              <a:rPr lang="zh-CN" altLang="en-US" sz="2100" dirty="0">
                <a:solidFill>
                  <a:srgbClr val="3333FF"/>
                </a:solidFill>
                <a:latin typeface="Arial" panose="020B0604020202020204" pitchFamily="34" charset="0"/>
                <a:ea typeface="幼圆" pitchFamily="49" charset="-122"/>
              </a:rPr>
              <a:t>单一连续分配</a:t>
            </a:r>
          </a:p>
        </p:txBody>
      </p:sp>
    </p:spTree>
    <p:extLst>
      <p:ext uri="{BB962C8B-B14F-4D97-AF65-F5344CB8AC3E}">
        <p14:creationId xmlns:p14="http://schemas.microsoft.com/office/powerpoint/2010/main" val="2121545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灯片编号占位符 5">
            <a:extLst>
              <a:ext uri="{FF2B5EF4-FFF2-40B4-BE49-F238E27FC236}">
                <a16:creationId xmlns:a16="http://schemas.microsoft.com/office/drawing/2014/main" id="{E1C3B5A5-D1CE-4B10-9E48-EEBF4E6EBC18}"/>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2176FC10-8F9E-4844-ACDF-4C64FA22C467}" type="slidenum">
              <a:rPr lang="zh-CN" altLang="en-US" sz="1000">
                <a:solidFill>
                  <a:srgbClr val="000066"/>
                </a:solidFill>
                <a:latin typeface="Times New Roman" panose="02020603050405020304" pitchFamily="18" charset="0"/>
              </a:rPr>
              <a:pPr algn="r" eaLnBrk="1" hangingPunct="1"/>
              <a:t>31</a:t>
            </a:fld>
            <a:endParaRPr lang="en-US" altLang="zh-CN" sz="1000">
              <a:solidFill>
                <a:srgbClr val="000066"/>
              </a:solidFill>
              <a:latin typeface="Times New Roman" panose="02020603050405020304" pitchFamily="18" charset="0"/>
            </a:endParaRPr>
          </a:p>
        </p:txBody>
      </p:sp>
      <p:sp>
        <p:nvSpPr>
          <p:cNvPr id="24579" name="AutoShape 10">
            <a:extLst>
              <a:ext uri="{FF2B5EF4-FFF2-40B4-BE49-F238E27FC236}">
                <a16:creationId xmlns:a16="http://schemas.microsoft.com/office/drawing/2014/main" id="{325302AA-C641-4017-B544-34C985555982}"/>
              </a:ext>
            </a:extLst>
          </p:cNvPr>
          <p:cNvSpPr>
            <a:spLocks noChangeArrowheads="1"/>
          </p:cNvSpPr>
          <p:nvPr/>
        </p:nvSpPr>
        <p:spPr bwMode="auto">
          <a:xfrm>
            <a:off x="827088" y="3860800"/>
            <a:ext cx="8137525" cy="2232025"/>
          </a:xfrm>
          <a:prstGeom prst="roundRect">
            <a:avLst>
              <a:gd name="adj" fmla="val 16667"/>
            </a:avLst>
          </a:prstGeom>
          <a:solidFill>
            <a:srgbClr val="FFFF99"/>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24580" name="AutoShape 9">
            <a:extLst>
              <a:ext uri="{FF2B5EF4-FFF2-40B4-BE49-F238E27FC236}">
                <a16:creationId xmlns:a16="http://schemas.microsoft.com/office/drawing/2014/main" id="{BEEA2A2A-047B-455D-865C-785658B05629}"/>
              </a:ext>
            </a:extLst>
          </p:cNvPr>
          <p:cNvSpPr>
            <a:spLocks noChangeArrowheads="1"/>
          </p:cNvSpPr>
          <p:nvPr/>
        </p:nvSpPr>
        <p:spPr bwMode="auto">
          <a:xfrm>
            <a:off x="827088" y="1341438"/>
            <a:ext cx="8066087" cy="2376487"/>
          </a:xfrm>
          <a:prstGeom prst="roundRect">
            <a:avLst>
              <a:gd name="adj" fmla="val 16667"/>
            </a:avLst>
          </a:prstGeom>
          <a:solidFill>
            <a:srgbClr val="CCFFCC"/>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endParaRPr lang="zh-CN" altLang="en-US" sz="1800">
              <a:latin typeface="Arial" panose="020B0604020202020204" pitchFamily="34" charset="0"/>
            </a:endParaRPr>
          </a:p>
        </p:txBody>
      </p:sp>
      <p:sp>
        <p:nvSpPr>
          <p:cNvPr id="24581" name="Rectangle 2">
            <a:extLst>
              <a:ext uri="{FF2B5EF4-FFF2-40B4-BE49-F238E27FC236}">
                <a16:creationId xmlns:a16="http://schemas.microsoft.com/office/drawing/2014/main" id="{6B7D4BBD-A9E9-4A3C-813D-CB3A49E34381}"/>
              </a:ext>
            </a:extLst>
          </p:cNvPr>
          <p:cNvSpPr>
            <a:spLocks noGrp="1" noChangeArrowheads="1"/>
          </p:cNvSpPr>
          <p:nvPr>
            <p:ph type="title"/>
          </p:nvPr>
        </p:nvSpPr>
        <p:spPr>
          <a:xfrm>
            <a:off x="2411413" y="0"/>
            <a:ext cx="4608512" cy="766763"/>
          </a:xfrm>
        </p:spPr>
        <p:txBody>
          <a:bodyPr/>
          <a:lstStyle/>
          <a:p>
            <a:pPr algn="l" eaLnBrk="1" hangingPunct="1"/>
            <a:r>
              <a:rPr lang="en-US" altLang="zh-CN" sz="2800" dirty="0"/>
              <a:t>3.2 </a:t>
            </a:r>
            <a:r>
              <a:rPr lang="zh-CN" altLang="en-US" sz="2800" dirty="0"/>
              <a:t>固定分区存储管理</a:t>
            </a:r>
          </a:p>
        </p:txBody>
      </p:sp>
      <p:sp>
        <p:nvSpPr>
          <p:cNvPr id="24582" name="Rectangle 3">
            <a:extLst>
              <a:ext uri="{FF2B5EF4-FFF2-40B4-BE49-F238E27FC236}">
                <a16:creationId xmlns:a16="http://schemas.microsoft.com/office/drawing/2014/main" id="{9685B52C-ADD4-4C85-B86B-992293955740}"/>
              </a:ext>
            </a:extLst>
          </p:cNvPr>
          <p:cNvSpPr>
            <a:spLocks noGrp="1" noChangeArrowheads="1"/>
          </p:cNvSpPr>
          <p:nvPr>
            <p:ph type="body" idx="1"/>
          </p:nvPr>
        </p:nvSpPr>
        <p:spPr>
          <a:xfrm>
            <a:off x="457200" y="1341438"/>
            <a:ext cx="8362950" cy="5014912"/>
          </a:xfrm>
        </p:spPr>
        <p:txBody>
          <a:bodyPr/>
          <a:lstStyle/>
          <a:p>
            <a:pPr marL="431800" indent="-431800" algn="just" eaLnBrk="1" hangingPunct="1">
              <a:lnSpc>
                <a:spcPct val="150000"/>
              </a:lnSpc>
              <a:buClr>
                <a:srgbClr val="FF3300"/>
              </a:buClr>
              <a:buFont typeface="Wingdings" panose="05000000000000000000" pitchFamily="2" charset="2"/>
              <a:buChar char="l"/>
            </a:pPr>
            <a:r>
              <a:rPr lang="zh-CN" altLang="en-US" sz="2400" b="1">
                <a:solidFill>
                  <a:schemeClr val="hlink"/>
                </a:solidFill>
                <a:ea typeface="方正粗黑宋简体" panose="02000000000000000000" pitchFamily="2" charset="-122"/>
              </a:rPr>
              <a:t>分区存储管理</a:t>
            </a:r>
            <a:r>
              <a:rPr lang="zh-CN" altLang="en-US" sz="2400" b="1"/>
              <a:t>能够满足多道程序设计系统的要求，</a:t>
            </a:r>
            <a:r>
              <a:rPr lang="zh-CN" altLang="en-US" sz="2400" b="1">
                <a:ea typeface="华文行楷" panose="02010800040101010101" pitchFamily="2" charset="-122"/>
              </a:rPr>
              <a:t>它的</a:t>
            </a:r>
            <a:r>
              <a:rPr lang="zh-CN" altLang="en-US" sz="2400" b="1">
                <a:solidFill>
                  <a:schemeClr val="hlink"/>
                </a:solidFill>
                <a:ea typeface="华文行楷" panose="02010800040101010101" pitchFamily="2" charset="-122"/>
              </a:rPr>
              <a:t>基本思想</a:t>
            </a:r>
            <a:r>
              <a:rPr lang="zh-CN" altLang="en-US" sz="2400" b="1">
                <a:ea typeface="华文行楷" panose="02010800040101010101" pitchFamily="2" charset="-122"/>
              </a:rPr>
              <a:t>是将主存的</a:t>
            </a:r>
            <a:r>
              <a:rPr lang="zh-CN" altLang="en-US" sz="2400" b="1">
                <a:solidFill>
                  <a:srgbClr val="FF3300"/>
                </a:solidFill>
                <a:ea typeface="华文行楷" panose="02010800040101010101" pitchFamily="2" charset="-122"/>
              </a:rPr>
              <a:t>用户区域</a:t>
            </a:r>
            <a:r>
              <a:rPr lang="zh-CN" altLang="en-US" sz="2400" b="1">
                <a:ea typeface="华文行楷" panose="02010800040101010101" pitchFamily="2" charset="-122"/>
              </a:rPr>
              <a:t>划分为一个个</a:t>
            </a:r>
            <a:r>
              <a:rPr lang="zh-CN" altLang="en-US" sz="2400" b="1">
                <a:solidFill>
                  <a:srgbClr val="FF3300"/>
                </a:solidFill>
                <a:ea typeface="华文行楷" panose="02010800040101010101" pitchFamily="2" charset="-122"/>
              </a:rPr>
              <a:t>连续区域</a:t>
            </a:r>
            <a:r>
              <a:rPr lang="zh-CN" altLang="en-US" sz="2400" b="1">
                <a:ea typeface="华文行楷" panose="02010800040101010101" pitchFamily="2" charset="-122"/>
              </a:rPr>
              <a:t>，进入主存的用户作业可以分配一个连续存储区，各作业存储在各自的连续存储区域，从而支持多道作业的并发执行</a:t>
            </a:r>
            <a:r>
              <a:rPr lang="zh-CN" altLang="en-US" sz="2400" b="1"/>
              <a:t>。</a:t>
            </a:r>
          </a:p>
          <a:p>
            <a:pPr marL="431800" indent="-431800" algn="just" eaLnBrk="1" hangingPunct="1">
              <a:lnSpc>
                <a:spcPct val="150000"/>
              </a:lnSpc>
              <a:spcBef>
                <a:spcPts val="2400"/>
              </a:spcBef>
              <a:buClr>
                <a:srgbClr val="FF3300"/>
              </a:buClr>
              <a:buFont typeface="Wingdings" panose="05000000000000000000" pitchFamily="2" charset="2"/>
              <a:buChar char="l"/>
            </a:pPr>
            <a:r>
              <a:rPr lang="zh-CN" altLang="en-US" sz="2400" b="1">
                <a:solidFill>
                  <a:schemeClr val="hlink"/>
                </a:solidFill>
                <a:ea typeface="方正粗黑宋简体" panose="02000000000000000000" pitchFamily="2" charset="-122"/>
              </a:rPr>
              <a:t>固定分区存储管理</a:t>
            </a:r>
            <a:r>
              <a:rPr lang="zh-CN" altLang="en-US" sz="2400" b="1">
                <a:ea typeface="华文行楷" panose="02010800040101010101" pitchFamily="2" charset="-122"/>
              </a:rPr>
              <a:t>是把主存</a:t>
            </a:r>
            <a:r>
              <a:rPr lang="zh-CN" altLang="en-US" sz="2400" b="1">
                <a:solidFill>
                  <a:srgbClr val="FF3300"/>
                </a:solidFill>
                <a:ea typeface="华文行楷" panose="02010800040101010101" pitchFamily="2" charset="-122"/>
              </a:rPr>
              <a:t>用户空间</a:t>
            </a:r>
            <a:r>
              <a:rPr lang="zh-CN" altLang="en-US" sz="2400" b="1">
                <a:ea typeface="华文行楷" panose="02010800040101010101" pitchFamily="2" charset="-122"/>
              </a:rPr>
              <a:t>划分成若干个连续区域，每个区域的</a:t>
            </a:r>
            <a:r>
              <a:rPr lang="zh-CN" altLang="en-US" sz="2400" b="1">
                <a:solidFill>
                  <a:srgbClr val="FF3300"/>
                </a:solidFill>
                <a:ea typeface="华文行楷" panose="02010800040101010101" pitchFamily="2" charset="-122"/>
              </a:rPr>
              <a:t>位置固定</a:t>
            </a:r>
            <a:r>
              <a:rPr lang="zh-CN" altLang="en-US" sz="2400" b="1">
                <a:ea typeface="华文行楷" panose="02010800040101010101" pitchFamily="2" charset="-122"/>
              </a:rPr>
              <a:t>，但大小可以相同也可以不同，每个分区在</a:t>
            </a:r>
            <a:r>
              <a:rPr lang="zh-CN" altLang="en-US" sz="2400" b="1" u="sng">
                <a:solidFill>
                  <a:srgbClr val="0000FF"/>
                </a:solidFill>
                <a:ea typeface="华文行楷" panose="02010800040101010101" pitchFamily="2" charset="-122"/>
              </a:rPr>
              <a:t>任一时刻只能装入一道程序运行</a:t>
            </a:r>
            <a:r>
              <a:rPr lang="zh-CN" altLang="en-US" sz="1800" b="1"/>
              <a:t>。一旦划分好区域之后，主存中分区的个数就固定了，所以这是一种</a:t>
            </a:r>
            <a:r>
              <a:rPr lang="zh-CN" altLang="en-US" sz="1800" b="1">
                <a:solidFill>
                  <a:srgbClr val="FF3300"/>
                </a:solidFill>
                <a:ea typeface="方正粗黑宋简体" panose="02000000000000000000" pitchFamily="2" charset="-122"/>
              </a:rPr>
              <a:t>静态分区法</a:t>
            </a:r>
            <a:r>
              <a:rPr lang="zh-CN" altLang="en-US" sz="1800" b="1"/>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灯片编号占位符 5">
            <a:extLst>
              <a:ext uri="{FF2B5EF4-FFF2-40B4-BE49-F238E27FC236}">
                <a16:creationId xmlns:a16="http://schemas.microsoft.com/office/drawing/2014/main" id="{86F19229-E73E-4D44-B157-F281A8698C99}"/>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573FAD07-392E-4811-8997-B99EC306718F}" type="slidenum">
              <a:rPr lang="zh-CN" altLang="en-US" sz="1000">
                <a:solidFill>
                  <a:srgbClr val="000066"/>
                </a:solidFill>
                <a:latin typeface="Times New Roman" panose="02020603050405020304" pitchFamily="18" charset="0"/>
              </a:rPr>
              <a:pPr algn="r" eaLnBrk="1" hangingPunct="1"/>
              <a:t>32</a:t>
            </a:fld>
            <a:endParaRPr lang="en-US" altLang="zh-CN" sz="1000">
              <a:solidFill>
                <a:srgbClr val="000066"/>
              </a:solidFill>
              <a:latin typeface="Times New Roman" panose="02020603050405020304" pitchFamily="18" charset="0"/>
            </a:endParaRPr>
          </a:p>
        </p:txBody>
      </p:sp>
      <p:sp>
        <p:nvSpPr>
          <p:cNvPr id="25603" name="Rectangle 2">
            <a:extLst>
              <a:ext uri="{FF2B5EF4-FFF2-40B4-BE49-F238E27FC236}">
                <a16:creationId xmlns:a16="http://schemas.microsoft.com/office/drawing/2014/main" id="{EDE5A118-E4C6-443B-B1F7-AFA8753852D3}"/>
              </a:ext>
            </a:extLst>
          </p:cNvPr>
          <p:cNvSpPr>
            <a:spLocks noGrp="1" noChangeArrowheads="1"/>
          </p:cNvSpPr>
          <p:nvPr>
            <p:ph type="title"/>
          </p:nvPr>
        </p:nvSpPr>
        <p:spPr>
          <a:xfrm>
            <a:off x="179388" y="903288"/>
            <a:ext cx="8901112" cy="1368425"/>
          </a:xfrm>
        </p:spPr>
        <p:txBody>
          <a:bodyPr/>
          <a:lstStyle/>
          <a:p>
            <a:pPr algn="l" eaLnBrk="1" hangingPunct="1">
              <a:spcBef>
                <a:spcPct val="55000"/>
              </a:spcBef>
            </a:pPr>
            <a:r>
              <a:rPr lang="en-US" altLang="zh-CN" sz="2200" b="0">
                <a:latin typeface="方正粗黑宋简体" panose="02000000000000000000" pitchFamily="2" charset="-122"/>
                <a:ea typeface="方正粗黑宋简体" panose="02000000000000000000" pitchFamily="2" charset="-122"/>
              </a:rPr>
              <a:t>1. </a:t>
            </a:r>
            <a:r>
              <a:rPr lang="zh-CN" altLang="en-US" sz="2200" b="0">
                <a:latin typeface="方正粗黑宋简体" panose="02000000000000000000" pitchFamily="2" charset="-122"/>
                <a:ea typeface="方正粗黑宋简体" panose="02000000000000000000" pitchFamily="2" charset="-122"/>
              </a:rPr>
              <a:t>主存分配表</a:t>
            </a:r>
            <a:br>
              <a:rPr lang="zh-CN" altLang="en-US" sz="2200">
                <a:latin typeface="方正粗黑宋简体" panose="02000000000000000000" pitchFamily="2" charset="-122"/>
                <a:ea typeface="方正粗黑宋简体" panose="02000000000000000000" pitchFamily="2" charset="-122"/>
              </a:rPr>
            </a:br>
            <a:r>
              <a:rPr lang="zh-CN" altLang="en-US" sz="1000"/>
              <a:t>　　</a:t>
            </a:r>
            <a:br>
              <a:rPr lang="zh-CN" altLang="en-US" sz="1000"/>
            </a:br>
            <a:r>
              <a:rPr lang="zh-CN" altLang="en-US" sz="1000"/>
              <a:t>                  </a:t>
            </a:r>
            <a:r>
              <a:rPr lang="zh-CN" altLang="en-US" sz="2000" b="0"/>
              <a:t>为了说明各分区的</a:t>
            </a:r>
            <a:r>
              <a:rPr lang="zh-CN" altLang="en-US" sz="2000">
                <a:solidFill>
                  <a:srgbClr val="FF3300"/>
                </a:solidFill>
              </a:rPr>
              <a:t>分配和使用</a:t>
            </a:r>
            <a:r>
              <a:rPr lang="zh-CN" altLang="en-US" sz="2000" b="0"/>
              <a:t>情况，该存储管理系统必须</a:t>
            </a:r>
            <a:r>
              <a:rPr lang="zh-CN" altLang="en-US" sz="2000">
                <a:solidFill>
                  <a:schemeClr val="hlink"/>
                </a:solidFill>
                <a:ea typeface="方正粗黑宋简体" panose="02000000000000000000" pitchFamily="2" charset="-122"/>
              </a:rPr>
              <a:t>设置一种逻辑结构</a:t>
            </a:r>
            <a:r>
              <a:rPr lang="zh-CN" altLang="en-US" sz="2000" b="0"/>
              <a:t>来</a:t>
            </a:r>
            <a:r>
              <a:rPr lang="zh-CN" altLang="en-US" sz="2000">
                <a:solidFill>
                  <a:schemeClr val="hlink"/>
                </a:solidFill>
                <a:ea typeface="方正粗黑宋简体" panose="02000000000000000000" pitchFamily="2" charset="-122"/>
              </a:rPr>
              <a:t>记录主存中各分区的使用情况</a:t>
            </a:r>
            <a:r>
              <a:rPr lang="zh-CN" altLang="en-US" sz="2000" b="0"/>
              <a:t>，通常我们称之为“</a:t>
            </a:r>
            <a:r>
              <a:rPr lang="zh-CN" altLang="en-US" sz="2000">
                <a:solidFill>
                  <a:schemeClr val="hlink"/>
                </a:solidFill>
                <a:ea typeface="方正粗黑宋简体" panose="02000000000000000000" pitchFamily="2" charset="-122"/>
              </a:rPr>
              <a:t>主存分配表</a:t>
            </a:r>
            <a:r>
              <a:rPr lang="zh-CN" altLang="en-US" sz="2000" b="0"/>
              <a:t>”。如表</a:t>
            </a:r>
            <a:r>
              <a:rPr lang="en-US" altLang="zh-CN" sz="2000" b="0"/>
              <a:t>3-1</a:t>
            </a:r>
            <a:r>
              <a:rPr lang="zh-CN" altLang="en-US" sz="2000" b="0"/>
              <a:t>所示。</a:t>
            </a:r>
          </a:p>
        </p:txBody>
      </p:sp>
      <p:sp>
        <p:nvSpPr>
          <p:cNvPr id="25604" name="Rectangle 3">
            <a:extLst>
              <a:ext uri="{FF2B5EF4-FFF2-40B4-BE49-F238E27FC236}">
                <a16:creationId xmlns:a16="http://schemas.microsoft.com/office/drawing/2014/main" id="{B4B2A2AF-EAD7-4A01-AAD3-DAEA0133E20E}"/>
              </a:ext>
            </a:extLst>
          </p:cNvPr>
          <p:cNvSpPr>
            <a:spLocks noGrp="1" noChangeArrowheads="1"/>
          </p:cNvSpPr>
          <p:nvPr>
            <p:ph type="body" sz="half" idx="1"/>
          </p:nvPr>
        </p:nvSpPr>
        <p:spPr>
          <a:xfrm>
            <a:off x="3175" y="4891088"/>
            <a:ext cx="9077325" cy="1852612"/>
          </a:xfrm>
          <a:solidFill>
            <a:schemeClr val="bg1"/>
          </a:solidFill>
        </p:spPr>
        <p:txBody>
          <a:bodyPr/>
          <a:lstStyle/>
          <a:p>
            <a:pPr eaLnBrk="1" hangingPunct="1">
              <a:lnSpc>
                <a:spcPct val="125000"/>
              </a:lnSpc>
              <a:buFont typeface="Arial" panose="020B0604020202020204" pitchFamily="34" charset="0"/>
              <a:buNone/>
            </a:pPr>
            <a:r>
              <a:rPr lang="zh-CN" altLang="en-US" sz="1600" dirty="0"/>
              <a:t> 图中主存被划分为</a:t>
            </a:r>
            <a:r>
              <a:rPr lang="zh-CN" altLang="en-US" sz="1600" b="1" dirty="0">
                <a:latin typeface="方正粗黑宋简体" panose="02000000000000000000" pitchFamily="2" charset="-122"/>
                <a:ea typeface="方正粗黑宋简体" panose="02000000000000000000" pitchFamily="2" charset="-122"/>
              </a:rPr>
              <a:t>4个分区</a:t>
            </a:r>
            <a:r>
              <a:rPr lang="zh-CN" altLang="en-US" sz="1600" dirty="0"/>
              <a:t>，主存分配表为每个分区设置</a:t>
            </a:r>
            <a:r>
              <a:rPr lang="zh-CN" altLang="en-US" sz="1600" b="1" dirty="0">
                <a:solidFill>
                  <a:srgbClr val="FF3300"/>
                </a:solidFill>
                <a:latin typeface="方正粗黑宋简体" panose="02000000000000000000" pitchFamily="2" charset="-122"/>
                <a:ea typeface="方正粗黑宋简体" panose="02000000000000000000" pitchFamily="2" charset="-122"/>
              </a:rPr>
              <a:t>起始地址</a:t>
            </a:r>
            <a:r>
              <a:rPr lang="zh-CN" altLang="en-US" sz="1600" dirty="0"/>
              <a:t>、</a:t>
            </a:r>
            <a:r>
              <a:rPr lang="zh-CN" altLang="en-US" sz="1600" b="1" dirty="0">
                <a:solidFill>
                  <a:srgbClr val="FF3300"/>
                </a:solidFill>
                <a:latin typeface="方正粗黑宋简体" panose="02000000000000000000" pitchFamily="2" charset="-122"/>
                <a:ea typeface="方正粗黑宋简体" panose="02000000000000000000" pitchFamily="2" charset="-122"/>
              </a:rPr>
              <a:t>长度</a:t>
            </a:r>
            <a:r>
              <a:rPr lang="zh-CN" altLang="en-US" sz="1600" dirty="0"/>
              <a:t>以及</a:t>
            </a:r>
            <a:r>
              <a:rPr lang="zh-CN" altLang="en-US" sz="1600" dirty="0">
                <a:solidFill>
                  <a:srgbClr val="FF3300"/>
                </a:solidFill>
              </a:rPr>
              <a:t>占</a:t>
            </a:r>
            <a:r>
              <a:rPr lang="zh-CN" altLang="en-US" sz="1600" b="1" dirty="0">
                <a:solidFill>
                  <a:srgbClr val="FF3300"/>
                </a:solidFill>
                <a:latin typeface="方正粗黑宋简体" panose="02000000000000000000" pitchFamily="2" charset="-122"/>
                <a:ea typeface="方正粗黑宋简体" panose="02000000000000000000" pitchFamily="2" charset="-122"/>
              </a:rPr>
              <a:t>用标志</a:t>
            </a:r>
            <a:r>
              <a:rPr lang="zh-CN" altLang="en-US" sz="1600" dirty="0"/>
              <a:t>信息。</a:t>
            </a:r>
            <a:endParaRPr lang="en-US" altLang="zh-CN" sz="1600" dirty="0"/>
          </a:p>
          <a:p>
            <a:pPr eaLnBrk="1" hangingPunct="1">
              <a:lnSpc>
                <a:spcPct val="125000"/>
              </a:lnSpc>
              <a:buClr>
                <a:srgbClr val="FF3300"/>
              </a:buClr>
              <a:buFont typeface="Wingdings" panose="05000000000000000000" pitchFamily="2" charset="2"/>
              <a:buChar char="Ø"/>
            </a:pPr>
            <a:r>
              <a:rPr lang="zh-CN" altLang="en-US" sz="1600" b="1" dirty="0">
                <a:latin typeface="方正粗黑宋简体" panose="02000000000000000000" pitchFamily="2" charset="-122"/>
                <a:ea typeface="方正粗黑宋简体" panose="02000000000000000000" pitchFamily="2" charset="-122"/>
              </a:rPr>
              <a:t>起始地址表明</a:t>
            </a:r>
            <a:r>
              <a:rPr lang="zh-CN" altLang="en-US" sz="1600" dirty="0"/>
              <a:t>该分区在主存中的</a:t>
            </a:r>
            <a:r>
              <a:rPr lang="zh-CN" altLang="en-US" sz="1600" b="1" dirty="0">
                <a:solidFill>
                  <a:schemeClr val="hlink"/>
                </a:solidFill>
                <a:ea typeface="方正粗黑宋简体" panose="02000000000000000000" pitchFamily="2" charset="-122"/>
              </a:rPr>
              <a:t>起始位置</a:t>
            </a:r>
            <a:r>
              <a:rPr lang="zh-CN" altLang="en-US" sz="1600" dirty="0"/>
              <a:t>，</a:t>
            </a:r>
            <a:r>
              <a:rPr lang="zh-CN" altLang="en-US" sz="1600" b="1" dirty="0"/>
              <a:t>在固定分区存储管理中，该信息确定后就不会变更</a:t>
            </a:r>
            <a:r>
              <a:rPr lang="zh-CN" altLang="en-US" sz="1600" dirty="0"/>
              <a:t>；</a:t>
            </a:r>
            <a:endParaRPr lang="en-US" altLang="zh-CN" sz="1600" dirty="0"/>
          </a:p>
          <a:p>
            <a:pPr eaLnBrk="1" hangingPunct="1">
              <a:lnSpc>
                <a:spcPct val="125000"/>
              </a:lnSpc>
              <a:buClr>
                <a:srgbClr val="FF3300"/>
              </a:buClr>
              <a:buFont typeface="Wingdings" panose="05000000000000000000" pitchFamily="2" charset="2"/>
              <a:buChar char="Ø"/>
            </a:pPr>
            <a:r>
              <a:rPr lang="zh-CN" altLang="en-US" sz="1600" b="1" dirty="0">
                <a:latin typeface="方正粗黑宋简体" panose="02000000000000000000" pitchFamily="2" charset="-122"/>
                <a:ea typeface="方正粗黑宋简体" panose="02000000000000000000" pitchFamily="2" charset="-122"/>
              </a:rPr>
              <a:t>长度表示</a:t>
            </a:r>
            <a:r>
              <a:rPr lang="zh-CN" altLang="en-US" sz="1600" dirty="0"/>
              <a:t>分区所占有的</a:t>
            </a:r>
            <a:r>
              <a:rPr lang="zh-CN" altLang="en-US" sz="1600" b="1" dirty="0"/>
              <a:t>内存空间的</a:t>
            </a:r>
            <a:r>
              <a:rPr lang="zh-CN" altLang="en-US" sz="1600" b="1" dirty="0">
                <a:solidFill>
                  <a:schemeClr val="hlink"/>
                </a:solidFill>
                <a:ea typeface="方正粗黑宋简体" panose="02000000000000000000" pitchFamily="2" charset="-122"/>
              </a:rPr>
              <a:t>大小</a:t>
            </a:r>
            <a:r>
              <a:rPr lang="zh-CN" altLang="en-US" sz="1600" dirty="0"/>
              <a:t>，确定后也不会变更；</a:t>
            </a:r>
            <a:endParaRPr lang="en-US" altLang="zh-CN" sz="1600" dirty="0"/>
          </a:p>
          <a:p>
            <a:pPr eaLnBrk="1" hangingPunct="1">
              <a:lnSpc>
                <a:spcPct val="125000"/>
              </a:lnSpc>
              <a:buClr>
                <a:srgbClr val="FF3300"/>
              </a:buClr>
              <a:buFont typeface="Wingdings" panose="05000000000000000000" pitchFamily="2" charset="2"/>
              <a:buChar char="Ø"/>
            </a:pPr>
            <a:r>
              <a:rPr lang="zh-CN" altLang="en-US" sz="1600" b="1" dirty="0">
                <a:latin typeface="方正粗黑宋简体" panose="02000000000000000000" pitchFamily="2" charset="-122"/>
                <a:ea typeface="方正粗黑宋简体" panose="02000000000000000000" pitchFamily="2" charset="-122"/>
              </a:rPr>
              <a:t>占用标志表示</a:t>
            </a:r>
            <a:r>
              <a:rPr lang="zh-CN" altLang="en-US" sz="1600" dirty="0"/>
              <a:t>该分区的</a:t>
            </a:r>
            <a:r>
              <a:rPr lang="zh-CN" altLang="en-US" sz="1600" b="1" dirty="0">
                <a:solidFill>
                  <a:schemeClr val="hlink"/>
                </a:solidFill>
                <a:ea typeface="方正粗黑宋简体" panose="02000000000000000000" pitchFamily="2" charset="-122"/>
              </a:rPr>
              <a:t>使用情况</a:t>
            </a:r>
            <a:r>
              <a:rPr lang="zh-CN" altLang="en-US" sz="1600" dirty="0"/>
              <a:t>，占用标志位如为</a:t>
            </a:r>
            <a:r>
              <a:rPr lang="zh-CN" altLang="en-US" sz="1800" b="1" u="sng" dirty="0">
                <a:solidFill>
                  <a:srgbClr val="FF3300"/>
                </a:solidFill>
                <a:latin typeface="微软雅黑" panose="020B0503020204020204" pitchFamily="34" charset="-122"/>
                <a:ea typeface="微软雅黑" panose="020B0503020204020204" pitchFamily="34" charset="-122"/>
              </a:rPr>
              <a:t>0</a:t>
            </a:r>
            <a:r>
              <a:rPr lang="zh-CN" altLang="en-US" sz="1600" b="1" u="sng" dirty="0">
                <a:solidFill>
                  <a:srgbClr val="FF3300"/>
                </a:solidFill>
                <a:latin typeface="华文新魏" panose="02010800040101010101" pitchFamily="2" charset="-122"/>
                <a:ea typeface="华文新魏" panose="02010800040101010101" pitchFamily="2" charset="-122"/>
              </a:rPr>
              <a:t>则表示该分区是空闲的</a:t>
            </a:r>
            <a:r>
              <a:rPr lang="zh-CN" altLang="en-US" sz="1600" dirty="0"/>
              <a:t>，没有作业占用，如果标志位为</a:t>
            </a:r>
            <a:r>
              <a:rPr lang="zh-CN" altLang="en-US" sz="1600" b="1" u="sng" dirty="0">
                <a:solidFill>
                  <a:srgbClr val="FF3300"/>
                </a:solidFill>
                <a:latin typeface="华文新魏" panose="02010800040101010101" pitchFamily="2" charset="-122"/>
                <a:ea typeface="华文新魏" panose="02010800040101010101" pitchFamily="2" charset="-122"/>
              </a:rPr>
              <a:t>非</a:t>
            </a:r>
            <a:r>
              <a:rPr lang="zh-CN" altLang="en-US" sz="1800" b="1" u="sng" dirty="0">
                <a:solidFill>
                  <a:srgbClr val="FF3300"/>
                </a:solidFill>
                <a:latin typeface="微软雅黑" panose="020B0503020204020204" pitchFamily="34" charset="-122"/>
                <a:ea typeface="微软雅黑" panose="020B0503020204020204" pitchFamily="34" charset="-122"/>
              </a:rPr>
              <a:t>0</a:t>
            </a:r>
            <a:r>
              <a:rPr lang="zh-CN" altLang="en-US" sz="1600" b="1" u="sng" dirty="0">
                <a:solidFill>
                  <a:srgbClr val="FF3300"/>
                </a:solidFill>
                <a:latin typeface="华文新魏" panose="02010800040101010101" pitchFamily="2" charset="-122"/>
                <a:ea typeface="华文新魏" panose="02010800040101010101" pitchFamily="2" charset="-122"/>
              </a:rPr>
              <a:t>信息，表示该分区已被某作业占用</a:t>
            </a:r>
            <a:r>
              <a:rPr lang="zh-CN" altLang="en-US" sz="1600" dirty="0"/>
              <a:t>，其它作业就不能再使用。</a:t>
            </a:r>
          </a:p>
        </p:txBody>
      </p:sp>
      <p:sp>
        <p:nvSpPr>
          <p:cNvPr id="25605" name="Text Box 9">
            <a:extLst>
              <a:ext uri="{FF2B5EF4-FFF2-40B4-BE49-F238E27FC236}">
                <a16:creationId xmlns:a16="http://schemas.microsoft.com/office/drawing/2014/main" id="{01020E93-296B-4C83-8DFF-7001ACA62CF4}"/>
              </a:ext>
            </a:extLst>
          </p:cNvPr>
          <p:cNvSpPr txBox="1">
            <a:spLocks noChangeArrowheads="1"/>
          </p:cNvSpPr>
          <p:nvPr/>
        </p:nvSpPr>
        <p:spPr bwMode="auto">
          <a:xfrm>
            <a:off x="2771775" y="2239169"/>
            <a:ext cx="44656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表</a:t>
            </a:r>
            <a:r>
              <a:rPr lang="en-US" altLang="zh-CN" sz="1800" b="0" dirty="0">
                <a:latin typeface="Arial" panose="020B0604020202020204" pitchFamily="34" charset="0"/>
              </a:rPr>
              <a:t>3-1  </a:t>
            </a:r>
            <a:r>
              <a:rPr lang="zh-CN" altLang="en-US" sz="1800" b="0" dirty="0">
                <a:latin typeface="Arial" panose="020B0604020202020204" pitchFamily="34" charset="0"/>
              </a:rPr>
              <a:t>固定分区存储管理的主存分配表</a:t>
            </a:r>
          </a:p>
        </p:txBody>
      </p:sp>
      <p:graphicFrame>
        <p:nvGraphicFramePr>
          <p:cNvPr id="23562" name="Group 10">
            <a:extLst>
              <a:ext uri="{FF2B5EF4-FFF2-40B4-BE49-F238E27FC236}">
                <a16:creationId xmlns:a16="http://schemas.microsoft.com/office/drawing/2014/main" id="{660E36FC-A8BA-4D26-AEF6-3F84E9B33225}"/>
              </a:ext>
            </a:extLst>
          </p:cNvPr>
          <p:cNvGraphicFramePr>
            <a:graphicFrameLocks noGrp="1"/>
          </p:cNvGraphicFramePr>
          <p:nvPr>
            <p:ph sz="half" idx="2"/>
            <p:extLst>
              <p:ext uri="{D42A27DB-BD31-4B8C-83A1-F6EECF244321}">
                <p14:modId xmlns:p14="http://schemas.microsoft.com/office/powerpoint/2010/main" val="1403229454"/>
              </p:ext>
            </p:extLst>
          </p:nvPr>
        </p:nvGraphicFramePr>
        <p:xfrm>
          <a:off x="1341438" y="2571751"/>
          <a:ext cx="6480175" cy="2225402"/>
        </p:xfrm>
        <a:graphic>
          <a:graphicData uri="http://schemas.openxmlformats.org/drawingml/2006/table">
            <a:tbl>
              <a:tblPr/>
              <a:tblGrid>
                <a:gridCol w="1620837">
                  <a:extLst>
                    <a:ext uri="{9D8B030D-6E8A-4147-A177-3AD203B41FA5}">
                      <a16:colId xmlns:a16="http://schemas.microsoft.com/office/drawing/2014/main" val="20000"/>
                    </a:ext>
                  </a:extLst>
                </a:gridCol>
                <a:gridCol w="1617663">
                  <a:extLst>
                    <a:ext uri="{9D8B030D-6E8A-4147-A177-3AD203B41FA5}">
                      <a16:colId xmlns:a16="http://schemas.microsoft.com/office/drawing/2014/main" val="20001"/>
                    </a:ext>
                  </a:extLst>
                </a:gridCol>
                <a:gridCol w="1622425">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tblGrid>
              <a:tr h="445698">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chemeClr val="bg1"/>
                          </a:solidFill>
                          <a:effectLst/>
                          <a:latin typeface="Calibri" panose="020F0502020204030204" pitchFamily="34" charset="0"/>
                          <a:ea typeface="方正粗黑宋简体" panose="02000000000000000000" pitchFamily="2" charset="-122"/>
                        </a:rPr>
                        <a:t>　分区号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chemeClr val="bg1"/>
                          </a:solidFill>
                          <a:effectLst/>
                          <a:latin typeface="Calibri" panose="020F0502020204030204" pitchFamily="34" charset="0"/>
                          <a:ea typeface="方正粗黑宋简体" panose="02000000000000000000" pitchFamily="2" charset="-122"/>
                        </a:rPr>
                        <a:t>　起始地址</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chemeClr val="bg1"/>
                          </a:solidFill>
                          <a:effectLst/>
                          <a:latin typeface="Calibri" panose="020F0502020204030204" pitchFamily="34" charset="0"/>
                          <a:ea typeface="方正粗黑宋简体" panose="02000000000000000000" pitchFamily="2" charset="-122"/>
                        </a:rPr>
                        <a:t>　　长度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chemeClr val="bg1"/>
                          </a:solidFill>
                          <a:effectLst/>
                          <a:latin typeface="Calibri" panose="020F0502020204030204" pitchFamily="34" charset="0"/>
                          <a:ea typeface="方正粗黑宋简体" panose="02000000000000000000" pitchFamily="2" charset="-122"/>
                        </a:rPr>
                        <a:t>  占用标志</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44155">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5KB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　　</a:t>
                      </a: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JOB1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44155">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15KB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　　</a:t>
                      </a: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44155">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3</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25KB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15KB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　　</a:t>
                      </a: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JOB2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447239">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4</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40KB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　　</a:t>
                      </a: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　　</a:t>
                      </a: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灯片编号占位符 5">
            <a:extLst>
              <a:ext uri="{FF2B5EF4-FFF2-40B4-BE49-F238E27FC236}">
                <a16:creationId xmlns:a16="http://schemas.microsoft.com/office/drawing/2014/main" id="{512C4C37-4130-489B-92D9-421C6AEC2AAA}"/>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5E5AA0B-9112-4B1D-9777-BBFCE90351D4}" type="slidenum">
              <a:rPr lang="zh-CN" altLang="en-US" sz="1000">
                <a:solidFill>
                  <a:srgbClr val="000066"/>
                </a:solidFill>
                <a:latin typeface="Times New Roman" panose="02020603050405020304" pitchFamily="18" charset="0"/>
              </a:rPr>
              <a:pPr algn="r" eaLnBrk="1" hangingPunct="1"/>
              <a:t>33</a:t>
            </a:fld>
            <a:endParaRPr lang="en-US" altLang="zh-CN" sz="1000">
              <a:solidFill>
                <a:srgbClr val="000066"/>
              </a:solidFill>
              <a:latin typeface="Times New Roman" panose="02020603050405020304" pitchFamily="18" charset="0"/>
            </a:endParaRPr>
          </a:p>
        </p:txBody>
      </p:sp>
      <p:sp>
        <p:nvSpPr>
          <p:cNvPr id="26627" name="Rectangle 3">
            <a:extLst>
              <a:ext uri="{FF2B5EF4-FFF2-40B4-BE49-F238E27FC236}">
                <a16:creationId xmlns:a16="http://schemas.microsoft.com/office/drawing/2014/main" id="{B669E954-FA2C-4657-8551-9DCE922E2863}"/>
              </a:ext>
            </a:extLst>
          </p:cNvPr>
          <p:cNvSpPr>
            <a:spLocks noGrp="1" noChangeArrowheads="1"/>
          </p:cNvSpPr>
          <p:nvPr>
            <p:ph type="body" idx="1"/>
          </p:nvPr>
        </p:nvSpPr>
        <p:spPr>
          <a:xfrm>
            <a:off x="0" y="1412875"/>
            <a:ext cx="8893175" cy="5256213"/>
          </a:xfrm>
        </p:spPr>
        <p:txBody>
          <a:bodyPr/>
          <a:lstStyle/>
          <a:p>
            <a:pPr eaLnBrk="1" hangingPunct="1">
              <a:lnSpc>
                <a:spcPct val="150000"/>
              </a:lnSpc>
              <a:buFont typeface="Arial" panose="020B0604020202020204" pitchFamily="34" charset="0"/>
              <a:buNone/>
            </a:pPr>
            <a:r>
              <a:rPr lang="zh-CN" altLang="en-US" sz="1800"/>
              <a:t>　　　</a:t>
            </a:r>
            <a:r>
              <a:rPr lang="zh-CN" altLang="en-US" sz="1800">
                <a:latin typeface="Times New Roman" panose="02020603050405020304" pitchFamily="18" charset="0"/>
              </a:rPr>
              <a:t>　    </a:t>
            </a:r>
            <a:r>
              <a:rPr lang="zh-CN" altLang="en-US" sz="2400" b="1">
                <a:latin typeface="Times New Roman" panose="02020603050405020304" pitchFamily="18" charset="0"/>
                <a:ea typeface="华文中宋" panose="02010600040101010101" pitchFamily="2" charset="-122"/>
              </a:rPr>
              <a:t>当一个作业需要装入时，由存储管理程序</a:t>
            </a:r>
            <a:r>
              <a:rPr lang="zh-CN" altLang="en-US" sz="2400" b="1">
                <a:solidFill>
                  <a:schemeClr val="hlink"/>
                </a:solidFill>
                <a:latin typeface="Times New Roman" panose="02020603050405020304" pitchFamily="18" charset="0"/>
                <a:ea typeface="华文中宋" panose="02010600040101010101" pitchFamily="2" charset="-122"/>
              </a:rPr>
              <a:t>检索主存分配表</a:t>
            </a:r>
            <a:r>
              <a:rPr lang="zh-CN" altLang="en-US" sz="2400" b="1">
                <a:latin typeface="Times New Roman" panose="02020603050405020304" pitchFamily="18" charset="0"/>
                <a:ea typeface="华文中宋" panose="02010600040101010101" pitchFamily="2" charset="-122"/>
              </a:rPr>
              <a:t>，</a:t>
            </a:r>
            <a:r>
              <a:rPr lang="zh-CN" altLang="en-US" sz="2400" b="1" u="sng">
                <a:latin typeface="Times New Roman" panose="02020603050405020304" pitchFamily="18" charset="0"/>
                <a:ea typeface="华文中宋" panose="02010600040101010101" pitchFamily="2" charset="-122"/>
              </a:rPr>
              <a:t>按照一定的算法找出一个能够满足要求的、尚未使用的分区分配给该作业</a:t>
            </a:r>
            <a:r>
              <a:rPr lang="zh-CN" altLang="en-US" sz="2400" b="1">
                <a:latin typeface="Times New Roman" panose="02020603050405020304" pitchFamily="18" charset="0"/>
                <a:ea typeface="华文中宋" panose="02010600040101010101" pitchFamily="2" charset="-122"/>
              </a:rPr>
              <a:t>，同时</a:t>
            </a:r>
            <a:r>
              <a:rPr lang="zh-CN" altLang="en-US" sz="2400" b="1" u="sng">
                <a:latin typeface="Times New Roman" panose="02020603050405020304" pitchFamily="18" charset="0"/>
                <a:ea typeface="华文中宋" panose="02010600040101010101" pitchFamily="2" charset="-122"/>
              </a:rPr>
              <a:t>修改主存分配表</a:t>
            </a:r>
            <a:r>
              <a:rPr lang="zh-CN" altLang="en-US" sz="2400" b="1">
                <a:latin typeface="Times New Roman" panose="02020603050405020304" pitchFamily="18" charset="0"/>
                <a:ea typeface="华文中宋" panose="02010600040101010101" pitchFamily="2" charset="-122"/>
              </a:rPr>
              <a:t>中该分区表项中的</a:t>
            </a:r>
            <a:r>
              <a:rPr lang="zh-CN" altLang="en-US" sz="2400" b="1">
                <a:solidFill>
                  <a:schemeClr val="hlink"/>
                </a:solidFill>
                <a:latin typeface="Times New Roman" panose="02020603050405020304" pitchFamily="18" charset="0"/>
                <a:ea typeface="华文中宋" panose="02010600040101010101" pitchFamily="2" charset="-122"/>
              </a:rPr>
              <a:t>占用标志</a:t>
            </a:r>
            <a:r>
              <a:rPr lang="zh-CN" altLang="en-US" sz="2400" b="1">
                <a:latin typeface="Times New Roman" panose="02020603050405020304" pitchFamily="18" charset="0"/>
                <a:ea typeface="华文中宋" panose="02010600040101010101" pitchFamily="2" charset="-122"/>
              </a:rPr>
              <a:t>。</a:t>
            </a:r>
          </a:p>
          <a:p>
            <a:pPr eaLnBrk="1" hangingPunct="1">
              <a:lnSpc>
                <a:spcPct val="135000"/>
              </a:lnSpc>
              <a:buFont typeface="Arial" panose="020B0604020202020204" pitchFamily="34" charset="0"/>
              <a:buNone/>
            </a:pPr>
            <a:r>
              <a:rPr lang="zh-CN" altLang="en-US" sz="2400" b="1">
                <a:latin typeface="Times New Roman" panose="02020603050405020304" pitchFamily="18" charset="0"/>
                <a:ea typeface="华文行楷" panose="02010800040101010101" pitchFamily="2" charset="-122"/>
              </a:rPr>
              <a:t>             比如可以采用顺序分配算法，顺序查看主存分配表，直到找到一个标志为</a:t>
            </a:r>
            <a:r>
              <a:rPr lang="zh-CN" altLang="en-US" sz="2400" b="1">
                <a:solidFill>
                  <a:srgbClr val="FF3300"/>
                </a:solidFill>
                <a:latin typeface="Times New Roman" panose="02020603050405020304" pitchFamily="18" charset="0"/>
                <a:ea typeface="华文行楷" panose="02010800040101010101" pitchFamily="2" charset="-122"/>
              </a:rPr>
              <a:t>0的长度</a:t>
            </a:r>
            <a:r>
              <a:rPr lang="zh-CN" altLang="en-US" sz="2400" b="1">
                <a:latin typeface="Times New Roman" panose="02020603050405020304" pitchFamily="18" charset="0"/>
                <a:ea typeface="华文行楷" panose="02010800040101010101" pitchFamily="2" charset="-122"/>
              </a:rPr>
              <a:t>大于等于要装入作业的地址空间长度的分区，则把该分区分配给此作业，同时将该分区的占用标志位由0修改为此作业名的标识；</a:t>
            </a:r>
            <a:r>
              <a:rPr lang="zh-CN" altLang="en-US" sz="2400" b="1" u="sng">
                <a:solidFill>
                  <a:srgbClr val="FF3300"/>
                </a:solidFill>
                <a:latin typeface="Times New Roman" panose="02020603050405020304" pitchFamily="18" charset="0"/>
                <a:ea typeface="华文行楷" panose="02010800040101010101" pitchFamily="2" charset="-122"/>
              </a:rPr>
              <a:t>若找到表中仍没有满足要求的分区，则该作业暂时不能装入主存</a:t>
            </a:r>
            <a:r>
              <a:rPr lang="zh-CN" altLang="en-US" sz="2400" b="1">
                <a:latin typeface="Times New Roman" panose="02020603050405020304" pitchFamily="18" charset="0"/>
                <a:ea typeface="华文行楷" panose="02010800040101010101" pitchFamily="2" charset="-122"/>
              </a:rPr>
              <a:t>。</a:t>
            </a:r>
          </a:p>
        </p:txBody>
      </p:sp>
      <p:sp>
        <p:nvSpPr>
          <p:cNvPr id="26628" name="Rectangle 9">
            <a:extLst>
              <a:ext uri="{FF2B5EF4-FFF2-40B4-BE49-F238E27FC236}">
                <a16:creationId xmlns:a16="http://schemas.microsoft.com/office/drawing/2014/main" id="{251C6B95-B812-4004-82DE-BA6BE4303A01}"/>
              </a:ext>
            </a:extLst>
          </p:cNvPr>
          <p:cNvSpPr>
            <a:spLocks noChangeArrowheads="1"/>
          </p:cNvSpPr>
          <p:nvPr/>
        </p:nvSpPr>
        <p:spPr bwMode="auto">
          <a:xfrm>
            <a:off x="34925" y="973138"/>
            <a:ext cx="3729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2400">
                <a:latin typeface="方正粗黑宋简体" panose="02000000000000000000" pitchFamily="2" charset="-122"/>
                <a:ea typeface="方正粗黑宋简体" panose="02000000000000000000" pitchFamily="2" charset="-122"/>
              </a:rPr>
              <a:t>2</a:t>
            </a:r>
            <a:r>
              <a:rPr lang="zh-CN" altLang="zh-CN" sz="2400">
                <a:latin typeface="方正粗黑宋简体" panose="02000000000000000000" pitchFamily="2" charset="-122"/>
                <a:ea typeface="方正粗黑宋简体" panose="02000000000000000000" pitchFamily="2" charset="-122"/>
              </a:rPr>
              <a:t>、</a:t>
            </a:r>
            <a:r>
              <a:rPr lang="en-US" altLang="zh-CN" sz="2400">
                <a:latin typeface="方正粗黑宋简体" panose="02000000000000000000" pitchFamily="2" charset="-122"/>
                <a:ea typeface="方正粗黑宋简体" panose="02000000000000000000" pitchFamily="2" charset="-122"/>
              </a:rPr>
              <a:t>主存空间的分配和释放</a:t>
            </a:r>
            <a:endParaRPr lang="zh-CN" altLang="en-US" sz="2400">
              <a:latin typeface="方正粗黑宋简体" panose="02000000000000000000" pitchFamily="2" charset="-122"/>
              <a:ea typeface="方正粗黑宋简体" panose="02000000000000000000" pitchFamily="2"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内容占位符 2">
            <a:extLst>
              <a:ext uri="{FF2B5EF4-FFF2-40B4-BE49-F238E27FC236}">
                <a16:creationId xmlns:a16="http://schemas.microsoft.com/office/drawing/2014/main" id="{CC1A2960-B44F-384D-A32B-906503F3F177}"/>
              </a:ext>
            </a:extLst>
          </p:cNvPr>
          <p:cNvSpPr>
            <a:spLocks noGrp="1"/>
          </p:cNvSpPr>
          <p:nvPr>
            <p:ph idx="1"/>
          </p:nvPr>
        </p:nvSpPr>
        <p:spPr>
          <a:xfrm>
            <a:off x="334465" y="991195"/>
            <a:ext cx="4880471" cy="4339829"/>
          </a:xfrm>
        </p:spPr>
        <p:txBody>
          <a:bodyPr/>
          <a:lstStyle/>
          <a:p>
            <a:pPr>
              <a:buClr>
                <a:srgbClr val="0000FF"/>
              </a:buClr>
              <a:buSzPct val="50000"/>
              <a:buFont typeface="Wingdings" pitchFamily="2" charset="2"/>
              <a:buChar char="n"/>
            </a:pPr>
            <a:r>
              <a:rPr lang="zh-CN" altLang="en-US" sz="2100" b="1" dirty="0">
                <a:solidFill>
                  <a:srgbClr val="0000FF"/>
                </a:solidFill>
                <a:latin typeface="Arial" panose="020B0604020202020204" pitchFamily="34" charset="0"/>
                <a:ea typeface="幼圆" pitchFamily="49" charset="-122"/>
              </a:rPr>
              <a:t>固定分区分配</a:t>
            </a:r>
            <a:r>
              <a:rPr lang="en-US" altLang="zh-CN" sz="2100" b="1" dirty="0">
                <a:solidFill>
                  <a:srgbClr val="0000FF"/>
                </a:solidFill>
                <a:latin typeface="Arial" panose="020B0604020202020204" pitchFamily="34" charset="0"/>
                <a:ea typeface="幼圆" pitchFamily="49" charset="-122"/>
              </a:rPr>
              <a:t> </a:t>
            </a:r>
          </a:p>
          <a:p>
            <a:pPr lvl="1">
              <a:buClr>
                <a:srgbClr val="0000FF"/>
              </a:buClr>
              <a:buFont typeface="Wingdings" pitchFamily="2" charset="2"/>
              <a:buChar char="l"/>
            </a:pPr>
            <a:r>
              <a:rPr lang="zh-CN" altLang="en-US" b="1" dirty="0">
                <a:solidFill>
                  <a:srgbClr val="000000"/>
                </a:solidFill>
                <a:latin typeface="Arial" panose="020B0604020202020204" pitchFamily="34" charset="0"/>
                <a:ea typeface="幼圆" pitchFamily="49" charset="-122"/>
              </a:rPr>
              <a:t>将内存空间划分为若干个固定大小的区域，每个区域的边 界不能改变。每个分区中可以装入一道作业</a:t>
            </a:r>
            <a:endParaRPr lang="en-US" altLang="zh-CN" b="1" dirty="0">
              <a:solidFill>
                <a:srgbClr val="000000"/>
              </a:solidFill>
              <a:latin typeface="Arial" panose="020B0604020202020204" pitchFamily="34" charset="0"/>
              <a:ea typeface="幼圆" pitchFamily="49" charset="-122"/>
            </a:endParaRPr>
          </a:p>
          <a:p>
            <a:pPr>
              <a:buClr>
                <a:srgbClr val="0000FF"/>
              </a:buClr>
              <a:buSzPct val="50000"/>
              <a:buFont typeface="Wingdings" pitchFamily="2" charset="2"/>
              <a:buChar char="n"/>
            </a:pPr>
            <a:r>
              <a:rPr lang="zh-CN" altLang="en-US" sz="2100" b="1" dirty="0">
                <a:solidFill>
                  <a:srgbClr val="0000FF"/>
                </a:solidFill>
                <a:latin typeface="Arial" panose="020B0604020202020204" pitchFamily="34" charset="0"/>
                <a:ea typeface="幼圆" pitchFamily="49" charset="-122"/>
                <a:sym typeface="Wingdings" pitchFamily="2" charset="2"/>
              </a:rPr>
              <a:t> 适用范围：</a:t>
            </a:r>
            <a:endParaRPr lang="en-US" altLang="zh-CN" sz="2100" b="1" dirty="0">
              <a:solidFill>
                <a:srgbClr val="0000FF"/>
              </a:solidFill>
              <a:latin typeface="Arial" panose="020B0604020202020204" pitchFamily="34" charset="0"/>
              <a:ea typeface="幼圆" pitchFamily="49" charset="-122"/>
              <a:sym typeface="Wingdings" pitchFamily="2" charset="2"/>
            </a:endParaRPr>
          </a:p>
          <a:p>
            <a:pPr lvl="1">
              <a:buClr>
                <a:srgbClr val="0000FF"/>
              </a:buClr>
              <a:buFont typeface="Wingdings" pitchFamily="2" charset="2"/>
              <a:buChar char="l"/>
            </a:pPr>
            <a:r>
              <a:rPr lang="zh-CN" altLang="en-US" b="1" dirty="0">
                <a:solidFill>
                  <a:srgbClr val="000000"/>
                </a:solidFill>
                <a:latin typeface="Arial" panose="020B0604020202020204" pitchFamily="34" charset="0"/>
                <a:ea typeface="幼圆" pitchFamily="49" charset="-122"/>
                <a:sym typeface="Wingdings" pitchFamily="2" charset="2"/>
              </a:rPr>
              <a:t>常用于某些控制系统中</a:t>
            </a:r>
            <a:endParaRPr lang="en-US" altLang="zh-CN" b="1" dirty="0">
              <a:solidFill>
                <a:srgbClr val="000000"/>
              </a:solidFill>
              <a:latin typeface="Arial" panose="020B0604020202020204" pitchFamily="34" charset="0"/>
              <a:ea typeface="幼圆" pitchFamily="49" charset="-122"/>
              <a:sym typeface="Wingdings" pitchFamily="2" charset="2"/>
            </a:endParaRPr>
          </a:p>
          <a:p>
            <a:pPr lvl="1">
              <a:buClr>
                <a:srgbClr val="0000FF"/>
              </a:buClr>
              <a:buFont typeface="Wingdings" pitchFamily="2" charset="2"/>
              <a:buChar char="l"/>
            </a:pPr>
            <a:r>
              <a:rPr lang="zh-CN" altLang="en-US" b="1" dirty="0">
                <a:solidFill>
                  <a:srgbClr val="000000"/>
                </a:solidFill>
                <a:latin typeface="Arial" panose="020B0604020202020204" pitchFamily="34" charset="0"/>
                <a:ea typeface="幼圆" pitchFamily="49" charset="-122"/>
                <a:sym typeface="Wingdings" pitchFamily="2" charset="2"/>
              </a:rPr>
              <a:t>典型应用</a:t>
            </a:r>
            <a:r>
              <a:rPr lang="en-US" altLang="zh-CN" b="1" dirty="0">
                <a:solidFill>
                  <a:srgbClr val="000000"/>
                </a:solidFill>
                <a:latin typeface="Arial" panose="020B0604020202020204" pitchFamily="34" charset="0"/>
                <a:ea typeface="幼圆" pitchFamily="49" charset="-122"/>
                <a:sym typeface="Wingdings" pitchFamily="2" charset="2"/>
              </a:rPr>
              <a:t>IBM360/MFT</a:t>
            </a:r>
            <a:r>
              <a:rPr lang="zh-CN" altLang="en-US" b="1" dirty="0">
                <a:solidFill>
                  <a:srgbClr val="000000"/>
                </a:solidFill>
                <a:latin typeface="Arial" panose="020B0604020202020204" pitchFamily="34" charset="0"/>
                <a:ea typeface="幼圆" pitchFamily="49" charset="-122"/>
                <a:sym typeface="Wingdings" pitchFamily="2" charset="2"/>
              </a:rPr>
              <a:t> </a:t>
            </a:r>
          </a:p>
          <a:p>
            <a:pPr>
              <a:buClr>
                <a:srgbClr val="0000FF"/>
              </a:buClr>
              <a:buSzPct val="50000"/>
              <a:buFont typeface="Wingdings" pitchFamily="2" charset="2"/>
              <a:buChar char="n"/>
            </a:pPr>
            <a:r>
              <a:rPr lang="zh-CN" altLang="en-US" sz="2100" b="1" dirty="0">
                <a:solidFill>
                  <a:srgbClr val="0000FF"/>
                </a:solidFill>
                <a:latin typeface="Arial" panose="020B0604020202020204" pitchFamily="34" charset="0"/>
                <a:ea typeface="幼圆" pitchFamily="49" charset="-122"/>
                <a:sym typeface="Wingdings" pitchFamily="2" charset="2"/>
              </a:rPr>
              <a:t>分区划分方法</a:t>
            </a:r>
            <a:endParaRPr lang="en-US" altLang="zh-CN" sz="2100" b="1" dirty="0">
              <a:solidFill>
                <a:srgbClr val="0000FF"/>
              </a:solidFill>
              <a:latin typeface="Arial" panose="020B0604020202020204" pitchFamily="34" charset="0"/>
              <a:ea typeface="幼圆" pitchFamily="49" charset="-122"/>
              <a:sym typeface="Wingdings" pitchFamily="2" charset="2"/>
            </a:endParaRPr>
          </a:p>
          <a:p>
            <a:pPr lvl="1">
              <a:buClr>
                <a:srgbClr val="0000FF"/>
              </a:buClr>
              <a:buFont typeface="Wingdings" pitchFamily="2" charset="2"/>
              <a:buChar char="l"/>
            </a:pPr>
            <a:r>
              <a:rPr lang="zh-CN" altLang="en-US" b="1" dirty="0">
                <a:solidFill>
                  <a:srgbClr val="000000"/>
                </a:solidFill>
                <a:latin typeface="Arial" panose="020B0604020202020204" pitchFamily="34" charset="0"/>
                <a:ea typeface="幼圆" pitchFamily="49" charset="-122"/>
                <a:sym typeface="Wingdings" pitchFamily="2" charset="2"/>
              </a:rPr>
              <a:t>分区大小相等</a:t>
            </a:r>
            <a:endParaRPr lang="en-US" altLang="zh-CN" b="1" dirty="0">
              <a:solidFill>
                <a:srgbClr val="000000"/>
              </a:solidFill>
              <a:latin typeface="Arial" panose="020B0604020202020204" pitchFamily="34" charset="0"/>
              <a:ea typeface="幼圆" pitchFamily="49" charset="-122"/>
              <a:sym typeface="Wingdings" pitchFamily="2" charset="2"/>
            </a:endParaRPr>
          </a:p>
          <a:p>
            <a:pPr lvl="1">
              <a:buClr>
                <a:srgbClr val="0000FF"/>
              </a:buClr>
              <a:buFont typeface="Wingdings" pitchFamily="2" charset="2"/>
              <a:buChar char="l"/>
            </a:pPr>
            <a:r>
              <a:rPr lang="zh-CN" altLang="en-US" b="1" dirty="0">
                <a:solidFill>
                  <a:srgbClr val="000000"/>
                </a:solidFill>
                <a:latin typeface="Arial" panose="020B0604020202020204" pitchFamily="34" charset="0"/>
                <a:ea typeface="幼圆" pitchFamily="49" charset="-122"/>
                <a:sym typeface="Wingdings" pitchFamily="2" charset="2"/>
              </a:rPr>
              <a:t>分区大小不等</a:t>
            </a:r>
            <a:endParaRPr lang="zh-CN" altLang="en-US" b="1" dirty="0">
              <a:solidFill>
                <a:srgbClr val="000000"/>
              </a:solidFill>
            </a:endParaRPr>
          </a:p>
        </p:txBody>
      </p:sp>
      <p:sp>
        <p:nvSpPr>
          <p:cNvPr id="24579" name="Rectangle 2">
            <a:extLst>
              <a:ext uri="{FF2B5EF4-FFF2-40B4-BE49-F238E27FC236}">
                <a16:creationId xmlns:a16="http://schemas.microsoft.com/office/drawing/2014/main" id="{7C6A102E-7B98-CA4B-B296-099C874557D3}"/>
              </a:ext>
            </a:extLst>
          </p:cNvPr>
          <p:cNvSpPr>
            <a:spLocks noChangeArrowheads="1"/>
          </p:cNvSpPr>
          <p:nvPr/>
        </p:nvSpPr>
        <p:spPr bwMode="auto">
          <a:xfrm>
            <a:off x="498277" y="234895"/>
            <a:ext cx="571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2100" dirty="0">
                <a:solidFill>
                  <a:srgbClr val="FF0066"/>
                </a:solidFill>
                <a:latin typeface="Arial" panose="020B0604020202020204" pitchFamily="34" charset="0"/>
                <a:ea typeface="幼圆" pitchFamily="49" charset="-122"/>
              </a:rPr>
              <a:t>连续分配存储管理方式</a:t>
            </a:r>
            <a:r>
              <a:rPr lang="en-US" altLang="zh-CN" sz="2100" dirty="0">
                <a:solidFill>
                  <a:srgbClr val="3333FF"/>
                </a:solidFill>
                <a:latin typeface="Arial" panose="020B0604020202020204" pitchFamily="34" charset="0"/>
                <a:ea typeface="幼圆" pitchFamily="49" charset="-122"/>
              </a:rPr>
              <a:t>—— </a:t>
            </a:r>
            <a:r>
              <a:rPr lang="zh-CN" altLang="en-US" sz="2100" dirty="0">
                <a:solidFill>
                  <a:srgbClr val="3333FF"/>
                </a:solidFill>
                <a:latin typeface="Arial" panose="020B0604020202020204" pitchFamily="34" charset="0"/>
                <a:ea typeface="幼圆" pitchFamily="49" charset="-122"/>
              </a:rPr>
              <a:t>固定分区分配</a:t>
            </a:r>
          </a:p>
        </p:txBody>
      </p:sp>
      <p:sp>
        <p:nvSpPr>
          <p:cNvPr id="24580" name="矩形 5">
            <a:extLst>
              <a:ext uri="{FF2B5EF4-FFF2-40B4-BE49-F238E27FC236}">
                <a16:creationId xmlns:a16="http://schemas.microsoft.com/office/drawing/2014/main" id="{FB3B6DA5-11CA-804C-B565-B69403A087A3}"/>
              </a:ext>
            </a:extLst>
          </p:cNvPr>
          <p:cNvSpPr>
            <a:spLocks noChangeArrowheads="1"/>
          </p:cNvSpPr>
          <p:nvPr/>
        </p:nvSpPr>
        <p:spPr bwMode="auto">
          <a:xfrm>
            <a:off x="5322094" y="1339454"/>
            <a:ext cx="1071563" cy="3161109"/>
          </a:xfrm>
          <a:prstGeom prst="rect">
            <a:avLst/>
          </a:prstGeom>
          <a:solidFill>
            <a:srgbClr val="53FFA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81" name="矩形 6">
            <a:extLst>
              <a:ext uri="{FF2B5EF4-FFF2-40B4-BE49-F238E27FC236}">
                <a16:creationId xmlns:a16="http://schemas.microsoft.com/office/drawing/2014/main" id="{649C1272-09EF-6243-AE46-9C8F18243634}"/>
              </a:ext>
            </a:extLst>
          </p:cNvPr>
          <p:cNvSpPr>
            <a:spLocks noChangeArrowheads="1"/>
          </p:cNvSpPr>
          <p:nvPr/>
        </p:nvSpPr>
        <p:spPr bwMode="auto">
          <a:xfrm>
            <a:off x="5322094" y="1339454"/>
            <a:ext cx="1071563" cy="589359"/>
          </a:xfrm>
          <a:prstGeom prst="rect">
            <a:avLst/>
          </a:prstGeom>
          <a:solidFill>
            <a:srgbClr val="FF3300"/>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8" name="TextBox 7">
            <a:extLst>
              <a:ext uri="{FF2B5EF4-FFF2-40B4-BE49-F238E27FC236}">
                <a16:creationId xmlns:a16="http://schemas.microsoft.com/office/drawing/2014/main" id="{D03DB33E-295B-404D-A6FF-DDA406215AA9}"/>
              </a:ext>
            </a:extLst>
          </p:cNvPr>
          <p:cNvSpPr txBox="1"/>
          <p:nvPr/>
        </p:nvSpPr>
        <p:spPr>
          <a:xfrm>
            <a:off x="5322094" y="1475185"/>
            <a:ext cx="1071563" cy="338554"/>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600" dirty="0">
                <a:solidFill>
                  <a:srgbClr val="FFFFFF"/>
                </a:solidFill>
                <a:effectLst>
                  <a:outerShdw blurRad="38100" dist="38100" dir="2700000" algn="tl">
                    <a:srgbClr val="C0C0C0"/>
                  </a:outerShdw>
                </a:effectLst>
                <a:latin typeface="幼圆" pitchFamily="49" charset="-122"/>
                <a:ea typeface="幼圆" pitchFamily="49" charset="-122"/>
              </a:rPr>
              <a:t>操作系统</a:t>
            </a:r>
          </a:p>
        </p:txBody>
      </p:sp>
      <p:sp>
        <p:nvSpPr>
          <p:cNvPr id="24583" name="矩形 8">
            <a:extLst>
              <a:ext uri="{FF2B5EF4-FFF2-40B4-BE49-F238E27FC236}">
                <a16:creationId xmlns:a16="http://schemas.microsoft.com/office/drawing/2014/main" id="{AA24AFDE-C0E6-F24A-B78E-6E243FA614B5}"/>
              </a:ext>
            </a:extLst>
          </p:cNvPr>
          <p:cNvSpPr>
            <a:spLocks noChangeArrowheads="1"/>
          </p:cNvSpPr>
          <p:nvPr/>
        </p:nvSpPr>
        <p:spPr bwMode="auto">
          <a:xfrm>
            <a:off x="5322094" y="1928812"/>
            <a:ext cx="1071563" cy="642938"/>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84" name="矩形 9">
            <a:extLst>
              <a:ext uri="{FF2B5EF4-FFF2-40B4-BE49-F238E27FC236}">
                <a16:creationId xmlns:a16="http://schemas.microsoft.com/office/drawing/2014/main" id="{B6F9D72E-6298-284E-8E37-3160FE6604C1}"/>
              </a:ext>
            </a:extLst>
          </p:cNvPr>
          <p:cNvSpPr>
            <a:spLocks noChangeArrowheads="1"/>
          </p:cNvSpPr>
          <p:nvPr/>
        </p:nvSpPr>
        <p:spPr bwMode="auto">
          <a:xfrm>
            <a:off x="5322094" y="2571750"/>
            <a:ext cx="1071563" cy="642938"/>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85" name="矩形 10">
            <a:extLst>
              <a:ext uri="{FF2B5EF4-FFF2-40B4-BE49-F238E27FC236}">
                <a16:creationId xmlns:a16="http://schemas.microsoft.com/office/drawing/2014/main" id="{2A0F4E6C-AAF2-824D-ADCD-83F76C4EBA18}"/>
              </a:ext>
            </a:extLst>
          </p:cNvPr>
          <p:cNvSpPr>
            <a:spLocks noChangeArrowheads="1"/>
          </p:cNvSpPr>
          <p:nvPr/>
        </p:nvSpPr>
        <p:spPr bwMode="auto">
          <a:xfrm>
            <a:off x="5322094" y="3214687"/>
            <a:ext cx="1071563" cy="642938"/>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86" name="矩形 11">
            <a:extLst>
              <a:ext uri="{FF2B5EF4-FFF2-40B4-BE49-F238E27FC236}">
                <a16:creationId xmlns:a16="http://schemas.microsoft.com/office/drawing/2014/main" id="{205F6F64-436E-5247-B72F-F612FC4E32F2}"/>
              </a:ext>
            </a:extLst>
          </p:cNvPr>
          <p:cNvSpPr>
            <a:spLocks noChangeArrowheads="1"/>
          </p:cNvSpPr>
          <p:nvPr/>
        </p:nvSpPr>
        <p:spPr bwMode="auto">
          <a:xfrm>
            <a:off x="5322094" y="3857625"/>
            <a:ext cx="1071563" cy="642938"/>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87" name="TextBox 12">
            <a:extLst>
              <a:ext uri="{FF2B5EF4-FFF2-40B4-BE49-F238E27FC236}">
                <a16:creationId xmlns:a16="http://schemas.microsoft.com/office/drawing/2014/main" id="{FEDA5278-F14E-304E-A91E-D0FFA63C1602}"/>
              </a:ext>
            </a:extLst>
          </p:cNvPr>
          <p:cNvSpPr txBox="1">
            <a:spLocks noChangeArrowheads="1"/>
          </p:cNvSpPr>
          <p:nvPr/>
        </p:nvSpPr>
        <p:spPr bwMode="auto">
          <a:xfrm>
            <a:off x="5482828" y="2089547"/>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1</a:t>
            </a:r>
            <a:endParaRPr lang="zh-CN" altLang="en-US">
              <a:solidFill>
                <a:srgbClr val="0000FF"/>
              </a:solidFill>
              <a:latin typeface="幼圆" pitchFamily="49" charset="-122"/>
              <a:ea typeface="幼圆" pitchFamily="49" charset="-122"/>
            </a:endParaRPr>
          </a:p>
        </p:txBody>
      </p:sp>
      <p:sp>
        <p:nvSpPr>
          <p:cNvPr id="24588" name="TextBox 13">
            <a:extLst>
              <a:ext uri="{FF2B5EF4-FFF2-40B4-BE49-F238E27FC236}">
                <a16:creationId xmlns:a16="http://schemas.microsoft.com/office/drawing/2014/main" id="{8642CCB7-85A2-2848-A99F-EC2189D5CCD3}"/>
              </a:ext>
            </a:extLst>
          </p:cNvPr>
          <p:cNvSpPr txBox="1">
            <a:spLocks noChangeArrowheads="1"/>
          </p:cNvSpPr>
          <p:nvPr/>
        </p:nvSpPr>
        <p:spPr bwMode="auto">
          <a:xfrm>
            <a:off x="5482828" y="2707482"/>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2</a:t>
            </a:r>
            <a:endParaRPr lang="zh-CN" altLang="en-US">
              <a:solidFill>
                <a:srgbClr val="0000FF"/>
              </a:solidFill>
              <a:latin typeface="幼圆" pitchFamily="49" charset="-122"/>
              <a:ea typeface="幼圆" pitchFamily="49" charset="-122"/>
            </a:endParaRPr>
          </a:p>
        </p:txBody>
      </p:sp>
      <p:sp>
        <p:nvSpPr>
          <p:cNvPr id="24589" name="TextBox 14">
            <a:extLst>
              <a:ext uri="{FF2B5EF4-FFF2-40B4-BE49-F238E27FC236}">
                <a16:creationId xmlns:a16="http://schemas.microsoft.com/office/drawing/2014/main" id="{5A6CCFF1-A8D9-4241-B953-0A3339932D41}"/>
              </a:ext>
            </a:extLst>
          </p:cNvPr>
          <p:cNvSpPr txBox="1">
            <a:spLocks noChangeArrowheads="1"/>
          </p:cNvSpPr>
          <p:nvPr/>
        </p:nvSpPr>
        <p:spPr bwMode="auto">
          <a:xfrm>
            <a:off x="5429251" y="3350420"/>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3</a:t>
            </a:r>
            <a:endParaRPr lang="zh-CN" altLang="en-US">
              <a:solidFill>
                <a:srgbClr val="0000FF"/>
              </a:solidFill>
              <a:latin typeface="幼圆" pitchFamily="49" charset="-122"/>
              <a:ea typeface="幼圆" pitchFamily="49" charset="-122"/>
            </a:endParaRPr>
          </a:p>
        </p:txBody>
      </p:sp>
      <p:sp>
        <p:nvSpPr>
          <p:cNvPr id="24590" name="TextBox 15">
            <a:extLst>
              <a:ext uri="{FF2B5EF4-FFF2-40B4-BE49-F238E27FC236}">
                <a16:creationId xmlns:a16="http://schemas.microsoft.com/office/drawing/2014/main" id="{9E0C706C-E18A-CE4B-B5D4-D9DB21EAFC88}"/>
              </a:ext>
            </a:extLst>
          </p:cNvPr>
          <p:cNvSpPr txBox="1">
            <a:spLocks noChangeArrowheads="1"/>
          </p:cNvSpPr>
          <p:nvPr/>
        </p:nvSpPr>
        <p:spPr bwMode="auto">
          <a:xfrm>
            <a:off x="5429251" y="4046935"/>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4</a:t>
            </a:r>
            <a:endParaRPr lang="zh-CN" altLang="en-US">
              <a:solidFill>
                <a:srgbClr val="0000FF"/>
              </a:solidFill>
              <a:latin typeface="幼圆" pitchFamily="49" charset="-122"/>
              <a:ea typeface="幼圆" pitchFamily="49" charset="-122"/>
            </a:endParaRPr>
          </a:p>
        </p:txBody>
      </p:sp>
      <p:sp>
        <p:nvSpPr>
          <p:cNvPr id="24591" name="矩形 16">
            <a:extLst>
              <a:ext uri="{FF2B5EF4-FFF2-40B4-BE49-F238E27FC236}">
                <a16:creationId xmlns:a16="http://schemas.microsoft.com/office/drawing/2014/main" id="{413D4E0E-AA30-B54E-B852-290D25F6DAED}"/>
              </a:ext>
            </a:extLst>
          </p:cNvPr>
          <p:cNvSpPr>
            <a:spLocks noChangeArrowheads="1"/>
          </p:cNvSpPr>
          <p:nvPr/>
        </p:nvSpPr>
        <p:spPr bwMode="auto">
          <a:xfrm>
            <a:off x="6715125" y="1339454"/>
            <a:ext cx="1071563" cy="3161109"/>
          </a:xfrm>
          <a:prstGeom prst="rect">
            <a:avLst/>
          </a:prstGeom>
          <a:solidFill>
            <a:srgbClr val="53FFA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92" name="矩形 17">
            <a:extLst>
              <a:ext uri="{FF2B5EF4-FFF2-40B4-BE49-F238E27FC236}">
                <a16:creationId xmlns:a16="http://schemas.microsoft.com/office/drawing/2014/main" id="{63ACF6C0-6167-DF40-848E-252F8B4E59B3}"/>
              </a:ext>
            </a:extLst>
          </p:cNvPr>
          <p:cNvSpPr>
            <a:spLocks noChangeArrowheads="1"/>
          </p:cNvSpPr>
          <p:nvPr/>
        </p:nvSpPr>
        <p:spPr bwMode="auto">
          <a:xfrm>
            <a:off x="6715125" y="1339454"/>
            <a:ext cx="1071563" cy="589359"/>
          </a:xfrm>
          <a:prstGeom prst="rect">
            <a:avLst/>
          </a:prstGeom>
          <a:solidFill>
            <a:srgbClr val="FF3300"/>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9" name="TextBox 18">
            <a:extLst>
              <a:ext uri="{FF2B5EF4-FFF2-40B4-BE49-F238E27FC236}">
                <a16:creationId xmlns:a16="http://schemas.microsoft.com/office/drawing/2014/main" id="{0F1AB7EF-3AE3-624E-A90C-73A2BD0B475E}"/>
              </a:ext>
            </a:extLst>
          </p:cNvPr>
          <p:cNvSpPr txBox="1"/>
          <p:nvPr/>
        </p:nvSpPr>
        <p:spPr>
          <a:xfrm>
            <a:off x="6715125" y="1475185"/>
            <a:ext cx="1071563" cy="338554"/>
          </a:xfrm>
          <a:prstGeom prst="rect">
            <a:avLst/>
          </a:prstGeom>
          <a:noFill/>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600" dirty="0">
                <a:solidFill>
                  <a:srgbClr val="FFFFFF"/>
                </a:solidFill>
                <a:effectLst>
                  <a:outerShdw blurRad="38100" dist="38100" dir="2700000" algn="tl">
                    <a:srgbClr val="C0C0C0"/>
                  </a:outerShdw>
                </a:effectLst>
                <a:latin typeface="幼圆" pitchFamily="49" charset="-122"/>
                <a:ea typeface="幼圆" pitchFamily="49" charset="-122"/>
              </a:rPr>
              <a:t>操作系统</a:t>
            </a:r>
          </a:p>
        </p:txBody>
      </p:sp>
      <p:sp>
        <p:nvSpPr>
          <p:cNvPr id="24594" name="矩形 19">
            <a:extLst>
              <a:ext uri="{FF2B5EF4-FFF2-40B4-BE49-F238E27FC236}">
                <a16:creationId xmlns:a16="http://schemas.microsoft.com/office/drawing/2014/main" id="{1C18FF41-A76D-CA49-8F28-28EE208A7F4E}"/>
              </a:ext>
            </a:extLst>
          </p:cNvPr>
          <p:cNvSpPr>
            <a:spLocks noChangeArrowheads="1"/>
          </p:cNvSpPr>
          <p:nvPr/>
        </p:nvSpPr>
        <p:spPr bwMode="auto">
          <a:xfrm>
            <a:off x="6715125" y="1928814"/>
            <a:ext cx="1071563" cy="535781"/>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95" name="矩形 20">
            <a:extLst>
              <a:ext uri="{FF2B5EF4-FFF2-40B4-BE49-F238E27FC236}">
                <a16:creationId xmlns:a16="http://schemas.microsoft.com/office/drawing/2014/main" id="{3BD396E4-BFFE-3047-9C75-76F7DC71DD40}"/>
              </a:ext>
            </a:extLst>
          </p:cNvPr>
          <p:cNvSpPr>
            <a:spLocks noChangeArrowheads="1"/>
          </p:cNvSpPr>
          <p:nvPr/>
        </p:nvSpPr>
        <p:spPr bwMode="auto">
          <a:xfrm>
            <a:off x="6715125" y="2303860"/>
            <a:ext cx="1071563" cy="589359"/>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96" name="矩形 21">
            <a:extLst>
              <a:ext uri="{FF2B5EF4-FFF2-40B4-BE49-F238E27FC236}">
                <a16:creationId xmlns:a16="http://schemas.microsoft.com/office/drawing/2014/main" id="{11F0437E-592A-934D-8D87-14EC773636C3}"/>
              </a:ext>
            </a:extLst>
          </p:cNvPr>
          <p:cNvSpPr>
            <a:spLocks noChangeArrowheads="1"/>
          </p:cNvSpPr>
          <p:nvPr/>
        </p:nvSpPr>
        <p:spPr bwMode="auto">
          <a:xfrm>
            <a:off x="6715125" y="2893220"/>
            <a:ext cx="1071563" cy="964406"/>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97" name="矩形 22">
            <a:extLst>
              <a:ext uri="{FF2B5EF4-FFF2-40B4-BE49-F238E27FC236}">
                <a16:creationId xmlns:a16="http://schemas.microsoft.com/office/drawing/2014/main" id="{85C1BA0B-B636-0349-8F11-5C2F369A33FB}"/>
              </a:ext>
            </a:extLst>
          </p:cNvPr>
          <p:cNvSpPr>
            <a:spLocks noChangeArrowheads="1"/>
          </p:cNvSpPr>
          <p:nvPr/>
        </p:nvSpPr>
        <p:spPr bwMode="auto">
          <a:xfrm>
            <a:off x="6715125" y="3589736"/>
            <a:ext cx="1071563" cy="910828"/>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4598" name="TextBox 23">
            <a:extLst>
              <a:ext uri="{FF2B5EF4-FFF2-40B4-BE49-F238E27FC236}">
                <a16:creationId xmlns:a16="http://schemas.microsoft.com/office/drawing/2014/main" id="{6F3FAD05-A252-0245-AADA-78D201D8766B}"/>
              </a:ext>
            </a:extLst>
          </p:cNvPr>
          <p:cNvSpPr txBox="1">
            <a:spLocks noChangeArrowheads="1"/>
          </p:cNvSpPr>
          <p:nvPr/>
        </p:nvSpPr>
        <p:spPr bwMode="auto">
          <a:xfrm>
            <a:off x="6875860" y="1928813"/>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1</a:t>
            </a:r>
            <a:endParaRPr lang="zh-CN" altLang="en-US">
              <a:solidFill>
                <a:srgbClr val="0000FF"/>
              </a:solidFill>
              <a:latin typeface="幼圆" pitchFamily="49" charset="-122"/>
              <a:ea typeface="幼圆" pitchFamily="49" charset="-122"/>
            </a:endParaRPr>
          </a:p>
        </p:txBody>
      </p:sp>
      <p:sp>
        <p:nvSpPr>
          <p:cNvPr id="24599" name="TextBox 24">
            <a:extLst>
              <a:ext uri="{FF2B5EF4-FFF2-40B4-BE49-F238E27FC236}">
                <a16:creationId xmlns:a16="http://schemas.microsoft.com/office/drawing/2014/main" id="{7837C023-6D94-2447-B69D-51A8CD4DB11F}"/>
              </a:ext>
            </a:extLst>
          </p:cNvPr>
          <p:cNvSpPr txBox="1">
            <a:spLocks noChangeArrowheads="1"/>
          </p:cNvSpPr>
          <p:nvPr/>
        </p:nvSpPr>
        <p:spPr bwMode="auto">
          <a:xfrm>
            <a:off x="6875860" y="2411016"/>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2</a:t>
            </a:r>
            <a:endParaRPr lang="zh-CN" altLang="en-US">
              <a:solidFill>
                <a:srgbClr val="0000FF"/>
              </a:solidFill>
              <a:latin typeface="幼圆" pitchFamily="49" charset="-122"/>
              <a:ea typeface="幼圆" pitchFamily="49" charset="-122"/>
            </a:endParaRPr>
          </a:p>
        </p:txBody>
      </p:sp>
      <p:sp>
        <p:nvSpPr>
          <p:cNvPr id="24600" name="TextBox 25">
            <a:extLst>
              <a:ext uri="{FF2B5EF4-FFF2-40B4-BE49-F238E27FC236}">
                <a16:creationId xmlns:a16="http://schemas.microsoft.com/office/drawing/2014/main" id="{5B293397-FB10-9A45-A73E-A582A81B29FA}"/>
              </a:ext>
            </a:extLst>
          </p:cNvPr>
          <p:cNvSpPr txBox="1">
            <a:spLocks noChangeArrowheads="1"/>
          </p:cNvSpPr>
          <p:nvPr/>
        </p:nvSpPr>
        <p:spPr bwMode="auto">
          <a:xfrm>
            <a:off x="6822283" y="3161110"/>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3</a:t>
            </a:r>
            <a:endParaRPr lang="zh-CN" altLang="en-US">
              <a:solidFill>
                <a:srgbClr val="0000FF"/>
              </a:solidFill>
              <a:latin typeface="幼圆" pitchFamily="49" charset="-122"/>
              <a:ea typeface="幼圆" pitchFamily="49" charset="-122"/>
            </a:endParaRPr>
          </a:p>
        </p:txBody>
      </p:sp>
      <p:sp>
        <p:nvSpPr>
          <p:cNvPr id="24601" name="TextBox 26">
            <a:extLst>
              <a:ext uri="{FF2B5EF4-FFF2-40B4-BE49-F238E27FC236}">
                <a16:creationId xmlns:a16="http://schemas.microsoft.com/office/drawing/2014/main" id="{38EF0EAA-8DB6-BE45-8B20-3AC04C4E0835}"/>
              </a:ext>
            </a:extLst>
          </p:cNvPr>
          <p:cNvSpPr txBox="1">
            <a:spLocks noChangeArrowheads="1"/>
          </p:cNvSpPr>
          <p:nvPr/>
        </p:nvSpPr>
        <p:spPr bwMode="auto">
          <a:xfrm>
            <a:off x="6822283" y="4046935"/>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分区</a:t>
            </a:r>
            <a:r>
              <a:rPr lang="en-US" altLang="zh-CN">
                <a:solidFill>
                  <a:srgbClr val="0000FF"/>
                </a:solidFill>
                <a:latin typeface="幼圆" pitchFamily="49" charset="-122"/>
                <a:ea typeface="幼圆" pitchFamily="49" charset="-122"/>
              </a:rPr>
              <a:t>4</a:t>
            </a:r>
            <a:endParaRPr lang="zh-CN" altLang="en-US">
              <a:solidFill>
                <a:srgbClr val="0000FF"/>
              </a:solidFill>
              <a:latin typeface="幼圆" pitchFamily="49" charset="-122"/>
              <a:ea typeface="幼圆" pitchFamily="49" charset="-122"/>
            </a:endParaRPr>
          </a:p>
        </p:txBody>
      </p:sp>
      <p:sp>
        <p:nvSpPr>
          <p:cNvPr id="24602" name="TextBox 27">
            <a:extLst>
              <a:ext uri="{FF2B5EF4-FFF2-40B4-BE49-F238E27FC236}">
                <a16:creationId xmlns:a16="http://schemas.microsoft.com/office/drawing/2014/main" id="{49E6CC29-6F10-9E41-ACED-A197A9C7EDE3}"/>
              </a:ext>
            </a:extLst>
          </p:cNvPr>
          <p:cNvSpPr txBox="1">
            <a:spLocks noChangeArrowheads="1"/>
          </p:cNvSpPr>
          <p:nvPr/>
        </p:nvSpPr>
        <p:spPr bwMode="auto">
          <a:xfrm>
            <a:off x="5161361" y="4554141"/>
            <a:ext cx="133945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0000FF"/>
                </a:solidFill>
                <a:latin typeface="幼圆" pitchFamily="49" charset="-122"/>
                <a:ea typeface="幼圆" pitchFamily="49" charset="-122"/>
              </a:rPr>
              <a:t>（</a:t>
            </a:r>
            <a:r>
              <a:rPr lang="en-US" altLang="zh-CN" sz="1500">
                <a:solidFill>
                  <a:srgbClr val="0000FF"/>
                </a:solidFill>
                <a:latin typeface="幼圆" pitchFamily="49" charset="-122"/>
                <a:ea typeface="幼圆" pitchFamily="49" charset="-122"/>
              </a:rPr>
              <a:t>a)</a:t>
            </a:r>
            <a:r>
              <a:rPr lang="zh-CN" altLang="en-US" sz="1500">
                <a:solidFill>
                  <a:srgbClr val="0000FF"/>
                </a:solidFill>
                <a:latin typeface="幼圆" pitchFamily="49" charset="-122"/>
                <a:ea typeface="幼圆" pitchFamily="49" charset="-122"/>
              </a:rPr>
              <a:t>大小相等</a:t>
            </a:r>
          </a:p>
        </p:txBody>
      </p:sp>
      <p:sp>
        <p:nvSpPr>
          <p:cNvPr id="24603" name="TextBox 28">
            <a:extLst>
              <a:ext uri="{FF2B5EF4-FFF2-40B4-BE49-F238E27FC236}">
                <a16:creationId xmlns:a16="http://schemas.microsoft.com/office/drawing/2014/main" id="{B74BA17B-CC57-C944-962E-0CB2B4148BEE}"/>
              </a:ext>
            </a:extLst>
          </p:cNvPr>
          <p:cNvSpPr txBox="1">
            <a:spLocks noChangeArrowheads="1"/>
          </p:cNvSpPr>
          <p:nvPr/>
        </p:nvSpPr>
        <p:spPr bwMode="auto">
          <a:xfrm>
            <a:off x="6447236" y="4554141"/>
            <a:ext cx="155376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0000FF"/>
                </a:solidFill>
                <a:latin typeface="幼圆" pitchFamily="49" charset="-122"/>
                <a:ea typeface="幼圆" pitchFamily="49" charset="-122"/>
              </a:rPr>
              <a:t>（</a:t>
            </a:r>
            <a:r>
              <a:rPr lang="en-US" altLang="zh-CN" sz="1500">
                <a:solidFill>
                  <a:srgbClr val="0000FF"/>
                </a:solidFill>
                <a:latin typeface="幼圆" pitchFamily="49" charset="-122"/>
                <a:ea typeface="幼圆" pitchFamily="49" charset="-122"/>
              </a:rPr>
              <a:t>b)</a:t>
            </a:r>
            <a:r>
              <a:rPr lang="zh-CN" altLang="en-US" sz="1500">
                <a:solidFill>
                  <a:srgbClr val="0000FF"/>
                </a:solidFill>
                <a:latin typeface="幼圆" pitchFamily="49" charset="-122"/>
                <a:ea typeface="幼圆" pitchFamily="49" charset="-122"/>
              </a:rPr>
              <a:t>大小不相等</a:t>
            </a:r>
          </a:p>
        </p:txBody>
      </p:sp>
      <p:sp>
        <p:nvSpPr>
          <p:cNvPr id="43036" name="TextBox 29">
            <a:extLst>
              <a:ext uri="{FF2B5EF4-FFF2-40B4-BE49-F238E27FC236}">
                <a16:creationId xmlns:a16="http://schemas.microsoft.com/office/drawing/2014/main" id="{3555F69A-F500-304B-AF7B-600012037B7C}"/>
              </a:ext>
            </a:extLst>
          </p:cNvPr>
          <p:cNvSpPr txBox="1">
            <a:spLocks noChangeArrowheads="1"/>
          </p:cNvSpPr>
          <p:nvPr/>
        </p:nvSpPr>
        <p:spPr bwMode="auto">
          <a:xfrm>
            <a:off x="5107783" y="4996352"/>
            <a:ext cx="34290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buClr>
                <a:srgbClr val="0000FF"/>
              </a:buClr>
              <a:buSzPct val="50000"/>
              <a:buFont typeface="Wingdings" pitchFamily="2" charset="2"/>
              <a:buChar char="n"/>
            </a:pPr>
            <a:r>
              <a:rPr lang="zh-CN" altLang="en-US" sz="2100">
                <a:solidFill>
                  <a:srgbClr val="0000FF"/>
                </a:solidFill>
                <a:latin typeface="幼圆" pitchFamily="49" charset="-122"/>
                <a:ea typeface="幼圆" pitchFamily="49" charset="-122"/>
              </a:rPr>
              <a:t> 特点：</a:t>
            </a:r>
            <a:r>
              <a:rPr lang="zh-CN" altLang="en-US" sz="2100">
                <a:solidFill>
                  <a:srgbClr val="000000"/>
                </a:solidFill>
                <a:latin typeface="幼圆" pitchFamily="49" charset="-122"/>
                <a:ea typeface="幼圆" pitchFamily="49" charset="-122"/>
              </a:rPr>
              <a:t>存储管理简单；支持多道程序；空间利用率低</a:t>
            </a:r>
          </a:p>
        </p:txBody>
      </p:sp>
    </p:spTree>
    <p:extLst>
      <p:ext uri="{BB962C8B-B14F-4D97-AF65-F5344CB8AC3E}">
        <p14:creationId xmlns:p14="http://schemas.microsoft.com/office/powerpoint/2010/main" val="2843431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blinds(horizontal)">
                                      <p:cBhvr>
                                        <p:cTn id="7" dur="500"/>
                                        <p:tgtEl>
                                          <p:spTgt spid="43010">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3010">
                                            <p:txEl>
                                              <p:pRg st="1" end="1"/>
                                            </p:txEl>
                                          </p:spTgt>
                                        </p:tgtEl>
                                        <p:attrNameLst>
                                          <p:attrName>style.visibility</p:attrName>
                                        </p:attrNameLst>
                                      </p:cBhvr>
                                      <p:to>
                                        <p:strVal val="visible"/>
                                      </p:to>
                                    </p:set>
                                    <p:animEffect transition="in" filter="blinds(horizontal)">
                                      <p:cBhvr>
                                        <p:cTn id="10" dur="500"/>
                                        <p:tgtEl>
                                          <p:spTgt spid="43010">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3010">
                                            <p:txEl>
                                              <p:pRg st="2" end="2"/>
                                            </p:txEl>
                                          </p:spTgt>
                                        </p:tgtEl>
                                        <p:attrNameLst>
                                          <p:attrName>style.visibility</p:attrName>
                                        </p:attrNameLst>
                                      </p:cBhvr>
                                      <p:to>
                                        <p:strVal val="visible"/>
                                      </p:to>
                                    </p:set>
                                    <p:animEffect transition="in" filter="blinds(horizontal)">
                                      <p:cBhvr>
                                        <p:cTn id="15" dur="500"/>
                                        <p:tgtEl>
                                          <p:spTgt spid="43010">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3010">
                                            <p:txEl>
                                              <p:pRg st="3" end="3"/>
                                            </p:txEl>
                                          </p:spTgt>
                                        </p:tgtEl>
                                        <p:attrNameLst>
                                          <p:attrName>style.visibility</p:attrName>
                                        </p:attrNameLst>
                                      </p:cBhvr>
                                      <p:to>
                                        <p:strVal val="visible"/>
                                      </p:to>
                                    </p:set>
                                    <p:animEffect transition="in" filter="blinds(horizontal)">
                                      <p:cBhvr>
                                        <p:cTn id="18" dur="500"/>
                                        <p:tgtEl>
                                          <p:spTgt spid="43010">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3010">
                                            <p:txEl>
                                              <p:pRg st="4" end="4"/>
                                            </p:txEl>
                                          </p:spTgt>
                                        </p:tgtEl>
                                        <p:attrNameLst>
                                          <p:attrName>style.visibility</p:attrName>
                                        </p:attrNameLst>
                                      </p:cBhvr>
                                      <p:to>
                                        <p:strVal val="visible"/>
                                      </p:to>
                                    </p:set>
                                    <p:animEffect transition="in" filter="blinds(horizontal)">
                                      <p:cBhvr>
                                        <p:cTn id="21" dur="500"/>
                                        <p:tgtEl>
                                          <p:spTgt spid="43010">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3010">
                                            <p:txEl>
                                              <p:pRg st="5" end="5"/>
                                            </p:txEl>
                                          </p:spTgt>
                                        </p:tgtEl>
                                        <p:attrNameLst>
                                          <p:attrName>style.visibility</p:attrName>
                                        </p:attrNameLst>
                                      </p:cBhvr>
                                      <p:to>
                                        <p:strVal val="visible"/>
                                      </p:to>
                                    </p:set>
                                    <p:animEffect transition="in" filter="blinds(horizontal)">
                                      <p:cBhvr>
                                        <p:cTn id="26" dur="500"/>
                                        <p:tgtEl>
                                          <p:spTgt spid="43010">
                                            <p:txEl>
                                              <p:pRg st="5" end="5"/>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3010">
                                            <p:txEl>
                                              <p:pRg st="6" end="6"/>
                                            </p:txEl>
                                          </p:spTgt>
                                        </p:tgtEl>
                                        <p:attrNameLst>
                                          <p:attrName>style.visibility</p:attrName>
                                        </p:attrNameLst>
                                      </p:cBhvr>
                                      <p:to>
                                        <p:strVal val="visible"/>
                                      </p:to>
                                    </p:set>
                                    <p:animEffect transition="in" filter="blinds(horizontal)">
                                      <p:cBhvr>
                                        <p:cTn id="29" dur="500"/>
                                        <p:tgtEl>
                                          <p:spTgt spid="43010">
                                            <p:txEl>
                                              <p:pRg st="6" end="6"/>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43010">
                                            <p:txEl>
                                              <p:pRg st="7" end="7"/>
                                            </p:txEl>
                                          </p:spTgt>
                                        </p:tgtEl>
                                        <p:attrNameLst>
                                          <p:attrName>style.visibility</p:attrName>
                                        </p:attrNameLst>
                                      </p:cBhvr>
                                      <p:to>
                                        <p:strVal val="visible"/>
                                      </p:to>
                                    </p:set>
                                    <p:animEffect transition="in" filter="blinds(horizontal)">
                                      <p:cBhvr>
                                        <p:cTn id="32" dur="500"/>
                                        <p:tgtEl>
                                          <p:spTgt spid="43010">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3036"/>
                                        </p:tgtEl>
                                        <p:attrNameLst>
                                          <p:attrName>style.visibility</p:attrName>
                                        </p:attrNameLst>
                                      </p:cBhvr>
                                      <p:to>
                                        <p:strVal val="visible"/>
                                      </p:to>
                                    </p:set>
                                    <p:animEffect transition="in" filter="blinds(horizontal)">
                                      <p:cBhvr>
                                        <p:cTn id="37" dur="500"/>
                                        <p:tgtEl>
                                          <p:spTgt spid="43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P spid="4303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内容占位符 2">
            <a:extLst>
              <a:ext uri="{FF2B5EF4-FFF2-40B4-BE49-F238E27FC236}">
                <a16:creationId xmlns:a16="http://schemas.microsoft.com/office/drawing/2014/main" id="{9157DF04-9E4D-5F42-98F5-346E8E9D3C96}"/>
              </a:ext>
            </a:extLst>
          </p:cNvPr>
          <p:cNvSpPr>
            <a:spLocks noGrp="1"/>
          </p:cNvSpPr>
          <p:nvPr>
            <p:ph idx="1"/>
          </p:nvPr>
        </p:nvSpPr>
        <p:spPr>
          <a:xfrm>
            <a:off x="592336" y="1065207"/>
            <a:ext cx="4125516" cy="1928813"/>
          </a:xfrm>
        </p:spPr>
        <p:txBody>
          <a:bodyPr/>
          <a:lstStyle/>
          <a:p>
            <a:pPr>
              <a:buClr>
                <a:srgbClr val="0000FF"/>
              </a:buClr>
            </a:pPr>
            <a:r>
              <a:rPr lang="zh-CN" altLang="en-US" sz="1800" b="1" dirty="0">
                <a:solidFill>
                  <a:srgbClr val="0000FF"/>
                </a:solidFill>
                <a:latin typeface="幼圆" pitchFamily="49" charset="-122"/>
                <a:ea typeface="幼圆" pitchFamily="49" charset="-122"/>
              </a:rPr>
              <a:t>内存分配</a:t>
            </a:r>
            <a:endParaRPr lang="en-US" altLang="zh-CN" sz="1800" b="1" dirty="0">
              <a:solidFill>
                <a:srgbClr val="0000FF"/>
              </a:solidFill>
              <a:latin typeface="幼圆" pitchFamily="49" charset="-122"/>
              <a:ea typeface="幼圆" pitchFamily="49" charset="-122"/>
            </a:endParaRPr>
          </a:p>
          <a:p>
            <a:pPr lvl="1">
              <a:buClr>
                <a:srgbClr val="0000FF"/>
              </a:buClr>
              <a:buFont typeface="Wingdings" pitchFamily="2" charset="2"/>
              <a:buChar char="l"/>
            </a:pPr>
            <a:r>
              <a:rPr lang="en-US" altLang="zh-CN" sz="1800" b="1" dirty="0">
                <a:solidFill>
                  <a:srgbClr val="000000"/>
                </a:solidFill>
                <a:latin typeface="幼圆" pitchFamily="49" charset="-122"/>
                <a:ea typeface="幼圆" pitchFamily="49" charset="-122"/>
              </a:rPr>
              <a:t> </a:t>
            </a:r>
            <a:r>
              <a:rPr lang="zh-CN" altLang="en-US" sz="1800" b="1" dirty="0">
                <a:solidFill>
                  <a:srgbClr val="000000"/>
                </a:solidFill>
                <a:latin typeface="幼圆" pitchFamily="49" charset="-122"/>
                <a:ea typeface="幼圆" pitchFamily="49" charset="-122"/>
              </a:rPr>
              <a:t>将分区根据其大小进行排队</a:t>
            </a:r>
            <a:endParaRPr lang="en-US" altLang="zh-CN" sz="1800" b="1" dirty="0">
              <a:solidFill>
                <a:srgbClr val="000000"/>
              </a:solidFill>
              <a:latin typeface="幼圆" pitchFamily="49" charset="-122"/>
              <a:ea typeface="幼圆" pitchFamily="49" charset="-122"/>
            </a:endParaRPr>
          </a:p>
          <a:p>
            <a:pPr lvl="1">
              <a:buClr>
                <a:srgbClr val="0000FF"/>
              </a:buClr>
              <a:buFont typeface="Wingdings" pitchFamily="2" charset="2"/>
              <a:buChar char="l"/>
            </a:pPr>
            <a:r>
              <a:rPr lang="zh-CN" altLang="en-US" sz="1800" b="1" dirty="0">
                <a:solidFill>
                  <a:srgbClr val="000000"/>
                </a:solidFill>
                <a:latin typeface="幼圆" pitchFamily="49" charset="-122"/>
                <a:ea typeface="幼圆" pitchFamily="49" charset="-122"/>
              </a:rPr>
              <a:t> 建立一张分区表，包括：</a:t>
            </a:r>
            <a:endParaRPr lang="en-US" altLang="zh-CN" sz="1800" b="1" dirty="0">
              <a:solidFill>
                <a:srgbClr val="000000"/>
              </a:solidFill>
              <a:latin typeface="幼圆" pitchFamily="49" charset="-122"/>
              <a:ea typeface="幼圆" pitchFamily="49" charset="-122"/>
            </a:endParaRPr>
          </a:p>
          <a:p>
            <a:pPr lvl="2">
              <a:buClr>
                <a:srgbClr val="0000FF"/>
              </a:buClr>
              <a:buFont typeface="Wingdings" pitchFamily="2" charset="2"/>
              <a:buChar char="Ø"/>
            </a:pPr>
            <a:r>
              <a:rPr lang="zh-CN" altLang="en-US" sz="1800" b="1" dirty="0">
                <a:solidFill>
                  <a:srgbClr val="D60093"/>
                </a:solidFill>
                <a:latin typeface="幼圆" pitchFamily="49" charset="-122"/>
                <a:ea typeface="幼圆" pitchFamily="49" charset="-122"/>
                <a:sym typeface="Symbol" pitchFamily="2" charset="2"/>
              </a:rPr>
              <a:t> </a:t>
            </a:r>
            <a:r>
              <a:rPr lang="zh-CN" altLang="en-US" sz="1800" b="1" dirty="0">
                <a:solidFill>
                  <a:srgbClr val="D60093"/>
                </a:solidFill>
                <a:latin typeface="幼圆" pitchFamily="49" charset="-122"/>
                <a:ea typeface="幼圆" pitchFamily="49" charset="-122"/>
              </a:rPr>
              <a:t>分区的起始地址</a:t>
            </a:r>
            <a:endParaRPr lang="en-US" altLang="zh-CN" sz="1800" b="1" dirty="0">
              <a:solidFill>
                <a:srgbClr val="D60093"/>
              </a:solidFill>
              <a:latin typeface="幼圆" pitchFamily="49" charset="-122"/>
              <a:ea typeface="幼圆" pitchFamily="49" charset="-122"/>
            </a:endParaRPr>
          </a:p>
          <a:p>
            <a:pPr lvl="2">
              <a:buClr>
                <a:srgbClr val="0000FF"/>
              </a:buClr>
              <a:buFont typeface="Wingdings" pitchFamily="2" charset="2"/>
              <a:buChar char="Ø"/>
            </a:pPr>
            <a:r>
              <a:rPr lang="zh-CN" altLang="en-US" sz="1800" b="1" dirty="0">
                <a:solidFill>
                  <a:srgbClr val="D60093"/>
                </a:solidFill>
                <a:latin typeface="幼圆" pitchFamily="49" charset="-122"/>
                <a:ea typeface="幼圆" pitchFamily="49" charset="-122"/>
                <a:sym typeface="Symbol" pitchFamily="2" charset="2"/>
              </a:rPr>
              <a:t> </a:t>
            </a:r>
            <a:r>
              <a:rPr lang="zh-CN" altLang="en-US" sz="1800" b="1" dirty="0">
                <a:solidFill>
                  <a:srgbClr val="D60093"/>
                </a:solidFill>
                <a:latin typeface="幼圆" pitchFamily="49" charset="-122"/>
                <a:ea typeface="幼圆" pitchFamily="49" charset="-122"/>
              </a:rPr>
              <a:t>大小及状态</a:t>
            </a:r>
          </a:p>
          <a:p>
            <a:pPr marL="457200" lvl="1" indent="0">
              <a:buClr>
                <a:srgbClr val="0000FF"/>
              </a:buClr>
              <a:buNone/>
            </a:pPr>
            <a:endParaRPr lang="zh-CN" altLang="en-US" sz="1800" b="1" dirty="0">
              <a:solidFill>
                <a:srgbClr val="0000FF"/>
              </a:solidFill>
              <a:latin typeface="幼圆" pitchFamily="49" charset="-122"/>
              <a:ea typeface="幼圆" pitchFamily="49" charset="-122"/>
            </a:endParaRPr>
          </a:p>
        </p:txBody>
      </p:sp>
      <p:graphicFrame>
        <p:nvGraphicFramePr>
          <p:cNvPr id="5" name="Group 57">
            <a:extLst>
              <a:ext uri="{FF2B5EF4-FFF2-40B4-BE49-F238E27FC236}">
                <a16:creationId xmlns:a16="http://schemas.microsoft.com/office/drawing/2014/main" id="{237D727F-30B0-7B40-ACE4-81AA51CFB646}"/>
              </a:ext>
            </a:extLst>
          </p:cNvPr>
          <p:cNvGraphicFramePr>
            <a:graphicFrameLocks noGrp="1"/>
          </p:cNvGraphicFramePr>
          <p:nvPr>
            <p:extLst>
              <p:ext uri="{D42A27DB-BD31-4B8C-83A1-F6EECF244321}">
                <p14:modId xmlns:p14="http://schemas.microsoft.com/office/powerpoint/2010/main" val="1174590203"/>
              </p:ext>
            </p:extLst>
          </p:nvPr>
        </p:nvGraphicFramePr>
        <p:xfrm>
          <a:off x="899592" y="3268267"/>
          <a:ext cx="4114800" cy="2228852"/>
        </p:xfrm>
        <a:graphic>
          <a:graphicData uri="http://schemas.openxmlformats.org/drawingml/2006/table">
            <a:tbl>
              <a:tblPr/>
              <a:tblGrid>
                <a:gridCol w="1028700">
                  <a:extLst>
                    <a:ext uri="{9D8B030D-6E8A-4147-A177-3AD203B41FA5}">
                      <a16:colId xmlns:a16="http://schemas.microsoft.com/office/drawing/2014/main" val="2686065707"/>
                    </a:ext>
                  </a:extLst>
                </a:gridCol>
                <a:gridCol w="1028700">
                  <a:extLst>
                    <a:ext uri="{9D8B030D-6E8A-4147-A177-3AD203B41FA5}">
                      <a16:colId xmlns:a16="http://schemas.microsoft.com/office/drawing/2014/main" val="4110750743"/>
                    </a:ext>
                  </a:extLst>
                </a:gridCol>
                <a:gridCol w="1028700">
                  <a:extLst>
                    <a:ext uri="{9D8B030D-6E8A-4147-A177-3AD203B41FA5}">
                      <a16:colId xmlns:a16="http://schemas.microsoft.com/office/drawing/2014/main" val="3282664643"/>
                    </a:ext>
                  </a:extLst>
                </a:gridCol>
                <a:gridCol w="1028700">
                  <a:extLst>
                    <a:ext uri="{9D8B030D-6E8A-4147-A177-3AD203B41FA5}">
                      <a16:colId xmlns:a16="http://schemas.microsoft.com/office/drawing/2014/main" val="887504130"/>
                    </a:ext>
                  </a:extLst>
                </a:gridCol>
              </a:tblGrid>
              <a:tr h="445294">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77343816"/>
                  </a:ext>
                </a:extLst>
              </a:tr>
              <a:tr h="446485">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89180007"/>
                  </a:ext>
                </a:extLst>
              </a:tr>
              <a:tr h="445294">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58114870"/>
                  </a:ext>
                </a:extLst>
              </a:tr>
              <a:tr h="446485">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54078589"/>
                  </a:ext>
                </a:extLst>
              </a:tr>
              <a:tr h="445294">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2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zh-CN" altLang="en-US" sz="1800" b="1" i="0" u="none" strike="noStrike" cap="none" normalizeH="0" baseline="0" dirty="0">
                          <a:ln>
                            <a:noFill/>
                          </a:ln>
                          <a:solidFill>
                            <a:srgbClr val="0000FF"/>
                          </a:solidFill>
                          <a:effectLst/>
                          <a:latin typeface="Times New Roman" panose="02020603050405020304" pitchFamily="18" charset="0"/>
                          <a:ea typeface="宋体" panose="02010600030101010101" pitchFamily="2" charset="-122"/>
                        </a:rPr>
                        <a:t> 空闲</a:t>
                      </a:r>
                      <a:endParaRPr kumimoji="1" lang="zh-CN" altLang="zh-CN" sz="1800" b="1" i="0" u="none" strike="noStrike" cap="none" normalizeH="0" baseline="0" dirty="0">
                        <a:ln>
                          <a:noFill/>
                        </a:ln>
                        <a:solidFill>
                          <a:srgbClr val="0000FF"/>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87198246"/>
                  </a:ext>
                </a:extLst>
              </a:tr>
            </a:tbl>
          </a:graphicData>
        </a:graphic>
      </p:graphicFrame>
      <p:sp>
        <p:nvSpPr>
          <p:cNvPr id="25635" name="Text Box 52">
            <a:extLst>
              <a:ext uri="{FF2B5EF4-FFF2-40B4-BE49-F238E27FC236}">
                <a16:creationId xmlns:a16="http://schemas.microsoft.com/office/drawing/2014/main" id="{8DA3B8D1-D70A-3E44-B13E-71F2821A01E5}"/>
              </a:ext>
            </a:extLst>
          </p:cNvPr>
          <p:cNvSpPr txBox="1">
            <a:spLocks noChangeArrowheads="1"/>
          </p:cNvSpPr>
          <p:nvPr/>
        </p:nvSpPr>
        <p:spPr bwMode="auto">
          <a:xfrm>
            <a:off x="956742" y="3350419"/>
            <a:ext cx="94416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500" dirty="0">
                <a:solidFill>
                  <a:srgbClr val="0000FF"/>
                </a:solidFill>
                <a:latin typeface="幼圆" pitchFamily="49" charset="-122"/>
                <a:ea typeface="幼圆" pitchFamily="49" charset="-122"/>
              </a:rPr>
              <a:t>分区号</a:t>
            </a:r>
          </a:p>
        </p:txBody>
      </p:sp>
      <p:sp>
        <p:nvSpPr>
          <p:cNvPr id="25636" name="Text Box 53">
            <a:extLst>
              <a:ext uri="{FF2B5EF4-FFF2-40B4-BE49-F238E27FC236}">
                <a16:creationId xmlns:a16="http://schemas.microsoft.com/office/drawing/2014/main" id="{2EBC012C-6780-4445-97F6-DB5E4595D501}"/>
              </a:ext>
            </a:extLst>
          </p:cNvPr>
          <p:cNvSpPr txBox="1">
            <a:spLocks noChangeArrowheads="1"/>
          </p:cNvSpPr>
          <p:nvPr/>
        </p:nvSpPr>
        <p:spPr bwMode="auto">
          <a:xfrm>
            <a:off x="1918767" y="3350419"/>
            <a:ext cx="15525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500">
                <a:solidFill>
                  <a:srgbClr val="0000FF"/>
                </a:solidFill>
                <a:latin typeface="幼圆" pitchFamily="49" charset="-122"/>
                <a:ea typeface="幼圆" pitchFamily="49" charset="-122"/>
              </a:rPr>
              <a:t>大小（</a:t>
            </a:r>
            <a:r>
              <a:rPr lang="en-US" altLang="zh-CN" sz="1500">
                <a:solidFill>
                  <a:srgbClr val="0000FF"/>
                </a:solidFill>
                <a:latin typeface="幼圆" pitchFamily="49" charset="-122"/>
                <a:ea typeface="幼圆" pitchFamily="49" charset="-122"/>
              </a:rPr>
              <a:t>KB</a:t>
            </a:r>
            <a:r>
              <a:rPr lang="zh-CN" altLang="en-US" sz="1500">
                <a:solidFill>
                  <a:srgbClr val="0000FF"/>
                </a:solidFill>
                <a:latin typeface="幼圆" pitchFamily="49" charset="-122"/>
                <a:ea typeface="幼圆" pitchFamily="49" charset="-122"/>
              </a:rPr>
              <a:t>）</a:t>
            </a:r>
          </a:p>
        </p:txBody>
      </p:sp>
      <p:sp>
        <p:nvSpPr>
          <p:cNvPr id="25637" name="Text Box 54">
            <a:extLst>
              <a:ext uri="{FF2B5EF4-FFF2-40B4-BE49-F238E27FC236}">
                <a16:creationId xmlns:a16="http://schemas.microsoft.com/office/drawing/2014/main" id="{FEB13A51-2CEB-5042-8C91-F5405C5FE0FF}"/>
              </a:ext>
            </a:extLst>
          </p:cNvPr>
          <p:cNvSpPr txBox="1">
            <a:spLocks noChangeArrowheads="1"/>
          </p:cNvSpPr>
          <p:nvPr/>
        </p:nvSpPr>
        <p:spPr bwMode="auto">
          <a:xfrm>
            <a:off x="3014142" y="3350419"/>
            <a:ext cx="12573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500">
                <a:solidFill>
                  <a:srgbClr val="0000FF"/>
                </a:solidFill>
                <a:latin typeface="幼圆" pitchFamily="49" charset="-122"/>
                <a:ea typeface="幼圆" pitchFamily="49" charset="-122"/>
              </a:rPr>
              <a:t>始址（</a:t>
            </a:r>
            <a:r>
              <a:rPr lang="en-US" altLang="zh-CN" sz="1500">
                <a:solidFill>
                  <a:srgbClr val="0000FF"/>
                </a:solidFill>
                <a:latin typeface="幼圆" pitchFamily="49" charset="-122"/>
                <a:ea typeface="幼圆" pitchFamily="49" charset="-122"/>
              </a:rPr>
              <a:t>K</a:t>
            </a:r>
            <a:r>
              <a:rPr lang="zh-CN" altLang="en-US" sz="1500">
                <a:solidFill>
                  <a:srgbClr val="0000FF"/>
                </a:solidFill>
                <a:latin typeface="幼圆" pitchFamily="49" charset="-122"/>
                <a:ea typeface="幼圆" pitchFamily="49" charset="-122"/>
              </a:rPr>
              <a:t>）</a:t>
            </a:r>
          </a:p>
        </p:txBody>
      </p:sp>
      <p:sp>
        <p:nvSpPr>
          <p:cNvPr id="25638" name="Text Box 55">
            <a:extLst>
              <a:ext uri="{FF2B5EF4-FFF2-40B4-BE49-F238E27FC236}">
                <a16:creationId xmlns:a16="http://schemas.microsoft.com/office/drawing/2014/main" id="{B84C8061-3DA1-FF4D-963C-BF68D5E94275}"/>
              </a:ext>
            </a:extLst>
          </p:cNvPr>
          <p:cNvSpPr txBox="1">
            <a:spLocks noChangeArrowheads="1"/>
          </p:cNvSpPr>
          <p:nvPr/>
        </p:nvSpPr>
        <p:spPr bwMode="auto">
          <a:xfrm>
            <a:off x="4214292" y="3350419"/>
            <a:ext cx="8001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500">
                <a:solidFill>
                  <a:srgbClr val="0000FF"/>
                </a:solidFill>
                <a:latin typeface="幼圆" pitchFamily="49" charset="-122"/>
                <a:ea typeface="幼圆" pitchFamily="49" charset="-122"/>
              </a:rPr>
              <a:t>状态</a:t>
            </a:r>
          </a:p>
        </p:txBody>
      </p:sp>
      <p:sp>
        <p:nvSpPr>
          <p:cNvPr id="25639" name="Text Box 56">
            <a:extLst>
              <a:ext uri="{FF2B5EF4-FFF2-40B4-BE49-F238E27FC236}">
                <a16:creationId xmlns:a16="http://schemas.microsoft.com/office/drawing/2014/main" id="{7550F240-20C0-E646-8CA6-E4B022E12BF0}"/>
              </a:ext>
            </a:extLst>
          </p:cNvPr>
          <p:cNvSpPr txBox="1">
            <a:spLocks noChangeArrowheads="1"/>
          </p:cNvSpPr>
          <p:nvPr/>
        </p:nvSpPr>
        <p:spPr bwMode="auto">
          <a:xfrm>
            <a:off x="1242492" y="3788569"/>
            <a:ext cx="628650" cy="178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150000"/>
              </a:lnSpc>
              <a:spcBef>
                <a:spcPct val="50000"/>
              </a:spcBef>
            </a:pPr>
            <a:r>
              <a:rPr lang="en-US" altLang="zh-CN" sz="1500">
                <a:solidFill>
                  <a:srgbClr val="0000FF"/>
                </a:solidFill>
                <a:latin typeface="幼圆" pitchFamily="49" charset="-122"/>
                <a:ea typeface="幼圆" pitchFamily="49" charset="-122"/>
              </a:rPr>
              <a:t>1</a:t>
            </a:r>
          </a:p>
          <a:p>
            <a:pPr>
              <a:lnSpc>
                <a:spcPct val="150000"/>
              </a:lnSpc>
              <a:spcBef>
                <a:spcPct val="50000"/>
              </a:spcBef>
            </a:pPr>
            <a:r>
              <a:rPr lang="en-US" altLang="zh-CN" sz="1500">
                <a:solidFill>
                  <a:srgbClr val="0000FF"/>
                </a:solidFill>
                <a:latin typeface="幼圆" pitchFamily="49" charset="-122"/>
                <a:ea typeface="幼圆" pitchFamily="49" charset="-122"/>
              </a:rPr>
              <a:t>2</a:t>
            </a:r>
          </a:p>
          <a:p>
            <a:pPr>
              <a:lnSpc>
                <a:spcPct val="150000"/>
              </a:lnSpc>
              <a:spcBef>
                <a:spcPct val="50000"/>
              </a:spcBef>
            </a:pPr>
            <a:r>
              <a:rPr lang="en-US" altLang="zh-CN" sz="1500">
                <a:solidFill>
                  <a:srgbClr val="0000FF"/>
                </a:solidFill>
                <a:latin typeface="幼圆" pitchFamily="49" charset="-122"/>
                <a:ea typeface="幼圆" pitchFamily="49" charset="-122"/>
              </a:rPr>
              <a:t>3</a:t>
            </a:r>
          </a:p>
          <a:p>
            <a:pPr>
              <a:lnSpc>
                <a:spcPct val="150000"/>
              </a:lnSpc>
              <a:spcBef>
                <a:spcPct val="50000"/>
              </a:spcBef>
            </a:pPr>
            <a:r>
              <a:rPr lang="en-US" altLang="zh-CN" sz="1500">
                <a:solidFill>
                  <a:srgbClr val="0000FF"/>
                </a:solidFill>
                <a:latin typeface="幼圆" pitchFamily="49" charset="-122"/>
                <a:ea typeface="幼圆" pitchFamily="49" charset="-122"/>
              </a:rPr>
              <a:t>4</a:t>
            </a:r>
          </a:p>
        </p:txBody>
      </p:sp>
      <p:sp>
        <p:nvSpPr>
          <p:cNvPr id="25640" name="Text Box 58">
            <a:extLst>
              <a:ext uri="{FF2B5EF4-FFF2-40B4-BE49-F238E27FC236}">
                <a16:creationId xmlns:a16="http://schemas.microsoft.com/office/drawing/2014/main" id="{6F6D2096-1F64-5445-A3AE-E59E16F32D91}"/>
              </a:ext>
            </a:extLst>
          </p:cNvPr>
          <p:cNvSpPr txBox="1">
            <a:spLocks noChangeArrowheads="1"/>
          </p:cNvSpPr>
          <p:nvPr/>
        </p:nvSpPr>
        <p:spPr bwMode="auto">
          <a:xfrm>
            <a:off x="2214042" y="3873104"/>
            <a:ext cx="628650" cy="165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135000"/>
              </a:lnSpc>
              <a:spcBef>
                <a:spcPct val="50000"/>
              </a:spcBef>
            </a:pPr>
            <a:r>
              <a:rPr lang="en-US" altLang="zh-CN" sz="1500">
                <a:solidFill>
                  <a:srgbClr val="0000FF"/>
                </a:solidFill>
                <a:latin typeface="幼圆" pitchFamily="49" charset="-122"/>
                <a:ea typeface="幼圆" pitchFamily="49" charset="-122"/>
              </a:rPr>
              <a:t>15</a:t>
            </a:r>
          </a:p>
          <a:p>
            <a:pPr>
              <a:lnSpc>
                <a:spcPct val="135000"/>
              </a:lnSpc>
              <a:spcBef>
                <a:spcPct val="50000"/>
              </a:spcBef>
            </a:pPr>
            <a:r>
              <a:rPr lang="en-US" altLang="zh-CN" sz="1500">
                <a:solidFill>
                  <a:srgbClr val="0000FF"/>
                </a:solidFill>
                <a:latin typeface="幼圆" pitchFamily="49" charset="-122"/>
                <a:ea typeface="幼圆" pitchFamily="49" charset="-122"/>
              </a:rPr>
              <a:t>30</a:t>
            </a:r>
          </a:p>
          <a:p>
            <a:pPr>
              <a:lnSpc>
                <a:spcPct val="135000"/>
              </a:lnSpc>
              <a:spcBef>
                <a:spcPct val="50000"/>
              </a:spcBef>
            </a:pPr>
            <a:r>
              <a:rPr lang="en-US" altLang="zh-CN" sz="1500">
                <a:solidFill>
                  <a:srgbClr val="0000FF"/>
                </a:solidFill>
                <a:latin typeface="幼圆" pitchFamily="49" charset="-122"/>
                <a:ea typeface="幼圆" pitchFamily="49" charset="-122"/>
              </a:rPr>
              <a:t>50</a:t>
            </a:r>
          </a:p>
          <a:p>
            <a:pPr>
              <a:lnSpc>
                <a:spcPct val="135000"/>
              </a:lnSpc>
              <a:spcBef>
                <a:spcPct val="50000"/>
              </a:spcBef>
            </a:pPr>
            <a:r>
              <a:rPr lang="en-US" altLang="zh-CN" sz="1500">
                <a:solidFill>
                  <a:srgbClr val="0000FF"/>
                </a:solidFill>
                <a:latin typeface="幼圆" pitchFamily="49" charset="-122"/>
                <a:ea typeface="幼圆" pitchFamily="49" charset="-122"/>
              </a:rPr>
              <a:t>100</a:t>
            </a:r>
          </a:p>
        </p:txBody>
      </p:sp>
      <p:sp>
        <p:nvSpPr>
          <p:cNvPr id="25641" name="Text Box 59">
            <a:extLst>
              <a:ext uri="{FF2B5EF4-FFF2-40B4-BE49-F238E27FC236}">
                <a16:creationId xmlns:a16="http://schemas.microsoft.com/office/drawing/2014/main" id="{7746270B-A74D-A64F-A874-75F2BAE99ECA}"/>
              </a:ext>
            </a:extLst>
          </p:cNvPr>
          <p:cNvSpPr txBox="1">
            <a:spLocks noChangeArrowheads="1"/>
          </p:cNvSpPr>
          <p:nvPr/>
        </p:nvSpPr>
        <p:spPr bwMode="auto">
          <a:xfrm>
            <a:off x="3299892" y="3825478"/>
            <a:ext cx="571500" cy="169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140000"/>
              </a:lnSpc>
              <a:spcBef>
                <a:spcPct val="50000"/>
              </a:spcBef>
            </a:pPr>
            <a:r>
              <a:rPr lang="en-US" altLang="zh-CN" sz="1500">
                <a:solidFill>
                  <a:srgbClr val="0000FF"/>
                </a:solidFill>
                <a:latin typeface="幼圆" pitchFamily="49" charset="-122"/>
                <a:ea typeface="幼圆" pitchFamily="49" charset="-122"/>
              </a:rPr>
              <a:t>30</a:t>
            </a:r>
          </a:p>
          <a:p>
            <a:pPr>
              <a:lnSpc>
                <a:spcPct val="140000"/>
              </a:lnSpc>
              <a:spcBef>
                <a:spcPct val="50000"/>
              </a:spcBef>
            </a:pPr>
            <a:r>
              <a:rPr lang="en-US" altLang="zh-CN" sz="1500">
                <a:solidFill>
                  <a:srgbClr val="0000FF"/>
                </a:solidFill>
                <a:latin typeface="幼圆" pitchFamily="49" charset="-122"/>
                <a:ea typeface="幼圆" pitchFamily="49" charset="-122"/>
              </a:rPr>
              <a:t>45</a:t>
            </a:r>
          </a:p>
          <a:p>
            <a:pPr>
              <a:lnSpc>
                <a:spcPct val="140000"/>
              </a:lnSpc>
              <a:spcBef>
                <a:spcPct val="50000"/>
              </a:spcBef>
            </a:pPr>
            <a:r>
              <a:rPr lang="en-US" altLang="zh-CN" sz="1500">
                <a:solidFill>
                  <a:srgbClr val="0000FF"/>
                </a:solidFill>
                <a:latin typeface="幼圆" pitchFamily="49" charset="-122"/>
                <a:ea typeface="幼圆" pitchFamily="49" charset="-122"/>
              </a:rPr>
              <a:t>75</a:t>
            </a:r>
          </a:p>
          <a:p>
            <a:pPr>
              <a:lnSpc>
                <a:spcPct val="140000"/>
              </a:lnSpc>
              <a:spcBef>
                <a:spcPct val="50000"/>
              </a:spcBef>
            </a:pPr>
            <a:r>
              <a:rPr lang="en-US" altLang="zh-CN" sz="1500">
                <a:solidFill>
                  <a:srgbClr val="0000FF"/>
                </a:solidFill>
                <a:latin typeface="幼圆" pitchFamily="49" charset="-122"/>
                <a:ea typeface="幼圆" pitchFamily="49" charset="-122"/>
              </a:rPr>
              <a:t>125</a:t>
            </a:r>
          </a:p>
        </p:txBody>
      </p:sp>
      <p:sp>
        <p:nvSpPr>
          <p:cNvPr id="25642" name="Text Box 60">
            <a:extLst>
              <a:ext uri="{FF2B5EF4-FFF2-40B4-BE49-F238E27FC236}">
                <a16:creationId xmlns:a16="http://schemas.microsoft.com/office/drawing/2014/main" id="{03A7BB8D-7B25-0F48-B4E1-E045059E59F1}"/>
              </a:ext>
            </a:extLst>
          </p:cNvPr>
          <p:cNvSpPr txBox="1">
            <a:spLocks noChangeArrowheads="1"/>
          </p:cNvSpPr>
          <p:nvPr/>
        </p:nvSpPr>
        <p:spPr bwMode="auto">
          <a:xfrm>
            <a:off x="4042842" y="3856435"/>
            <a:ext cx="857250" cy="1110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135000"/>
              </a:lnSpc>
              <a:spcBef>
                <a:spcPct val="50000"/>
              </a:spcBef>
            </a:pPr>
            <a:r>
              <a:rPr lang="zh-CN" altLang="en-US" sz="1500">
                <a:solidFill>
                  <a:srgbClr val="FF0000"/>
                </a:solidFill>
                <a:latin typeface="幼圆" pitchFamily="49" charset="-122"/>
                <a:ea typeface="幼圆" pitchFamily="49" charset="-122"/>
              </a:rPr>
              <a:t>已分配已分配</a:t>
            </a:r>
          </a:p>
          <a:p>
            <a:pPr>
              <a:lnSpc>
                <a:spcPct val="135000"/>
              </a:lnSpc>
              <a:spcBef>
                <a:spcPct val="50000"/>
              </a:spcBef>
            </a:pPr>
            <a:r>
              <a:rPr lang="zh-CN" altLang="en-US" sz="1500">
                <a:solidFill>
                  <a:srgbClr val="FF0000"/>
                </a:solidFill>
                <a:latin typeface="幼圆" pitchFamily="49" charset="-122"/>
                <a:ea typeface="幼圆" pitchFamily="49" charset="-122"/>
              </a:rPr>
              <a:t>已分配</a:t>
            </a:r>
          </a:p>
        </p:txBody>
      </p:sp>
      <p:graphicFrame>
        <p:nvGraphicFramePr>
          <p:cNvPr id="14" name="Group 66">
            <a:extLst>
              <a:ext uri="{FF2B5EF4-FFF2-40B4-BE49-F238E27FC236}">
                <a16:creationId xmlns:a16="http://schemas.microsoft.com/office/drawing/2014/main" id="{8475D999-E75C-4342-811D-F39ED1EF4FF3}"/>
              </a:ext>
            </a:extLst>
          </p:cNvPr>
          <p:cNvGraphicFramePr>
            <a:graphicFrameLocks noGrp="1"/>
          </p:cNvGraphicFramePr>
          <p:nvPr/>
        </p:nvGraphicFramePr>
        <p:xfrm>
          <a:off x="6400800" y="1472805"/>
          <a:ext cx="1428750" cy="4045744"/>
        </p:xfrm>
        <a:graphic>
          <a:graphicData uri="http://schemas.openxmlformats.org/drawingml/2006/table">
            <a:tbl>
              <a:tblPr/>
              <a:tblGrid>
                <a:gridCol w="1428750">
                  <a:extLst>
                    <a:ext uri="{9D8B030D-6E8A-4147-A177-3AD203B41FA5}">
                      <a16:colId xmlns:a16="http://schemas.microsoft.com/office/drawing/2014/main" val="2196963240"/>
                    </a:ext>
                  </a:extLst>
                </a:gridCol>
              </a:tblGrid>
              <a:tr h="400050">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20896297"/>
                  </a:ext>
                </a:extLst>
              </a:tr>
              <a:tr h="400050">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90812100"/>
                  </a:ext>
                </a:extLst>
              </a:tr>
              <a:tr h="685800">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20652562"/>
                  </a:ext>
                </a:extLst>
              </a:tr>
              <a:tr h="1028700">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1500" b="1"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zh-CN" sz="1500" b="1"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        </a:t>
                      </a:r>
                      <a:r>
                        <a:rPr kumimoji="1" lang="zh-CN" altLang="en-US" sz="1500" b="1" i="0" u="none" strike="noStrike" cap="none" normalizeH="0" baseline="0">
                          <a:ln>
                            <a:noFill/>
                          </a:ln>
                          <a:solidFill>
                            <a:srgbClr val="0000FF"/>
                          </a:solidFill>
                          <a:effectLst/>
                          <a:latin typeface="Times New Roman" panose="02020603050405020304" pitchFamily="18" charset="0"/>
                          <a:ea typeface="宋体" panose="02010600030101010101" pitchFamily="2" charset="-122"/>
                        </a:rPr>
                        <a:t>作业</a:t>
                      </a:r>
                      <a:r>
                        <a:rPr kumimoji="1" lang="en-US" altLang="zh-CN" sz="1500" b="1" i="0" u="none" strike="noStrike" cap="none" normalizeH="0" baseline="0">
                          <a:ln>
                            <a:noFill/>
                          </a:ln>
                          <a:solidFill>
                            <a:srgbClr val="0000FF"/>
                          </a:solidFill>
                          <a:effectLst/>
                          <a:latin typeface="Times New Roman" panose="02020603050405020304" pitchFamily="18" charset="0"/>
                          <a:ea typeface="宋体" panose="02010600030101010101" pitchFamily="2" charset="-122"/>
                        </a:rPr>
                        <a:t>C</a:t>
                      </a: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0569285"/>
                  </a:ext>
                </a:extLst>
              </a:tr>
              <a:tr h="971550">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96447663"/>
                  </a:ext>
                </a:extLst>
              </a:tr>
              <a:tr h="559594">
                <a:tc>
                  <a:txBody>
                    <a:bodyPr/>
                    <a:lstStyle>
                      <a:lvl1pPr>
                        <a:spcBef>
                          <a:spcPct val="20000"/>
                        </a:spcBef>
                        <a:buClr>
                          <a:schemeClr val="bg2"/>
                        </a:buClr>
                        <a:buFont typeface="Monotype Sorts" pitchFamily="2" charset="2"/>
                        <a:defRPr kumimoji="1" sz="2800">
                          <a:solidFill>
                            <a:schemeClr val="tx1"/>
                          </a:solidFill>
                          <a:latin typeface="Times New Roman" panose="02020603050405020304" pitchFamily="18" charset="0"/>
                          <a:ea typeface="宋体" panose="02010600030101010101" pitchFamily="2" charset="-122"/>
                        </a:defRPr>
                      </a:lvl1pPr>
                      <a:lvl2pPr marL="742950" indent="-285750">
                        <a:spcBef>
                          <a:spcPct val="20000"/>
                        </a:spcBef>
                        <a:buClr>
                          <a:schemeClr val="bg2"/>
                        </a:buClr>
                        <a:buSzPct val="50000"/>
                        <a:buFont typeface="Monotype Sorts" pitchFamily="2" charset="2"/>
                        <a:defRPr kumimoji="1" sz="2400">
                          <a:solidFill>
                            <a:schemeClr val="tx1"/>
                          </a:solidFill>
                          <a:latin typeface="Times New Roman" panose="02020603050405020304" pitchFamily="18" charset="0"/>
                          <a:ea typeface="宋体" panose="02010600030101010101" pitchFamily="2" charset="-122"/>
                        </a:defRPr>
                      </a:lvl2pPr>
                      <a:lvl3pPr marL="1143000" indent="-228600">
                        <a:spcBef>
                          <a:spcPct val="20000"/>
                        </a:spcBef>
                        <a:defRPr kumimoji="1" sz="2000">
                          <a:solidFill>
                            <a:schemeClr val="tx1"/>
                          </a:solidFill>
                          <a:latin typeface="Times New Roman" panose="02020603050405020304" pitchFamily="18" charset="0"/>
                          <a:ea typeface="宋体" panose="02010600030101010101" pitchFamily="2" charset="-122"/>
                        </a:defRPr>
                      </a:lvl3pPr>
                      <a:lvl4pPr marL="1600200" indent="-228600">
                        <a:spcBef>
                          <a:spcPct val="20000"/>
                        </a:spcBef>
                        <a:defRPr kumimoji="1">
                          <a:solidFill>
                            <a:schemeClr val="tx1"/>
                          </a:solidFill>
                          <a:latin typeface="Times New Roman" panose="02020603050405020304" pitchFamily="18" charset="0"/>
                          <a:ea typeface="宋体" panose="02010600030101010101" pitchFamily="2" charset="-122"/>
                        </a:defRPr>
                      </a:lvl4pPr>
                      <a:lvl5pPr marL="2057400" indent="-228600">
                        <a:spcBef>
                          <a:spcPct val="20000"/>
                        </a:spcBef>
                        <a:defRPr kumimoj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32111232"/>
                  </a:ext>
                </a:extLst>
              </a:tr>
            </a:tbl>
          </a:graphicData>
        </a:graphic>
      </p:graphicFrame>
      <p:sp>
        <p:nvSpPr>
          <p:cNvPr id="25659" name="Text Box 61">
            <a:extLst>
              <a:ext uri="{FF2B5EF4-FFF2-40B4-BE49-F238E27FC236}">
                <a16:creationId xmlns:a16="http://schemas.microsoft.com/office/drawing/2014/main" id="{CE746949-51EB-B34B-B3DC-1AB15D343049}"/>
              </a:ext>
            </a:extLst>
          </p:cNvPr>
          <p:cNvSpPr txBox="1">
            <a:spLocks noChangeArrowheads="1"/>
          </p:cNvSpPr>
          <p:nvPr/>
        </p:nvSpPr>
        <p:spPr bwMode="auto">
          <a:xfrm>
            <a:off x="6000750" y="1403747"/>
            <a:ext cx="400050"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latin typeface="幼圆" pitchFamily="49" charset="-122"/>
                <a:ea typeface="幼圆" pitchFamily="49" charset="-122"/>
              </a:rPr>
              <a:t>0</a:t>
            </a:r>
          </a:p>
          <a:p>
            <a:pPr>
              <a:spcBef>
                <a:spcPct val="50000"/>
              </a:spcBef>
            </a:pPr>
            <a:r>
              <a:rPr lang="en-US" altLang="zh-CN" sz="1500">
                <a:solidFill>
                  <a:srgbClr val="0000FF"/>
                </a:solidFill>
                <a:latin typeface="幼圆" pitchFamily="49" charset="-122"/>
                <a:ea typeface="幼圆" pitchFamily="49" charset="-122"/>
              </a:rPr>
              <a:t>30</a:t>
            </a:r>
          </a:p>
        </p:txBody>
      </p:sp>
      <p:sp>
        <p:nvSpPr>
          <p:cNvPr id="25660" name="Text Box 71">
            <a:extLst>
              <a:ext uri="{FF2B5EF4-FFF2-40B4-BE49-F238E27FC236}">
                <a16:creationId xmlns:a16="http://schemas.microsoft.com/office/drawing/2014/main" id="{CDED5711-2480-4247-9B2F-90268D9529C6}"/>
              </a:ext>
            </a:extLst>
          </p:cNvPr>
          <p:cNvSpPr txBox="1">
            <a:spLocks noChangeArrowheads="1"/>
          </p:cNvSpPr>
          <p:nvPr/>
        </p:nvSpPr>
        <p:spPr bwMode="auto">
          <a:xfrm>
            <a:off x="5886450" y="2158604"/>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latin typeface="幼圆" pitchFamily="49" charset="-122"/>
                <a:ea typeface="幼圆" pitchFamily="49" charset="-122"/>
              </a:rPr>
              <a:t>45K</a:t>
            </a:r>
          </a:p>
        </p:txBody>
      </p:sp>
      <p:sp>
        <p:nvSpPr>
          <p:cNvPr id="25661" name="Text Box 72">
            <a:extLst>
              <a:ext uri="{FF2B5EF4-FFF2-40B4-BE49-F238E27FC236}">
                <a16:creationId xmlns:a16="http://schemas.microsoft.com/office/drawing/2014/main" id="{FE024DA2-F56E-CB4B-BD69-AD864F411941}"/>
              </a:ext>
            </a:extLst>
          </p:cNvPr>
          <p:cNvSpPr txBox="1">
            <a:spLocks noChangeArrowheads="1"/>
          </p:cNvSpPr>
          <p:nvPr/>
        </p:nvSpPr>
        <p:spPr bwMode="auto">
          <a:xfrm>
            <a:off x="5943600" y="2787254"/>
            <a:ext cx="6286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latin typeface="幼圆" pitchFamily="49" charset="-122"/>
                <a:ea typeface="幼圆" pitchFamily="49" charset="-122"/>
              </a:rPr>
              <a:t>75K</a:t>
            </a:r>
          </a:p>
        </p:txBody>
      </p:sp>
      <p:sp>
        <p:nvSpPr>
          <p:cNvPr id="25662" name="Text Box 73">
            <a:extLst>
              <a:ext uri="{FF2B5EF4-FFF2-40B4-BE49-F238E27FC236}">
                <a16:creationId xmlns:a16="http://schemas.microsoft.com/office/drawing/2014/main" id="{6BCE04B7-36CE-E244-9B24-013A87496BE9}"/>
              </a:ext>
            </a:extLst>
          </p:cNvPr>
          <p:cNvSpPr txBox="1">
            <a:spLocks noChangeArrowheads="1"/>
          </p:cNvSpPr>
          <p:nvPr/>
        </p:nvSpPr>
        <p:spPr bwMode="auto">
          <a:xfrm>
            <a:off x="5829300" y="387310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latin typeface="幼圆" pitchFamily="49" charset="-122"/>
                <a:ea typeface="幼圆" pitchFamily="49" charset="-122"/>
              </a:rPr>
              <a:t>125K</a:t>
            </a:r>
          </a:p>
        </p:txBody>
      </p:sp>
      <p:sp>
        <p:nvSpPr>
          <p:cNvPr id="25663" name="Text Box 74">
            <a:extLst>
              <a:ext uri="{FF2B5EF4-FFF2-40B4-BE49-F238E27FC236}">
                <a16:creationId xmlns:a16="http://schemas.microsoft.com/office/drawing/2014/main" id="{95D04A60-A48B-FA41-802B-F23C54E44AD5}"/>
              </a:ext>
            </a:extLst>
          </p:cNvPr>
          <p:cNvSpPr txBox="1">
            <a:spLocks noChangeArrowheads="1"/>
          </p:cNvSpPr>
          <p:nvPr/>
        </p:nvSpPr>
        <p:spPr bwMode="auto">
          <a:xfrm>
            <a:off x="5829300" y="4787504"/>
            <a:ext cx="8001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latin typeface="幼圆" pitchFamily="49" charset="-122"/>
                <a:ea typeface="幼圆" pitchFamily="49" charset="-122"/>
              </a:rPr>
              <a:t>225K</a:t>
            </a:r>
          </a:p>
        </p:txBody>
      </p:sp>
      <p:sp>
        <p:nvSpPr>
          <p:cNvPr id="25664" name="矩形 22">
            <a:extLst>
              <a:ext uri="{FF2B5EF4-FFF2-40B4-BE49-F238E27FC236}">
                <a16:creationId xmlns:a16="http://schemas.microsoft.com/office/drawing/2014/main" id="{EA8940A3-8E57-0E44-93C6-464595F8C5B3}"/>
              </a:ext>
            </a:extLst>
          </p:cNvPr>
          <p:cNvSpPr>
            <a:spLocks noChangeArrowheads="1"/>
          </p:cNvSpPr>
          <p:nvPr/>
        </p:nvSpPr>
        <p:spPr bwMode="auto">
          <a:xfrm>
            <a:off x="6393657" y="1446610"/>
            <a:ext cx="1446610" cy="428625"/>
          </a:xfrm>
          <a:prstGeom prst="rect">
            <a:avLst/>
          </a:prstGeom>
          <a:solidFill>
            <a:srgbClr val="FF0000"/>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6" name="Text Box 67">
            <a:extLst>
              <a:ext uri="{FF2B5EF4-FFF2-40B4-BE49-F238E27FC236}">
                <a16:creationId xmlns:a16="http://schemas.microsoft.com/office/drawing/2014/main" id="{A050F59A-5E1C-4947-B160-96C7132060AD}"/>
              </a:ext>
            </a:extLst>
          </p:cNvPr>
          <p:cNvSpPr txBox="1">
            <a:spLocks noChangeArrowheads="1"/>
          </p:cNvSpPr>
          <p:nvPr/>
        </p:nvSpPr>
        <p:spPr bwMode="auto">
          <a:xfrm>
            <a:off x="6572251" y="1500188"/>
            <a:ext cx="1107281" cy="369332"/>
          </a:xfrm>
          <a:prstGeom prst="rect">
            <a:avLst/>
          </a:prstGeom>
          <a:noFill/>
          <a:ln w="9525">
            <a:noFill/>
            <a:miter lim="800000"/>
            <a:headEnd/>
            <a:tailEnd/>
          </a:ln>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FFFFFF"/>
                </a:solidFill>
                <a:effectLst>
                  <a:outerShdw blurRad="38100" dist="38100" dir="2700000" algn="tl">
                    <a:srgbClr val="C0C0C0"/>
                  </a:outerShdw>
                </a:effectLst>
                <a:latin typeface="幼圆" pitchFamily="49" charset="-122"/>
                <a:ea typeface="幼圆" pitchFamily="49" charset="-122"/>
              </a:rPr>
              <a:t>操作系统</a:t>
            </a:r>
          </a:p>
        </p:txBody>
      </p:sp>
      <p:sp>
        <p:nvSpPr>
          <p:cNvPr id="25666" name="Text Box 77">
            <a:extLst>
              <a:ext uri="{FF2B5EF4-FFF2-40B4-BE49-F238E27FC236}">
                <a16:creationId xmlns:a16="http://schemas.microsoft.com/office/drawing/2014/main" id="{5211C305-4B99-534B-B6CB-57980C6AA102}"/>
              </a:ext>
            </a:extLst>
          </p:cNvPr>
          <p:cNvSpPr txBox="1">
            <a:spLocks noChangeArrowheads="1"/>
          </p:cNvSpPr>
          <p:nvPr/>
        </p:nvSpPr>
        <p:spPr bwMode="auto">
          <a:xfrm>
            <a:off x="1350838" y="5518547"/>
            <a:ext cx="35492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dirty="0">
                <a:solidFill>
                  <a:srgbClr val="0000FF"/>
                </a:solidFill>
                <a:latin typeface="幼圆" pitchFamily="49" charset="-122"/>
                <a:ea typeface="幼圆" pitchFamily="49" charset="-122"/>
              </a:rPr>
              <a:t>（</a:t>
            </a:r>
            <a:r>
              <a:rPr lang="en-US" altLang="zh-CN" dirty="0">
                <a:solidFill>
                  <a:srgbClr val="0000FF"/>
                </a:solidFill>
                <a:latin typeface="幼圆" pitchFamily="49" charset="-122"/>
                <a:ea typeface="幼圆" pitchFamily="49" charset="-122"/>
              </a:rPr>
              <a:t>a)</a:t>
            </a:r>
            <a:r>
              <a:rPr lang="zh-CN" altLang="en-US" dirty="0">
                <a:solidFill>
                  <a:srgbClr val="0000FF"/>
                </a:solidFill>
                <a:latin typeface="幼圆" pitchFamily="49" charset="-122"/>
                <a:ea typeface="幼圆" pitchFamily="49" charset="-122"/>
              </a:rPr>
              <a:t>固定分区管理内存分配表</a:t>
            </a:r>
          </a:p>
        </p:txBody>
      </p:sp>
      <p:sp>
        <p:nvSpPr>
          <p:cNvPr id="25667" name="Text Box 76">
            <a:extLst>
              <a:ext uri="{FF2B5EF4-FFF2-40B4-BE49-F238E27FC236}">
                <a16:creationId xmlns:a16="http://schemas.microsoft.com/office/drawing/2014/main" id="{4369B96A-2E7D-6E41-83CB-CD2942C5F207}"/>
              </a:ext>
            </a:extLst>
          </p:cNvPr>
          <p:cNvSpPr txBox="1">
            <a:spLocks noChangeArrowheads="1"/>
          </p:cNvSpPr>
          <p:nvPr/>
        </p:nvSpPr>
        <p:spPr bwMode="auto">
          <a:xfrm>
            <a:off x="5536408" y="5493545"/>
            <a:ext cx="2478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latin typeface="幼圆" pitchFamily="49" charset="-122"/>
                <a:ea typeface="幼圆" pitchFamily="49" charset="-122"/>
              </a:rPr>
              <a:t>(b) </a:t>
            </a:r>
            <a:r>
              <a:rPr lang="zh-CN" altLang="en-US">
                <a:solidFill>
                  <a:srgbClr val="0000FF"/>
                </a:solidFill>
                <a:latin typeface="幼圆" pitchFamily="49" charset="-122"/>
                <a:ea typeface="幼圆" pitchFamily="49" charset="-122"/>
              </a:rPr>
              <a:t>存储空间分配情况</a:t>
            </a:r>
          </a:p>
        </p:txBody>
      </p:sp>
      <p:sp>
        <p:nvSpPr>
          <p:cNvPr id="25668" name="矩形 25">
            <a:extLst>
              <a:ext uri="{FF2B5EF4-FFF2-40B4-BE49-F238E27FC236}">
                <a16:creationId xmlns:a16="http://schemas.microsoft.com/office/drawing/2014/main" id="{A3896F8E-509A-6843-BF41-3C4E70BA132F}"/>
              </a:ext>
            </a:extLst>
          </p:cNvPr>
          <p:cNvSpPr>
            <a:spLocks noChangeArrowheads="1"/>
          </p:cNvSpPr>
          <p:nvPr/>
        </p:nvSpPr>
        <p:spPr bwMode="auto">
          <a:xfrm>
            <a:off x="6393657" y="1875235"/>
            <a:ext cx="1446610" cy="4286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5669" name="矩形 26">
            <a:extLst>
              <a:ext uri="{FF2B5EF4-FFF2-40B4-BE49-F238E27FC236}">
                <a16:creationId xmlns:a16="http://schemas.microsoft.com/office/drawing/2014/main" id="{58699D78-502A-A54F-A303-B1C083D14FCB}"/>
              </a:ext>
            </a:extLst>
          </p:cNvPr>
          <p:cNvSpPr>
            <a:spLocks noChangeArrowheads="1"/>
          </p:cNvSpPr>
          <p:nvPr/>
        </p:nvSpPr>
        <p:spPr bwMode="auto">
          <a:xfrm>
            <a:off x="6393657" y="2303861"/>
            <a:ext cx="1446610" cy="696515"/>
          </a:xfrm>
          <a:prstGeom prst="rect">
            <a:avLst/>
          </a:prstGeom>
          <a:solidFill>
            <a:srgbClr val="FFFFCC"/>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5670" name="Text Box 68">
            <a:extLst>
              <a:ext uri="{FF2B5EF4-FFF2-40B4-BE49-F238E27FC236}">
                <a16:creationId xmlns:a16="http://schemas.microsoft.com/office/drawing/2014/main" id="{71A60189-D61E-A040-A10A-113EAD9735B0}"/>
              </a:ext>
            </a:extLst>
          </p:cNvPr>
          <p:cNvSpPr txBox="1">
            <a:spLocks noChangeArrowheads="1"/>
          </p:cNvSpPr>
          <p:nvPr/>
        </p:nvSpPr>
        <p:spPr bwMode="auto">
          <a:xfrm>
            <a:off x="6768704" y="1896666"/>
            <a:ext cx="8572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500">
                <a:solidFill>
                  <a:srgbClr val="0000FF"/>
                </a:solidFill>
                <a:latin typeface="幼圆" pitchFamily="49" charset="-122"/>
                <a:ea typeface="幼圆" pitchFamily="49" charset="-122"/>
              </a:rPr>
              <a:t>进程</a:t>
            </a:r>
            <a:r>
              <a:rPr lang="en-US" altLang="zh-CN" sz="1500">
                <a:solidFill>
                  <a:srgbClr val="0000FF"/>
                </a:solidFill>
                <a:latin typeface="幼圆" pitchFamily="49" charset="-122"/>
                <a:ea typeface="幼圆" pitchFamily="49" charset="-122"/>
              </a:rPr>
              <a:t>A</a:t>
            </a:r>
          </a:p>
        </p:txBody>
      </p:sp>
      <p:sp>
        <p:nvSpPr>
          <p:cNvPr id="25671" name="Text Box 69">
            <a:extLst>
              <a:ext uri="{FF2B5EF4-FFF2-40B4-BE49-F238E27FC236}">
                <a16:creationId xmlns:a16="http://schemas.microsoft.com/office/drawing/2014/main" id="{B5397BEA-DECE-3341-9852-4C7D7B86EAB3}"/>
              </a:ext>
            </a:extLst>
          </p:cNvPr>
          <p:cNvSpPr txBox="1">
            <a:spLocks noChangeArrowheads="1"/>
          </p:cNvSpPr>
          <p:nvPr/>
        </p:nvSpPr>
        <p:spPr bwMode="auto">
          <a:xfrm>
            <a:off x="6772275" y="2501504"/>
            <a:ext cx="8001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1500">
                <a:solidFill>
                  <a:srgbClr val="0000FF"/>
                </a:solidFill>
                <a:latin typeface="幼圆" pitchFamily="49" charset="-122"/>
                <a:ea typeface="幼圆" pitchFamily="49" charset="-122"/>
              </a:rPr>
              <a:t>进程</a:t>
            </a:r>
            <a:r>
              <a:rPr lang="en-US" altLang="zh-CN" sz="1500">
                <a:solidFill>
                  <a:srgbClr val="0000FF"/>
                </a:solidFill>
                <a:latin typeface="幼圆" pitchFamily="49" charset="-122"/>
                <a:ea typeface="幼圆" pitchFamily="49" charset="-122"/>
              </a:rPr>
              <a:t>B</a:t>
            </a:r>
          </a:p>
        </p:txBody>
      </p:sp>
      <p:sp>
        <p:nvSpPr>
          <p:cNvPr id="25672" name="矩形 27">
            <a:extLst>
              <a:ext uri="{FF2B5EF4-FFF2-40B4-BE49-F238E27FC236}">
                <a16:creationId xmlns:a16="http://schemas.microsoft.com/office/drawing/2014/main" id="{F67BC4C8-720A-9140-A09E-6F44C1BE11FE}"/>
              </a:ext>
            </a:extLst>
          </p:cNvPr>
          <p:cNvSpPr>
            <a:spLocks noChangeArrowheads="1"/>
          </p:cNvSpPr>
          <p:nvPr/>
        </p:nvSpPr>
        <p:spPr bwMode="auto">
          <a:xfrm>
            <a:off x="6393657" y="3009901"/>
            <a:ext cx="1446610" cy="964406"/>
          </a:xfrm>
          <a:prstGeom prst="rect">
            <a:avLst/>
          </a:prstGeom>
          <a:solidFill>
            <a:srgbClr val="53FFA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5673" name="TextBox 28">
            <a:extLst>
              <a:ext uri="{FF2B5EF4-FFF2-40B4-BE49-F238E27FC236}">
                <a16:creationId xmlns:a16="http://schemas.microsoft.com/office/drawing/2014/main" id="{EE69ACE1-8171-344B-8C07-36A1FF2BC5A2}"/>
              </a:ext>
            </a:extLst>
          </p:cNvPr>
          <p:cNvSpPr txBox="1">
            <a:spLocks noChangeArrowheads="1"/>
          </p:cNvSpPr>
          <p:nvPr/>
        </p:nvSpPr>
        <p:spPr bwMode="auto">
          <a:xfrm>
            <a:off x="6768704" y="3214688"/>
            <a:ext cx="101798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0000FF"/>
                </a:solidFill>
                <a:latin typeface="幼圆" pitchFamily="49" charset="-122"/>
                <a:ea typeface="幼圆" pitchFamily="49" charset="-122"/>
              </a:rPr>
              <a:t>进程</a:t>
            </a:r>
            <a:r>
              <a:rPr lang="en-US" altLang="zh-CN" sz="1500">
                <a:solidFill>
                  <a:srgbClr val="0000FF"/>
                </a:solidFill>
                <a:latin typeface="幼圆" pitchFamily="49" charset="-122"/>
                <a:ea typeface="幼圆" pitchFamily="49" charset="-122"/>
              </a:rPr>
              <a:t>C</a:t>
            </a:r>
            <a:endParaRPr lang="zh-CN" altLang="en-US" sz="1500">
              <a:solidFill>
                <a:srgbClr val="0000FF"/>
              </a:solidFill>
              <a:latin typeface="幼圆" pitchFamily="49" charset="-122"/>
              <a:ea typeface="幼圆" pitchFamily="49" charset="-122"/>
            </a:endParaRPr>
          </a:p>
        </p:txBody>
      </p:sp>
      <p:sp>
        <p:nvSpPr>
          <p:cNvPr id="25674" name="Rectangle 2">
            <a:extLst>
              <a:ext uri="{FF2B5EF4-FFF2-40B4-BE49-F238E27FC236}">
                <a16:creationId xmlns:a16="http://schemas.microsoft.com/office/drawing/2014/main" id="{66E3EA45-C206-9348-9221-4E748479B7A4}"/>
              </a:ext>
            </a:extLst>
          </p:cNvPr>
          <p:cNvSpPr>
            <a:spLocks noChangeArrowheads="1"/>
          </p:cNvSpPr>
          <p:nvPr/>
        </p:nvSpPr>
        <p:spPr bwMode="auto">
          <a:xfrm>
            <a:off x="228600" y="237187"/>
            <a:ext cx="5715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2100" dirty="0">
                <a:solidFill>
                  <a:srgbClr val="FF0066"/>
                </a:solidFill>
                <a:latin typeface="Arial" panose="020B0604020202020204" pitchFamily="34" charset="0"/>
                <a:ea typeface="幼圆" pitchFamily="49" charset="-122"/>
              </a:rPr>
              <a:t>连续分配存储管理方式</a:t>
            </a:r>
            <a:r>
              <a:rPr lang="en-US" altLang="zh-CN" sz="2100" dirty="0">
                <a:solidFill>
                  <a:srgbClr val="3333FF"/>
                </a:solidFill>
                <a:latin typeface="Arial" panose="020B0604020202020204" pitchFamily="34" charset="0"/>
                <a:ea typeface="幼圆" pitchFamily="49" charset="-122"/>
              </a:rPr>
              <a:t>—— </a:t>
            </a:r>
            <a:r>
              <a:rPr lang="zh-CN" altLang="en-US" sz="2100" dirty="0">
                <a:solidFill>
                  <a:srgbClr val="3333FF"/>
                </a:solidFill>
                <a:latin typeface="Arial" panose="020B0604020202020204" pitchFamily="34" charset="0"/>
                <a:ea typeface="幼圆" pitchFamily="49" charset="-122"/>
              </a:rPr>
              <a:t>固定分区分配</a:t>
            </a:r>
          </a:p>
        </p:txBody>
      </p:sp>
    </p:spTree>
    <p:extLst>
      <p:ext uri="{BB962C8B-B14F-4D97-AF65-F5344CB8AC3E}">
        <p14:creationId xmlns:p14="http://schemas.microsoft.com/office/powerpoint/2010/main" val="2094557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灯片编号占位符 5">
            <a:extLst>
              <a:ext uri="{FF2B5EF4-FFF2-40B4-BE49-F238E27FC236}">
                <a16:creationId xmlns:a16="http://schemas.microsoft.com/office/drawing/2014/main" id="{F3B491F9-D7DB-4198-AB4C-89C444E9862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847E16C9-3759-4E48-BE25-99B5C245B83D}" type="slidenum">
              <a:rPr lang="zh-CN" altLang="en-US" sz="1000">
                <a:solidFill>
                  <a:srgbClr val="000066"/>
                </a:solidFill>
                <a:latin typeface="Times New Roman" panose="02020603050405020304" pitchFamily="18" charset="0"/>
              </a:rPr>
              <a:pPr algn="r" eaLnBrk="1" hangingPunct="1"/>
              <a:t>36</a:t>
            </a:fld>
            <a:endParaRPr lang="en-US" altLang="zh-CN" sz="1000">
              <a:solidFill>
                <a:srgbClr val="000066"/>
              </a:solidFill>
              <a:latin typeface="Times New Roman" panose="02020603050405020304" pitchFamily="18" charset="0"/>
            </a:endParaRPr>
          </a:p>
        </p:txBody>
      </p:sp>
      <p:sp>
        <p:nvSpPr>
          <p:cNvPr id="27651" name="Rectangle 2">
            <a:extLst>
              <a:ext uri="{FF2B5EF4-FFF2-40B4-BE49-F238E27FC236}">
                <a16:creationId xmlns:a16="http://schemas.microsoft.com/office/drawing/2014/main" id="{4C720101-0B3D-489E-993F-96A84A66758A}"/>
              </a:ext>
            </a:extLst>
          </p:cNvPr>
          <p:cNvSpPr>
            <a:spLocks noGrp="1" noChangeArrowheads="1"/>
          </p:cNvSpPr>
          <p:nvPr>
            <p:ph type="title"/>
          </p:nvPr>
        </p:nvSpPr>
        <p:spPr>
          <a:xfrm>
            <a:off x="107950" y="928688"/>
            <a:ext cx="8893175" cy="1492250"/>
          </a:xfrm>
        </p:spPr>
        <p:txBody>
          <a:bodyPr/>
          <a:lstStyle/>
          <a:p>
            <a:pPr marL="812800" indent="-812800" algn="just" eaLnBrk="1" hangingPunct="1">
              <a:lnSpc>
                <a:spcPct val="125000"/>
              </a:lnSpc>
            </a:pPr>
            <a:r>
              <a:rPr lang="en-US" altLang="zh-CN" sz="1800" dirty="0">
                <a:latin typeface="方正粗黑宋简体" panose="02000000000000000000" pitchFamily="2" charset="-122"/>
                <a:ea typeface="方正粗黑宋简体" panose="02000000000000000000" pitchFamily="2" charset="-122"/>
              </a:rPr>
              <a:t>【</a:t>
            </a:r>
            <a:r>
              <a:rPr lang="zh-CN" altLang="en-US" sz="1800" dirty="0">
                <a:latin typeface="方正粗黑宋简体" panose="02000000000000000000" pitchFamily="2" charset="-122"/>
                <a:ea typeface="方正粗黑宋简体" panose="02000000000000000000" pitchFamily="2" charset="-122"/>
              </a:rPr>
              <a:t>例</a:t>
            </a:r>
            <a:r>
              <a:rPr lang="en-US" altLang="zh-CN" sz="1800" dirty="0">
                <a:latin typeface="方正粗黑宋简体" panose="02000000000000000000" pitchFamily="2" charset="-122"/>
                <a:ea typeface="方正粗黑宋简体" panose="02000000000000000000" pitchFamily="2" charset="-122"/>
              </a:rPr>
              <a:t>4-1】</a:t>
            </a:r>
            <a:r>
              <a:rPr lang="en-US" altLang="zh-CN" sz="1800" dirty="0"/>
              <a:t> </a:t>
            </a:r>
            <a:r>
              <a:rPr lang="zh-CN" altLang="en-US" sz="1800" b="0" dirty="0"/>
              <a:t>在固定分区存储管理中，主存空闲分区已划分，用户分区的起始地址为</a:t>
            </a:r>
            <a:r>
              <a:rPr lang="en-US" altLang="zh-CN" sz="1800" b="0" dirty="0"/>
              <a:t>100KB</a:t>
            </a:r>
            <a:r>
              <a:rPr lang="zh-CN" altLang="en-US" sz="1800" b="0" dirty="0"/>
              <a:t>，按地址从小到大为：</a:t>
            </a:r>
            <a:r>
              <a:rPr lang="en-US" altLang="zh-CN" sz="1800" b="0" dirty="0"/>
              <a:t>100KB</a:t>
            </a:r>
            <a:r>
              <a:rPr lang="zh-CN" altLang="en-US" sz="1800" b="0" dirty="0"/>
              <a:t>、</a:t>
            </a:r>
            <a:r>
              <a:rPr lang="en-US" altLang="zh-CN" sz="1800" b="0" dirty="0"/>
              <a:t>500KB</a:t>
            </a:r>
            <a:r>
              <a:rPr lang="zh-CN" altLang="en-US" sz="1800" b="0" dirty="0"/>
              <a:t>、</a:t>
            </a:r>
            <a:r>
              <a:rPr lang="en-US" altLang="zh-CN" sz="1800" b="0" dirty="0"/>
              <a:t>200KB</a:t>
            </a:r>
            <a:r>
              <a:rPr lang="zh-CN" altLang="en-US" sz="1800" b="0" dirty="0"/>
              <a:t>、</a:t>
            </a:r>
            <a:r>
              <a:rPr lang="en-US" altLang="zh-CN" sz="1800" b="0" dirty="0"/>
              <a:t>300KB</a:t>
            </a:r>
            <a:r>
              <a:rPr lang="zh-CN" altLang="en-US" sz="1800" b="0" dirty="0"/>
              <a:t>。现有用户进程大小依次为</a:t>
            </a:r>
            <a:r>
              <a:rPr lang="en-US" altLang="zh-CN" sz="1800" b="0" dirty="0"/>
              <a:t>212KB</a:t>
            </a:r>
            <a:r>
              <a:rPr lang="zh-CN" altLang="en-US" sz="1800" b="0" dirty="0"/>
              <a:t>、</a:t>
            </a:r>
            <a:r>
              <a:rPr lang="en-US" altLang="zh-CN" sz="1800" b="0" dirty="0"/>
              <a:t>417KB</a:t>
            </a:r>
            <a:r>
              <a:rPr lang="zh-CN" altLang="en-US" sz="1800" b="0" dirty="0"/>
              <a:t>、</a:t>
            </a:r>
            <a:r>
              <a:rPr lang="en-US" altLang="zh-CN" sz="1800" b="0" dirty="0"/>
              <a:t>112KB</a:t>
            </a:r>
            <a:r>
              <a:rPr lang="zh-CN" altLang="en-US" sz="1800" b="0" dirty="0"/>
              <a:t>。试问采用顺序分配算法，它们将依次装入到主存的哪个分区？</a:t>
            </a:r>
          </a:p>
        </p:txBody>
      </p:sp>
      <p:sp>
        <p:nvSpPr>
          <p:cNvPr id="27652" name="Rectangle 3">
            <a:extLst>
              <a:ext uri="{FF2B5EF4-FFF2-40B4-BE49-F238E27FC236}">
                <a16:creationId xmlns:a16="http://schemas.microsoft.com/office/drawing/2014/main" id="{C1388868-5D60-4F36-B11B-23D954BA33F5}"/>
              </a:ext>
            </a:extLst>
          </p:cNvPr>
          <p:cNvSpPr>
            <a:spLocks noGrp="1" noChangeArrowheads="1"/>
          </p:cNvSpPr>
          <p:nvPr>
            <p:ph type="body" idx="1"/>
          </p:nvPr>
        </p:nvSpPr>
        <p:spPr>
          <a:xfrm>
            <a:off x="107950" y="2564904"/>
            <a:ext cx="9036050" cy="4032398"/>
          </a:xfrm>
        </p:spPr>
        <p:txBody>
          <a:bodyPr/>
          <a:lstStyle/>
          <a:p>
            <a:pPr eaLnBrk="1" hangingPunct="1">
              <a:buFont typeface="Arial" panose="020B0604020202020204" pitchFamily="34" charset="0"/>
              <a:buNone/>
            </a:pPr>
            <a:r>
              <a:rPr lang="zh-CN" altLang="en-US" sz="1800" dirty="0"/>
              <a:t>　  </a:t>
            </a:r>
            <a:r>
              <a:rPr lang="zh-CN" altLang="en-US" sz="1800" b="1" dirty="0"/>
              <a:t>解答：</a:t>
            </a:r>
          </a:p>
          <a:p>
            <a:pPr eaLnBrk="1" hangingPunct="1">
              <a:lnSpc>
                <a:spcPct val="150000"/>
              </a:lnSpc>
              <a:buFont typeface="Arial" panose="020B0604020202020204" pitchFamily="34" charset="0"/>
              <a:buNone/>
            </a:pPr>
            <a:r>
              <a:rPr lang="zh-CN" altLang="en-US" sz="1800" b="1" dirty="0"/>
              <a:t>                 </a:t>
            </a:r>
            <a:r>
              <a:rPr lang="zh-CN" altLang="en-US" sz="1800" dirty="0"/>
              <a:t>根据已知信息，可以得出主存分配表的内容，并绘制简单的主存存储空间分配图。按照顺序分配算法，依次为每个作业查找合适的空闲分区，所以可以得出212KB的用户进程装入分区2， 112KB的用户进程装入分区4，而417KB的用户进程暂时没有合适的空闲分区，必须等待212KB的用户进程释放所占用的分区2才能装入该分区运行。主存空间的释放就是作业运行结束后归还所占用的分区，以便其它作业使用。这时存储管理程序根据作业名查看主存分配表，找到相应表目，把其中的占用标志位修改为0，即表示该分区为空闲区。</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灯片编号占位符 5">
            <a:extLst>
              <a:ext uri="{FF2B5EF4-FFF2-40B4-BE49-F238E27FC236}">
                <a16:creationId xmlns:a16="http://schemas.microsoft.com/office/drawing/2014/main" id="{E1E9DA54-ADC2-4605-BF57-216C820F7C8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552E5A7F-19BE-470E-989D-56CF84B8A76C}" type="slidenum">
              <a:rPr lang="zh-CN" altLang="en-US" sz="1000">
                <a:solidFill>
                  <a:srgbClr val="000066"/>
                </a:solidFill>
                <a:latin typeface="Times New Roman" panose="02020603050405020304" pitchFamily="18" charset="0"/>
              </a:rPr>
              <a:pPr algn="r" eaLnBrk="1" hangingPunct="1"/>
              <a:t>37</a:t>
            </a:fld>
            <a:endParaRPr lang="en-US" altLang="zh-CN" sz="1000">
              <a:solidFill>
                <a:srgbClr val="000066"/>
              </a:solidFill>
              <a:latin typeface="Times New Roman" panose="02020603050405020304" pitchFamily="18" charset="0"/>
            </a:endParaRPr>
          </a:p>
        </p:txBody>
      </p:sp>
      <p:graphicFrame>
        <p:nvGraphicFramePr>
          <p:cNvPr id="26626" name="Group 2">
            <a:extLst>
              <a:ext uri="{FF2B5EF4-FFF2-40B4-BE49-F238E27FC236}">
                <a16:creationId xmlns:a16="http://schemas.microsoft.com/office/drawing/2014/main" id="{CF81D3C6-F90B-4A4B-AFC9-4CD1E3D5802C}"/>
              </a:ext>
            </a:extLst>
          </p:cNvPr>
          <p:cNvGraphicFramePr>
            <a:graphicFrameLocks noGrp="1"/>
          </p:cNvGraphicFramePr>
          <p:nvPr>
            <p:ph sz="half" idx="1"/>
          </p:nvPr>
        </p:nvGraphicFramePr>
        <p:xfrm>
          <a:off x="395288" y="1917700"/>
          <a:ext cx="4979987" cy="2232026"/>
        </p:xfrm>
        <a:graphic>
          <a:graphicData uri="http://schemas.openxmlformats.org/drawingml/2006/table">
            <a:tbl>
              <a:tblPr/>
              <a:tblGrid>
                <a:gridCol w="1243012">
                  <a:extLst>
                    <a:ext uri="{9D8B030D-6E8A-4147-A177-3AD203B41FA5}">
                      <a16:colId xmlns:a16="http://schemas.microsoft.com/office/drawing/2014/main" val="20000"/>
                    </a:ext>
                  </a:extLst>
                </a:gridCol>
                <a:gridCol w="1246188">
                  <a:extLst>
                    <a:ext uri="{9D8B030D-6E8A-4147-A177-3AD203B41FA5}">
                      <a16:colId xmlns:a16="http://schemas.microsoft.com/office/drawing/2014/main" val="20001"/>
                    </a:ext>
                  </a:extLst>
                </a:gridCol>
                <a:gridCol w="1246187">
                  <a:extLst>
                    <a:ext uri="{9D8B030D-6E8A-4147-A177-3AD203B41FA5}">
                      <a16:colId xmlns:a16="http://schemas.microsoft.com/office/drawing/2014/main" val="20002"/>
                    </a:ext>
                  </a:extLst>
                </a:gridCol>
                <a:gridCol w="1244600">
                  <a:extLst>
                    <a:ext uri="{9D8B030D-6E8A-4147-A177-3AD203B41FA5}">
                      <a16:colId xmlns:a16="http://schemas.microsoft.com/office/drawing/2014/main" val="20003"/>
                    </a:ext>
                  </a:extLst>
                </a:gridCol>
              </a:tblGrid>
              <a:tr h="4381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区号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起始地址</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长度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占用标志</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4767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100KB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100KB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4926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200KB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500KB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4926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3</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700KB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200KB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44767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4</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900KB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300KB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sp>
        <p:nvSpPr>
          <p:cNvPr id="28707" name="Text Box 96">
            <a:extLst>
              <a:ext uri="{FF2B5EF4-FFF2-40B4-BE49-F238E27FC236}">
                <a16:creationId xmlns:a16="http://schemas.microsoft.com/office/drawing/2014/main" id="{CE1C9F88-35B7-451B-930A-4C72E854FD73}"/>
              </a:ext>
            </a:extLst>
          </p:cNvPr>
          <p:cNvSpPr txBox="1">
            <a:spLocks noChangeArrowheads="1"/>
          </p:cNvSpPr>
          <p:nvPr/>
        </p:nvSpPr>
        <p:spPr bwMode="auto">
          <a:xfrm>
            <a:off x="1476375" y="4735513"/>
            <a:ext cx="35194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a:t>
            </a:r>
            <a:r>
              <a:rPr lang="en-US" altLang="zh-CN" sz="1800" b="0">
                <a:latin typeface="Arial" panose="020B0604020202020204" pitchFamily="34" charset="0"/>
              </a:rPr>
              <a:t>a</a:t>
            </a:r>
            <a:r>
              <a:rPr lang="zh-CN" altLang="en-US" sz="1800" b="0">
                <a:latin typeface="Arial" panose="020B0604020202020204" pitchFamily="34" charset="0"/>
              </a:rPr>
              <a:t>）主存分配表   </a:t>
            </a:r>
          </a:p>
        </p:txBody>
      </p:sp>
      <p:sp>
        <p:nvSpPr>
          <p:cNvPr id="28708" name="Text Box 97">
            <a:extLst>
              <a:ext uri="{FF2B5EF4-FFF2-40B4-BE49-F238E27FC236}">
                <a16:creationId xmlns:a16="http://schemas.microsoft.com/office/drawing/2014/main" id="{1ED5A723-851B-407C-9DD7-56D5DD2D85B7}"/>
              </a:ext>
            </a:extLst>
          </p:cNvPr>
          <p:cNvSpPr txBox="1">
            <a:spLocks noChangeArrowheads="1"/>
          </p:cNvSpPr>
          <p:nvPr/>
        </p:nvSpPr>
        <p:spPr bwMode="auto">
          <a:xfrm>
            <a:off x="5348288" y="4725988"/>
            <a:ext cx="34718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　　（</a:t>
            </a:r>
            <a:r>
              <a:rPr lang="en-US" altLang="zh-CN" sz="1800" b="0">
                <a:latin typeface="Arial" panose="020B0604020202020204" pitchFamily="34" charset="0"/>
              </a:rPr>
              <a:t>b</a:t>
            </a:r>
            <a:r>
              <a:rPr lang="zh-CN" altLang="en-US" sz="1800" b="0">
                <a:latin typeface="Arial" panose="020B0604020202020204" pitchFamily="34" charset="0"/>
              </a:rPr>
              <a:t>）主存存储空间分配图</a:t>
            </a:r>
          </a:p>
        </p:txBody>
      </p:sp>
      <p:sp>
        <p:nvSpPr>
          <p:cNvPr id="28709" name="Text Box 98">
            <a:extLst>
              <a:ext uri="{FF2B5EF4-FFF2-40B4-BE49-F238E27FC236}">
                <a16:creationId xmlns:a16="http://schemas.microsoft.com/office/drawing/2014/main" id="{C46BA2F1-C717-42F6-8F81-1EB1946642A9}"/>
              </a:ext>
            </a:extLst>
          </p:cNvPr>
          <p:cNvSpPr txBox="1">
            <a:spLocks noChangeArrowheads="1"/>
          </p:cNvSpPr>
          <p:nvPr/>
        </p:nvSpPr>
        <p:spPr bwMode="auto">
          <a:xfrm>
            <a:off x="2832100" y="5464175"/>
            <a:ext cx="33956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2000" b="0" dirty="0">
                <a:latin typeface="Arial" panose="020B0604020202020204" pitchFamily="34" charset="0"/>
              </a:rPr>
              <a:t>图</a:t>
            </a:r>
            <a:r>
              <a:rPr lang="en-US" altLang="zh-CN" sz="2000" b="0" dirty="0">
                <a:latin typeface="Arial" panose="020B0604020202020204" pitchFamily="34" charset="0"/>
              </a:rPr>
              <a:t>4-2  </a:t>
            </a:r>
            <a:r>
              <a:rPr lang="zh-CN" altLang="en-US" sz="2000" b="0" dirty="0">
                <a:latin typeface="Arial" panose="020B0604020202020204" pitchFamily="34" charset="0"/>
              </a:rPr>
              <a:t>固定分区分配示例图</a:t>
            </a:r>
          </a:p>
        </p:txBody>
      </p:sp>
      <p:graphicFrame>
        <p:nvGraphicFramePr>
          <p:cNvPr id="26761" name="Group 137">
            <a:extLst>
              <a:ext uri="{FF2B5EF4-FFF2-40B4-BE49-F238E27FC236}">
                <a16:creationId xmlns:a16="http://schemas.microsoft.com/office/drawing/2014/main" id="{07C799A6-975B-4A52-8B9B-212CE14EB6F0}"/>
              </a:ext>
            </a:extLst>
          </p:cNvPr>
          <p:cNvGraphicFramePr>
            <a:graphicFrameLocks noGrp="1"/>
          </p:cNvGraphicFramePr>
          <p:nvPr/>
        </p:nvGraphicFramePr>
        <p:xfrm>
          <a:off x="7240588" y="1412875"/>
          <a:ext cx="1579562" cy="2932113"/>
        </p:xfrm>
        <a:graphic>
          <a:graphicData uri="http://schemas.openxmlformats.org/drawingml/2006/table">
            <a:tbl>
              <a:tblPr/>
              <a:tblGrid>
                <a:gridCol w="1579562">
                  <a:extLst>
                    <a:ext uri="{9D8B030D-6E8A-4147-A177-3AD203B41FA5}">
                      <a16:colId xmlns:a16="http://schemas.microsoft.com/office/drawing/2014/main" val="20000"/>
                    </a:ext>
                  </a:extLst>
                </a:gridCol>
              </a:tblGrid>
              <a:tr h="43180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6360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212KB</a:t>
                      </a: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用户进程</a:t>
                      </a:r>
                      <a:endPar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7563">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212KB</a:t>
                      </a: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用户进程</a:t>
                      </a: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915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rPr>
                        <a:t>112KB</a:t>
                      </a:r>
                    </a:p>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rPr>
                        <a:t>用户进程</a:t>
                      </a:r>
                      <a:endParaRPr kumimoji="0" lang="en-US" altLang="zh-CN"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endParaRPr>
                    </a:p>
                  </a:txBody>
                  <a:tcPr marL="90170" marR="90170" marT="46990" marB="469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8722" name="Text Box 135">
            <a:extLst>
              <a:ext uri="{FF2B5EF4-FFF2-40B4-BE49-F238E27FC236}">
                <a16:creationId xmlns:a16="http://schemas.microsoft.com/office/drawing/2014/main" id="{77BED26F-8098-4202-A42D-9089A8337407}"/>
              </a:ext>
            </a:extLst>
          </p:cNvPr>
          <p:cNvSpPr txBox="1">
            <a:spLocks noChangeArrowheads="1"/>
          </p:cNvSpPr>
          <p:nvPr/>
        </p:nvSpPr>
        <p:spPr bwMode="auto">
          <a:xfrm>
            <a:off x="6037263" y="846138"/>
            <a:ext cx="1203325" cy="366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1800" b="0">
                <a:latin typeface="Arial" panose="020B0604020202020204" pitchFamily="34" charset="0"/>
              </a:rPr>
              <a:t>100KB</a:t>
            </a:r>
          </a:p>
          <a:p>
            <a:pPr eaLnBrk="1" hangingPunct="1">
              <a:spcBef>
                <a:spcPct val="0"/>
              </a:spcBef>
              <a:buFont typeface="Arial" panose="020B0604020202020204" pitchFamily="34" charset="0"/>
              <a:buNone/>
            </a:pPr>
            <a:r>
              <a:rPr lang="zh-CN" altLang="en-US" sz="1800" b="0">
                <a:latin typeface="Arial" panose="020B0604020202020204" pitchFamily="34" charset="0"/>
              </a:rPr>
              <a:t>　　</a:t>
            </a:r>
          </a:p>
          <a:p>
            <a:pPr eaLnBrk="1" hangingPunct="1">
              <a:spcBef>
                <a:spcPct val="0"/>
              </a:spcBef>
              <a:buFont typeface="Arial" panose="020B0604020202020204" pitchFamily="34" charset="0"/>
              <a:buNone/>
            </a:pPr>
            <a:endParaRPr lang="zh-CN" altLang="en-US" sz="1800" b="0">
              <a:latin typeface="Arial" panose="020B0604020202020204" pitchFamily="34" charset="0"/>
            </a:endParaRPr>
          </a:p>
          <a:p>
            <a:pPr eaLnBrk="1" hangingPunct="1">
              <a:spcBef>
                <a:spcPct val="0"/>
              </a:spcBef>
              <a:buFont typeface="Arial" panose="020B0604020202020204" pitchFamily="34" charset="0"/>
              <a:buNone/>
            </a:pPr>
            <a:r>
              <a:rPr lang="en-US" altLang="zh-CN" sz="1800" b="0">
                <a:latin typeface="Arial" panose="020B0604020202020204" pitchFamily="34" charset="0"/>
              </a:rPr>
              <a:t>200KB</a:t>
            </a:r>
          </a:p>
          <a:p>
            <a:pPr eaLnBrk="1" hangingPunct="1">
              <a:spcBef>
                <a:spcPct val="0"/>
              </a:spcBef>
              <a:buFont typeface="Arial" panose="020B0604020202020204" pitchFamily="34" charset="0"/>
              <a:buNone/>
            </a:pPr>
            <a:r>
              <a:rPr lang="zh-CN" altLang="en-US" sz="1800" b="0">
                <a:latin typeface="Arial" panose="020B0604020202020204" pitchFamily="34" charset="0"/>
              </a:rPr>
              <a:t>　　　</a:t>
            </a:r>
          </a:p>
          <a:p>
            <a:pPr eaLnBrk="1" hangingPunct="1">
              <a:spcBef>
                <a:spcPct val="0"/>
              </a:spcBef>
              <a:buFont typeface="Arial" panose="020B0604020202020204" pitchFamily="34" charset="0"/>
              <a:buNone/>
            </a:pPr>
            <a:r>
              <a:rPr lang="zh-CN" altLang="en-US" sz="1800" b="0">
                <a:latin typeface="Arial" panose="020B0604020202020204" pitchFamily="34" charset="0"/>
              </a:rPr>
              <a:t>　　　</a:t>
            </a:r>
          </a:p>
          <a:p>
            <a:pPr eaLnBrk="1" hangingPunct="1">
              <a:spcBef>
                <a:spcPct val="0"/>
              </a:spcBef>
              <a:buFont typeface="Arial" panose="020B0604020202020204" pitchFamily="34" charset="0"/>
              <a:buNone/>
            </a:pPr>
            <a:r>
              <a:rPr lang="en-US" altLang="zh-CN" sz="1800" b="0">
                <a:latin typeface="Arial" panose="020B0604020202020204" pitchFamily="34" charset="0"/>
              </a:rPr>
              <a:t>700KB</a:t>
            </a:r>
          </a:p>
          <a:p>
            <a:pPr eaLnBrk="1" hangingPunct="1">
              <a:spcBef>
                <a:spcPct val="0"/>
              </a:spcBef>
              <a:buFont typeface="Arial" panose="020B0604020202020204" pitchFamily="34" charset="0"/>
              <a:buNone/>
            </a:pPr>
            <a:r>
              <a:rPr lang="zh-CN" altLang="en-US" sz="1800" b="0">
                <a:latin typeface="Arial" panose="020B0604020202020204" pitchFamily="34" charset="0"/>
              </a:rPr>
              <a:t>　　　</a:t>
            </a:r>
          </a:p>
          <a:p>
            <a:pPr eaLnBrk="1" hangingPunct="1">
              <a:spcBef>
                <a:spcPct val="0"/>
              </a:spcBef>
              <a:buFont typeface="Arial" panose="020B0604020202020204" pitchFamily="34" charset="0"/>
              <a:buNone/>
            </a:pPr>
            <a:r>
              <a:rPr lang="zh-CN" altLang="en-US" sz="1800" b="0">
                <a:latin typeface="Arial" panose="020B0604020202020204" pitchFamily="34" charset="0"/>
              </a:rPr>
              <a:t>　　　                                   </a:t>
            </a:r>
            <a:r>
              <a:rPr lang="en-US" altLang="zh-CN" sz="1800" b="0">
                <a:latin typeface="Arial" panose="020B0604020202020204" pitchFamily="34" charset="0"/>
              </a:rPr>
              <a:t>900KB</a:t>
            </a:r>
          </a:p>
          <a:p>
            <a:pPr eaLnBrk="1" hangingPunct="1">
              <a:spcBef>
                <a:spcPct val="0"/>
              </a:spcBef>
              <a:buFont typeface="Arial" panose="020B0604020202020204" pitchFamily="34" charset="0"/>
              <a:buNone/>
            </a:pPr>
            <a:r>
              <a:rPr lang="zh-CN" altLang="en-US" sz="1800" b="0">
                <a:latin typeface="Arial" panose="020B0604020202020204" pitchFamily="34" charset="0"/>
              </a:rPr>
              <a:t>　　　</a:t>
            </a:r>
          </a:p>
          <a:p>
            <a:pPr eaLnBrk="1" hangingPunct="1">
              <a:spcBef>
                <a:spcPct val="0"/>
              </a:spcBef>
              <a:buFont typeface="Arial" panose="020B0604020202020204" pitchFamily="34" charset="0"/>
              <a:buNone/>
            </a:pPr>
            <a:r>
              <a:rPr lang="zh-CN" altLang="en-US" sz="1800" b="0">
                <a:latin typeface="Arial" panose="020B0604020202020204" pitchFamily="34" charset="0"/>
              </a:rPr>
              <a:t>　　　                                                   </a:t>
            </a:r>
            <a:r>
              <a:rPr lang="en-US" altLang="zh-CN" sz="1800" b="0">
                <a:latin typeface="Arial" panose="020B0604020202020204" pitchFamily="34" charset="0"/>
              </a:rPr>
              <a:t>1200KB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灯片编号占位符 5">
            <a:extLst>
              <a:ext uri="{FF2B5EF4-FFF2-40B4-BE49-F238E27FC236}">
                <a16:creationId xmlns:a16="http://schemas.microsoft.com/office/drawing/2014/main" id="{FEDE067F-283B-4DFE-A99C-42A9396C336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4B08B3B-06F0-4B1C-A105-E1C5935102AC}" type="slidenum">
              <a:rPr lang="zh-CN" altLang="en-US" sz="1000">
                <a:solidFill>
                  <a:srgbClr val="000066"/>
                </a:solidFill>
                <a:latin typeface="Times New Roman" panose="02020603050405020304" pitchFamily="18" charset="0"/>
              </a:rPr>
              <a:pPr algn="r" eaLnBrk="1" hangingPunct="1"/>
              <a:t>38</a:t>
            </a:fld>
            <a:endParaRPr lang="en-US" altLang="zh-CN" sz="1000">
              <a:solidFill>
                <a:srgbClr val="000066"/>
              </a:solidFill>
              <a:latin typeface="Times New Roman" panose="02020603050405020304" pitchFamily="18" charset="0"/>
            </a:endParaRPr>
          </a:p>
        </p:txBody>
      </p:sp>
      <p:sp>
        <p:nvSpPr>
          <p:cNvPr id="29699" name="Rectangle 38">
            <a:extLst>
              <a:ext uri="{FF2B5EF4-FFF2-40B4-BE49-F238E27FC236}">
                <a16:creationId xmlns:a16="http://schemas.microsoft.com/office/drawing/2014/main" id="{A3CEB0F4-03B9-4661-800C-72CF4E601F8B}"/>
              </a:ext>
            </a:extLst>
          </p:cNvPr>
          <p:cNvSpPr>
            <a:spLocks noGrp="1" noChangeArrowheads="1"/>
          </p:cNvSpPr>
          <p:nvPr>
            <p:ph type="title"/>
          </p:nvPr>
        </p:nvSpPr>
        <p:spPr>
          <a:xfrm>
            <a:off x="4859338" y="3536950"/>
            <a:ext cx="4284662" cy="3321050"/>
          </a:xfrm>
          <a:solidFill>
            <a:schemeClr val="bg1"/>
          </a:solidFill>
        </p:spPr>
        <p:txBody>
          <a:bodyPr anchor="t"/>
          <a:lstStyle/>
          <a:p>
            <a:pPr marL="342900" indent="-342900" algn="l" eaLnBrk="1" hangingPunct="1">
              <a:lnSpc>
                <a:spcPct val="125000"/>
              </a:lnSpc>
              <a:spcBef>
                <a:spcPct val="20000"/>
              </a:spcBef>
              <a:buClr>
                <a:srgbClr val="FF3300"/>
              </a:buClr>
              <a:buFont typeface="Wingdings" panose="05000000000000000000" pitchFamily="2" charset="2"/>
              <a:buChar char="l"/>
            </a:pPr>
            <a:r>
              <a:rPr lang="zh-CN" altLang="en-US" sz="1600"/>
              <a:t> </a:t>
            </a:r>
            <a:r>
              <a:rPr lang="zh-CN" altLang="en-US" sz="1600" b="0"/>
              <a:t>为了实现存储保护，处理器执行某作业时，</a:t>
            </a:r>
            <a:r>
              <a:rPr lang="zh-CN" altLang="en-US" sz="1600" u="sng">
                <a:ea typeface="方正粗黑宋简体" panose="02000000000000000000" pitchFamily="2" charset="-122"/>
              </a:rPr>
              <a:t>修改上、下限寄存器的内容</a:t>
            </a:r>
            <a:r>
              <a:rPr lang="zh-CN" altLang="en-US" sz="1600" b="0"/>
              <a:t>为当前作业的</a:t>
            </a:r>
            <a:r>
              <a:rPr lang="zh-CN" altLang="en-US" sz="1600">
                <a:solidFill>
                  <a:srgbClr val="FF3300"/>
                </a:solidFill>
              </a:rPr>
              <a:t>上</a:t>
            </a:r>
            <a:r>
              <a:rPr lang="zh-CN" altLang="en-US" sz="1600" b="0"/>
              <a:t>、</a:t>
            </a:r>
            <a:r>
              <a:rPr lang="zh-CN" altLang="en-US" sz="1600">
                <a:solidFill>
                  <a:srgbClr val="FF3300"/>
                </a:solidFill>
              </a:rPr>
              <a:t>下限地址值</a:t>
            </a:r>
            <a:r>
              <a:rPr lang="zh-CN" altLang="en-US" sz="1600" b="0"/>
              <a:t>，并对作业中的每条指令的地址都要进行检验：</a:t>
            </a:r>
            <a:r>
              <a:rPr lang="zh-CN" altLang="en-US" sz="1600" b="0" u="sng">
                <a:solidFill>
                  <a:srgbClr val="FF3300"/>
                </a:solidFill>
                <a:latin typeface="Times New Roman" panose="02020603050405020304" pitchFamily="18" charset="0"/>
                <a:ea typeface="华文行楷" panose="02010800040101010101" pitchFamily="2" charset="-122"/>
              </a:rPr>
              <a:t>如果该指令的物理地址处于下限地址到上限地址之间，则按物理地址访问主存</a:t>
            </a:r>
            <a:r>
              <a:rPr lang="zh-CN" altLang="en-US" sz="1600" b="0">
                <a:solidFill>
                  <a:srgbClr val="FF3300"/>
                </a:solidFill>
                <a:latin typeface="Times New Roman" panose="02020603050405020304" pitchFamily="18" charset="0"/>
                <a:ea typeface="华文行楷" panose="02010800040101010101" pitchFamily="2" charset="-122"/>
              </a:rPr>
              <a:t>；</a:t>
            </a:r>
            <a:r>
              <a:rPr lang="zh-CN" altLang="en-US" sz="1600" b="0" u="sng">
                <a:solidFill>
                  <a:schemeClr val="hlink"/>
                </a:solidFill>
                <a:ea typeface="隶书" panose="02010509060101010101" pitchFamily="49" charset="-122"/>
              </a:rPr>
              <a:t>如果物理地址低于下限地址或大于上限地址，则产生</a:t>
            </a:r>
            <a:r>
              <a:rPr lang="zh-CN" altLang="en-US" sz="1600" b="0" u="sng">
                <a:solidFill>
                  <a:schemeClr val="hlink"/>
                </a:solidFill>
                <a:latin typeface="黑体" panose="02010609060101010101" pitchFamily="49" charset="-122"/>
                <a:ea typeface="隶书" panose="02010509060101010101" pitchFamily="49" charset="-122"/>
              </a:rPr>
              <a:t>“</a:t>
            </a:r>
            <a:r>
              <a:rPr lang="zh-CN" altLang="en-US" sz="1600" b="0" u="sng">
                <a:solidFill>
                  <a:schemeClr val="hlink"/>
                </a:solidFill>
                <a:ea typeface="隶书" panose="02010509060101010101" pitchFamily="49" charset="-122"/>
              </a:rPr>
              <a:t>地址越界</a:t>
            </a:r>
            <a:r>
              <a:rPr lang="zh-CN" altLang="en-US" sz="1600" b="0" u="sng">
                <a:solidFill>
                  <a:schemeClr val="hlink"/>
                </a:solidFill>
                <a:latin typeface="黑体" panose="02010609060101010101" pitchFamily="49" charset="-122"/>
                <a:ea typeface="隶书" panose="02010509060101010101" pitchFamily="49" charset="-122"/>
              </a:rPr>
              <a:t>”</a:t>
            </a:r>
            <a:r>
              <a:rPr lang="zh-CN" altLang="en-US" sz="1600" u="sng">
                <a:solidFill>
                  <a:srgbClr val="FF3300"/>
                </a:solidFill>
              </a:rPr>
              <a:t>中断</a:t>
            </a:r>
            <a:r>
              <a:rPr lang="zh-CN" altLang="en-US" sz="1600" b="0" u="sng">
                <a:solidFill>
                  <a:schemeClr val="hlink"/>
                </a:solidFill>
                <a:ea typeface="隶书" panose="02010509060101010101" pitchFamily="49" charset="-122"/>
              </a:rPr>
              <a:t>事件，</a:t>
            </a:r>
            <a:r>
              <a:rPr lang="zh-CN" altLang="en-US" sz="1600" b="0" u="sng">
                <a:solidFill>
                  <a:srgbClr val="FF3300"/>
                </a:solidFill>
                <a:ea typeface="方正粗黑宋简体" panose="02000000000000000000" pitchFamily="2" charset="-122"/>
              </a:rPr>
              <a:t>达到阻止作业间相互干扰，实现存储保护的效果</a:t>
            </a:r>
            <a:r>
              <a:rPr lang="zh-CN" altLang="en-US" sz="1600" b="0" u="sng">
                <a:solidFill>
                  <a:schemeClr val="hlink"/>
                </a:solidFill>
                <a:ea typeface="隶书" panose="02010509060101010101" pitchFamily="49" charset="-122"/>
              </a:rPr>
              <a:t>。</a:t>
            </a:r>
            <a:r>
              <a:rPr lang="zh-CN" altLang="en-US" sz="1600" b="0"/>
              <a:t>这种</a:t>
            </a:r>
            <a:r>
              <a:rPr lang="zh-CN" altLang="en-US" sz="1600" b="0">
                <a:solidFill>
                  <a:srgbClr val="FF3300"/>
                </a:solidFill>
              </a:rPr>
              <a:t>存储保护</a:t>
            </a:r>
            <a:r>
              <a:rPr lang="zh-CN" altLang="en-US" sz="1600" b="0"/>
              <a:t>称为</a:t>
            </a:r>
            <a:r>
              <a:rPr lang="zh-CN" altLang="en-US" sz="1600" b="0">
                <a:latin typeface="华文中宋" panose="02010600040101010101" pitchFamily="2" charset="-122"/>
              </a:rPr>
              <a:t>“</a:t>
            </a:r>
            <a:r>
              <a:rPr lang="zh-CN" altLang="en-US" sz="1600">
                <a:solidFill>
                  <a:schemeClr val="hlink"/>
                </a:solidFill>
                <a:ea typeface="方正粗黑宋简体" panose="02000000000000000000" pitchFamily="2" charset="-122"/>
              </a:rPr>
              <a:t>界限寄存器</a:t>
            </a:r>
            <a:r>
              <a:rPr lang="zh-CN" altLang="en-US" sz="1600" b="0">
                <a:latin typeface="华文中宋" panose="02010600040101010101" pitchFamily="2" charset="-122"/>
              </a:rPr>
              <a:t>”</a:t>
            </a:r>
            <a:r>
              <a:rPr lang="zh-CN" altLang="en-US" sz="1600" b="0"/>
              <a:t>法。</a:t>
            </a:r>
            <a:r>
              <a:rPr lang="zh-CN" altLang="en-US" sz="1600"/>
              <a:t>　</a:t>
            </a:r>
          </a:p>
        </p:txBody>
      </p:sp>
      <p:sp>
        <p:nvSpPr>
          <p:cNvPr id="29700" name="Rectangle 3">
            <a:extLst>
              <a:ext uri="{FF2B5EF4-FFF2-40B4-BE49-F238E27FC236}">
                <a16:creationId xmlns:a16="http://schemas.microsoft.com/office/drawing/2014/main" id="{9F1EFAA6-7380-4AF8-897C-222FA1AD1B06}"/>
              </a:ext>
            </a:extLst>
          </p:cNvPr>
          <p:cNvSpPr>
            <a:spLocks noGrp="1" noChangeArrowheads="1"/>
          </p:cNvSpPr>
          <p:nvPr>
            <p:ph type="body" idx="1"/>
          </p:nvPr>
        </p:nvSpPr>
        <p:spPr>
          <a:xfrm>
            <a:off x="107950" y="1412875"/>
            <a:ext cx="8893175" cy="2233613"/>
          </a:xfrm>
        </p:spPr>
        <p:txBody>
          <a:bodyPr/>
          <a:lstStyle/>
          <a:p>
            <a:pPr eaLnBrk="1" hangingPunct="1">
              <a:lnSpc>
                <a:spcPct val="150000"/>
              </a:lnSpc>
              <a:buFont typeface="Wingdings" panose="05000000000000000000" pitchFamily="2" charset="2"/>
              <a:buChar char="l"/>
            </a:pPr>
            <a:r>
              <a:rPr lang="zh-CN" altLang="en-US" sz="1800" b="1">
                <a:ea typeface="方正粗黑宋简体" panose="02000000000000000000" pitchFamily="2" charset="-122"/>
              </a:rPr>
              <a:t>固定分区存储管理模式</a:t>
            </a:r>
            <a:r>
              <a:rPr lang="zh-CN" altLang="en-US" sz="1800"/>
              <a:t>下，预先划分好的</a:t>
            </a:r>
            <a:r>
              <a:rPr lang="zh-CN" altLang="en-US" sz="1800" b="1">
                <a:solidFill>
                  <a:schemeClr val="hlink"/>
                </a:solidFill>
                <a:ea typeface="方正粗黑宋简体" panose="02000000000000000000" pitchFamily="2" charset="-122"/>
              </a:rPr>
              <a:t>主存各区的起始地址和大小是固定的</a:t>
            </a:r>
            <a:r>
              <a:rPr lang="zh-CN" altLang="en-US" sz="1800"/>
              <a:t>，并且每个作业</a:t>
            </a:r>
            <a:r>
              <a:rPr lang="zh-CN" altLang="en-US" sz="1800" b="1">
                <a:solidFill>
                  <a:schemeClr val="hlink"/>
                </a:solidFill>
                <a:ea typeface="方正粗黑宋简体" panose="02000000000000000000" pitchFamily="2" charset="-122"/>
              </a:rPr>
              <a:t>只能连续地存放在同一个区域</a:t>
            </a:r>
            <a:r>
              <a:rPr lang="zh-CN" altLang="en-US" sz="1800"/>
              <a:t>，如图3-3所示，划分的各固定分区具有固定的</a:t>
            </a:r>
            <a:r>
              <a:rPr lang="zh-CN" altLang="en-US" sz="1800" b="1">
                <a:solidFill>
                  <a:srgbClr val="FF3300"/>
                </a:solidFill>
                <a:ea typeface="方正粗黑宋简体" panose="02000000000000000000" pitchFamily="2" charset="-122"/>
              </a:rPr>
              <a:t>下限地址</a:t>
            </a:r>
            <a:r>
              <a:rPr lang="zh-CN" altLang="en-US" sz="1800"/>
              <a:t>和</a:t>
            </a:r>
            <a:r>
              <a:rPr lang="zh-CN" altLang="en-US" sz="1800" b="1">
                <a:solidFill>
                  <a:srgbClr val="FF3300"/>
                </a:solidFill>
                <a:ea typeface="方正粗黑宋简体" panose="02000000000000000000" pitchFamily="2" charset="-122"/>
              </a:rPr>
              <a:t>上限地址</a:t>
            </a:r>
            <a:r>
              <a:rPr lang="zh-CN" altLang="en-US" sz="1800"/>
              <a:t>，处理机提供</a:t>
            </a:r>
            <a:r>
              <a:rPr lang="zh-CN" altLang="en-US" sz="1800">
                <a:latin typeface="Arial" panose="020B0604020202020204" pitchFamily="34" charset="0"/>
              </a:rPr>
              <a:t>“</a:t>
            </a:r>
            <a:r>
              <a:rPr lang="zh-CN" altLang="en-US" sz="1800" b="1">
                <a:solidFill>
                  <a:srgbClr val="FF3300"/>
                </a:solidFill>
                <a:ea typeface="方正粗黑宋简体" panose="02000000000000000000" pitchFamily="2" charset="-122"/>
              </a:rPr>
              <a:t>下限寄存器</a:t>
            </a:r>
            <a:r>
              <a:rPr lang="zh-CN" altLang="en-US" sz="1800">
                <a:latin typeface="Arial" panose="020B0604020202020204" pitchFamily="34" charset="0"/>
              </a:rPr>
              <a:t>”</a:t>
            </a:r>
            <a:r>
              <a:rPr lang="zh-CN" altLang="en-US" sz="1800"/>
              <a:t>和</a:t>
            </a:r>
            <a:r>
              <a:rPr lang="zh-CN" altLang="en-US" sz="1800">
                <a:latin typeface="Arial" panose="020B0604020202020204" pitchFamily="34" charset="0"/>
              </a:rPr>
              <a:t>“</a:t>
            </a:r>
            <a:r>
              <a:rPr lang="zh-CN" altLang="en-US" sz="1800" b="1">
                <a:solidFill>
                  <a:srgbClr val="FF3300"/>
                </a:solidFill>
                <a:ea typeface="方正粗黑宋简体" panose="02000000000000000000" pitchFamily="2" charset="-122"/>
              </a:rPr>
              <a:t>上限寄存器</a:t>
            </a:r>
            <a:r>
              <a:rPr lang="zh-CN" altLang="en-US" sz="1800">
                <a:latin typeface="Arial" panose="020B0604020202020204" pitchFamily="34" charset="0"/>
              </a:rPr>
              <a:t>”</a:t>
            </a:r>
            <a:r>
              <a:rPr lang="zh-CN" altLang="en-US" sz="1800"/>
              <a:t>分别存储它们。所以</a:t>
            </a:r>
            <a:r>
              <a:rPr lang="zh-CN" altLang="en-US" sz="1800" b="1">
                <a:solidFill>
                  <a:schemeClr val="hlink"/>
                </a:solidFill>
                <a:ea typeface="方正粗黑宋简体" panose="02000000000000000000" pitchFamily="2" charset="-122"/>
              </a:rPr>
              <a:t>固定分区存储管理的地址转换常采用静态重定位技术</a:t>
            </a:r>
            <a:r>
              <a:rPr lang="zh-CN" altLang="en-US" sz="1800"/>
              <a:t>。</a:t>
            </a:r>
            <a:r>
              <a:rPr lang="zh-CN" altLang="en-US" sz="1800" b="1">
                <a:latin typeface="Times New Roman" panose="02020603050405020304" pitchFamily="18" charset="0"/>
                <a:ea typeface="华文行楷" panose="02010800040101010101" pitchFamily="2" charset="-122"/>
              </a:rPr>
              <a:t>即在作业运行前，由装入程序把</a:t>
            </a:r>
            <a:r>
              <a:rPr lang="zh-CN" altLang="en-US" sz="1800" b="1" u="sng">
                <a:latin typeface="Times New Roman" panose="02020603050405020304" pitchFamily="18" charset="0"/>
                <a:ea typeface="华文行楷" panose="02010800040101010101" pitchFamily="2" charset="-122"/>
              </a:rPr>
              <a:t>作业的</a:t>
            </a:r>
            <a:r>
              <a:rPr lang="zh-CN" altLang="en-US" sz="1800" b="1" u="sng">
                <a:solidFill>
                  <a:srgbClr val="FF3300"/>
                </a:solidFill>
                <a:latin typeface="Times New Roman" panose="02020603050405020304" pitchFamily="18" charset="0"/>
                <a:ea typeface="华文行楷" panose="02010800040101010101" pitchFamily="2" charset="-122"/>
              </a:rPr>
              <a:t>逻辑地址</a:t>
            </a:r>
            <a:r>
              <a:rPr lang="zh-CN" altLang="en-US" sz="1800" b="1" u="sng">
                <a:latin typeface="Times New Roman" panose="02020603050405020304" pitchFamily="18" charset="0"/>
                <a:ea typeface="华文行楷" panose="02010800040101010101" pitchFamily="2" charset="-122"/>
              </a:rPr>
              <a:t>与分区的</a:t>
            </a:r>
            <a:r>
              <a:rPr lang="zh-CN" altLang="en-US" sz="1800" b="1" u="sng">
                <a:solidFill>
                  <a:srgbClr val="FF3300"/>
                </a:solidFill>
                <a:latin typeface="Times New Roman" panose="02020603050405020304" pitchFamily="18" charset="0"/>
                <a:ea typeface="华文行楷" panose="02010800040101010101" pitchFamily="2" charset="-122"/>
              </a:rPr>
              <a:t>下限地址</a:t>
            </a:r>
            <a:r>
              <a:rPr lang="zh-CN" altLang="en-US" sz="1800" b="1" u="sng">
                <a:latin typeface="Times New Roman" panose="02020603050405020304" pitchFamily="18" charset="0"/>
                <a:ea typeface="华文行楷" panose="02010800040101010101" pitchFamily="2" charset="-122"/>
              </a:rPr>
              <a:t>相加，得到相应的物理地址</a:t>
            </a:r>
            <a:r>
              <a:rPr lang="zh-CN" altLang="en-US" sz="1800" b="1">
                <a:latin typeface="Times New Roman" panose="02020603050405020304" pitchFamily="18" charset="0"/>
                <a:ea typeface="华文行楷" panose="02010800040101010101" pitchFamily="2" charset="-122"/>
              </a:rPr>
              <a:t>。</a:t>
            </a:r>
          </a:p>
        </p:txBody>
      </p:sp>
      <p:grpSp>
        <p:nvGrpSpPr>
          <p:cNvPr id="29701" name="Group 9">
            <a:extLst>
              <a:ext uri="{FF2B5EF4-FFF2-40B4-BE49-F238E27FC236}">
                <a16:creationId xmlns:a16="http://schemas.microsoft.com/office/drawing/2014/main" id="{6030ADF2-B206-4911-9DC8-0AF34648729B}"/>
              </a:ext>
            </a:extLst>
          </p:cNvPr>
          <p:cNvGrpSpPr>
            <a:grpSpLocks/>
          </p:cNvGrpSpPr>
          <p:nvPr/>
        </p:nvGrpSpPr>
        <p:grpSpPr bwMode="auto">
          <a:xfrm>
            <a:off x="1349375" y="4587875"/>
            <a:ext cx="3382963" cy="1152525"/>
            <a:chOff x="0" y="0"/>
            <a:chExt cx="3240" cy="1557"/>
          </a:xfrm>
        </p:grpSpPr>
        <p:sp>
          <p:nvSpPr>
            <p:cNvPr id="29716" name="Rectangle 10">
              <a:extLst>
                <a:ext uri="{FF2B5EF4-FFF2-40B4-BE49-F238E27FC236}">
                  <a16:creationId xmlns:a16="http://schemas.microsoft.com/office/drawing/2014/main" id="{4AACB17D-BF00-4D95-A00D-9C13F761C4A2}"/>
                </a:ext>
              </a:extLst>
            </p:cNvPr>
            <p:cNvSpPr>
              <a:spLocks noChangeArrowheads="1"/>
            </p:cNvSpPr>
            <p:nvPr/>
          </p:nvSpPr>
          <p:spPr bwMode="auto">
            <a:xfrm>
              <a:off x="2160" y="153"/>
              <a:ext cx="1080" cy="468"/>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下限地址</a:t>
              </a:r>
            </a:p>
            <a:p>
              <a:pPr eaLnBrk="1" hangingPunct="1">
                <a:spcBef>
                  <a:spcPct val="0"/>
                </a:spcBef>
                <a:buFont typeface="Arial" panose="020B0604020202020204" pitchFamily="34" charset="0"/>
                <a:buNone/>
              </a:pPr>
              <a:endParaRPr lang="zh-CN" altLang="en-US" sz="1800" b="0">
                <a:latin typeface="Arial" panose="020B0604020202020204" pitchFamily="34" charset="0"/>
              </a:endParaRPr>
            </a:p>
          </p:txBody>
        </p:sp>
        <p:sp>
          <p:nvSpPr>
            <p:cNvPr id="29717" name="Rectangle 11">
              <a:extLst>
                <a:ext uri="{FF2B5EF4-FFF2-40B4-BE49-F238E27FC236}">
                  <a16:creationId xmlns:a16="http://schemas.microsoft.com/office/drawing/2014/main" id="{A26DD2AC-A222-4392-8356-EB6000421134}"/>
                </a:ext>
              </a:extLst>
            </p:cNvPr>
            <p:cNvSpPr>
              <a:spLocks noChangeArrowheads="1"/>
            </p:cNvSpPr>
            <p:nvPr/>
          </p:nvSpPr>
          <p:spPr bwMode="auto">
            <a:xfrm>
              <a:off x="2160" y="1089"/>
              <a:ext cx="1080" cy="468"/>
            </a:xfrm>
            <a:prstGeom prst="rect">
              <a:avLst/>
            </a:prstGeom>
            <a:solidFill>
              <a:srgbClr val="FFFFFF"/>
            </a:solidFill>
            <a:ln w="9525">
              <a:solidFill>
                <a:srgbClr val="000000"/>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上限地址</a:t>
              </a:r>
            </a:p>
            <a:p>
              <a:pPr eaLnBrk="1" hangingPunct="1">
                <a:spcBef>
                  <a:spcPct val="0"/>
                </a:spcBef>
                <a:buFont typeface="Arial" panose="020B0604020202020204" pitchFamily="34" charset="0"/>
                <a:buNone/>
              </a:pPr>
              <a:endParaRPr lang="zh-CN" altLang="en-US" sz="1800" b="0">
                <a:latin typeface="Arial" panose="020B0604020202020204" pitchFamily="34" charset="0"/>
              </a:endParaRPr>
            </a:p>
          </p:txBody>
        </p:sp>
        <p:sp>
          <p:nvSpPr>
            <p:cNvPr id="29718" name="Rectangle 12">
              <a:extLst>
                <a:ext uri="{FF2B5EF4-FFF2-40B4-BE49-F238E27FC236}">
                  <a16:creationId xmlns:a16="http://schemas.microsoft.com/office/drawing/2014/main" id="{580FFA3A-5156-469E-81E8-607BB329E908}"/>
                </a:ext>
              </a:extLst>
            </p:cNvPr>
            <p:cNvSpPr>
              <a:spLocks noChangeArrowheads="1"/>
            </p:cNvSpPr>
            <p:nvPr/>
          </p:nvSpPr>
          <p:spPr bwMode="auto">
            <a:xfrm>
              <a:off x="360" y="0"/>
              <a:ext cx="1620" cy="468"/>
            </a:xfrm>
            <a:prstGeom prst="rect">
              <a:avLst/>
            </a:prstGeom>
            <a:solidFill>
              <a:srgbClr val="FFFFFF"/>
            </a:solidFill>
            <a:ln w="9525">
              <a:solidFill>
                <a:srgbClr val="FFFF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下限寄存器</a:t>
              </a:r>
            </a:p>
            <a:p>
              <a:pPr eaLnBrk="1" hangingPunct="1">
                <a:spcBef>
                  <a:spcPct val="0"/>
                </a:spcBef>
                <a:buFont typeface="Arial" panose="020B0604020202020204" pitchFamily="34" charset="0"/>
                <a:buNone/>
              </a:pPr>
              <a:endParaRPr lang="zh-CN" altLang="en-US" sz="1800" b="0">
                <a:latin typeface="Arial" panose="020B0604020202020204" pitchFamily="34" charset="0"/>
              </a:endParaRPr>
            </a:p>
          </p:txBody>
        </p:sp>
        <p:sp>
          <p:nvSpPr>
            <p:cNvPr id="29719" name="Rectangle 13">
              <a:extLst>
                <a:ext uri="{FF2B5EF4-FFF2-40B4-BE49-F238E27FC236}">
                  <a16:creationId xmlns:a16="http://schemas.microsoft.com/office/drawing/2014/main" id="{13190A37-995B-475E-8DAC-7BD228003866}"/>
                </a:ext>
              </a:extLst>
            </p:cNvPr>
            <p:cNvSpPr>
              <a:spLocks noChangeArrowheads="1"/>
            </p:cNvSpPr>
            <p:nvPr/>
          </p:nvSpPr>
          <p:spPr bwMode="auto">
            <a:xfrm>
              <a:off x="360" y="936"/>
              <a:ext cx="1620" cy="468"/>
            </a:xfrm>
            <a:prstGeom prst="rect">
              <a:avLst/>
            </a:prstGeom>
            <a:solidFill>
              <a:srgbClr val="FFFFFF"/>
            </a:solidFill>
            <a:ln w="9525">
              <a:solidFill>
                <a:srgbClr val="FFFF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上限寄存器</a:t>
              </a:r>
            </a:p>
            <a:p>
              <a:pPr eaLnBrk="1" hangingPunct="1">
                <a:spcBef>
                  <a:spcPct val="0"/>
                </a:spcBef>
                <a:buFont typeface="Arial" panose="020B0604020202020204" pitchFamily="34" charset="0"/>
                <a:buNone/>
              </a:pPr>
              <a:endParaRPr lang="zh-CN" altLang="en-US" sz="1800" b="0">
                <a:latin typeface="Arial" panose="020B0604020202020204" pitchFamily="34" charset="0"/>
              </a:endParaRPr>
            </a:p>
          </p:txBody>
        </p:sp>
        <p:sp>
          <p:nvSpPr>
            <p:cNvPr id="29720" name="Line 14">
              <a:extLst>
                <a:ext uri="{FF2B5EF4-FFF2-40B4-BE49-F238E27FC236}">
                  <a16:creationId xmlns:a16="http://schemas.microsoft.com/office/drawing/2014/main" id="{EACA1F5D-779F-48F7-893E-70043715B5CB}"/>
                </a:ext>
              </a:extLst>
            </p:cNvPr>
            <p:cNvSpPr>
              <a:spLocks noChangeShapeType="1"/>
            </p:cNvSpPr>
            <p:nvPr/>
          </p:nvSpPr>
          <p:spPr bwMode="auto">
            <a:xfrm flipH="1">
              <a:off x="0" y="465"/>
              <a:ext cx="2160" cy="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9721" name="Line 15">
              <a:extLst>
                <a:ext uri="{FF2B5EF4-FFF2-40B4-BE49-F238E27FC236}">
                  <a16:creationId xmlns:a16="http://schemas.microsoft.com/office/drawing/2014/main" id="{13F36E17-47DA-4159-9C6D-F65DAD091DBB}"/>
                </a:ext>
              </a:extLst>
            </p:cNvPr>
            <p:cNvSpPr>
              <a:spLocks noChangeShapeType="1"/>
            </p:cNvSpPr>
            <p:nvPr/>
          </p:nvSpPr>
          <p:spPr bwMode="auto">
            <a:xfrm flipH="1">
              <a:off x="0" y="1401"/>
              <a:ext cx="2160" cy="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27664" name="Group 16">
            <a:extLst>
              <a:ext uri="{FF2B5EF4-FFF2-40B4-BE49-F238E27FC236}">
                <a16:creationId xmlns:a16="http://schemas.microsoft.com/office/drawing/2014/main" id="{56B27FFF-67EB-4B52-BB49-4B0F8B51824D}"/>
              </a:ext>
            </a:extLst>
          </p:cNvPr>
          <p:cNvGraphicFramePr>
            <a:graphicFrameLocks noGrp="1"/>
          </p:cNvGraphicFramePr>
          <p:nvPr/>
        </p:nvGraphicFramePr>
        <p:xfrm>
          <a:off x="250825" y="3724275"/>
          <a:ext cx="1096963" cy="2163763"/>
        </p:xfrm>
        <a:graphic>
          <a:graphicData uri="http://schemas.openxmlformats.org/drawingml/2006/table">
            <a:tbl>
              <a:tblPr/>
              <a:tblGrid>
                <a:gridCol w="1096963">
                  <a:extLst>
                    <a:ext uri="{9D8B030D-6E8A-4147-A177-3AD203B41FA5}">
                      <a16:colId xmlns:a16="http://schemas.microsoft.com/office/drawing/2014/main" val="20000"/>
                    </a:ext>
                  </a:extLst>
                </a:gridCol>
              </a:tblGrid>
              <a:tr h="482520">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操作系统</a:t>
                      </a:r>
                    </a:p>
                  </a:txBody>
                  <a:tcPr marT="45712" marB="45712"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61875">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分区</a:t>
                      </a:r>
                      <a:r>
                        <a:rPr kumimoji="0" lang="en-US" altLang="zh-CN"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1</a:t>
                      </a:r>
                    </a:p>
                  </a:txBody>
                  <a:tcPr marT="45712" marB="45712"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4104">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分区</a:t>
                      </a:r>
                      <a:r>
                        <a:rPr kumimoji="0" lang="en-US" altLang="zh-CN"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2</a:t>
                      </a:r>
                    </a:p>
                  </a:txBody>
                  <a:tcPr marT="45712" marB="45712"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264">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分区</a:t>
                      </a:r>
                      <a:r>
                        <a:rPr kumimoji="0" lang="en-US" altLang="zh-CN" sz="16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sym typeface="Times New Roman" panose="02020603050405020304" pitchFamily="18" charset="0"/>
                        </a:rPr>
                        <a:t>3</a:t>
                      </a:r>
                    </a:p>
                  </a:txBody>
                  <a:tcPr marT="45712" marB="45712"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9714" name="Text Box 34">
            <a:extLst>
              <a:ext uri="{FF2B5EF4-FFF2-40B4-BE49-F238E27FC236}">
                <a16:creationId xmlns:a16="http://schemas.microsoft.com/office/drawing/2014/main" id="{F809CCAB-A70A-410B-A0F9-90444AC66D2C}"/>
              </a:ext>
            </a:extLst>
          </p:cNvPr>
          <p:cNvSpPr txBox="1">
            <a:spLocks noChangeArrowheads="1"/>
          </p:cNvSpPr>
          <p:nvPr/>
        </p:nvSpPr>
        <p:spPr bwMode="auto">
          <a:xfrm>
            <a:off x="971550" y="5942013"/>
            <a:ext cx="34305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4-3 </a:t>
            </a:r>
            <a:r>
              <a:rPr lang="zh-CN" altLang="en-US" sz="1800" b="0" dirty="0">
                <a:latin typeface="Arial" panose="020B0604020202020204" pitchFamily="34" charset="0"/>
              </a:rPr>
              <a:t>固定分区存储管理示意图</a:t>
            </a:r>
          </a:p>
        </p:txBody>
      </p:sp>
      <p:sp>
        <p:nvSpPr>
          <p:cNvPr id="29715" name="Rectangle 35">
            <a:extLst>
              <a:ext uri="{FF2B5EF4-FFF2-40B4-BE49-F238E27FC236}">
                <a16:creationId xmlns:a16="http://schemas.microsoft.com/office/drawing/2014/main" id="{94CBF548-D609-42F9-B005-2E0DB4DB5A84}"/>
              </a:ext>
            </a:extLst>
          </p:cNvPr>
          <p:cNvSpPr>
            <a:spLocks noChangeArrowheads="1"/>
          </p:cNvSpPr>
          <p:nvPr/>
        </p:nvSpPr>
        <p:spPr bwMode="auto">
          <a:xfrm>
            <a:off x="107950" y="847725"/>
            <a:ext cx="3689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a:latin typeface="方正粗黑宋简体" panose="02000000000000000000" pitchFamily="2" charset="-122"/>
                <a:ea typeface="方正粗黑宋简体" panose="02000000000000000000" pitchFamily="2" charset="-122"/>
              </a:rPr>
              <a:t> 3. 地址转换与存储保护</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灯片编号占位符 5">
            <a:extLst>
              <a:ext uri="{FF2B5EF4-FFF2-40B4-BE49-F238E27FC236}">
                <a16:creationId xmlns:a16="http://schemas.microsoft.com/office/drawing/2014/main" id="{72551C87-7208-4C96-99B9-C0312D2F4E36}"/>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22E574FF-49EC-4280-99EB-A5E408BD3CE5}" type="slidenum">
              <a:rPr lang="zh-CN" altLang="en-US" sz="1000">
                <a:solidFill>
                  <a:srgbClr val="000066"/>
                </a:solidFill>
                <a:latin typeface="Times New Roman" panose="02020603050405020304" pitchFamily="18" charset="0"/>
              </a:rPr>
              <a:pPr algn="r" eaLnBrk="1" hangingPunct="1"/>
              <a:t>39</a:t>
            </a:fld>
            <a:endParaRPr lang="en-US" altLang="zh-CN" sz="1000">
              <a:solidFill>
                <a:srgbClr val="000066"/>
              </a:solidFill>
              <a:latin typeface="Times New Roman" panose="02020603050405020304" pitchFamily="18" charset="0"/>
            </a:endParaRPr>
          </a:p>
        </p:txBody>
      </p:sp>
      <p:sp>
        <p:nvSpPr>
          <p:cNvPr id="30723" name="Rectangle 3">
            <a:extLst>
              <a:ext uri="{FF2B5EF4-FFF2-40B4-BE49-F238E27FC236}">
                <a16:creationId xmlns:a16="http://schemas.microsoft.com/office/drawing/2014/main" id="{ADFBBEF0-CBC6-47CE-8368-4F73923FAE2E}"/>
              </a:ext>
            </a:extLst>
          </p:cNvPr>
          <p:cNvSpPr>
            <a:spLocks noGrp="1" noChangeArrowheads="1"/>
          </p:cNvSpPr>
          <p:nvPr>
            <p:ph type="body" idx="1"/>
          </p:nvPr>
        </p:nvSpPr>
        <p:spPr>
          <a:xfrm>
            <a:off x="468313" y="1281480"/>
            <a:ext cx="8424862" cy="5516562"/>
          </a:xfrm>
          <a:solidFill>
            <a:schemeClr val="bg1"/>
          </a:solidFill>
        </p:spPr>
        <p:txBody>
          <a:bodyPr/>
          <a:lstStyle/>
          <a:p>
            <a:pPr eaLnBrk="1" hangingPunct="1">
              <a:lnSpc>
                <a:spcPct val="125000"/>
              </a:lnSpc>
              <a:spcBef>
                <a:spcPct val="60000"/>
              </a:spcBef>
              <a:buClr>
                <a:srgbClr val="FF3300"/>
              </a:buClr>
              <a:buFont typeface="Wingdings" panose="05000000000000000000" pitchFamily="2" charset="2"/>
              <a:buChar char="l"/>
            </a:pPr>
            <a:r>
              <a:rPr lang="zh-CN" altLang="en-US" sz="2000" dirty="0">
                <a:ea typeface="方正粗黑宋简体" panose="02000000000000000000" pitchFamily="2" charset="-122"/>
              </a:rPr>
              <a:t>首先固定分区存储管理方法实现简单，适合于程序大小和出现频率变动不大的情况。</a:t>
            </a:r>
            <a:r>
              <a:rPr lang="zh-CN" altLang="en-US" sz="2000" dirty="0"/>
              <a:t>但采用固定分区存储管理有</a:t>
            </a:r>
            <a:r>
              <a:rPr lang="zh-CN" altLang="en-US" sz="2000" dirty="0">
                <a:solidFill>
                  <a:srgbClr val="FF3300"/>
                </a:solidFill>
                <a:ea typeface="方正粗黑宋简体" panose="02000000000000000000" pitchFamily="2" charset="-122"/>
              </a:rPr>
              <a:t>许多缺点</a:t>
            </a:r>
            <a:r>
              <a:rPr lang="zh-CN" altLang="zh-CN" sz="2000" dirty="0"/>
              <a:t>：</a:t>
            </a:r>
            <a:endParaRPr lang="zh-CN" altLang="en-US" sz="2000" dirty="0"/>
          </a:p>
          <a:p>
            <a:pPr eaLnBrk="1" hangingPunct="1">
              <a:lnSpc>
                <a:spcPct val="125000"/>
              </a:lnSpc>
              <a:spcBef>
                <a:spcPct val="60000"/>
              </a:spcBef>
              <a:buClr>
                <a:schemeClr val="hlink"/>
              </a:buClr>
              <a:buFont typeface="Wingdings" panose="05000000000000000000" pitchFamily="2" charset="2"/>
              <a:buChar char="Ø"/>
            </a:pPr>
            <a:r>
              <a:rPr lang="en-US" altLang="zh-CN" sz="1800" dirty="0" err="1">
                <a:solidFill>
                  <a:schemeClr val="hlink"/>
                </a:solidFill>
                <a:ea typeface="方正粗黑宋简体" panose="02000000000000000000" pitchFamily="2" charset="-122"/>
              </a:rPr>
              <a:t>一是</a:t>
            </a:r>
            <a:r>
              <a:rPr lang="en-US" altLang="zh-CN" sz="1800" dirty="0" err="1"/>
              <a:t>由于分区大小固定，使得</a:t>
            </a:r>
            <a:r>
              <a:rPr lang="en-US" altLang="zh-CN" sz="1800" b="1" u="sng" dirty="0" err="1"/>
              <a:t>大程序无法装入</a:t>
            </a:r>
            <a:r>
              <a:rPr lang="en-US" altLang="zh-CN" sz="1800" dirty="0" err="1"/>
              <a:t>，用户只得采用内存扩充技术来弥补，这样在应用中非常不便</a:t>
            </a:r>
            <a:r>
              <a:rPr lang="en-US" altLang="zh-CN" sz="1800" dirty="0"/>
              <a:t>；</a:t>
            </a:r>
          </a:p>
          <a:p>
            <a:pPr eaLnBrk="1" hangingPunct="1">
              <a:lnSpc>
                <a:spcPct val="125000"/>
              </a:lnSpc>
              <a:spcBef>
                <a:spcPct val="25000"/>
              </a:spcBef>
              <a:buClr>
                <a:schemeClr val="hlink"/>
              </a:buClr>
              <a:buFont typeface="Wingdings" panose="05000000000000000000" pitchFamily="2" charset="2"/>
              <a:buChar char="Ø"/>
            </a:pPr>
            <a:r>
              <a:rPr lang="en-US" altLang="zh-CN" sz="1800" dirty="0" err="1">
                <a:solidFill>
                  <a:schemeClr val="hlink"/>
                </a:solidFill>
                <a:ea typeface="方正粗黑宋简体" panose="02000000000000000000" pitchFamily="2" charset="-122"/>
              </a:rPr>
              <a:t>二是</a:t>
            </a:r>
            <a:r>
              <a:rPr lang="en-US" altLang="zh-CN" sz="1800" dirty="0" err="1"/>
              <a:t>主存</a:t>
            </a:r>
            <a:r>
              <a:rPr lang="en-US" altLang="zh-CN" sz="1800" b="1" u="sng" dirty="0" err="1"/>
              <a:t>利用率不高</a:t>
            </a:r>
            <a:r>
              <a:rPr lang="en-US" altLang="zh-CN" sz="1800" dirty="0" err="1"/>
              <a:t>，一个作业大小往往并不正好等于所分配的分区大小，存在不同程度的主存空间的浪费</a:t>
            </a:r>
            <a:r>
              <a:rPr lang="en-US" altLang="zh-CN" sz="1800" dirty="0"/>
              <a:t>；</a:t>
            </a:r>
          </a:p>
          <a:p>
            <a:pPr eaLnBrk="1" hangingPunct="1">
              <a:lnSpc>
                <a:spcPct val="125000"/>
              </a:lnSpc>
              <a:spcBef>
                <a:spcPct val="25000"/>
              </a:spcBef>
              <a:buClr>
                <a:schemeClr val="hlink"/>
              </a:buClr>
              <a:buFont typeface="Wingdings" panose="05000000000000000000" pitchFamily="2" charset="2"/>
              <a:buChar char="Ø"/>
            </a:pPr>
            <a:r>
              <a:rPr lang="en-US" altLang="zh-CN" sz="1800" dirty="0" err="1">
                <a:solidFill>
                  <a:schemeClr val="hlink"/>
                </a:solidFill>
                <a:ea typeface="方正粗黑宋简体" panose="02000000000000000000" pitchFamily="2" charset="-122"/>
              </a:rPr>
              <a:t>三是</a:t>
            </a:r>
            <a:r>
              <a:rPr lang="en-US" altLang="zh-CN" sz="1800" dirty="0" err="1"/>
              <a:t>由于</a:t>
            </a:r>
            <a:r>
              <a:rPr lang="en-US" altLang="zh-CN" sz="1800" dirty="0" err="1">
                <a:latin typeface="Arial" panose="020B0604020202020204" pitchFamily="34" charset="0"/>
              </a:rPr>
              <a:t>“</a:t>
            </a:r>
            <a:r>
              <a:rPr lang="en-US" altLang="zh-CN" sz="1800" dirty="0" err="1"/>
              <a:t>界限寄存器</a:t>
            </a:r>
            <a:r>
              <a:rPr lang="en-US" altLang="zh-CN" sz="1800" dirty="0" err="1">
                <a:latin typeface="Arial" panose="020B0604020202020204" pitchFamily="34" charset="0"/>
              </a:rPr>
              <a:t>”</a:t>
            </a:r>
            <a:r>
              <a:rPr lang="en-US" altLang="zh-CN" sz="1800" b="1" u="sng" dirty="0" err="1"/>
              <a:t>存储保护法</a:t>
            </a:r>
            <a:r>
              <a:rPr lang="en-US" altLang="zh-CN" sz="1800" dirty="0" err="1"/>
              <a:t>，各分区作业很难实现程序和数据的共享</a:t>
            </a:r>
            <a:r>
              <a:rPr lang="en-US" altLang="zh-CN" sz="1800" dirty="0"/>
              <a:t>；</a:t>
            </a:r>
          </a:p>
          <a:p>
            <a:pPr eaLnBrk="1" hangingPunct="1">
              <a:lnSpc>
                <a:spcPct val="125000"/>
              </a:lnSpc>
              <a:spcBef>
                <a:spcPct val="25000"/>
              </a:spcBef>
              <a:buClr>
                <a:schemeClr val="hlink"/>
              </a:buClr>
              <a:buFont typeface="Wingdings" panose="05000000000000000000" pitchFamily="2" charset="2"/>
              <a:buChar char="Ø"/>
            </a:pPr>
            <a:r>
              <a:rPr lang="en-US" altLang="zh-CN" sz="1800" dirty="0" err="1">
                <a:solidFill>
                  <a:schemeClr val="hlink"/>
                </a:solidFill>
                <a:ea typeface="方正粗黑宋简体" panose="02000000000000000000" pitchFamily="2" charset="-122"/>
              </a:rPr>
              <a:t>四是</a:t>
            </a:r>
            <a:r>
              <a:rPr lang="en-US" altLang="zh-CN" sz="1800" dirty="0" err="1"/>
              <a:t>由于分区数是在系统初始时确定的，</a:t>
            </a:r>
            <a:r>
              <a:rPr lang="en-US" altLang="zh-CN" sz="1800" b="1" u="sng" dirty="0" err="1"/>
              <a:t>限制了多道运行的程序数</a:t>
            </a:r>
            <a:r>
              <a:rPr lang="en-US" altLang="zh-CN" sz="1800" dirty="0"/>
              <a:t>。</a:t>
            </a:r>
          </a:p>
          <a:p>
            <a:pPr eaLnBrk="1" hangingPunct="1">
              <a:lnSpc>
                <a:spcPct val="125000"/>
              </a:lnSpc>
              <a:spcBef>
                <a:spcPct val="60000"/>
              </a:spcBef>
              <a:buClr>
                <a:srgbClr val="FF3300"/>
              </a:buClr>
              <a:buFont typeface="Wingdings" panose="05000000000000000000" pitchFamily="2" charset="2"/>
              <a:buChar char="l"/>
            </a:pPr>
            <a:r>
              <a:rPr lang="zh-CN" altLang="en-US" sz="2000" dirty="0"/>
              <a:t>这种管理模式下，称在分区内部产生的</a:t>
            </a:r>
            <a:r>
              <a:rPr lang="zh-CN" altLang="en-US" sz="2000" u="sng" dirty="0">
                <a:solidFill>
                  <a:srgbClr val="FF3300"/>
                </a:solidFill>
                <a:ea typeface="方正粗黑宋简体" panose="02000000000000000000" pitchFamily="2" charset="-122"/>
              </a:rPr>
              <a:t>空间浪费</a:t>
            </a:r>
            <a:r>
              <a:rPr lang="zh-CN" altLang="en-US" sz="2000" dirty="0"/>
              <a:t>叫</a:t>
            </a:r>
            <a:r>
              <a:rPr lang="zh-CN" altLang="en-US" sz="2000" dirty="0">
                <a:latin typeface="Arial" panose="020B0604020202020204" pitchFamily="34" charset="0"/>
              </a:rPr>
              <a:t>“</a:t>
            </a:r>
            <a:r>
              <a:rPr lang="zh-CN" altLang="en-US" sz="2000" dirty="0">
                <a:solidFill>
                  <a:schemeClr val="hlink"/>
                </a:solidFill>
                <a:ea typeface="方正粗黑宋简体" panose="02000000000000000000" pitchFamily="2" charset="-122"/>
              </a:rPr>
              <a:t>内部碎片</a:t>
            </a:r>
            <a:r>
              <a:rPr lang="zh-CN" altLang="en-US" sz="2000" dirty="0">
                <a:latin typeface="Arial" panose="020B0604020202020204" pitchFamily="34" charset="0"/>
              </a:rPr>
              <a:t>”</a:t>
            </a:r>
            <a:r>
              <a:rPr lang="zh-CN" altLang="en-US" sz="2000" dirty="0"/>
              <a:t>，</a:t>
            </a:r>
            <a:r>
              <a:rPr lang="zh-CN" altLang="en-US" sz="2000" b="1" dirty="0">
                <a:solidFill>
                  <a:schemeClr val="hlink"/>
                </a:solidFill>
                <a:ea typeface="华文行楷" panose="02010800040101010101" pitchFamily="2" charset="-122"/>
              </a:rPr>
              <a:t>当内部碎片积累到一定程度时，将严重影响主存空间的利用率和系统运行效率</a:t>
            </a:r>
            <a:r>
              <a:rPr lang="zh-CN" altLang="en-US" sz="2000" dirty="0"/>
              <a:t>。比较实用的解决内部碎片问题的方法是</a:t>
            </a:r>
            <a:r>
              <a:rPr lang="zh-CN" altLang="en-US" sz="2000" dirty="0">
                <a:latin typeface="Arial" panose="020B0604020202020204" pitchFamily="34" charset="0"/>
              </a:rPr>
              <a:t>“</a:t>
            </a:r>
            <a:r>
              <a:rPr lang="zh-CN" altLang="en-US" sz="2000" dirty="0">
                <a:solidFill>
                  <a:schemeClr val="hlink"/>
                </a:solidFill>
                <a:ea typeface="方正粗黑宋简体" panose="02000000000000000000" pitchFamily="2" charset="-122"/>
              </a:rPr>
              <a:t>最佳适应分配算法</a:t>
            </a:r>
            <a:r>
              <a:rPr lang="zh-CN" altLang="en-US" sz="2000" dirty="0">
                <a:latin typeface="Arial" panose="020B0604020202020204" pitchFamily="34" charset="0"/>
              </a:rPr>
              <a:t>”</a:t>
            </a:r>
            <a:r>
              <a:rPr lang="zh-CN" altLang="en-US" sz="2000" dirty="0"/>
              <a:t>，</a:t>
            </a:r>
            <a:r>
              <a:rPr lang="zh-CN" altLang="en-US" sz="2000" b="1" dirty="0">
                <a:ea typeface="方正粗黑宋简体" panose="02000000000000000000" pitchFamily="2" charset="-122"/>
              </a:rPr>
              <a:t>即尽量将满足作业要求的</a:t>
            </a:r>
            <a:r>
              <a:rPr lang="zh-CN" altLang="en-US" sz="2000" b="1" dirty="0">
                <a:solidFill>
                  <a:srgbClr val="FF3300"/>
                </a:solidFill>
                <a:ea typeface="方正粗黑宋简体" panose="02000000000000000000" pitchFamily="2" charset="-122"/>
              </a:rPr>
              <a:t>最小</a:t>
            </a:r>
            <a:r>
              <a:rPr lang="zh-CN" altLang="en-US" sz="2000" b="1" dirty="0">
                <a:ea typeface="方正粗黑宋简体" panose="02000000000000000000" pitchFamily="2" charset="-122"/>
              </a:rPr>
              <a:t>的分区分配给它，这样，分区内的碎片就是最小的。</a:t>
            </a:r>
          </a:p>
        </p:txBody>
      </p:sp>
      <p:sp>
        <p:nvSpPr>
          <p:cNvPr id="30724" name="Rectangle 9">
            <a:extLst>
              <a:ext uri="{FF2B5EF4-FFF2-40B4-BE49-F238E27FC236}">
                <a16:creationId xmlns:a16="http://schemas.microsoft.com/office/drawing/2014/main" id="{0A70279B-15F4-48CA-A0CC-BEA5EBA7AD08}"/>
              </a:ext>
            </a:extLst>
          </p:cNvPr>
          <p:cNvSpPr>
            <a:spLocks noGrp="1" noChangeArrowheads="1"/>
          </p:cNvSpPr>
          <p:nvPr>
            <p:ph type="title"/>
          </p:nvPr>
        </p:nvSpPr>
        <p:spPr/>
        <p:txBody>
          <a:bodyPr/>
          <a:lstStyle/>
          <a:p>
            <a:pPr eaLnBrk="1" hangingPunct="1"/>
            <a:endParaRPr lang="zh-CN" altLang="en-US"/>
          </a:p>
        </p:txBody>
      </p:sp>
      <p:sp>
        <p:nvSpPr>
          <p:cNvPr id="30725" name="Rectangle 10">
            <a:extLst>
              <a:ext uri="{FF2B5EF4-FFF2-40B4-BE49-F238E27FC236}">
                <a16:creationId xmlns:a16="http://schemas.microsoft.com/office/drawing/2014/main" id="{99E02D04-950E-4A2C-A6BF-97C7D2D156DE}"/>
              </a:ext>
            </a:extLst>
          </p:cNvPr>
          <p:cNvSpPr>
            <a:spLocks noChangeArrowheads="1"/>
          </p:cNvSpPr>
          <p:nvPr/>
        </p:nvSpPr>
        <p:spPr bwMode="auto">
          <a:xfrm>
            <a:off x="0" y="849558"/>
            <a:ext cx="2770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2400" dirty="0">
                <a:latin typeface="方正粗黑宋简体" panose="02000000000000000000" pitchFamily="2" charset="-122"/>
                <a:ea typeface="方正粗黑宋简体" panose="02000000000000000000" pitchFamily="2" charset="-122"/>
              </a:rPr>
              <a:t> 4. 特点及问题分析</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DB37C97-FDF6-1D45-A30C-68D0CF46FCF6}"/>
              </a:ext>
            </a:extLst>
          </p:cNvPr>
          <p:cNvSpPr>
            <a:spLocks noGrp="1"/>
          </p:cNvSpPr>
          <p:nvPr>
            <p:ph idx="1"/>
          </p:nvPr>
        </p:nvSpPr>
        <p:spPr>
          <a:xfrm>
            <a:off x="714822" y="1069776"/>
            <a:ext cx="4983212" cy="3161110"/>
          </a:xfrm>
        </p:spPr>
        <p:txBody>
          <a:bodyPr/>
          <a:lstStyle/>
          <a:p>
            <a:pPr>
              <a:buClr>
                <a:srgbClr val="0000FF"/>
              </a:buClr>
              <a:buSzPct val="50000"/>
              <a:buFont typeface="Wingdings" pitchFamily="2" charset="2"/>
              <a:buChar char="n"/>
            </a:pPr>
            <a:r>
              <a:rPr lang="zh-CN" altLang="en-US" sz="2000" b="1" dirty="0">
                <a:solidFill>
                  <a:srgbClr val="0000FF"/>
                </a:solidFill>
                <a:latin typeface="幼圆" pitchFamily="49" charset="-122"/>
                <a:ea typeface="幼圆" pitchFamily="49" charset="-122"/>
              </a:rPr>
              <a:t>动态分区分配</a:t>
            </a:r>
            <a:endParaRPr lang="en-US" altLang="zh-CN" sz="2000" b="1" dirty="0">
              <a:solidFill>
                <a:srgbClr val="0000FF"/>
              </a:solidFill>
              <a:latin typeface="幼圆" pitchFamily="49" charset="-122"/>
              <a:ea typeface="幼圆" pitchFamily="49" charset="-122"/>
            </a:endParaRPr>
          </a:p>
          <a:p>
            <a:pPr lvl="1">
              <a:buClr>
                <a:srgbClr val="0000FF"/>
              </a:buClr>
              <a:buFont typeface="Wingdings" pitchFamily="2" charset="2"/>
              <a:buChar char="l"/>
            </a:pPr>
            <a:r>
              <a:rPr lang="zh-CN" altLang="en-US" sz="2000" b="1" dirty="0">
                <a:solidFill>
                  <a:srgbClr val="000000"/>
                </a:solidFill>
                <a:latin typeface="Arial" panose="020B0604020202020204" pitchFamily="34" charset="0"/>
                <a:ea typeface="幼圆" pitchFamily="49" charset="-122"/>
              </a:rPr>
              <a:t>根据进程的实际需要，动态地为之分配连续的内存空间</a:t>
            </a:r>
            <a:endParaRPr lang="en-US" altLang="zh-CN" sz="2000" b="1" dirty="0">
              <a:solidFill>
                <a:srgbClr val="000000"/>
              </a:solidFill>
              <a:latin typeface="Arial" panose="020B0604020202020204" pitchFamily="34" charset="0"/>
              <a:ea typeface="幼圆" pitchFamily="49" charset="-122"/>
            </a:endParaRPr>
          </a:p>
          <a:p>
            <a:pPr>
              <a:buClr>
                <a:srgbClr val="0000FF"/>
              </a:buClr>
              <a:buSzPct val="50000"/>
              <a:buFont typeface="Wingdings" pitchFamily="2" charset="2"/>
              <a:buChar char="n"/>
            </a:pPr>
            <a:r>
              <a:rPr lang="zh-CN" altLang="en-US" sz="2000" b="1" dirty="0">
                <a:solidFill>
                  <a:srgbClr val="0000FF"/>
                </a:solidFill>
                <a:latin typeface="幼圆" pitchFamily="49" charset="-122"/>
                <a:ea typeface="幼圆" pitchFamily="49" charset="-122"/>
              </a:rPr>
              <a:t>需要解决的问题</a:t>
            </a:r>
            <a:endParaRPr lang="en-US" altLang="zh-CN" sz="2000" b="1" dirty="0">
              <a:solidFill>
                <a:srgbClr val="0000FF"/>
              </a:solidFill>
              <a:latin typeface="幼圆" pitchFamily="49" charset="-122"/>
              <a:ea typeface="幼圆" pitchFamily="49" charset="-122"/>
            </a:endParaRPr>
          </a:p>
          <a:p>
            <a:pPr lvl="1">
              <a:buClr>
                <a:srgbClr val="0000FF"/>
              </a:buClr>
              <a:buFont typeface="Wingdings" pitchFamily="2" charset="2"/>
              <a:buChar char="l"/>
            </a:pPr>
            <a:r>
              <a:rPr lang="zh-CN" altLang="en-US" sz="2000" b="1" dirty="0">
                <a:solidFill>
                  <a:srgbClr val="C00000"/>
                </a:solidFill>
                <a:latin typeface="幼圆" pitchFamily="49" charset="-122"/>
                <a:ea typeface="幼圆" pitchFamily="49" charset="-122"/>
              </a:rPr>
              <a:t>如何管理空闲分区</a:t>
            </a:r>
            <a:endParaRPr lang="en-US" altLang="zh-CN" sz="2000" b="1" dirty="0">
              <a:solidFill>
                <a:srgbClr val="C00000"/>
              </a:solidFill>
              <a:latin typeface="幼圆" pitchFamily="49" charset="-122"/>
              <a:ea typeface="幼圆" pitchFamily="49" charset="-122"/>
            </a:endParaRPr>
          </a:p>
          <a:p>
            <a:pPr lvl="1">
              <a:buClr>
                <a:srgbClr val="0000FF"/>
              </a:buClr>
              <a:buFont typeface="Wingdings" pitchFamily="2" charset="2"/>
              <a:buChar char="l"/>
            </a:pPr>
            <a:r>
              <a:rPr lang="zh-CN" altLang="en-US" sz="2000" b="1" dirty="0">
                <a:solidFill>
                  <a:srgbClr val="C00000"/>
                </a:solidFill>
                <a:latin typeface="幼圆" pitchFamily="49" charset="-122"/>
                <a:ea typeface="幼圆" pitchFamily="49" charset="-122"/>
              </a:rPr>
              <a:t>如何分配空闲分区</a:t>
            </a:r>
            <a:endParaRPr lang="en-US" altLang="zh-CN" sz="2000" b="1" dirty="0">
              <a:solidFill>
                <a:srgbClr val="C00000"/>
              </a:solidFill>
              <a:latin typeface="幼圆" pitchFamily="49" charset="-122"/>
              <a:ea typeface="幼圆" pitchFamily="49" charset="-122"/>
            </a:endParaRPr>
          </a:p>
          <a:p>
            <a:pPr lvl="1">
              <a:buClr>
                <a:srgbClr val="0000FF"/>
              </a:buClr>
              <a:buFont typeface="Wingdings" pitchFamily="2" charset="2"/>
              <a:buChar char="l"/>
            </a:pPr>
            <a:r>
              <a:rPr lang="zh-CN" altLang="en-US" sz="2000" b="1" dirty="0">
                <a:solidFill>
                  <a:srgbClr val="C00000"/>
                </a:solidFill>
                <a:latin typeface="幼圆" pitchFamily="49" charset="-122"/>
                <a:ea typeface="幼圆" pitchFamily="49" charset="-122"/>
              </a:rPr>
              <a:t>如何回收空闲分区</a:t>
            </a:r>
          </a:p>
        </p:txBody>
      </p:sp>
      <p:sp>
        <p:nvSpPr>
          <p:cNvPr id="26627" name="Rectangle 2">
            <a:extLst>
              <a:ext uri="{FF2B5EF4-FFF2-40B4-BE49-F238E27FC236}">
                <a16:creationId xmlns:a16="http://schemas.microsoft.com/office/drawing/2014/main" id="{13D7CFE0-2CF1-004D-9B91-EBDCED3519C8}"/>
              </a:ext>
            </a:extLst>
          </p:cNvPr>
          <p:cNvSpPr>
            <a:spLocks noChangeArrowheads="1"/>
          </p:cNvSpPr>
          <p:nvPr/>
        </p:nvSpPr>
        <p:spPr bwMode="auto">
          <a:xfrm>
            <a:off x="246460" y="197317"/>
            <a:ext cx="6000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eaLnBrk="1" hangingPunct="1"/>
            <a:r>
              <a:rPr lang="zh-CN" altLang="en-US" sz="2100" dirty="0">
                <a:solidFill>
                  <a:srgbClr val="FF0066"/>
                </a:solidFill>
                <a:latin typeface="Arial" panose="020B0604020202020204" pitchFamily="34" charset="0"/>
                <a:ea typeface="幼圆" pitchFamily="49" charset="-122"/>
              </a:rPr>
              <a:t>连续分配存储管理方式</a:t>
            </a:r>
            <a:r>
              <a:rPr lang="en-US" altLang="zh-CN" sz="2100" dirty="0">
                <a:solidFill>
                  <a:srgbClr val="3333FF"/>
                </a:solidFill>
                <a:latin typeface="Arial" panose="020B0604020202020204" pitchFamily="34" charset="0"/>
                <a:ea typeface="幼圆" pitchFamily="49" charset="-122"/>
              </a:rPr>
              <a:t>—— </a:t>
            </a:r>
            <a:r>
              <a:rPr lang="zh-CN" altLang="en-US" sz="2100" dirty="0">
                <a:solidFill>
                  <a:srgbClr val="3333FF"/>
                </a:solidFill>
                <a:latin typeface="Arial" panose="020B0604020202020204" pitchFamily="34" charset="0"/>
                <a:ea typeface="幼圆" pitchFamily="49" charset="-122"/>
              </a:rPr>
              <a:t>动态分区分配</a:t>
            </a:r>
          </a:p>
        </p:txBody>
      </p:sp>
      <p:graphicFrame>
        <p:nvGraphicFramePr>
          <p:cNvPr id="5" name="Group 158">
            <a:extLst>
              <a:ext uri="{FF2B5EF4-FFF2-40B4-BE49-F238E27FC236}">
                <a16:creationId xmlns:a16="http://schemas.microsoft.com/office/drawing/2014/main" id="{C0D01D38-B14C-5548-8359-F69FF1C1CC31}"/>
              </a:ext>
            </a:extLst>
          </p:cNvPr>
          <p:cNvGraphicFramePr>
            <a:graphicFrameLocks noGrp="1"/>
          </p:cNvGraphicFramePr>
          <p:nvPr/>
        </p:nvGraphicFramePr>
        <p:xfrm>
          <a:off x="6761560" y="1339455"/>
          <a:ext cx="857250" cy="4502823"/>
        </p:xfrm>
        <a:graphic>
          <a:graphicData uri="http://schemas.openxmlformats.org/drawingml/2006/table">
            <a:tbl>
              <a:tblPr/>
              <a:tblGrid>
                <a:gridCol w="857250">
                  <a:extLst>
                    <a:ext uri="{9D8B030D-6E8A-4147-A177-3AD203B41FA5}">
                      <a16:colId xmlns:a16="http://schemas.microsoft.com/office/drawing/2014/main" val="20000"/>
                    </a:ext>
                  </a:extLst>
                </a:gridCol>
              </a:tblGrid>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33">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7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6" name="Text Box 159">
            <a:extLst>
              <a:ext uri="{FF2B5EF4-FFF2-40B4-BE49-F238E27FC236}">
                <a16:creationId xmlns:a16="http://schemas.microsoft.com/office/drawing/2014/main" id="{1BF52C6B-7276-E748-B207-3BE16DAA94C3}"/>
              </a:ext>
            </a:extLst>
          </p:cNvPr>
          <p:cNvSpPr txBox="1">
            <a:spLocks noChangeArrowheads="1"/>
          </p:cNvSpPr>
          <p:nvPr/>
        </p:nvSpPr>
        <p:spPr bwMode="auto">
          <a:xfrm>
            <a:off x="6247210" y="1373982"/>
            <a:ext cx="51435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sz="1500">
                <a:solidFill>
                  <a:srgbClr val="0000FF"/>
                </a:solidFill>
              </a:rPr>
              <a:t> 8M</a:t>
            </a:r>
          </a:p>
          <a:p>
            <a:pPr>
              <a:lnSpc>
                <a:spcPct val="80000"/>
              </a:lnSpc>
              <a:spcBef>
                <a:spcPct val="50000"/>
              </a:spcBef>
            </a:pPr>
            <a:endParaRPr lang="en-US" altLang="zh-CN" sz="1500">
              <a:solidFill>
                <a:srgbClr val="0000FF"/>
              </a:solidFill>
            </a:endParaRPr>
          </a:p>
          <a:p>
            <a:pPr>
              <a:lnSpc>
                <a:spcPct val="80000"/>
              </a:lnSpc>
              <a:spcBef>
                <a:spcPct val="50000"/>
              </a:spcBef>
            </a:pPr>
            <a:r>
              <a:rPr lang="en-US" altLang="zh-CN" sz="1500">
                <a:solidFill>
                  <a:srgbClr val="0000FF"/>
                </a:solidFill>
              </a:rPr>
              <a:t>12M</a:t>
            </a:r>
          </a:p>
        </p:txBody>
      </p:sp>
      <p:sp>
        <p:nvSpPr>
          <p:cNvPr id="7" name="Text Box 160">
            <a:extLst>
              <a:ext uri="{FF2B5EF4-FFF2-40B4-BE49-F238E27FC236}">
                <a16:creationId xmlns:a16="http://schemas.microsoft.com/office/drawing/2014/main" id="{E5FF2462-A8EB-674F-834A-1F174EBC8AFE}"/>
              </a:ext>
            </a:extLst>
          </p:cNvPr>
          <p:cNvSpPr txBox="1">
            <a:spLocks noChangeArrowheads="1"/>
          </p:cNvSpPr>
          <p:nvPr/>
        </p:nvSpPr>
        <p:spPr bwMode="auto">
          <a:xfrm>
            <a:off x="6293644" y="235029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8" name="Text Box 161">
            <a:extLst>
              <a:ext uri="{FF2B5EF4-FFF2-40B4-BE49-F238E27FC236}">
                <a16:creationId xmlns:a16="http://schemas.microsoft.com/office/drawing/2014/main" id="{E5E4C6CF-9FB8-484C-9AF9-FA4A8A175906}"/>
              </a:ext>
            </a:extLst>
          </p:cNvPr>
          <p:cNvSpPr txBox="1">
            <a:spLocks noChangeArrowheads="1"/>
          </p:cNvSpPr>
          <p:nvPr/>
        </p:nvSpPr>
        <p:spPr bwMode="auto">
          <a:xfrm>
            <a:off x="6247210" y="293965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18M</a:t>
            </a:r>
          </a:p>
        </p:txBody>
      </p:sp>
      <p:sp>
        <p:nvSpPr>
          <p:cNvPr id="9" name="Text Box 162">
            <a:extLst>
              <a:ext uri="{FF2B5EF4-FFF2-40B4-BE49-F238E27FC236}">
                <a16:creationId xmlns:a16="http://schemas.microsoft.com/office/drawing/2014/main" id="{DA60E3E4-AA47-714F-8A75-735B20F23AB6}"/>
              </a:ext>
            </a:extLst>
          </p:cNvPr>
          <p:cNvSpPr txBox="1">
            <a:spLocks noChangeArrowheads="1"/>
          </p:cNvSpPr>
          <p:nvPr/>
        </p:nvSpPr>
        <p:spPr bwMode="auto">
          <a:xfrm>
            <a:off x="6304360" y="3611166"/>
            <a:ext cx="9144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10" name="Text Box 163">
            <a:extLst>
              <a:ext uri="{FF2B5EF4-FFF2-40B4-BE49-F238E27FC236}">
                <a16:creationId xmlns:a16="http://schemas.microsoft.com/office/drawing/2014/main" id="{0C94462D-68BE-3542-9815-D74D1D525B8A}"/>
              </a:ext>
            </a:extLst>
          </p:cNvPr>
          <p:cNvSpPr txBox="1">
            <a:spLocks noChangeArrowheads="1"/>
          </p:cNvSpPr>
          <p:nvPr/>
        </p:nvSpPr>
        <p:spPr bwMode="auto">
          <a:xfrm>
            <a:off x="6304360" y="4194573"/>
            <a:ext cx="10287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6M</a:t>
            </a:r>
          </a:p>
        </p:txBody>
      </p:sp>
      <p:sp>
        <p:nvSpPr>
          <p:cNvPr id="11" name="Text Box 164">
            <a:extLst>
              <a:ext uri="{FF2B5EF4-FFF2-40B4-BE49-F238E27FC236}">
                <a16:creationId xmlns:a16="http://schemas.microsoft.com/office/drawing/2014/main" id="{3816B6DB-2911-C242-B2CC-A544764ED296}"/>
              </a:ext>
            </a:extLst>
          </p:cNvPr>
          <p:cNvSpPr txBox="1">
            <a:spLocks noChangeArrowheads="1"/>
          </p:cNvSpPr>
          <p:nvPr/>
        </p:nvSpPr>
        <p:spPr bwMode="auto">
          <a:xfrm>
            <a:off x="6293644" y="4814888"/>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14M</a:t>
            </a:r>
          </a:p>
        </p:txBody>
      </p:sp>
      <p:sp>
        <p:nvSpPr>
          <p:cNvPr id="12" name="Text Box 165">
            <a:extLst>
              <a:ext uri="{FF2B5EF4-FFF2-40B4-BE49-F238E27FC236}">
                <a16:creationId xmlns:a16="http://schemas.microsoft.com/office/drawing/2014/main" id="{066AFC0A-0A18-CE44-977F-F165B361CF7D}"/>
              </a:ext>
            </a:extLst>
          </p:cNvPr>
          <p:cNvSpPr txBox="1">
            <a:spLocks noChangeArrowheads="1"/>
          </p:cNvSpPr>
          <p:nvPr/>
        </p:nvSpPr>
        <p:spPr bwMode="auto">
          <a:xfrm>
            <a:off x="6297216" y="5457825"/>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36M</a:t>
            </a:r>
          </a:p>
        </p:txBody>
      </p:sp>
      <p:sp>
        <p:nvSpPr>
          <p:cNvPr id="17" name="TextBox 16">
            <a:extLst>
              <a:ext uri="{FF2B5EF4-FFF2-40B4-BE49-F238E27FC236}">
                <a16:creationId xmlns:a16="http://schemas.microsoft.com/office/drawing/2014/main" id="{5D7A8A32-5BDF-1C4E-8334-5FE119C57B38}"/>
              </a:ext>
            </a:extLst>
          </p:cNvPr>
          <p:cNvSpPr txBox="1">
            <a:spLocks noChangeArrowheads="1"/>
          </p:cNvSpPr>
          <p:nvPr/>
        </p:nvSpPr>
        <p:spPr bwMode="auto">
          <a:xfrm>
            <a:off x="7539336" y="2196703"/>
            <a:ext cx="461665" cy="25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某一时刻内存使用情况</a:t>
            </a:r>
          </a:p>
        </p:txBody>
      </p:sp>
      <p:sp>
        <p:nvSpPr>
          <p:cNvPr id="18" name="矩形 17">
            <a:extLst>
              <a:ext uri="{FF2B5EF4-FFF2-40B4-BE49-F238E27FC236}">
                <a16:creationId xmlns:a16="http://schemas.microsoft.com/office/drawing/2014/main" id="{0199BA70-D1A9-8348-B18A-98B53C502557}"/>
              </a:ext>
            </a:extLst>
          </p:cNvPr>
          <p:cNvSpPr>
            <a:spLocks noChangeArrowheads="1"/>
          </p:cNvSpPr>
          <p:nvPr/>
        </p:nvSpPr>
        <p:spPr bwMode="auto">
          <a:xfrm>
            <a:off x="6768704" y="3570685"/>
            <a:ext cx="857250" cy="428625"/>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9" name="TextBox 18">
            <a:extLst>
              <a:ext uri="{FF2B5EF4-FFF2-40B4-BE49-F238E27FC236}">
                <a16:creationId xmlns:a16="http://schemas.microsoft.com/office/drawing/2014/main" id="{216C80D8-7D30-E643-A0E0-65B5250215F6}"/>
              </a:ext>
            </a:extLst>
          </p:cNvPr>
          <p:cNvSpPr txBox="1">
            <a:spLocks noChangeArrowheads="1"/>
          </p:cNvSpPr>
          <p:nvPr/>
        </p:nvSpPr>
        <p:spPr bwMode="auto">
          <a:xfrm>
            <a:off x="874192" y="3907159"/>
            <a:ext cx="451366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dirty="0">
                <a:solidFill>
                  <a:srgbClr val="D60093"/>
                </a:solidFill>
                <a:latin typeface="幼圆" pitchFamily="49" charset="-122"/>
                <a:ea typeface="幼圆" pitchFamily="49" charset="-122"/>
              </a:rPr>
              <a:t>假如在某一时刻，有进程要求系统分配</a:t>
            </a:r>
            <a:r>
              <a:rPr lang="en-US" altLang="zh-CN" sz="2100" dirty="0">
                <a:solidFill>
                  <a:srgbClr val="0000FF"/>
                </a:solidFill>
                <a:latin typeface="幼圆" pitchFamily="49" charset="-122"/>
                <a:ea typeface="幼圆" pitchFamily="49" charset="-122"/>
              </a:rPr>
              <a:t>16MB</a:t>
            </a:r>
            <a:r>
              <a:rPr lang="zh-CN" altLang="en-US" sz="2100" dirty="0">
                <a:solidFill>
                  <a:srgbClr val="D60093"/>
                </a:solidFill>
                <a:latin typeface="幼圆" pitchFamily="49" charset="-122"/>
                <a:ea typeface="幼圆" pitchFamily="49" charset="-122"/>
              </a:rPr>
              <a:t>存储空间，系统应如何分配？</a:t>
            </a:r>
          </a:p>
        </p:txBody>
      </p:sp>
      <p:sp>
        <p:nvSpPr>
          <p:cNvPr id="20" name="矩形 19">
            <a:extLst>
              <a:ext uri="{FF2B5EF4-FFF2-40B4-BE49-F238E27FC236}">
                <a16:creationId xmlns:a16="http://schemas.microsoft.com/office/drawing/2014/main" id="{FB51C45E-AF0C-2B49-9271-A14836D9AF41}"/>
              </a:ext>
            </a:extLst>
          </p:cNvPr>
          <p:cNvSpPr>
            <a:spLocks noChangeArrowheads="1"/>
          </p:cNvSpPr>
          <p:nvPr/>
        </p:nvSpPr>
        <p:spPr bwMode="auto">
          <a:xfrm>
            <a:off x="6768704" y="2650331"/>
            <a:ext cx="857250" cy="252413"/>
          </a:xfrm>
          <a:prstGeom prst="rect">
            <a:avLst/>
          </a:prstGeom>
          <a:solidFill>
            <a:srgbClr val="FFFF00"/>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1" name="TextBox 20">
            <a:extLst>
              <a:ext uri="{FF2B5EF4-FFF2-40B4-BE49-F238E27FC236}">
                <a16:creationId xmlns:a16="http://schemas.microsoft.com/office/drawing/2014/main" id="{EEDE8FAA-55DA-BE47-A80C-EB512FFEE474}"/>
              </a:ext>
            </a:extLst>
          </p:cNvPr>
          <p:cNvSpPr txBox="1">
            <a:spLocks noChangeArrowheads="1"/>
          </p:cNvSpPr>
          <p:nvPr/>
        </p:nvSpPr>
        <p:spPr bwMode="auto">
          <a:xfrm>
            <a:off x="927046" y="5042327"/>
            <a:ext cx="464462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a:solidFill>
                  <a:srgbClr val="FF0000"/>
                </a:solidFill>
                <a:latin typeface="幼圆" pitchFamily="49" charset="-122"/>
                <a:ea typeface="幼圆" pitchFamily="49" charset="-122"/>
              </a:rPr>
              <a:t>要回收黄色进程占用空间怎么操作？</a:t>
            </a:r>
          </a:p>
        </p:txBody>
      </p:sp>
    </p:spTree>
    <p:extLst>
      <p:ext uri="{BB962C8B-B14F-4D97-AF65-F5344CB8AC3E}">
        <p14:creationId xmlns:p14="http://schemas.microsoft.com/office/powerpoint/2010/main" val="30741031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dissolve">
                                      <p:cBhvr>
                                        <p:cTn id="36" dur="500"/>
                                        <p:tgtEl>
                                          <p:spTgt spid="12"/>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dissolve">
                                      <p:cBhvr>
                                        <p:cTn id="39" dur="500"/>
                                        <p:tgtEl>
                                          <p:spTgt spid="17"/>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ssolve">
                                      <p:cBhvr>
                                        <p:cTn id="42" dur="500"/>
                                        <p:tgtEl>
                                          <p:spTgt spid="18"/>
                                        </p:tgtEl>
                                      </p:cBhvr>
                                    </p:animEffect>
                                  </p:childTnLst>
                                </p:cTn>
                              </p:par>
                              <p:par>
                                <p:cTn id="43" presetID="3" presetClass="entr" presetSubtype="10" fill="hold" grpId="1"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blinds(horizontal)">
                                      <p:cBhvr>
                                        <p:cTn id="45" dur="500"/>
                                        <p:tgtEl>
                                          <p:spTgt spid="2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5"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1000" fill="hold"/>
                                        <p:tgtEl>
                                          <p:spTgt spid="19"/>
                                        </p:tgtEl>
                                        <p:attrNameLst>
                                          <p:attrName>ppt_w</p:attrName>
                                        </p:attrNameLst>
                                      </p:cBhvr>
                                      <p:tavLst>
                                        <p:tav tm="0">
                                          <p:val>
                                            <p:fltVal val="0"/>
                                          </p:val>
                                        </p:tav>
                                        <p:tav tm="100000">
                                          <p:val>
                                            <p:strVal val="#ppt_w"/>
                                          </p:val>
                                        </p:tav>
                                      </p:tavLst>
                                    </p:anim>
                                    <p:anim calcmode="lin" valueType="num">
                                      <p:cBhvr>
                                        <p:cTn id="51" dur="1000" fill="hold"/>
                                        <p:tgtEl>
                                          <p:spTgt spid="19"/>
                                        </p:tgtEl>
                                        <p:attrNameLst>
                                          <p:attrName>ppt_h</p:attrName>
                                        </p:attrNameLst>
                                      </p:cBhvr>
                                      <p:tavLst>
                                        <p:tav tm="0">
                                          <p:val>
                                            <p:fltVal val="0"/>
                                          </p:val>
                                        </p:tav>
                                        <p:tav tm="100000">
                                          <p:val>
                                            <p:strVal val="#ppt_h"/>
                                          </p:val>
                                        </p:tav>
                                      </p:tavLst>
                                    </p:anim>
                                    <p:anim calcmode="lin" valueType="num">
                                      <p:cBhvr>
                                        <p:cTn id="52"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9"/>
                                        </p:tgtEl>
                                        <p:attrNameLst>
                                          <p:attrName>ppt_y</p:attrName>
                                        </p:attrNameLst>
                                      </p:cBhvr>
                                      <p:tavLst>
                                        <p:tav tm="0" fmla="#ppt_y+(sin(-2*pi*(1-$))*-#ppt_x+cos(-2*pi*(1-$))*(1-#ppt_y))*(1-$)">
                                          <p:val>
                                            <p:fltVal val="0"/>
                                          </p:val>
                                        </p:tav>
                                        <p:tav tm="100000">
                                          <p:val>
                                            <p:fltVal val="1"/>
                                          </p:val>
                                        </p:tav>
                                      </p:tavLst>
                                    </p:anim>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54" fill="hold" nodeType="clickPar">
                      <p:stCondLst>
                        <p:cond delay="indefinite"/>
                      </p:stCondLst>
                      <p:childTnLst>
                        <p:par>
                          <p:cTn id="55" fill="hold" nodeType="withGroup">
                            <p:stCondLst>
                              <p:cond delay="0"/>
                            </p:stCondLst>
                            <p:childTnLst>
                              <p:par>
                                <p:cTn id="56" presetID="15" presetClass="entr" presetSubtype="0"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1000" fill="hold"/>
                                        <p:tgtEl>
                                          <p:spTgt spid="21"/>
                                        </p:tgtEl>
                                        <p:attrNameLst>
                                          <p:attrName>ppt_w</p:attrName>
                                        </p:attrNameLst>
                                      </p:cBhvr>
                                      <p:tavLst>
                                        <p:tav tm="0">
                                          <p:val>
                                            <p:fltVal val="0"/>
                                          </p:val>
                                        </p:tav>
                                        <p:tav tm="100000">
                                          <p:val>
                                            <p:strVal val="#ppt_w"/>
                                          </p:val>
                                        </p:tav>
                                      </p:tavLst>
                                    </p:anim>
                                    <p:anim calcmode="lin" valueType="num">
                                      <p:cBhvr>
                                        <p:cTn id="59" dur="1000" fill="hold"/>
                                        <p:tgtEl>
                                          <p:spTgt spid="21"/>
                                        </p:tgtEl>
                                        <p:attrNameLst>
                                          <p:attrName>ppt_h</p:attrName>
                                        </p:attrNameLst>
                                      </p:cBhvr>
                                      <p:tavLst>
                                        <p:tav tm="0">
                                          <p:val>
                                            <p:fltVal val="0"/>
                                          </p:val>
                                        </p:tav>
                                        <p:tav tm="100000">
                                          <p:val>
                                            <p:strVal val="#ppt_h"/>
                                          </p:val>
                                        </p:tav>
                                      </p:tavLst>
                                    </p:anim>
                                    <p:anim calcmode="lin" valueType="num">
                                      <p:cBhvr>
                                        <p:cTn id="60"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21"/>
                                        </p:tgtEl>
                                        <p:attrNameLst>
                                          <p:attrName>ppt_y</p:attrName>
                                        </p:attrNameLst>
                                      </p:cBhvr>
                                      <p:tavLst>
                                        <p:tav tm="0" fmla="#ppt_y+(sin(-2*pi*(1-$))*-#ppt_x+cos(-2*pi*(1-$))*(1-#ppt_y))*(1-$)">
                                          <p:val>
                                            <p:fltVal val="0"/>
                                          </p:val>
                                        </p:tav>
                                        <p:tav tm="100000">
                                          <p:val>
                                            <p:fltVal val="1"/>
                                          </p:val>
                                        </p:tav>
                                      </p:tavLst>
                                    </p:anim>
                                  </p:childTnLst>
                                  <p:subTnLst>
                                    <p:set>
                                      <p:cBhvr override="childStyle">
                                        <p:cTn dur="1" fill="hold" display="0" masterRel="nextClick" afterEffect="1"/>
                                        <p:tgtEl>
                                          <p:spTgt spid="21"/>
                                        </p:tgtEl>
                                        <p:attrNameLst>
                                          <p:attrName>style.visibility</p:attrName>
                                        </p:attrNameLst>
                                      </p:cBhvr>
                                      <p:to>
                                        <p:strVal val="hidden"/>
                                      </p:to>
                                    </p:set>
                                  </p:subTnLst>
                                </p:cTn>
                              </p:par>
                              <p:par>
                                <p:cTn id="62" presetID="26" presetClass="emph" presetSubtype="0" fill="hold" grpId="0" nodeType="withEffect">
                                  <p:stCondLst>
                                    <p:cond delay="0"/>
                                  </p:stCondLst>
                                  <p:childTnLst>
                                    <p:animEffect transition="out" filter="fade">
                                      <p:cBhvr>
                                        <p:cTn id="63" dur="500" tmFilter="0, 0; .2, .5; .8, .5; 1, 0"/>
                                        <p:tgtEl>
                                          <p:spTgt spid="20"/>
                                        </p:tgtEl>
                                      </p:cBhvr>
                                    </p:animEffect>
                                    <p:animScale>
                                      <p:cBhvr>
                                        <p:cTn id="64" dur="250" autoRev="1" fill="hold"/>
                                        <p:tgtEl>
                                          <p:spTgt spid="20"/>
                                        </p:tgtEl>
                                      </p:cBhvr>
                                      <p:by x="105000" y="105000"/>
                                    </p:animScale>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3">
                                            <p:txEl>
                                              <p:pRg st="2" end="2"/>
                                            </p:txEl>
                                          </p:spTgt>
                                        </p:tgtEl>
                                        <p:attrNameLst>
                                          <p:attrName>style.visibility</p:attrName>
                                        </p:attrNameLst>
                                      </p:cBhvr>
                                      <p:to>
                                        <p:strVal val="visible"/>
                                      </p:to>
                                    </p:set>
                                    <p:animEffect transition="in" filter="blinds(horizontal)">
                                      <p:cBhvr>
                                        <p:cTn id="69" dur="500"/>
                                        <p:tgtEl>
                                          <p:spTgt spid="3">
                                            <p:txEl>
                                              <p:pRg st="2" end="2"/>
                                            </p:txEl>
                                          </p:spTgt>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3">
                                            <p:txEl>
                                              <p:pRg st="3" end="3"/>
                                            </p:txEl>
                                          </p:spTgt>
                                        </p:tgtEl>
                                        <p:attrNameLst>
                                          <p:attrName>style.visibility</p:attrName>
                                        </p:attrNameLst>
                                      </p:cBhvr>
                                      <p:to>
                                        <p:strVal val="visible"/>
                                      </p:to>
                                    </p:set>
                                    <p:animEffect transition="in" filter="blinds(horizontal)">
                                      <p:cBhvr>
                                        <p:cTn id="72" dur="500"/>
                                        <p:tgtEl>
                                          <p:spTgt spid="3">
                                            <p:txEl>
                                              <p:pRg st="3" end="3"/>
                                            </p:txEl>
                                          </p:spTgt>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Effect transition="in" filter="blinds(horizontal)">
                                      <p:cBhvr>
                                        <p:cTn id="75" dur="500"/>
                                        <p:tgtEl>
                                          <p:spTgt spid="3">
                                            <p:txEl>
                                              <p:pRg st="4" end="4"/>
                                            </p:txEl>
                                          </p:spTgt>
                                        </p:tgtEl>
                                      </p:cBhvr>
                                    </p:animEffect>
                                  </p:childTnLst>
                                </p:cTn>
                              </p:par>
                              <p:par>
                                <p:cTn id="76" presetID="3" presetClass="entr" presetSubtype="10" fill="hold" grpId="0" nodeType="withEffect">
                                  <p:stCondLst>
                                    <p:cond delay="0"/>
                                  </p:stCondLst>
                                  <p:childTnLst>
                                    <p:set>
                                      <p:cBhvr>
                                        <p:cTn id="77" dur="1" fill="hold">
                                          <p:stCondLst>
                                            <p:cond delay="0"/>
                                          </p:stCondLst>
                                        </p:cTn>
                                        <p:tgtEl>
                                          <p:spTgt spid="3">
                                            <p:txEl>
                                              <p:pRg st="5" end="5"/>
                                            </p:txEl>
                                          </p:spTgt>
                                        </p:tgtEl>
                                        <p:attrNameLst>
                                          <p:attrName>style.visibility</p:attrName>
                                        </p:attrNameLst>
                                      </p:cBhvr>
                                      <p:to>
                                        <p:strVal val="visible"/>
                                      </p:to>
                                    </p:set>
                                    <p:animEffect transition="in" filter="blinds(horizontal)">
                                      <p:cBhvr>
                                        <p:cTn id="7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9" grpId="0"/>
      <p:bldP spid="10" grpId="0"/>
      <p:bldP spid="11" grpId="0"/>
      <p:bldP spid="12" grpId="0"/>
      <p:bldP spid="17" grpId="0"/>
      <p:bldP spid="18" grpId="0" animBg="1"/>
      <p:bldP spid="19" grpId="0"/>
      <p:bldP spid="20" grpId="0" animBg="1"/>
      <p:bldP spid="20" grpId="1" animBg="1"/>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灯片编号占位符 5">
            <a:extLst>
              <a:ext uri="{FF2B5EF4-FFF2-40B4-BE49-F238E27FC236}">
                <a16:creationId xmlns:a16="http://schemas.microsoft.com/office/drawing/2014/main" id="{84DC0456-5B0D-4C0B-B1F6-324DE1E68B3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B21CEA13-78DA-468C-A932-870E3A168C5A}" type="slidenum">
              <a:rPr lang="zh-CN" altLang="en-US" sz="1000">
                <a:solidFill>
                  <a:srgbClr val="000066"/>
                </a:solidFill>
                <a:latin typeface="Times New Roman" panose="02020603050405020304" pitchFamily="18" charset="0"/>
              </a:rPr>
              <a:pPr algn="r" eaLnBrk="1" hangingPunct="1"/>
              <a:t>41</a:t>
            </a:fld>
            <a:endParaRPr lang="en-US" altLang="zh-CN" sz="1000">
              <a:solidFill>
                <a:srgbClr val="000066"/>
              </a:solidFill>
              <a:latin typeface="Times New Roman" panose="02020603050405020304" pitchFamily="18" charset="0"/>
            </a:endParaRPr>
          </a:p>
        </p:txBody>
      </p:sp>
      <p:sp>
        <p:nvSpPr>
          <p:cNvPr id="31747" name="Rectangle 2">
            <a:extLst>
              <a:ext uri="{FF2B5EF4-FFF2-40B4-BE49-F238E27FC236}">
                <a16:creationId xmlns:a16="http://schemas.microsoft.com/office/drawing/2014/main" id="{114F9844-EC7A-4623-8777-1B75CB24BBC7}"/>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
        <p:nvSpPr>
          <p:cNvPr id="31748" name="Rectangle 3">
            <a:extLst>
              <a:ext uri="{FF2B5EF4-FFF2-40B4-BE49-F238E27FC236}">
                <a16:creationId xmlns:a16="http://schemas.microsoft.com/office/drawing/2014/main" id="{CB9D6B90-0A07-4F97-A07C-58CFD31A3BEA}"/>
              </a:ext>
            </a:extLst>
          </p:cNvPr>
          <p:cNvSpPr>
            <a:spLocks noGrp="1" noChangeArrowheads="1"/>
          </p:cNvSpPr>
          <p:nvPr>
            <p:ph type="body" idx="1"/>
          </p:nvPr>
        </p:nvSpPr>
        <p:spPr>
          <a:xfrm>
            <a:off x="125413" y="1341438"/>
            <a:ext cx="8893175" cy="3887787"/>
          </a:xfrm>
        </p:spPr>
        <p:txBody>
          <a:bodyPr/>
          <a:lstStyle/>
          <a:p>
            <a:pPr eaLnBrk="1" hangingPunct="1">
              <a:lnSpc>
                <a:spcPct val="200000"/>
              </a:lnSpc>
              <a:buFont typeface="Arial" panose="020B0604020202020204" pitchFamily="34" charset="0"/>
              <a:buNone/>
            </a:pPr>
            <a:r>
              <a:rPr lang="zh-CN" altLang="en-US" sz="1800"/>
              <a:t>　　</a:t>
            </a:r>
            <a:r>
              <a:rPr lang="zh-CN" altLang="en-US" sz="2000"/>
              <a:t>　  针对固定分区存储管理中出现的诸多缺点和问题，</a:t>
            </a:r>
            <a:r>
              <a:rPr lang="zh-CN" altLang="en-US" sz="2000" b="1">
                <a:solidFill>
                  <a:srgbClr val="0000FF"/>
                </a:solidFill>
                <a:latin typeface="方正粗黑宋简体" panose="02000000000000000000" pitchFamily="2" charset="-122"/>
                <a:ea typeface="方正粗黑宋简体" panose="02000000000000000000" pitchFamily="2" charset="-122"/>
              </a:rPr>
              <a:t>可变分区存储管理</a:t>
            </a:r>
            <a:r>
              <a:rPr lang="zh-CN" altLang="en-US" sz="2000"/>
              <a:t>方法应运而生。在这种管理模式下，</a:t>
            </a:r>
            <a:r>
              <a:rPr lang="zh-CN" altLang="en-US" sz="2000" b="1">
                <a:solidFill>
                  <a:srgbClr val="0000FF"/>
                </a:solidFill>
                <a:latin typeface="方正小标宋_GBK" panose="03000509000000000000" pitchFamily="65" charset="-122"/>
                <a:ea typeface="方正小标宋_GBK" panose="03000509000000000000" pitchFamily="65" charset="-122"/>
              </a:rPr>
              <a:t>主存中的分区不是预先划分好的，而是在主存空间充足的情况下，根据该作业需要的空间大小划分出一个分区分配给作业</a:t>
            </a:r>
            <a:r>
              <a:rPr lang="zh-CN" altLang="en-US" sz="2000"/>
              <a:t>，这样就</a:t>
            </a:r>
            <a:r>
              <a:rPr lang="zh-CN" altLang="en-US" sz="2000" b="1" u="sng">
                <a:solidFill>
                  <a:srgbClr val="7030A0"/>
                </a:solidFill>
                <a:latin typeface="华文行楷" panose="02010800040101010101" pitchFamily="2" charset="-122"/>
                <a:ea typeface="华文行楷" panose="02010800040101010101" pitchFamily="2" charset="-122"/>
              </a:rPr>
              <a:t>达到了分区大小就等于作业大小，消除了内部碎片的问题。</a:t>
            </a:r>
            <a:r>
              <a:rPr lang="zh-CN" altLang="en-US" sz="2000"/>
              <a:t>在可变分区存储管理模式下，</a:t>
            </a:r>
            <a:r>
              <a:rPr lang="zh-CN" altLang="en-US" sz="2000" b="1">
                <a:latin typeface="方正小标宋_GBK" panose="03000509000000000000" pitchFamily="65" charset="-122"/>
                <a:ea typeface="方正小标宋_GBK" panose="03000509000000000000" pitchFamily="65" charset="-122"/>
              </a:rPr>
              <a:t>主存分区的大小、起始地址等都是不固定的</a:t>
            </a:r>
            <a:r>
              <a:rPr lang="zh-CN" altLang="en-US" sz="2000"/>
              <a:t>。</a:t>
            </a:r>
          </a:p>
          <a:p>
            <a:pPr eaLnBrk="1" hangingPunct="1">
              <a:lnSpc>
                <a:spcPct val="150000"/>
              </a:lnSpc>
              <a:buFont typeface="Arial" panose="020B0604020202020204" pitchFamily="34" charset="0"/>
              <a:buNone/>
            </a:pPr>
            <a:r>
              <a:rPr lang="zh-CN" altLang="en-US" sz="1200"/>
              <a: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灯片编号占位符 5">
            <a:extLst>
              <a:ext uri="{FF2B5EF4-FFF2-40B4-BE49-F238E27FC236}">
                <a16:creationId xmlns:a16="http://schemas.microsoft.com/office/drawing/2014/main" id="{B1188A64-97A4-4A26-8038-4447039FFF7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8B3DC239-3E43-4AF4-B028-4841C5D4A2C9}" type="slidenum">
              <a:rPr lang="zh-CN" altLang="en-US" sz="1000">
                <a:solidFill>
                  <a:srgbClr val="000066"/>
                </a:solidFill>
                <a:latin typeface="Times New Roman" panose="02020603050405020304" pitchFamily="18" charset="0"/>
              </a:rPr>
              <a:pPr algn="r" eaLnBrk="1" hangingPunct="1"/>
              <a:t>42</a:t>
            </a:fld>
            <a:endParaRPr lang="en-US" altLang="zh-CN" sz="1000">
              <a:solidFill>
                <a:srgbClr val="000066"/>
              </a:solidFill>
              <a:latin typeface="Times New Roman" panose="02020603050405020304" pitchFamily="18" charset="0"/>
            </a:endParaRPr>
          </a:p>
        </p:txBody>
      </p:sp>
      <p:sp>
        <p:nvSpPr>
          <p:cNvPr id="30722" name="Rectangle 2">
            <a:extLst>
              <a:ext uri="{FF2B5EF4-FFF2-40B4-BE49-F238E27FC236}">
                <a16:creationId xmlns:a16="http://schemas.microsoft.com/office/drawing/2014/main" id="{7EBC81E0-8DA4-4BDF-A634-6EA3C730C727}"/>
              </a:ext>
            </a:extLst>
          </p:cNvPr>
          <p:cNvSpPr>
            <a:spLocks noGrp="1" noChangeArrowheads="1"/>
          </p:cNvSpPr>
          <p:nvPr>
            <p:ph type="body" sz="half" idx="1"/>
          </p:nvPr>
        </p:nvSpPr>
        <p:spPr>
          <a:xfrm>
            <a:off x="34925" y="5733256"/>
            <a:ext cx="9109075" cy="1035050"/>
          </a:xfrm>
          <a:solidFill>
            <a:schemeClr val="bg1"/>
          </a:solidFill>
        </p:spPr>
        <p:txBody>
          <a:bodyPr/>
          <a:lstStyle/>
          <a:p>
            <a:pPr eaLnBrk="1" hangingPunct="1">
              <a:lnSpc>
                <a:spcPct val="150000"/>
              </a:lnSpc>
              <a:buFont typeface="Arial" panose="020B0604020202020204" pitchFamily="34" charset="0"/>
              <a:buNone/>
              <a:defRPr/>
            </a:pPr>
            <a:r>
              <a:rPr lang="zh-CN" altLang="en-US" sz="2000" dirty="0"/>
              <a:t>              已在主存中运行的作业可能运行结束，释放所占用的主存分区；新的作业可能占用未分配的主存分区，所以这</a:t>
            </a:r>
            <a:r>
              <a:rPr lang="zh-CN" altLang="en-US" sz="2000" b="1" dirty="0">
                <a:latin typeface="+mj-ea"/>
                <a:ea typeface="+mj-ea"/>
              </a:rPr>
              <a:t>两张表中的内容是不断变化的</a:t>
            </a:r>
            <a:r>
              <a:rPr lang="zh-CN" altLang="en-US" sz="2000" dirty="0"/>
              <a:t>。                 </a:t>
            </a:r>
          </a:p>
        </p:txBody>
      </p:sp>
      <p:graphicFrame>
        <p:nvGraphicFramePr>
          <p:cNvPr id="30723" name="Group 3">
            <a:extLst>
              <a:ext uri="{FF2B5EF4-FFF2-40B4-BE49-F238E27FC236}">
                <a16:creationId xmlns:a16="http://schemas.microsoft.com/office/drawing/2014/main" id="{4BBE313D-262F-4ADE-9639-E63C73663B48}"/>
              </a:ext>
            </a:extLst>
          </p:cNvPr>
          <p:cNvGraphicFramePr>
            <a:graphicFrameLocks noGrp="1"/>
          </p:cNvGraphicFramePr>
          <p:nvPr>
            <p:ph sz="quarter" idx="2"/>
            <p:extLst>
              <p:ext uri="{D42A27DB-BD31-4B8C-83A1-F6EECF244321}">
                <p14:modId xmlns:p14="http://schemas.microsoft.com/office/powerpoint/2010/main" val="1000465648"/>
              </p:ext>
            </p:extLst>
          </p:nvPr>
        </p:nvGraphicFramePr>
        <p:xfrm>
          <a:off x="250825" y="3645024"/>
          <a:ext cx="4392613" cy="1273174"/>
        </p:xfrm>
        <a:graphic>
          <a:graphicData uri="http://schemas.openxmlformats.org/drawingml/2006/table">
            <a:tbl>
              <a:tblPr/>
              <a:tblGrid>
                <a:gridCol w="1008140">
                  <a:extLst>
                    <a:ext uri="{9D8B030D-6E8A-4147-A177-3AD203B41FA5}">
                      <a16:colId xmlns:a16="http://schemas.microsoft.com/office/drawing/2014/main" val="20000"/>
                    </a:ext>
                  </a:extLst>
                </a:gridCol>
                <a:gridCol w="1187389">
                  <a:extLst>
                    <a:ext uri="{9D8B030D-6E8A-4147-A177-3AD203B41FA5}">
                      <a16:colId xmlns:a16="http://schemas.microsoft.com/office/drawing/2014/main" val="20001"/>
                    </a:ext>
                  </a:extLst>
                </a:gridCol>
                <a:gridCol w="907774">
                  <a:extLst>
                    <a:ext uri="{9D8B030D-6E8A-4147-A177-3AD203B41FA5}">
                      <a16:colId xmlns:a16="http://schemas.microsoft.com/office/drawing/2014/main" val="20002"/>
                    </a:ext>
                  </a:extLst>
                </a:gridCol>
                <a:gridCol w="1289310">
                  <a:extLst>
                    <a:ext uri="{9D8B030D-6E8A-4147-A177-3AD203B41FA5}">
                      <a16:colId xmlns:a16="http://schemas.microsoft.com/office/drawing/2014/main" val="20003"/>
                    </a:ext>
                  </a:extLst>
                </a:gridCol>
              </a:tblGrid>
              <a:tr h="423656">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分区号</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起始地址</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dirty="0">
                          <a:ln>
                            <a:noFill/>
                          </a:ln>
                          <a:solidFill>
                            <a:srgbClr val="FFFFFF"/>
                          </a:solidFill>
                          <a:effectLst/>
                          <a:latin typeface="Calibri" panose="020F0502020204030204" pitchFamily="34" charset="0"/>
                          <a:ea typeface="宋体" panose="02010600030101010101" pitchFamily="2" charset="-122"/>
                        </a:rPr>
                        <a:t>长度</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占用标志</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24759">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rPr>
                        <a:t>5KB</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5KB</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JOB1</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24759">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50KB</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20KB</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JOB2</a:t>
                      </a:r>
                    </a:p>
                  </a:txBody>
                  <a:tcPr marL="91443" marR="91443" marT="45726" marB="4572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2794" name="Text Box 52">
            <a:extLst>
              <a:ext uri="{FF2B5EF4-FFF2-40B4-BE49-F238E27FC236}">
                <a16:creationId xmlns:a16="http://schemas.microsoft.com/office/drawing/2014/main" id="{F5EE0F66-F1EC-47C3-A4E3-4BAFF34EB5CE}"/>
              </a:ext>
            </a:extLst>
          </p:cNvPr>
          <p:cNvSpPr txBox="1">
            <a:spLocks noChangeArrowheads="1"/>
          </p:cNvSpPr>
          <p:nvPr/>
        </p:nvSpPr>
        <p:spPr bwMode="auto">
          <a:xfrm>
            <a:off x="2032000" y="3303588"/>
            <a:ext cx="50800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000">
                <a:latin typeface="宋体" panose="02010600030101010101" pitchFamily="2" charset="-122"/>
                <a:sym typeface="宋体" panose="02010600030101010101" pitchFamily="2" charset="-122"/>
              </a:rPr>
              <a:t>   </a:t>
            </a:r>
            <a:endParaRPr lang="zh-CN" altLang="en-US" sz="1800" b="0">
              <a:latin typeface="Arial" panose="020B0604020202020204" pitchFamily="34" charset="0"/>
            </a:endParaRPr>
          </a:p>
        </p:txBody>
      </p:sp>
      <p:graphicFrame>
        <p:nvGraphicFramePr>
          <p:cNvPr id="30773" name="Group 53">
            <a:extLst>
              <a:ext uri="{FF2B5EF4-FFF2-40B4-BE49-F238E27FC236}">
                <a16:creationId xmlns:a16="http://schemas.microsoft.com/office/drawing/2014/main" id="{0B167922-6718-4CDC-A513-846A38FB9F0B}"/>
              </a:ext>
            </a:extLst>
          </p:cNvPr>
          <p:cNvGraphicFramePr>
            <a:graphicFrameLocks noGrp="1"/>
          </p:cNvGraphicFramePr>
          <p:nvPr>
            <p:ph sz="quarter" idx="3"/>
            <p:extLst>
              <p:ext uri="{D42A27DB-BD31-4B8C-83A1-F6EECF244321}">
                <p14:modId xmlns:p14="http://schemas.microsoft.com/office/powerpoint/2010/main" val="2842995538"/>
              </p:ext>
            </p:extLst>
          </p:nvPr>
        </p:nvGraphicFramePr>
        <p:xfrm>
          <a:off x="5008563" y="3645024"/>
          <a:ext cx="3994150" cy="1273176"/>
        </p:xfrm>
        <a:graphic>
          <a:graphicData uri="http://schemas.openxmlformats.org/drawingml/2006/table">
            <a:tbl>
              <a:tblPr/>
              <a:tblGrid>
                <a:gridCol w="881147">
                  <a:extLst>
                    <a:ext uri="{9D8B030D-6E8A-4147-A177-3AD203B41FA5}">
                      <a16:colId xmlns:a16="http://schemas.microsoft.com/office/drawing/2014/main" val="20000"/>
                    </a:ext>
                  </a:extLst>
                </a:gridCol>
                <a:gridCol w="1115225">
                  <a:extLst>
                    <a:ext uri="{9D8B030D-6E8A-4147-A177-3AD203B41FA5}">
                      <a16:colId xmlns:a16="http://schemas.microsoft.com/office/drawing/2014/main" val="20001"/>
                    </a:ext>
                  </a:extLst>
                </a:gridCol>
                <a:gridCol w="876967">
                  <a:extLst>
                    <a:ext uri="{9D8B030D-6E8A-4147-A177-3AD203B41FA5}">
                      <a16:colId xmlns:a16="http://schemas.microsoft.com/office/drawing/2014/main" val="20002"/>
                    </a:ext>
                  </a:extLst>
                </a:gridCol>
                <a:gridCol w="1120811">
                  <a:extLst>
                    <a:ext uri="{9D8B030D-6E8A-4147-A177-3AD203B41FA5}">
                      <a16:colId xmlns:a16="http://schemas.microsoft.com/office/drawing/2014/main" val="20003"/>
                    </a:ext>
                  </a:extLst>
                </a:gridCol>
              </a:tblGrid>
              <a:tr h="423863">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分区号</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dirty="0">
                          <a:ln>
                            <a:noFill/>
                          </a:ln>
                          <a:solidFill>
                            <a:srgbClr val="FFFFFF"/>
                          </a:solidFill>
                          <a:effectLst/>
                          <a:latin typeface="Calibri" panose="020F0502020204030204" pitchFamily="34" charset="0"/>
                          <a:ea typeface="宋体" panose="02010600030101010101" pitchFamily="2" charset="-122"/>
                        </a:rPr>
                        <a:t>起始地址</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dirty="0">
                          <a:ln>
                            <a:noFill/>
                          </a:ln>
                          <a:solidFill>
                            <a:srgbClr val="FFFFFF"/>
                          </a:solidFill>
                          <a:effectLst/>
                          <a:latin typeface="Calibri" panose="020F0502020204030204" pitchFamily="34" charset="0"/>
                          <a:ea typeface="宋体" panose="02010600030101010101" pitchFamily="2" charset="-122"/>
                        </a:rPr>
                        <a:t>长度</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占用标志</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23863">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40KB</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0</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2545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rPr>
                        <a:t>2</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dirty="0">
                          <a:ln>
                            <a:noFill/>
                          </a:ln>
                          <a:solidFill>
                            <a:srgbClr val="000000"/>
                          </a:solidFill>
                          <a:effectLst/>
                          <a:latin typeface="Calibri" panose="020F0502020204030204" pitchFamily="34" charset="0"/>
                          <a:ea typeface="宋体" panose="02010600030101010101" pitchFamily="2" charset="-122"/>
                        </a:rPr>
                        <a:t>70KB</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1" i="0" u="none" strike="noStrike" cap="none" normalizeH="0" baseline="0" dirty="0">
                          <a:ln>
                            <a:noFill/>
                          </a:ln>
                          <a:solidFill>
                            <a:srgbClr val="FF3300"/>
                          </a:solidFill>
                          <a:effectLst/>
                          <a:latin typeface="Calibri" panose="020F0502020204030204" pitchFamily="34" charset="0"/>
                          <a:ea typeface="宋体" panose="02010600030101010101" pitchFamily="2" charset="-122"/>
                        </a:rPr>
                        <a:t>0</a:t>
                      </a:r>
                    </a:p>
                  </a:txBody>
                  <a:tcPr marL="91463" marR="91463"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2817" name="Text Box 97">
            <a:extLst>
              <a:ext uri="{FF2B5EF4-FFF2-40B4-BE49-F238E27FC236}">
                <a16:creationId xmlns:a16="http://schemas.microsoft.com/office/drawing/2014/main" id="{5EFD5AAD-B99D-406F-BCCD-7EBAA58AB145}"/>
              </a:ext>
            </a:extLst>
          </p:cNvPr>
          <p:cNvSpPr txBox="1">
            <a:spLocks noChangeArrowheads="1"/>
          </p:cNvSpPr>
          <p:nvPr/>
        </p:nvSpPr>
        <p:spPr bwMode="auto">
          <a:xfrm>
            <a:off x="3089275" y="5349999"/>
            <a:ext cx="42052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表</a:t>
            </a:r>
            <a:r>
              <a:rPr lang="en-US" altLang="zh-CN" sz="1800" b="0" dirty="0">
                <a:latin typeface="Arial" panose="020B0604020202020204" pitchFamily="34" charset="0"/>
              </a:rPr>
              <a:t>4-2  </a:t>
            </a:r>
            <a:r>
              <a:rPr lang="zh-CN" altLang="en-US" sz="1800" b="0" dirty="0">
                <a:latin typeface="Arial" panose="020B0604020202020204" pitchFamily="34" charset="0"/>
              </a:rPr>
              <a:t>已分配区表和未分配表  </a:t>
            </a:r>
          </a:p>
        </p:txBody>
      </p:sp>
      <p:sp>
        <p:nvSpPr>
          <p:cNvPr id="32818" name="Text Box 98">
            <a:extLst>
              <a:ext uri="{FF2B5EF4-FFF2-40B4-BE49-F238E27FC236}">
                <a16:creationId xmlns:a16="http://schemas.microsoft.com/office/drawing/2014/main" id="{178D837D-5776-410E-9DEE-16219E5E9666}"/>
              </a:ext>
            </a:extLst>
          </p:cNvPr>
          <p:cNvSpPr txBox="1">
            <a:spLocks noChangeArrowheads="1"/>
          </p:cNvSpPr>
          <p:nvPr/>
        </p:nvSpPr>
        <p:spPr bwMode="auto">
          <a:xfrm>
            <a:off x="1025525" y="4997574"/>
            <a:ext cx="25955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 typeface="Arial" panose="020B0604020202020204" pitchFamily="34" charset="0"/>
              <a:buNone/>
            </a:pPr>
            <a:r>
              <a:rPr lang="zh-CN" altLang="en-US" sz="1800" b="0">
                <a:latin typeface="Arial" panose="020B0604020202020204" pitchFamily="34" charset="0"/>
              </a:rPr>
              <a:t>（</a:t>
            </a:r>
            <a:r>
              <a:rPr lang="en-US" altLang="zh-CN" sz="1800" b="0">
                <a:latin typeface="Arial" panose="020B0604020202020204" pitchFamily="34" charset="0"/>
              </a:rPr>
              <a:t>a</a:t>
            </a:r>
            <a:r>
              <a:rPr lang="zh-CN" altLang="en-US" sz="1800" b="0">
                <a:latin typeface="Arial" panose="020B0604020202020204" pitchFamily="34" charset="0"/>
              </a:rPr>
              <a:t>）  已分配区表</a:t>
            </a:r>
          </a:p>
        </p:txBody>
      </p:sp>
      <p:sp>
        <p:nvSpPr>
          <p:cNvPr id="32819" name="Text Box 99">
            <a:extLst>
              <a:ext uri="{FF2B5EF4-FFF2-40B4-BE49-F238E27FC236}">
                <a16:creationId xmlns:a16="http://schemas.microsoft.com/office/drawing/2014/main" id="{C878A247-AE0C-48A8-975B-4D946C028538}"/>
              </a:ext>
            </a:extLst>
          </p:cNvPr>
          <p:cNvSpPr txBox="1">
            <a:spLocks noChangeArrowheads="1"/>
          </p:cNvSpPr>
          <p:nvPr/>
        </p:nvSpPr>
        <p:spPr bwMode="auto">
          <a:xfrm>
            <a:off x="6189663" y="4995987"/>
            <a:ext cx="2424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 typeface="Arial" panose="020B0604020202020204" pitchFamily="34" charset="0"/>
              <a:buNone/>
            </a:pPr>
            <a:r>
              <a:rPr lang="zh-CN" altLang="en-US" sz="1800" b="0">
                <a:latin typeface="Arial" panose="020B0604020202020204" pitchFamily="34" charset="0"/>
              </a:rPr>
              <a:t>（b）  未分配区表</a:t>
            </a:r>
          </a:p>
        </p:txBody>
      </p:sp>
      <p:sp>
        <p:nvSpPr>
          <p:cNvPr id="96" name="Rectangle 3">
            <a:extLst>
              <a:ext uri="{FF2B5EF4-FFF2-40B4-BE49-F238E27FC236}">
                <a16:creationId xmlns:a16="http://schemas.microsoft.com/office/drawing/2014/main" id="{ECC05455-EDDB-4366-8444-2D2918D7CE88}"/>
              </a:ext>
            </a:extLst>
          </p:cNvPr>
          <p:cNvSpPr txBox="1">
            <a:spLocks noChangeArrowheads="1"/>
          </p:cNvSpPr>
          <p:nvPr/>
        </p:nvSpPr>
        <p:spPr bwMode="auto">
          <a:xfrm>
            <a:off x="58738" y="904875"/>
            <a:ext cx="8893175" cy="2573337"/>
          </a:xfrm>
          <a:prstGeom prst="rect">
            <a:avLst/>
          </a:prstGeom>
          <a:noFill/>
          <a:ln>
            <a:noFill/>
          </a:ln>
        </p:spPr>
        <p:txBody>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buFont typeface="Arial" panose="020B0604020202020204" pitchFamily="34" charset="0"/>
              <a:buNone/>
              <a:defRPr/>
            </a:pPr>
            <a:r>
              <a:rPr lang="zh-CN" altLang="en-US" sz="2400" dirty="0">
                <a:latin typeface="方正粗黑宋简体" panose="02000000000000000000" pitchFamily="2" charset="-122"/>
                <a:ea typeface="方正粗黑宋简体" panose="02000000000000000000" pitchFamily="2" charset="-122"/>
              </a:rPr>
              <a:t>1.   已分配区表和未分配区表</a:t>
            </a:r>
          </a:p>
          <a:p>
            <a:pPr algn="just" eaLnBrk="1" hangingPunct="1">
              <a:lnSpc>
                <a:spcPct val="125000"/>
              </a:lnSpc>
              <a:spcBef>
                <a:spcPts val="1200"/>
              </a:spcBef>
              <a:buFont typeface="Arial" panose="020B0604020202020204" pitchFamily="34" charset="0"/>
              <a:buNone/>
              <a:defRPr/>
            </a:pPr>
            <a:r>
              <a:rPr lang="zh-CN" altLang="en-US" sz="1800" b="0" dirty="0"/>
              <a:t>　　　</a:t>
            </a:r>
            <a:r>
              <a:rPr lang="zh-CN" altLang="en-US" sz="1800" dirty="0">
                <a:latin typeface="方正小标宋_GBK" panose="03000509000000000000" pitchFamily="65" charset="-122"/>
                <a:ea typeface="方正小标宋_GBK" panose="03000509000000000000" pitchFamily="65" charset="-122"/>
              </a:rPr>
              <a:t>  在可变分区存储管理模式下，主存内的分区是不断变化的，</a:t>
            </a:r>
            <a:r>
              <a:rPr lang="zh-CN" altLang="en-US" sz="1800" b="0" dirty="0"/>
              <a:t>各分区的使用情况也在变化，哪些是正在使用的分区，哪些被作业释放后未被使用，管理程序必须掌握这些信息，由此引入了</a:t>
            </a:r>
            <a:r>
              <a:rPr lang="zh-CN" altLang="en-US" sz="1800" dirty="0">
                <a:solidFill>
                  <a:srgbClr val="0000FF"/>
                </a:solidFill>
                <a:latin typeface="方正粗黑宋简体" panose="02000000000000000000" pitchFamily="2" charset="-122"/>
                <a:ea typeface="方正粗黑宋简体" panose="02000000000000000000" pitchFamily="2" charset="-122"/>
              </a:rPr>
              <a:t>已分配区表</a:t>
            </a:r>
            <a:r>
              <a:rPr lang="zh-CN" altLang="en-US" sz="1800" b="0" dirty="0"/>
              <a:t>和</a:t>
            </a:r>
            <a:r>
              <a:rPr lang="zh-CN" altLang="en-US" sz="1800" dirty="0">
                <a:solidFill>
                  <a:srgbClr val="0000FF"/>
                </a:solidFill>
                <a:latin typeface="方正粗黑宋简体" panose="02000000000000000000" pitchFamily="2" charset="-122"/>
                <a:ea typeface="方正粗黑宋简体" panose="02000000000000000000" pitchFamily="2" charset="-122"/>
              </a:rPr>
              <a:t>未分配区表</a:t>
            </a:r>
            <a:r>
              <a:rPr lang="zh-CN" altLang="en-US" sz="1800" b="0" dirty="0"/>
              <a:t>。</a:t>
            </a:r>
            <a:r>
              <a:rPr lang="zh-CN" altLang="en-US" sz="2400" dirty="0">
                <a:latin typeface="+mj-ea"/>
                <a:ea typeface="+mj-ea"/>
              </a:rPr>
              <a:t>如表3-2所示，已分配区表记录了分区的分配情况，未分配区表中各分区是空闲的，可以被再分配。 </a:t>
            </a:r>
          </a:p>
        </p:txBody>
      </p:sp>
      <p:sp>
        <p:nvSpPr>
          <p:cNvPr id="11" name="Rectangle 2">
            <a:extLst>
              <a:ext uri="{FF2B5EF4-FFF2-40B4-BE49-F238E27FC236}">
                <a16:creationId xmlns:a16="http://schemas.microsoft.com/office/drawing/2014/main" id="{561A4A4B-CCDA-48C4-BA00-692678688470}"/>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灯片编号占位符 5">
            <a:extLst>
              <a:ext uri="{FF2B5EF4-FFF2-40B4-BE49-F238E27FC236}">
                <a16:creationId xmlns:a16="http://schemas.microsoft.com/office/drawing/2014/main" id="{B868FB8E-B29D-48AF-BE1E-DA8A569665C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A66396A-9E44-4507-991F-72DC8A707A58}" type="slidenum">
              <a:rPr lang="zh-CN" altLang="en-US" sz="1000">
                <a:solidFill>
                  <a:srgbClr val="000066"/>
                </a:solidFill>
                <a:latin typeface="Times New Roman" panose="02020603050405020304" pitchFamily="18" charset="0"/>
              </a:rPr>
              <a:pPr algn="r" eaLnBrk="1" hangingPunct="1"/>
              <a:t>43</a:t>
            </a:fld>
            <a:endParaRPr lang="en-US" altLang="zh-CN" sz="1000">
              <a:solidFill>
                <a:srgbClr val="000066"/>
              </a:solidFill>
              <a:latin typeface="Times New Roman" panose="02020603050405020304" pitchFamily="18" charset="0"/>
            </a:endParaRPr>
          </a:p>
        </p:txBody>
      </p:sp>
      <p:sp>
        <p:nvSpPr>
          <p:cNvPr id="33795" name="Rectangle 3">
            <a:extLst>
              <a:ext uri="{FF2B5EF4-FFF2-40B4-BE49-F238E27FC236}">
                <a16:creationId xmlns:a16="http://schemas.microsoft.com/office/drawing/2014/main" id="{FCC6328B-8A50-4532-AFF1-71046BCC51E0}"/>
              </a:ext>
            </a:extLst>
          </p:cNvPr>
          <p:cNvSpPr>
            <a:spLocks noGrp="1" noChangeArrowheads="1"/>
          </p:cNvSpPr>
          <p:nvPr>
            <p:ph type="body" idx="1"/>
          </p:nvPr>
        </p:nvSpPr>
        <p:spPr>
          <a:xfrm>
            <a:off x="323850" y="981075"/>
            <a:ext cx="8569325" cy="4751388"/>
          </a:xfrm>
        </p:spPr>
        <p:txBody>
          <a:bodyPr/>
          <a:lstStyle/>
          <a:p>
            <a:pPr eaLnBrk="1" hangingPunct="1">
              <a:buFont typeface="Arial" panose="020B0604020202020204" pitchFamily="34" charset="0"/>
              <a:buNone/>
            </a:pPr>
            <a:r>
              <a:rPr lang="zh-CN" altLang="en-US" sz="2400" b="1">
                <a:latin typeface="方正粗黑宋简体" panose="02000000000000000000" pitchFamily="2" charset="-122"/>
                <a:ea typeface="方正粗黑宋简体" panose="02000000000000000000" pitchFamily="2" charset="-122"/>
              </a:rPr>
              <a:t>2. 主存空间的分配和释放</a:t>
            </a:r>
          </a:p>
          <a:p>
            <a:pPr eaLnBrk="1" hangingPunct="1">
              <a:buFont typeface="Arial" panose="020B0604020202020204" pitchFamily="34" charset="0"/>
              <a:buNone/>
            </a:pPr>
            <a:r>
              <a:rPr lang="zh-CN" altLang="en-US" sz="1800"/>
              <a:t>　　　</a:t>
            </a:r>
            <a:r>
              <a:rPr lang="zh-CN" altLang="en-US" sz="1000"/>
              <a:t>   </a:t>
            </a:r>
            <a:endParaRPr lang="en-US" altLang="zh-CN" sz="1000"/>
          </a:p>
          <a:p>
            <a:pPr eaLnBrk="1" hangingPunct="1">
              <a:lnSpc>
                <a:spcPct val="200000"/>
              </a:lnSpc>
              <a:spcBef>
                <a:spcPct val="0"/>
              </a:spcBef>
              <a:buFont typeface="Arial" panose="020B0604020202020204" pitchFamily="34" charset="0"/>
              <a:buNone/>
            </a:pPr>
            <a:r>
              <a:rPr lang="en-US" altLang="zh-CN" sz="1800" b="1">
                <a:latin typeface="Times New Roman" panose="02020603050405020304" pitchFamily="18" charset="0"/>
                <a:cs typeface="Times New Roman" panose="02020603050405020304" pitchFamily="18" charset="0"/>
              </a:rPr>
              <a:t>               </a:t>
            </a:r>
            <a:r>
              <a:rPr lang="zh-CN" altLang="en-US" sz="2000" b="1">
                <a:latin typeface="Times New Roman" panose="02020603050405020304" pitchFamily="18" charset="0"/>
                <a:cs typeface="Times New Roman" panose="02020603050405020304" pitchFamily="18" charset="0"/>
              </a:rPr>
              <a:t>在可变分区存储管理模式下，当一个新作业要求装入时，必须找到一个足够大的空闲区，如果找到满足要求的空闲区，则</a:t>
            </a:r>
            <a:r>
              <a:rPr lang="zh-CN" altLang="en-US" sz="2000" b="1">
                <a:latin typeface="Times New Roman" panose="02020603050405020304" pitchFamily="18" charset="0"/>
                <a:ea typeface="方正粗黑宋简体" panose="02000000000000000000" pitchFamily="2" charset="-122"/>
                <a:cs typeface="Times New Roman" panose="02020603050405020304" pitchFamily="18" charset="0"/>
              </a:rPr>
              <a:t>作业装入前把这个空闲区分成两部分</a:t>
            </a:r>
            <a:r>
              <a:rPr lang="zh-CN" altLang="en-US" sz="2000" b="1">
                <a:latin typeface="Times New Roman" panose="02020603050405020304" pitchFamily="18" charset="0"/>
                <a:cs typeface="Times New Roman" panose="02020603050405020304" pitchFamily="18" charset="0"/>
              </a:rPr>
              <a:t>，</a:t>
            </a:r>
            <a:r>
              <a:rPr lang="zh-CN" altLang="en-US" sz="2000" b="1">
                <a:solidFill>
                  <a:srgbClr val="FF0000"/>
                </a:solidFill>
                <a:latin typeface="Times New Roman" panose="02020603050405020304" pitchFamily="18" charset="0"/>
                <a:ea typeface="方正小标宋_GBK" panose="03000509000000000000" pitchFamily="65" charset="-122"/>
              </a:rPr>
              <a:t>一部分分配给作业使用，另一部分生成一个较小的空闲区</a:t>
            </a:r>
            <a:r>
              <a:rPr lang="zh-CN" altLang="en-US" sz="2000" b="1">
                <a:solidFill>
                  <a:srgbClr val="FF0000"/>
                </a:solidFill>
                <a:latin typeface="Times New Roman" panose="02020603050405020304" pitchFamily="18" charset="0"/>
                <a:cs typeface="Times New Roman" panose="02020603050405020304" pitchFamily="18" charset="0"/>
              </a:rPr>
              <a:t>。</a:t>
            </a:r>
            <a:r>
              <a:rPr lang="zh-CN" altLang="en-US" sz="2400" b="1">
                <a:latin typeface="Times New Roman" panose="02020603050405020304" pitchFamily="18" charset="0"/>
                <a:ea typeface="华文行楷" panose="02010800040101010101" pitchFamily="2" charset="-122"/>
              </a:rPr>
              <a:t>当一个作业运行结束时，将释放所占用的分区。</a:t>
            </a:r>
            <a:r>
              <a:rPr lang="zh-CN" altLang="en-US" sz="2400" b="1">
                <a:solidFill>
                  <a:srgbClr val="0000FF"/>
                </a:solidFill>
                <a:latin typeface="方正粗黑简体" panose="02010601030101010101" pitchFamily="2" charset="-122"/>
                <a:ea typeface="方正粗黑简体" panose="02010601030101010101" pitchFamily="2" charset="-122"/>
              </a:rPr>
              <a:t>如果被释放的分区相邻区域也是空闲区，则将它们</a:t>
            </a:r>
            <a:r>
              <a:rPr lang="zh-CN" altLang="en-US" sz="2400" b="1">
                <a:solidFill>
                  <a:srgbClr val="FF0000"/>
                </a:solidFill>
                <a:latin typeface="方正粗黑简体" panose="02010601030101010101" pitchFamily="2" charset="-122"/>
                <a:ea typeface="方正粗黑简体" panose="02010601030101010101" pitchFamily="2" charset="-122"/>
              </a:rPr>
              <a:t>合并</a:t>
            </a:r>
            <a:r>
              <a:rPr lang="zh-CN" altLang="en-US" sz="2400" b="1">
                <a:solidFill>
                  <a:srgbClr val="0000FF"/>
                </a:solidFill>
                <a:latin typeface="方正粗黑简体" panose="02010601030101010101" pitchFamily="2" charset="-122"/>
                <a:ea typeface="方正粗黑简体" panose="02010601030101010101" pitchFamily="2" charset="-122"/>
              </a:rPr>
              <a:t>，形成一个空间更大的空闲区。</a:t>
            </a:r>
          </a:p>
          <a:p>
            <a:pPr eaLnBrk="1" hangingPunct="1">
              <a:buFont typeface="Arial" panose="020B0604020202020204" pitchFamily="34" charset="0"/>
              <a:buNone/>
            </a:pPr>
            <a:r>
              <a:rPr lang="zh-CN" altLang="en-US" sz="1800"/>
              <a:t>　</a:t>
            </a:r>
          </a:p>
          <a:p>
            <a:pPr eaLnBrk="1" hangingPunct="1">
              <a:buFont typeface="Arial" panose="020B0604020202020204" pitchFamily="34" charset="0"/>
              <a:buNone/>
            </a:pPr>
            <a:r>
              <a:rPr lang="zh-CN" altLang="en-US" sz="1800"/>
              <a:t>      　　</a:t>
            </a:r>
          </a:p>
          <a:p>
            <a:pPr eaLnBrk="1" hangingPunct="1">
              <a:buFont typeface="Arial" panose="020B0604020202020204" pitchFamily="34" charset="0"/>
              <a:buNone/>
            </a:pPr>
            <a:r>
              <a:rPr lang="zh-CN" altLang="en-US" sz="1800"/>
              <a:t>       </a:t>
            </a:r>
          </a:p>
        </p:txBody>
      </p:sp>
      <p:sp>
        <p:nvSpPr>
          <p:cNvPr id="4" name="Rectangle 2">
            <a:extLst>
              <a:ext uri="{FF2B5EF4-FFF2-40B4-BE49-F238E27FC236}">
                <a16:creationId xmlns:a16="http://schemas.microsoft.com/office/drawing/2014/main" id="{B16C19E0-7836-4A40-9234-4ADC4CFB48E6}"/>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51">
            <a:extLst>
              <a:ext uri="{FF2B5EF4-FFF2-40B4-BE49-F238E27FC236}">
                <a16:creationId xmlns:a16="http://schemas.microsoft.com/office/drawing/2014/main" id="{57A7AC12-F430-7E46-9031-54CAA72CC475}"/>
              </a:ext>
            </a:extLst>
          </p:cNvPr>
          <p:cNvGraphicFramePr>
            <a:graphicFrameLocks noGrp="1"/>
          </p:cNvGraphicFramePr>
          <p:nvPr/>
        </p:nvGraphicFramePr>
        <p:xfrm>
          <a:off x="1678781" y="1600201"/>
          <a:ext cx="4572001" cy="3048002"/>
        </p:xfrm>
        <a:graphic>
          <a:graphicData uri="http://schemas.openxmlformats.org/drawingml/2006/table">
            <a:tbl>
              <a:tblPr/>
              <a:tblGrid>
                <a:gridCol w="875084">
                  <a:extLst>
                    <a:ext uri="{9D8B030D-6E8A-4147-A177-3AD203B41FA5}">
                      <a16:colId xmlns:a16="http://schemas.microsoft.com/office/drawing/2014/main" val="20000"/>
                    </a:ext>
                  </a:extLst>
                </a:gridCol>
                <a:gridCol w="1393041">
                  <a:extLst>
                    <a:ext uri="{9D8B030D-6E8A-4147-A177-3AD203B41FA5}">
                      <a16:colId xmlns:a16="http://schemas.microsoft.com/office/drawing/2014/main" val="20001"/>
                    </a:ext>
                  </a:extLst>
                </a:gridCol>
                <a:gridCol w="1339463">
                  <a:extLst>
                    <a:ext uri="{9D8B030D-6E8A-4147-A177-3AD203B41FA5}">
                      <a16:colId xmlns:a16="http://schemas.microsoft.com/office/drawing/2014/main" val="20002"/>
                    </a:ext>
                  </a:extLst>
                </a:gridCol>
                <a:gridCol w="964413">
                  <a:extLst>
                    <a:ext uri="{9D8B030D-6E8A-4147-A177-3AD203B41FA5}">
                      <a16:colId xmlns:a16="http://schemas.microsoft.com/office/drawing/2014/main" val="20003"/>
                    </a:ext>
                  </a:extLst>
                </a:gridCol>
              </a:tblGrid>
              <a:tr h="8703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357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357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357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345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357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5" name="Text Box 52">
            <a:extLst>
              <a:ext uri="{FF2B5EF4-FFF2-40B4-BE49-F238E27FC236}">
                <a16:creationId xmlns:a16="http://schemas.microsoft.com/office/drawing/2014/main" id="{24339E99-A018-2D4F-A549-2C3356F2E8DB}"/>
              </a:ext>
            </a:extLst>
          </p:cNvPr>
          <p:cNvSpPr txBox="1">
            <a:spLocks noChangeArrowheads="1"/>
          </p:cNvSpPr>
          <p:nvPr/>
        </p:nvSpPr>
        <p:spPr bwMode="auto">
          <a:xfrm>
            <a:off x="1893094" y="1821657"/>
            <a:ext cx="6965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序号</a:t>
            </a:r>
          </a:p>
        </p:txBody>
      </p:sp>
      <p:sp>
        <p:nvSpPr>
          <p:cNvPr id="6" name="Text Box 53">
            <a:extLst>
              <a:ext uri="{FF2B5EF4-FFF2-40B4-BE49-F238E27FC236}">
                <a16:creationId xmlns:a16="http://schemas.microsoft.com/office/drawing/2014/main" id="{9B1195D7-45DA-7945-9BE8-9597F3CB512D}"/>
              </a:ext>
            </a:extLst>
          </p:cNvPr>
          <p:cNvSpPr txBox="1">
            <a:spLocks noChangeArrowheads="1"/>
          </p:cNvSpPr>
          <p:nvPr/>
        </p:nvSpPr>
        <p:spPr bwMode="auto">
          <a:xfrm>
            <a:off x="2750345" y="1764508"/>
            <a:ext cx="11787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a:solidFill>
                  <a:srgbClr val="000000"/>
                </a:solidFill>
              </a:rPr>
              <a:t>分区大小（</a:t>
            </a:r>
            <a:r>
              <a:rPr lang="en-US" altLang="zh-CN">
                <a:solidFill>
                  <a:srgbClr val="000000"/>
                </a:solidFill>
              </a:rPr>
              <a:t>KB</a:t>
            </a:r>
            <a:r>
              <a:rPr lang="zh-CN" altLang="en-US">
                <a:solidFill>
                  <a:srgbClr val="000000"/>
                </a:solidFill>
              </a:rPr>
              <a:t>）</a:t>
            </a:r>
          </a:p>
        </p:txBody>
      </p:sp>
      <p:sp>
        <p:nvSpPr>
          <p:cNvPr id="8" name="Text Box 55">
            <a:extLst>
              <a:ext uri="{FF2B5EF4-FFF2-40B4-BE49-F238E27FC236}">
                <a16:creationId xmlns:a16="http://schemas.microsoft.com/office/drawing/2014/main" id="{F74CA27A-F791-B246-B000-BBACF9931A5D}"/>
              </a:ext>
            </a:extLst>
          </p:cNvPr>
          <p:cNvSpPr txBox="1">
            <a:spLocks noChangeArrowheads="1"/>
          </p:cNvSpPr>
          <p:nvPr/>
        </p:nvSpPr>
        <p:spPr bwMode="auto">
          <a:xfrm>
            <a:off x="4146948" y="1809751"/>
            <a:ext cx="112156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a:solidFill>
                  <a:srgbClr val="000000"/>
                </a:solidFill>
              </a:rPr>
              <a:t>分区始址     </a:t>
            </a:r>
            <a:r>
              <a:rPr lang="en-US" altLang="zh-CN">
                <a:solidFill>
                  <a:srgbClr val="000000"/>
                </a:solidFill>
              </a:rPr>
              <a:t>(K)</a:t>
            </a:r>
            <a:endParaRPr lang="zh-CN" altLang="en-US">
              <a:solidFill>
                <a:srgbClr val="000000"/>
              </a:solidFill>
            </a:endParaRPr>
          </a:p>
        </p:txBody>
      </p:sp>
      <p:sp>
        <p:nvSpPr>
          <p:cNvPr id="10" name="Text Box 57">
            <a:extLst>
              <a:ext uri="{FF2B5EF4-FFF2-40B4-BE49-F238E27FC236}">
                <a16:creationId xmlns:a16="http://schemas.microsoft.com/office/drawing/2014/main" id="{CC8ABEFD-92C1-0643-8A9D-A4F0D0AD384B}"/>
              </a:ext>
            </a:extLst>
          </p:cNvPr>
          <p:cNvSpPr txBox="1">
            <a:spLocks noChangeArrowheads="1"/>
          </p:cNvSpPr>
          <p:nvPr/>
        </p:nvSpPr>
        <p:spPr bwMode="auto">
          <a:xfrm>
            <a:off x="5461397" y="1821656"/>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状态</a:t>
            </a:r>
          </a:p>
        </p:txBody>
      </p:sp>
      <p:sp>
        <p:nvSpPr>
          <p:cNvPr id="11" name="Text Box 59">
            <a:extLst>
              <a:ext uri="{FF2B5EF4-FFF2-40B4-BE49-F238E27FC236}">
                <a16:creationId xmlns:a16="http://schemas.microsoft.com/office/drawing/2014/main" id="{AEC1B45A-7AE8-7A41-AD50-2051C80BB2CE}"/>
              </a:ext>
            </a:extLst>
          </p:cNvPr>
          <p:cNvSpPr txBox="1">
            <a:spLocks noChangeArrowheads="1"/>
          </p:cNvSpPr>
          <p:nvPr/>
        </p:nvSpPr>
        <p:spPr bwMode="auto">
          <a:xfrm>
            <a:off x="2032397" y="2571751"/>
            <a:ext cx="3429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1</a:t>
            </a:r>
          </a:p>
          <a:p>
            <a:pPr>
              <a:spcBef>
                <a:spcPct val="50000"/>
              </a:spcBef>
            </a:pPr>
            <a:r>
              <a:rPr lang="en-US" altLang="zh-CN">
                <a:solidFill>
                  <a:srgbClr val="000000"/>
                </a:solidFill>
              </a:rPr>
              <a:t>2</a:t>
            </a:r>
          </a:p>
          <a:p>
            <a:pPr>
              <a:spcBef>
                <a:spcPct val="50000"/>
              </a:spcBef>
            </a:pPr>
            <a:r>
              <a:rPr lang="en-US" altLang="zh-CN">
                <a:solidFill>
                  <a:srgbClr val="000000"/>
                </a:solidFill>
              </a:rPr>
              <a:t>3</a:t>
            </a:r>
          </a:p>
          <a:p>
            <a:pPr>
              <a:spcBef>
                <a:spcPct val="50000"/>
              </a:spcBef>
            </a:pPr>
            <a:r>
              <a:rPr lang="en-US" altLang="zh-CN">
                <a:solidFill>
                  <a:srgbClr val="000000"/>
                </a:solidFill>
              </a:rPr>
              <a:t>4</a:t>
            </a:r>
          </a:p>
          <a:p>
            <a:pPr>
              <a:spcBef>
                <a:spcPct val="50000"/>
              </a:spcBef>
            </a:pPr>
            <a:r>
              <a:rPr lang="en-US" altLang="zh-CN">
                <a:solidFill>
                  <a:srgbClr val="000000"/>
                </a:solidFill>
              </a:rPr>
              <a:t>5</a:t>
            </a:r>
          </a:p>
        </p:txBody>
      </p:sp>
      <p:sp>
        <p:nvSpPr>
          <p:cNvPr id="12" name="Text Box 60">
            <a:extLst>
              <a:ext uri="{FF2B5EF4-FFF2-40B4-BE49-F238E27FC236}">
                <a16:creationId xmlns:a16="http://schemas.microsoft.com/office/drawing/2014/main" id="{8DBB5701-F2AC-BD41-86ED-24DAA7C86B55}"/>
              </a:ext>
            </a:extLst>
          </p:cNvPr>
          <p:cNvSpPr txBox="1">
            <a:spLocks noChangeArrowheads="1"/>
          </p:cNvSpPr>
          <p:nvPr/>
        </p:nvSpPr>
        <p:spPr bwMode="auto">
          <a:xfrm>
            <a:off x="3232547" y="2599135"/>
            <a:ext cx="9144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64</a:t>
            </a:r>
          </a:p>
          <a:p>
            <a:pPr>
              <a:spcBef>
                <a:spcPct val="50000"/>
              </a:spcBef>
            </a:pPr>
            <a:r>
              <a:rPr lang="en-US" altLang="zh-CN">
                <a:solidFill>
                  <a:srgbClr val="000000"/>
                </a:solidFill>
              </a:rPr>
              <a:t>24</a:t>
            </a:r>
          </a:p>
          <a:p>
            <a:pPr>
              <a:spcBef>
                <a:spcPct val="50000"/>
              </a:spcBef>
            </a:pPr>
            <a:r>
              <a:rPr lang="en-US" altLang="zh-CN">
                <a:solidFill>
                  <a:srgbClr val="000000"/>
                </a:solidFill>
              </a:rPr>
              <a:t>40</a:t>
            </a:r>
          </a:p>
          <a:p>
            <a:pPr>
              <a:spcBef>
                <a:spcPct val="50000"/>
              </a:spcBef>
            </a:pPr>
            <a:r>
              <a:rPr lang="en-US" altLang="zh-CN">
                <a:solidFill>
                  <a:srgbClr val="000000"/>
                </a:solidFill>
              </a:rPr>
              <a:t>30</a:t>
            </a:r>
          </a:p>
          <a:p>
            <a:pPr>
              <a:spcBef>
                <a:spcPct val="50000"/>
              </a:spcBef>
            </a:pPr>
            <a:r>
              <a:rPr lang="en-US" altLang="zh-CN">
                <a:solidFill>
                  <a:srgbClr val="000000"/>
                </a:solidFill>
              </a:rPr>
              <a:t>…</a:t>
            </a:r>
          </a:p>
        </p:txBody>
      </p:sp>
      <p:sp>
        <p:nvSpPr>
          <p:cNvPr id="13" name="Text Box 61">
            <a:extLst>
              <a:ext uri="{FF2B5EF4-FFF2-40B4-BE49-F238E27FC236}">
                <a16:creationId xmlns:a16="http://schemas.microsoft.com/office/drawing/2014/main" id="{2D26A449-9A15-9E49-A0BA-7005F16A8270}"/>
              </a:ext>
            </a:extLst>
          </p:cNvPr>
          <p:cNvSpPr txBox="1">
            <a:spLocks noChangeArrowheads="1"/>
          </p:cNvSpPr>
          <p:nvPr/>
        </p:nvSpPr>
        <p:spPr bwMode="auto">
          <a:xfrm>
            <a:off x="4318397" y="2545557"/>
            <a:ext cx="8001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44</a:t>
            </a:r>
          </a:p>
          <a:p>
            <a:pPr>
              <a:spcBef>
                <a:spcPct val="50000"/>
              </a:spcBef>
            </a:pPr>
            <a:r>
              <a:rPr lang="en-US" altLang="zh-CN">
                <a:solidFill>
                  <a:srgbClr val="000000"/>
                </a:solidFill>
              </a:rPr>
              <a:t>132</a:t>
            </a:r>
          </a:p>
          <a:p>
            <a:pPr>
              <a:spcBef>
                <a:spcPct val="50000"/>
              </a:spcBef>
            </a:pPr>
            <a:r>
              <a:rPr lang="en-US" altLang="zh-CN">
                <a:solidFill>
                  <a:srgbClr val="000000"/>
                </a:solidFill>
              </a:rPr>
              <a:t>210</a:t>
            </a:r>
          </a:p>
          <a:p>
            <a:pPr>
              <a:spcBef>
                <a:spcPct val="50000"/>
              </a:spcBef>
            </a:pPr>
            <a:r>
              <a:rPr lang="en-US" altLang="zh-CN">
                <a:solidFill>
                  <a:srgbClr val="000000"/>
                </a:solidFill>
              </a:rPr>
              <a:t>270</a:t>
            </a:r>
          </a:p>
          <a:p>
            <a:pPr>
              <a:spcBef>
                <a:spcPct val="50000"/>
              </a:spcBef>
            </a:pPr>
            <a:r>
              <a:rPr lang="en-US" altLang="zh-CN">
                <a:solidFill>
                  <a:srgbClr val="000000"/>
                </a:solidFill>
              </a:rPr>
              <a:t>…</a:t>
            </a:r>
          </a:p>
        </p:txBody>
      </p:sp>
      <p:sp>
        <p:nvSpPr>
          <p:cNvPr id="14" name="Text Box 62">
            <a:extLst>
              <a:ext uri="{FF2B5EF4-FFF2-40B4-BE49-F238E27FC236}">
                <a16:creationId xmlns:a16="http://schemas.microsoft.com/office/drawing/2014/main" id="{1BFC27E8-082B-574E-A82D-D6EAED5388BD}"/>
              </a:ext>
            </a:extLst>
          </p:cNvPr>
          <p:cNvSpPr txBox="1">
            <a:spLocks noChangeArrowheads="1"/>
          </p:cNvSpPr>
          <p:nvPr/>
        </p:nvSpPr>
        <p:spPr bwMode="auto">
          <a:xfrm>
            <a:off x="5461397" y="2545558"/>
            <a:ext cx="74295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rPr>
              <a:t>空闲</a:t>
            </a:r>
          </a:p>
          <a:p>
            <a:pPr>
              <a:spcBef>
                <a:spcPct val="50000"/>
              </a:spcBef>
            </a:pPr>
            <a:r>
              <a:rPr lang="zh-CN" altLang="en-US">
                <a:solidFill>
                  <a:srgbClr val="000000"/>
                </a:solidFill>
              </a:rPr>
              <a:t>空闲</a:t>
            </a:r>
          </a:p>
          <a:p>
            <a:pPr>
              <a:spcBef>
                <a:spcPct val="50000"/>
              </a:spcBef>
            </a:pPr>
            <a:r>
              <a:rPr lang="zh-CN" altLang="en-US">
                <a:solidFill>
                  <a:srgbClr val="000000"/>
                </a:solidFill>
              </a:rPr>
              <a:t>空闲</a:t>
            </a:r>
          </a:p>
          <a:p>
            <a:pPr>
              <a:spcBef>
                <a:spcPct val="50000"/>
              </a:spcBef>
            </a:pPr>
            <a:r>
              <a:rPr lang="zh-CN" altLang="en-US">
                <a:solidFill>
                  <a:srgbClr val="000000"/>
                </a:solidFill>
              </a:rPr>
              <a:t>  </a:t>
            </a:r>
            <a:r>
              <a:rPr lang="en-US" altLang="zh-CN">
                <a:solidFill>
                  <a:srgbClr val="000000"/>
                </a:solidFill>
              </a:rPr>
              <a:t>…</a:t>
            </a:r>
          </a:p>
        </p:txBody>
      </p:sp>
      <p:sp>
        <p:nvSpPr>
          <p:cNvPr id="15" name="Text Box 63">
            <a:extLst>
              <a:ext uri="{FF2B5EF4-FFF2-40B4-BE49-F238E27FC236}">
                <a16:creationId xmlns:a16="http://schemas.microsoft.com/office/drawing/2014/main" id="{9B7C10C5-EDB1-8E49-8BE5-1C09EB545C75}"/>
              </a:ext>
            </a:extLst>
          </p:cNvPr>
          <p:cNvSpPr txBox="1">
            <a:spLocks noChangeArrowheads="1"/>
          </p:cNvSpPr>
          <p:nvPr/>
        </p:nvSpPr>
        <p:spPr bwMode="auto">
          <a:xfrm>
            <a:off x="3224214" y="4725592"/>
            <a:ext cx="210383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2100">
                <a:solidFill>
                  <a:srgbClr val="0000FF"/>
                </a:solidFill>
              </a:rPr>
              <a:t> </a:t>
            </a:r>
            <a:r>
              <a:rPr lang="zh-CN" altLang="en-US" sz="2100">
                <a:solidFill>
                  <a:srgbClr val="0000FF"/>
                </a:solidFill>
              </a:rPr>
              <a:t>空闲分区表</a:t>
            </a:r>
          </a:p>
        </p:txBody>
      </p:sp>
      <p:graphicFrame>
        <p:nvGraphicFramePr>
          <p:cNvPr id="16" name="Group 158">
            <a:extLst>
              <a:ext uri="{FF2B5EF4-FFF2-40B4-BE49-F238E27FC236}">
                <a16:creationId xmlns:a16="http://schemas.microsoft.com/office/drawing/2014/main" id="{E87C0798-192E-C648-A575-7474E5AC9E29}"/>
              </a:ext>
            </a:extLst>
          </p:cNvPr>
          <p:cNvGraphicFramePr>
            <a:graphicFrameLocks noGrp="1"/>
          </p:cNvGraphicFramePr>
          <p:nvPr/>
        </p:nvGraphicFramePr>
        <p:xfrm>
          <a:off x="6761560" y="1339455"/>
          <a:ext cx="857250" cy="4502823"/>
        </p:xfrm>
        <a:graphic>
          <a:graphicData uri="http://schemas.openxmlformats.org/drawingml/2006/table">
            <a:tbl>
              <a:tblPr/>
              <a:tblGrid>
                <a:gridCol w="857250">
                  <a:extLst>
                    <a:ext uri="{9D8B030D-6E8A-4147-A177-3AD203B41FA5}">
                      <a16:colId xmlns:a16="http://schemas.microsoft.com/office/drawing/2014/main" val="20000"/>
                    </a:ext>
                  </a:extLst>
                </a:gridCol>
              </a:tblGrid>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33">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7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17" name="Text Box 159">
            <a:extLst>
              <a:ext uri="{FF2B5EF4-FFF2-40B4-BE49-F238E27FC236}">
                <a16:creationId xmlns:a16="http://schemas.microsoft.com/office/drawing/2014/main" id="{81A68985-05D0-F34A-8A44-413400F19FBB}"/>
              </a:ext>
            </a:extLst>
          </p:cNvPr>
          <p:cNvSpPr txBox="1">
            <a:spLocks noChangeArrowheads="1"/>
          </p:cNvSpPr>
          <p:nvPr/>
        </p:nvSpPr>
        <p:spPr bwMode="auto">
          <a:xfrm>
            <a:off x="6379369" y="1322786"/>
            <a:ext cx="51435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sz="1500">
                <a:solidFill>
                  <a:srgbClr val="0000FF"/>
                </a:solidFill>
              </a:rPr>
              <a:t> 8M</a:t>
            </a:r>
          </a:p>
          <a:p>
            <a:pPr>
              <a:lnSpc>
                <a:spcPct val="80000"/>
              </a:lnSpc>
              <a:spcBef>
                <a:spcPct val="50000"/>
              </a:spcBef>
            </a:pPr>
            <a:endParaRPr lang="en-US" altLang="zh-CN" sz="1500">
              <a:solidFill>
                <a:srgbClr val="0000FF"/>
              </a:solidFill>
            </a:endParaRPr>
          </a:p>
          <a:p>
            <a:pPr>
              <a:lnSpc>
                <a:spcPct val="80000"/>
              </a:lnSpc>
              <a:spcBef>
                <a:spcPct val="50000"/>
              </a:spcBef>
            </a:pPr>
            <a:r>
              <a:rPr lang="en-US" altLang="zh-CN" sz="1500">
                <a:solidFill>
                  <a:srgbClr val="0000FF"/>
                </a:solidFill>
              </a:rPr>
              <a:t>12M</a:t>
            </a:r>
          </a:p>
        </p:txBody>
      </p:sp>
      <p:sp>
        <p:nvSpPr>
          <p:cNvPr id="18" name="Text Box 160">
            <a:extLst>
              <a:ext uri="{FF2B5EF4-FFF2-40B4-BE49-F238E27FC236}">
                <a16:creationId xmlns:a16="http://schemas.microsoft.com/office/drawing/2014/main" id="{7DE12EC4-46BA-4E46-B18F-DBFF73AA2F68}"/>
              </a:ext>
            </a:extLst>
          </p:cNvPr>
          <p:cNvSpPr txBox="1">
            <a:spLocks noChangeArrowheads="1"/>
          </p:cNvSpPr>
          <p:nvPr/>
        </p:nvSpPr>
        <p:spPr bwMode="auto">
          <a:xfrm>
            <a:off x="6367463" y="235029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19" name="Text Box 161">
            <a:extLst>
              <a:ext uri="{FF2B5EF4-FFF2-40B4-BE49-F238E27FC236}">
                <a16:creationId xmlns:a16="http://schemas.microsoft.com/office/drawing/2014/main" id="{0E6CE5CB-6394-B343-A7BE-593C846E37EC}"/>
              </a:ext>
            </a:extLst>
          </p:cNvPr>
          <p:cNvSpPr txBox="1">
            <a:spLocks noChangeArrowheads="1"/>
          </p:cNvSpPr>
          <p:nvPr/>
        </p:nvSpPr>
        <p:spPr bwMode="auto">
          <a:xfrm>
            <a:off x="6367463" y="293965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18M</a:t>
            </a:r>
          </a:p>
        </p:txBody>
      </p:sp>
      <p:sp>
        <p:nvSpPr>
          <p:cNvPr id="20" name="Text Box 162">
            <a:extLst>
              <a:ext uri="{FF2B5EF4-FFF2-40B4-BE49-F238E27FC236}">
                <a16:creationId xmlns:a16="http://schemas.microsoft.com/office/drawing/2014/main" id="{E30C117A-6F42-CF4B-9D27-70422EBE579A}"/>
              </a:ext>
            </a:extLst>
          </p:cNvPr>
          <p:cNvSpPr txBox="1">
            <a:spLocks noChangeArrowheads="1"/>
          </p:cNvSpPr>
          <p:nvPr/>
        </p:nvSpPr>
        <p:spPr bwMode="auto">
          <a:xfrm>
            <a:off x="6357938" y="3611166"/>
            <a:ext cx="9144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21" name="Text Box 163">
            <a:extLst>
              <a:ext uri="{FF2B5EF4-FFF2-40B4-BE49-F238E27FC236}">
                <a16:creationId xmlns:a16="http://schemas.microsoft.com/office/drawing/2014/main" id="{31EC0C34-44DF-6A4C-B3E6-D9FEA01D80C6}"/>
              </a:ext>
            </a:extLst>
          </p:cNvPr>
          <p:cNvSpPr txBox="1">
            <a:spLocks noChangeArrowheads="1"/>
          </p:cNvSpPr>
          <p:nvPr/>
        </p:nvSpPr>
        <p:spPr bwMode="auto">
          <a:xfrm>
            <a:off x="6459141" y="4194573"/>
            <a:ext cx="10287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6M</a:t>
            </a:r>
          </a:p>
        </p:txBody>
      </p:sp>
      <p:sp>
        <p:nvSpPr>
          <p:cNvPr id="22" name="Text Box 164">
            <a:extLst>
              <a:ext uri="{FF2B5EF4-FFF2-40B4-BE49-F238E27FC236}">
                <a16:creationId xmlns:a16="http://schemas.microsoft.com/office/drawing/2014/main" id="{4DD8082E-20CA-EA4F-A255-ADC391F1A338}"/>
              </a:ext>
            </a:extLst>
          </p:cNvPr>
          <p:cNvSpPr txBox="1">
            <a:spLocks noChangeArrowheads="1"/>
          </p:cNvSpPr>
          <p:nvPr/>
        </p:nvSpPr>
        <p:spPr bwMode="auto">
          <a:xfrm>
            <a:off x="6367463" y="4814888"/>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14M</a:t>
            </a:r>
          </a:p>
        </p:txBody>
      </p:sp>
      <p:sp>
        <p:nvSpPr>
          <p:cNvPr id="23" name="Text Box 165">
            <a:extLst>
              <a:ext uri="{FF2B5EF4-FFF2-40B4-BE49-F238E27FC236}">
                <a16:creationId xmlns:a16="http://schemas.microsoft.com/office/drawing/2014/main" id="{14CC2CE3-15DE-2844-9E31-500814F5F127}"/>
              </a:ext>
            </a:extLst>
          </p:cNvPr>
          <p:cNvSpPr txBox="1">
            <a:spLocks noChangeArrowheads="1"/>
          </p:cNvSpPr>
          <p:nvPr/>
        </p:nvSpPr>
        <p:spPr bwMode="auto">
          <a:xfrm>
            <a:off x="6371035" y="5457825"/>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36M</a:t>
            </a:r>
          </a:p>
        </p:txBody>
      </p:sp>
      <p:sp>
        <p:nvSpPr>
          <p:cNvPr id="24" name="TextBox 23">
            <a:extLst>
              <a:ext uri="{FF2B5EF4-FFF2-40B4-BE49-F238E27FC236}">
                <a16:creationId xmlns:a16="http://schemas.microsoft.com/office/drawing/2014/main" id="{FE15417B-E045-6A4D-9ACF-DE3BDE131120}"/>
              </a:ext>
            </a:extLst>
          </p:cNvPr>
          <p:cNvSpPr txBox="1">
            <a:spLocks noChangeArrowheads="1"/>
          </p:cNvSpPr>
          <p:nvPr/>
        </p:nvSpPr>
        <p:spPr bwMode="auto">
          <a:xfrm>
            <a:off x="7539336" y="2196703"/>
            <a:ext cx="461665" cy="25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某一时刻内存使用情况</a:t>
            </a:r>
          </a:p>
        </p:txBody>
      </p:sp>
      <p:sp>
        <p:nvSpPr>
          <p:cNvPr id="25" name="矩形 24">
            <a:extLst>
              <a:ext uri="{FF2B5EF4-FFF2-40B4-BE49-F238E27FC236}">
                <a16:creationId xmlns:a16="http://schemas.microsoft.com/office/drawing/2014/main" id="{5A3563FB-F28D-1B41-84AE-D773427A8E45}"/>
              </a:ext>
            </a:extLst>
          </p:cNvPr>
          <p:cNvSpPr>
            <a:spLocks noChangeArrowheads="1"/>
          </p:cNvSpPr>
          <p:nvPr/>
        </p:nvSpPr>
        <p:spPr bwMode="auto">
          <a:xfrm>
            <a:off x="6768704" y="3570685"/>
            <a:ext cx="857250" cy="428625"/>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6" name="Rectangle 2">
            <a:extLst>
              <a:ext uri="{FF2B5EF4-FFF2-40B4-BE49-F238E27FC236}">
                <a16:creationId xmlns:a16="http://schemas.microsoft.com/office/drawing/2014/main" id="{FC78C254-3FCE-E54F-BB98-FB02E07A3EE7}"/>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6893881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dissolve">
                                      <p:cBhvr>
                                        <p:cTn id="19" dur="500"/>
                                        <p:tgtEl>
                                          <p:spTgt spid="2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dissolve">
                                      <p:cBhvr>
                                        <p:cTn id="25" dur="500"/>
                                        <p:tgtEl>
                                          <p:spTgt spid="2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dissolve">
                                      <p:cBhvr>
                                        <p:cTn id="28" dur="500"/>
                                        <p:tgtEl>
                                          <p:spTgt spid="23"/>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dissolve">
                                      <p:cBhvr>
                                        <p:cTn id="31" dur="500"/>
                                        <p:tgtEl>
                                          <p:spTgt spid="24"/>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dissolve">
                                      <p:cBhvr>
                                        <p:cTn id="34" dur="500"/>
                                        <p:tgtEl>
                                          <p:spTgt spid="2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blinds(horizontal)">
                                      <p:cBhvr>
                                        <p:cTn id="39" dur="500"/>
                                        <p:tgtEl>
                                          <p:spTgt spid="4"/>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linds(horizontal)">
                                      <p:cBhvr>
                                        <p:cTn id="42" dur="500"/>
                                        <p:tgtEl>
                                          <p:spTgt spid="5"/>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blinds(horizontal)">
                                      <p:cBhvr>
                                        <p:cTn id="45" dur="500"/>
                                        <p:tgtEl>
                                          <p:spTgt spid="6"/>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blinds(horizontal)">
                                      <p:cBhvr>
                                        <p:cTn id="48" dur="500"/>
                                        <p:tgtEl>
                                          <p:spTgt spid="8"/>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blinds(horizontal)">
                                      <p:cBhvr>
                                        <p:cTn id="51" dur="500"/>
                                        <p:tgtEl>
                                          <p:spTgt spid="10"/>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linds(horizontal)">
                                      <p:cBhvr>
                                        <p:cTn id="54" dur="500"/>
                                        <p:tgtEl>
                                          <p:spTgt spid="11"/>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linds(horizontal)">
                                      <p:cBhvr>
                                        <p:cTn id="57" dur="500"/>
                                        <p:tgtEl>
                                          <p:spTgt spid="12"/>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linds(horizontal)">
                                      <p:cBhvr>
                                        <p:cTn id="60" dur="500"/>
                                        <p:tgtEl>
                                          <p:spTgt spid="13"/>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linds(horizontal)">
                                      <p:cBhvr>
                                        <p:cTn id="63" dur="500"/>
                                        <p:tgtEl>
                                          <p:spTgt spid="14"/>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blinds(horizontal)">
                                      <p:cBhvr>
                                        <p:cTn id="6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0" grpId="0"/>
      <p:bldP spid="11" grpId="0"/>
      <p:bldP spid="12" grpId="0"/>
      <p:bldP spid="13" grpId="0"/>
      <p:bldP spid="14" grpId="0"/>
      <p:bldP spid="15" grpId="0"/>
      <p:bldP spid="17" grpId="0"/>
      <p:bldP spid="18" grpId="0"/>
      <p:bldP spid="19" grpId="0"/>
      <p:bldP spid="20" grpId="0"/>
      <p:bldP spid="21" grpId="0"/>
      <p:bldP spid="22" grpId="0"/>
      <p:bldP spid="23" grpId="0"/>
      <p:bldP spid="24" grpId="0"/>
      <p:bldP spid="2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B9BCA8F-C420-5F4C-8D13-5B63217CDB33}"/>
              </a:ext>
            </a:extLst>
          </p:cNvPr>
          <p:cNvSpPr>
            <a:spLocks noChangeArrowheads="1"/>
          </p:cNvSpPr>
          <p:nvPr/>
        </p:nvSpPr>
        <p:spPr bwMode="auto">
          <a:xfrm>
            <a:off x="1600200" y="1600200"/>
            <a:ext cx="1600200" cy="457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29699" name="Line 3">
            <a:extLst>
              <a:ext uri="{FF2B5EF4-FFF2-40B4-BE49-F238E27FC236}">
                <a16:creationId xmlns:a16="http://schemas.microsoft.com/office/drawing/2014/main" id="{C156F5B7-16BB-ED47-8855-F0BBCCF72E03}"/>
              </a:ext>
            </a:extLst>
          </p:cNvPr>
          <p:cNvSpPr>
            <a:spLocks noChangeShapeType="1"/>
          </p:cNvSpPr>
          <p:nvPr/>
        </p:nvSpPr>
        <p:spPr bwMode="auto">
          <a:xfrm>
            <a:off x="1943100" y="1600200"/>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0" name="Line 4">
            <a:extLst>
              <a:ext uri="{FF2B5EF4-FFF2-40B4-BE49-F238E27FC236}">
                <a16:creationId xmlns:a16="http://schemas.microsoft.com/office/drawing/2014/main" id="{1A2C17C4-3D35-DA46-A4F0-BFEE80489AD7}"/>
              </a:ext>
            </a:extLst>
          </p:cNvPr>
          <p:cNvSpPr>
            <a:spLocks noChangeShapeType="1"/>
          </p:cNvSpPr>
          <p:nvPr/>
        </p:nvSpPr>
        <p:spPr bwMode="auto">
          <a:xfrm>
            <a:off x="2857500" y="1600200"/>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1" name="Rectangle 5">
            <a:extLst>
              <a:ext uri="{FF2B5EF4-FFF2-40B4-BE49-F238E27FC236}">
                <a16:creationId xmlns:a16="http://schemas.microsoft.com/office/drawing/2014/main" id="{C79EB71B-EF85-1A49-B8B3-F69DD270EA3F}"/>
              </a:ext>
            </a:extLst>
          </p:cNvPr>
          <p:cNvSpPr>
            <a:spLocks noChangeArrowheads="1"/>
          </p:cNvSpPr>
          <p:nvPr/>
        </p:nvSpPr>
        <p:spPr bwMode="auto">
          <a:xfrm>
            <a:off x="3829050" y="1600200"/>
            <a:ext cx="1600200" cy="457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29702" name="Line 6">
            <a:extLst>
              <a:ext uri="{FF2B5EF4-FFF2-40B4-BE49-F238E27FC236}">
                <a16:creationId xmlns:a16="http://schemas.microsoft.com/office/drawing/2014/main" id="{4F26815F-40A6-C841-B5EF-26195BF7A5D2}"/>
              </a:ext>
            </a:extLst>
          </p:cNvPr>
          <p:cNvSpPr>
            <a:spLocks noChangeShapeType="1"/>
          </p:cNvSpPr>
          <p:nvPr/>
        </p:nvSpPr>
        <p:spPr bwMode="auto">
          <a:xfrm>
            <a:off x="4171950" y="1600200"/>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3" name="Line 7">
            <a:extLst>
              <a:ext uri="{FF2B5EF4-FFF2-40B4-BE49-F238E27FC236}">
                <a16:creationId xmlns:a16="http://schemas.microsoft.com/office/drawing/2014/main" id="{7BDDA23B-0CF4-F04E-AC9E-A0D6AB0AA9DC}"/>
              </a:ext>
            </a:extLst>
          </p:cNvPr>
          <p:cNvSpPr>
            <a:spLocks noChangeShapeType="1"/>
          </p:cNvSpPr>
          <p:nvPr/>
        </p:nvSpPr>
        <p:spPr bwMode="auto">
          <a:xfrm>
            <a:off x="5086350" y="1600200"/>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4" name="Rectangle 8">
            <a:extLst>
              <a:ext uri="{FF2B5EF4-FFF2-40B4-BE49-F238E27FC236}">
                <a16:creationId xmlns:a16="http://schemas.microsoft.com/office/drawing/2014/main" id="{D8F8C953-AFCD-B54A-AE8A-4B9659E4CD7A}"/>
              </a:ext>
            </a:extLst>
          </p:cNvPr>
          <p:cNvSpPr>
            <a:spLocks noChangeArrowheads="1"/>
          </p:cNvSpPr>
          <p:nvPr/>
        </p:nvSpPr>
        <p:spPr bwMode="auto">
          <a:xfrm>
            <a:off x="6000750" y="1600200"/>
            <a:ext cx="1600200" cy="457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29705" name="Line 9">
            <a:extLst>
              <a:ext uri="{FF2B5EF4-FFF2-40B4-BE49-F238E27FC236}">
                <a16:creationId xmlns:a16="http://schemas.microsoft.com/office/drawing/2014/main" id="{EB0C5FCA-35A6-BE44-A3FE-4A03BDDEAE3C}"/>
              </a:ext>
            </a:extLst>
          </p:cNvPr>
          <p:cNvSpPr>
            <a:spLocks noChangeShapeType="1"/>
          </p:cNvSpPr>
          <p:nvPr/>
        </p:nvSpPr>
        <p:spPr bwMode="auto">
          <a:xfrm>
            <a:off x="6343650" y="1600200"/>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6" name="Line 10">
            <a:extLst>
              <a:ext uri="{FF2B5EF4-FFF2-40B4-BE49-F238E27FC236}">
                <a16:creationId xmlns:a16="http://schemas.microsoft.com/office/drawing/2014/main" id="{3DBDB6D9-57F5-604A-B34E-9AAD94ECD0D8}"/>
              </a:ext>
            </a:extLst>
          </p:cNvPr>
          <p:cNvSpPr>
            <a:spLocks noChangeShapeType="1"/>
          </p:cNvSpPr>
          <p:nvPr/>
        </p:nvSpPr>
        <p:spPr bwMode="auto">
          <a:xfrm>
            <a:off x="7258050" y="1600200"/>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7" name="Freeform 13">
            <a:extLst>
              <a:ext uri="{FF2B5EF4-FFF2-40B4-BE49-F238E27FC236}">
                <a16:creationId xmlns:a16="http://schemas.microsoft.com/office/drawing/2014/main" id="{503B2A15-3188-C247-9B54-464D237C4ACC}"/>
              </a:ext>
            </a:extLst>
          </p:cNvPr>
          <p:cNvSpPr>
            <a:spLocks/>
          </p:cNvSpPr>
          <p:nvPr/>
        </p:nvSpPr>
        <p:spPr bwMode="auto">
          <a:xfrm>
            <a:off x="3143250" y="1600200"/>
            <a:ext cx="800100" cy="171450"/>
          </a:xfrm>
          <a:custGeom>
            <a:avLst/>
            <a:gdLst>
              <a:gd name="T0" fmla="*/ 0 w 672"/>
              <a:gd name="T1" fmla="*/ 2147483647 h 144"/>
              <a:gd name="T2" fmla="*/ 2147483647 w 672"/>
              <a:gd name="T3" fmla="*/ 0 h 144"/>
              <a:gd name="T4" fmla="*/ 2147483647 w 672"/>
              <a:gd name="T5" fmla="*/ 2147483647 h 144"/>
              <a:gd name="T6" fmla="*/ 0 60000 65536"/>
              <a:gd name="T7" fmla="*/ 0 60000 65536"/>
              <a:gd name="T8" fmla="*/ 0 60000 65536"/>
              <a:gd name="T9" fmla="*/ 0 w 672"/>
              <a:gd name="T10" fmla="*/ 0 h 144"/>
              <a:gd name="T11" fmla="*/ 672 w 672"/>
              <a:gd name="T12" fmla="*/ 144 h 144"/>
            </a:gdLst>
            <a:ahLst/>
            <a:cxnLst>
              <a:cxn ang="T6">
                <a:pos x="T0" y="T1"/>
              </a:cxn>
              <a:cxn ang="T7">
                <a:pos x="T2" y="T3"/>
              </a:cxn>
              <a:cxn ang="T8">
                <a:pos x="T4" y="T5"/>
              </a:cxn>
            </a:cxnLst>
            <a:rect l="T9" t="T10" r="T11" b="T12"/>
            <a:pathLst>
              <a:path w="672" h="144">
                <a:moveTo>
                  <a:pt x="0" y="144"/>
                </a:moveTo>
                <a:cubicBezTo>
                  <a:pt x="64" y="72"/>
                  <a:pt x="128" y="0"/>
                  <a:pt x="240" y="0"/>
                </a:cubicBezTo>
                <a:cubicBezTo>
                  <a:pt x="352" y="0"/>
                  <a:pt x="600" y="120"/>
                  <a:pt x="672" y="144"/>
                </a:cubicBezTo>
              </a:path>
            </a:pathLst>
          </a:custGeom>
          <a:noFill/>
          <a:ln w="190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9708" name="Freeform 14">
            <a:extLst>
              <a:ext uri="{FF2B5EF4-FFF2-40B4-BE49-F238E27FC236}">
                <a16:creationId xmlns:a16="http://schemas.microsoft.com/office/drawing/2014/main" id="{D4CA63D4-8F56-0D42-8201-D28533BEB2BB}"/>
              </a:ext>
            </a:extLst>
          </p:cNvPr>
          <p:cNvSpPr>
            <a:spLocks/>
          </p:cNvSpPr>
          <p:nvPr/>
        </p:nvSpPr>
        <p:spPr bwMode="auto">
          <a:xfrm>
            <a:off x="3086100" y="1943100"/>
            <a:ext cx="800100" cy="171450"/>
          </a:xfrm>
          <a:custGeom>
            <a:avLst/>
            <a:gdLst>
              <a:gd name="T0" fmla="*/ 2147483647 w 672"/>
              <a:gd name="T1" fmla="*/ 0 h 144"/>
              <a:gd name="T2" fmla="*/ 2147483647 w 672"/>
              <a:gd name="T3" fmla="*/ 2147483647 h 144"/>
              <a:gd name="T4" fmla="*/ 0 w 672"/>
              <a:gd name="T5" fmla="*/ 0 h 144"/>
              <a:gd name="T6" fmla="*/ 0 60000 65536"/>
              <a:gd name="T7" fmla="*/ 0 60000 65536"/>
              <a:gd name="T8" fmla="*/ 0 60000 65536"/>
              <a:gd name="T9" fmla="*/ 0 w 672"/>
              <a:gd name="T10" fmla="*/ 0 h 144"/>
              <a:gd name="T11" fmla="*/ 672 w 672"/>
              <a:gd name="T12" fmla="*/ 144 h 144"/>
            </a:gdLst>
            <a:ahLst/>
            <a:cxnLst>
              <a:cxn ang="T6">
                <a:pos x="T0" y="T1"/>
              </a:cxn>
              <a:cxn ang="T7">
                <a:pos x="T2" y="T3"/>
              </a:cxn>
              <a:cxn ang="T8">
                <a:pos x="T4" y="T5"/>
              </a:cxn>
            </a:cxnLst>
            <a:rect l="T9" t="T10" r="T11" b="T12"/>
            <a:pathLst>
              <a:path w="672" h="144">
                <a:moveTo>
                  <a:pt x="672" y="0"/>
                </a:moveTo>
                <a:cubicBezTo>
                  <a:pt x="584" y="72"/>
                  <a:pt x="496" y="144"/>
                  <a:pt x="384" y="144"/>
                </a:cubicBezTo>
                <a:cubicBezTo>
                  <a:pt x="272" y="144"/>
                  <a:pt x="136" y="72"/>
                  <a:pt x="0" y="0"/>
                </a:cubicBezTo>
              </a:path>
            </a:pathLst>
          </a:custGeom>
          <a:noFill/>
          <a:ln w="190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9709" name="Freeform 15">
            <a:extLst>
              <a:ext uri="{FF2B5EF4-FFF2-40B4-BE49-F238E27FC236}">
                <a16:creationId xmlns:a16="http://schemas.microsoft.com/office/drawing/2014/main" id="{820E0F24-63E6-084D-87C4-9CB91277D61E}"/>
              </a:ext>
            </a:extLst>
          </p:cNvPr>
          <p:cNvSpPr>
            <a:spLocks/>
          </p:cNvSpPr>
          <p:nvPr/>
        </p:nvSpPr>
        <p:spPr bwMode="auto">
          <a:xfrm>
            <a:off x="5314950" y="1600200"/>
            <a:ext cx="800100" cy="171450"/>
          </a:xfrm>
          <a:custGeom>
            <a:avLst/>
            <a:gdLst>
              <a:gd name="T0" fmla="*/ 0 w 672"/>
              <a:gd name="T1" fmla="*/ 2147483647 h 144"/>
              <a:gd name="T2" fmla="*/ 2147483647 w 672"/>
              <a:gd name="T3" fmla="*/ 0 h 144"/>
              <a:gd name="T4" fmla="*/ 2147483647 w 672"/>
              <a:gd name="T5" fmla="*/ 2147483647 h 144"/>
              <a:gd name="T6" fmla="*/ 0 60000 65536"/>
              <a:gd name="T7" fmla="*/ 0 60000 65536"/>
              <a:gd name="T8" fmla="*/ 0 60000 65536"/>
              <a:gd name="T9" fmla="*/ 0 w 672"/>
              <a:gd name="T10" fmla="*/ 0 h 144"/>
              <a:gd name="T11" fmla="*/ 672 w 672"/>
              <a:gd name="T12" fmla="*/ 144 h 144"/>
            </a:gdLst>
            <a:ahLst/>
            <a:cxnLst>
              <a:cxn ang="T6">
                <a:pos x="T0" y="T1"/>
              </a:cxn>
              <a:cxn ang="T7">
                <a:pos x="T2" y="T3"/>
              </a:cxn>
              <a:cxn ang="T8">
                <a:pos x="T4" y="T5"/>
              </a:cxn>
            </a:cxnLst>
            <a:rect l="T9" t="T10" r="T11" b="T12"/>
            <a:pathLst>
              <a:path w="672" h="144">
                <a:moveTo>
                  <a:pt x="0" y="144"/>
                </a:moveTo>
                <a:cubicBezTo>
                  <a:pt x="64" y="72"/>
                  <a:pt x="128" y="0"/>
                  <a:pt x="240" y="0"/>
                </a:cubicBezTo>
                <a:cubicBezTo>
                  <a:pt x="352" y="0"/>
                  <a:pt x="600" y="120"/>
                  <a:pt x="672" y="144"/>
                </a:cubicBezTo>
              </a:path>
            </a:pathLst>
          </a:custGeom>
          <a:noFill/>
          <a:ln w="190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29710" name="Freeform 16">
            <a:extLst>
              <a:ext uri="{FF2B5EF4-FFF2-40B4-BE49-F238E27FC236}">
                <a16:creationId xmlns:a16="http://schemas.microsoft.com/office/drawing/2014/main" id="{32826E0E-E226-8247-AC9D-D57B1BF68912}"/>
              </a:ext>
            </a:extLst>
          </p:cNvPr>
          <p:cNvSpPr>
            <a:spLocks/>
          </p:cNvSpPr>
          <p:nvPr/>
        </p:nvSpPr>
        <p:spPr bwMode="auto">
          <a:xfrm>
            <a:off x="5257800" y="1885950"/>
            <a:ext cx="800100" cy="171450"/>
          </a:xfrm>
          <a:custGeom>
            <a:avLst/>
            <a:gdLst>
              <a:gd name="T0" fmla="*/ 2147483647 w 672"/>
              <a:gd name="T1" fmla="*/ 0 h 144"/>
              <a:gd name="T2" fmla="*/ 2147483647 w 672"/>
              <a:gd name="T3" fmla="*/ 2147483647 h 144"/>
              <a:gd name="T4" fmla="*/ 0 w 672"/>
              <a:gd name="T5" fmla="*/ 0 h 144"/>
              <a:gd name="T6" fmla="*/ 0 60000 65536"/>
              <a:gd name="T7" fmla="*/ 0 60000 65536"/>
              <a:gd name="T8" fmla="*/ 0 60000 65536"/>
              <a:gd name="T9" fmla="*/ 0 w 672"/>
              <a:gd name="T10" fmla="*/ 0 h 144"/>
              <a:gd name="T11" fmla="*/ 672 w 672"/>
              <a:gd name="T12" fmla="*/ 144 h 144"/>
            </a:gdLst>
            <a:ahLst/>
            <a:cxnLst>
              <a:cxn ang="T6">
                <a:pos x="T0" y="T1"/>
              </a:cxn>
              <a:cxn ang="T7">
                <a:pos x="T2" y="T3"/>
              </a:cxn>
              <a:cxn ang="T8">
                <a:pos x="T4" y="T5"/>
              </a:cxn>
            </a:cxnLst>
            <a:rect l="T9" t="T10" r="T11" b="T12"/>
            <a:pathLst>
              <a:path w="672" h="144">
                <a:moveTo>
                  <a:pt x="672" y="0"/>
                </a:moveTo>
                <a:cubicBezTo>
                  <a:pt x="584" y="72"/>
                  <a:pt x="496" y="144"/>
                  <a:pt x="384" y="144"/>
                </a:cubicBezTo>
                <a:cubicBezTo>
                  <a:pt x="272" y="144"/>
                  <a:pt x="136" y="72"/>
                  <a:pt x="0" y="0"/>
                </a:cubicBezTo>
              </a:path>
            </a:pathLst>
          </a:custGeom>
          <a:noFill/>
          <a:ln w="190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aphicFrame>
        <p:nvGraphicFramePr>
          <p:cNvPr id="17" name="Group 113">
            <a:extLst>
              <a:ext uri="{FF2B5EF4-FFF2-40B4-BE49-F238E27FC236}">
                <a16:creationId xmlns:a16="http://schemas.microsoft.com/office/drawing/2014/main" id="{CBDA9E86-4B88-AA44-B4D2-ECA1E8037090}"/>
              </a:ext>
            </a:extLst>
          </p:cNvPr>
          <p:cNvGraphicFramePr>
            <a:graphicFrameLocks noGrp="1"/>
          </p:cNvGraphicFramePr>
          <p:nvPr/>
        </p:nvGraphicFramePr>
        <p:xfrm>
          <a:off x="3657600" y="2686051"/>
          <a:ext cx="2414588" cy="2243139"/>
        </p:xfrm>
        <a:graphic>
          <a:graphicData uri="http://schemas.openxmlformats.org/drawingml/2006/table">
            <a:tbl>
              <a:tblPr/>
              <a:tblGrid>
                <a:gridCol w="483408">
                  <a:extLst>
                    <a:ext uri="{9D8B030D-6E8A-4147-A177-3AD203B41FA5}">
                      <a16:colId xmlns:a16="http://schemas.microsoft.com/office/drawing/2014/main" val="20000"/>
                    </a:ext>
                  </a:extLst>
                </a:gridCol>
                <a:gridCol w="1447772">
                  <a:extLst>
                    <a:ext uri="{9D8B030D-6E8A-4147-A177-3AD203B41FA5}">
                      <a16:colId xmlns:a16="http://schemas.microsoft.com/office/drawing/2014/main" val="20001"/>
                    </a:ext>
                  </a:extLst>
                </a:gridCol>
                <a:gridCol w="483408">
                  <a:extLst>
                    <a:ext uri="{9D8B030D-6E8A-4147-A177-3AD203B41FA5}">
                      <a16:colId xmlns:a16="http://schemas.microsoft.com/office/drawing/2014/main" val="20002"/>
                    </a:ext>
                  </a:extLst>
                </a:gridCol>
              </a:tblGrid>
              <a:tr h="11852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28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5048">
                <a:tc>
                  <a:txBody>
                    <a:bodyPr/>
                    <a:lstStyle/>
                    <a:p>
                      <a:endParaRPr lang="zh-CN" altLang="en-US" sz="1400" dirty="0"/>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ltLang="en-US"/>
                    </a:p>
                  </a:txBody>
                  <a:tcPr/>
                </a:tc>
                <a:tc>
                  <a:txBody>
                    <a:bodyPr/>
                    <a:lstStyle/>
                    <a:p>
                      <a:endParaRPr lang="zh-CN" altLang="en-US" sz="1400" dirty="0"/>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9729" name="Text Box 111">
            <a:extLst>
              <a:ext uri="{FF2B5EF4-FFF2-40B4-BE49-F238E27FC236}">
                <a16:creationId xmlns:a16="http://schemas.microsoft.com/office/drawing/2014/main" id="{B0F41146-174D-F941-AFA9-CD24A0AE3905}"/>
              </a:ext>
            </a:extLst>
          </p:cNvPr>
          <p:cNvSpPr txBox="1">
            <a:spLocks noChangeArrowheads="1"/>
          </p:cNvSpPr>
          <p:nvPr/>
        </p:nvSpPr>
        <p:spPr bwMode="auto">
          <a:xfrm>
            <a:off x="3666233" y="2644379"/>
            <a:ext cx="46166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前向指针</a:t>
            </a:r>
          </a:p>
        </p:txBody>
      </p:sp>
      <p:sp>
        <p:nvSpPr>
          <p:cNvPr id="29730" name="Text Box 116">
            <a:extLst>
              <a:ext uri="{FF2B5EF4-FFF2-40B4-BE49-F238E27FC236}">
                <a16:creationId xmlns:a16="http://schemas.microsoft.com/office/drawing/2014/main" id="{105E7F5B-8484-874E-90AB-2B431F846779}"/>
              </a:ext>
            </a:extLst>
          </p:cNvPr>
          <p:cNvSpPr txBox="1">
            <a:spLocks noChangeArrowheads="1"/>
          </p:cNvSpPr>
          <p:nvPr/>
        </p:nvSpPr>
        <p:spPr bwMode="auto">
          <a:xfrm>
            <a:off x="3771900" y="3863580"/>
            <a:ext cx="353616" cy="708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25000"/>
              </a:lnSpc>
              <a:spcBef>
                <a:spcPct val="50000"/>
              </a:spcBef>
            </a:pPr>
            <a:endParaRPr lang="en-US" altLang="zh-CN">
              <a:solidFill>
                <a:srgbClr val="000000"/>
              </a:solidFill>
              <a:latin typeface="幼圆" pitchFamily="49" charset="-122"/>
              <a:ea typeface="幼圆" pitchFamily="49" charset="-122"/>
            </a:endParaRPr>
          </a:p>
          <a:p>
            <a:pPr>
              <a:lnSpc>
                <a:spcPct val="10000"/>
              </a:lnSpc>
              <a:spcBef>
                <a:spcPct val="50000"/>
              </a:spcBef>
            </a:pPr>
            <a:r>
              <a:rPr lang="en-US" altLang="zh-CN">
                <a:solidFill>
                  <a:srgbClr val="000000"/>
                </a:solidFill>
                <a:latin typeface="幼圆" pitchFamily="49" charset="-122"/>
                <a:ea typeface="幼圆" pitchFamily="49" charset="-122"/>
              </a:rPr>
              <a:t>N</a:t>
            </a:r>
          </a:p>
          <a:p>
            <a:pPr>
              <a:lnSpc>
                <a:spcPct val="10000"/>
              </a:lnSpc>
              <a:spcBef>
                <a:spcPct val="50000"/>
              </a:spcBef>
            </a:pPr>
            <a:r>
              <a:rPr lang="en-US" altLang="zh-CN">
                <a:solidFill>
                  <a:srgbClr val="000000"/>
                </a:solidFill>
                <a:latin typeface="幼圆" pitchFamily="49" charset="-122"/>
                <a:ea typeface="幼圆" pitchFamily="49" charset="-122"/>
              </a:rPr>
              <a:t>+</a:t>
            </a:r>
          </a:p>
          <a:p>
            <a:pPr>
              <a:lnSpc>
                <a:spcPct val="10000"/>
              </a:lnSpc>
              <a:spcBef>
                <a:spcPct val="50000"/>
              </a:spcBef>
            </a:pPr>
            <a:r>
              <a:rPr lang="en-US" altLang="zh-CN">
                <a:solidFill>
                  <a:srgbClr val="000000"/>
                </a:solidFill>
                <a:latin typeface="幼圆" pitchFamily="49" charset="-122"/>
                <a:ea typeface="幼圆" pitchFamily="49" charset="-122"/>
              </a:rPr>
              <a:t>2</a:t>
            </a:r>
          </a:p>
        </p:txBody>
      </p:sp>
      <p:sp>
        <p:nvSpPr>
          <p:cNvPr id="29731" name="Text Box 117">
            <a:extLst>
              <a:ext uri="{FF2B5EF4-FFF2-40B4-BE49-F238E27FC236}">
                <a16:creationId xmlns:a16="http://schemas.microsoft.com/office/drawing/2014/main" id="{4EE36322-2E92-E94A-A285-FB55337075F4}"/>
              </a:ext>
            </a:extLst>
          </p:cNvPr>
          <p:cNvSpPr txBox="1">
            <a:spLocks noChangeArrowheads="1"/>
          </p:cNvSpPr>
          <p:nvPr/>
        </p:nvSpPr>
        <p:spPr bwMode="auto">
          <a:xfrm>
            <a:off x="5657850" y="3905251"/>
            <a:ext cx="353616" cy="666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10000"/>
              </a:lnSpc>
              <a:spcBef>
                <a:spcPct val="50000"/>
              </a:spcBef>
            </a:pPr>
            <a:endParaRPr lang="en-US" altLang="zh-CN">
              <a:solidFill>
                <a:srgbClr val="000000"/>
              </a:solidFill>
              <a:latin typeface="幼圆" pitchFamily="49" charset="-122"/>
              <a:ea typeface="幼圆" pitchFamily="49" charset="-122"/>
            </a:endParaRPr>
          </a:p>
          <a:p>
            <a:pPr>
              <a:lnSpc>
                <a:spcPct val="10000"/>
              </a:lnSpc>
              <a:spcBef>
                <a:spcPct val="50000"/>
              </a:spcBef>
            </a:pPr>
            <a:r>
              <a:rPr lang="en-US" altLang="zh-CN">
                <a:solidFill>
                  <a:srgbClr val="000000"/>
                </a:solidFill>
                <a:latin typeface="幼圆" pitchFamily="49" charset="-122"/>
                <a:ea typeface="幼圆" pitchFamily="49" charset="-122"/>
              </a:rPr>
              <a:t>N</a:t>
            </a:r>
          </a:p>
          <a:p>
            <a:pPr>
              <a:lnSpc>
                <a:spcPct val="10000"/>
              </a:lnSpc>
              <a:spcBef>
                <a:spcPct val="50000"/>
              </a:spcBef>
            </a:pPr>
            <a:r>
              <a:rPr lang="en-US" altLang="zh-CN">
                <a:solidFill>
                  <a:srgbClr val="000000"/>
                </a:solidFill>
                <a:latin typeface="幼圆" pitchFamily="49" charset="-122"/>
                <a:ea typeface="幼圆" pitchFamily="49" charset="-122"/>
              </a:rPr>
              <a:t>+</a:t>
            </a:r>
          </a:p>
          <a:p>
            <a:pPr>
              <a:lnSpc>
                <a:spcPct val="10000"/>
              </a:lnSpc>
              <a:spcBef>
                <a:spcPct val="50000"/>
              </a:spcBef>
            </a:pPr>
            <a:r>
              <a:rPr lang="en-US" altLang="zh-CN">
                <a:solidFill>
                  <a:srgbClr val="000000"/>
                </a:solidFill>
                <a:latin typeface="幼圆" pitchFamily="49" charset="-122"/>
                <a:ea typeface="幼圆" pitchFamily="49" charset="-122"/>
              </a:rPr>
              <a:t>2</a:t>
            </a:r>
          </a:p>
        </p:txBody>
      </p:sp>
      <p:sp>
        <p:nvSpPr>
          <p:cNvPr id="29732" name="Text Box 118">
            <a:extLst>
              <a:ext uri="{FF2B5EF4-FFF2-40B4-BE49-F238E27FC236}">
                <a16:creationId xmlns:a16="http://schemas.microsoft.com/office/drawing/2014/main" id="{A8A92BBD-B343-124F-9870-5F26522C7E59}"/>
              </a:ext>
            </a:extLst>
          </p:cNvPr>
          <p:cNvSpPr txBox="1">
            <a:spLocks noChangeArrowheads="1"/>
          </p:cNvSpPr>
          <p:nvPr/>
        </p:nvSpPr>
        <p:spPr bwMode="auto">
          <a:xfrm>
            <a:off x="3771901" y="4582716"/>
            <a:ext cx="235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0</a:t>
            </a:r>
          </a:p>
        </p:txBody>
      </p:sp>
      <p:sp>
        <p:nvSpPr>
          <p:cNvPr id="29733" name="Text Box 119">
            <a:extLst>
              <a:ext uri="{FF2B5EF4-FFF2-40B4-BE49-F238E27FC236}">
                <a16:creationId xmlns:a16="http://schemas.microsoft.com/office/drawing/2014/main" id="{0C10D62F-A9CF-EE4A-A18A-5636B8DC763F}"/>
              </a:ext>
            </a:extLst>
          </p:cNvPr>
          <p:cNvSpPr txBox="1">
            <a:spLocks noChangeArrowheads="1"/>
          </p:cNvSpPr>
          <p:nvPr/>
        </p:nvSpPr>
        <p:spPr bwMode="auto">
          <a:xfrm>
            <a:off x="5664994" y="4529138"/>
            <a:ext cx="353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0</a:t>
            </a:r>
          </a:p>
        </p:txBody>
      </p:sp>
      <p:sp>
        <p:nvSpPr>
          <p:cNvPr id="29734" name="Text Box 120">
            <a:extLst>
              <a:ext uri="{FF2B5EF4-FFF2-40B4-BE49-F238E27FC236}">
                <a16:creationId xmlns:a16="http://schemas.microsoft.com/office/drawing/2014/main" id="{D3AB4385-52DD-4B4B-873E-1D666DE55967}"/>
              </a:ext>
            </a:extLst>
          </p:cNvPr>
          <p:cNvSpPr txBox="1">
            <a:spLocks noChangeArrowheads="1"/>
          </p:cNvSpPr>
          <p:nvPr/>
        </p:nvSpPr>
        <p:spPr bwMode="auto">
          <a:xfrm>
            <a:off x="4145757" y="3531395"/>
            <a:ext cx="1884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N</a:t>
            </a:r>
            <a:r>
              <a:rPr lang="zh-CN" altLang="en-US">
                <a:solidFill>
                  <a:srgbClr val="000000"/>
                </a:solidFill>
                <a:latin typeface="幼圆" pitchFamily="49" charset="-122"/>
                <a:ea typeface="幼圆" pitchFamily="49" charset="-122"/>
              </a:rPr>
              <a:t>个字节可用</a:t>
            </a:r>
          </a:p>
        </p:txBody>
      </p:sp>
      <p:sp>
        <p:nvSpPr>
          <p:cNvPr id="29735" name="Text Box 121">
            <a:extLst>
              <a:ext uri="{FF2B5EF4-FFF2-40B4-BE49-F238E27FC236}">
                <a16:creationId xmlns:a16="http://schemas.microsoft.com/office/drawing/2014/main" id="{226ADF61-2688-1441-A10B-930BB03BCA3D}"/>
              </a:ext>
            </a:extLst>
          </p:cNvPr>
          <p:cNvSpPr txBox="1">
            <a:spLocks noChangeArrowheads="1"/>
          </p:cNvSpPr>
          <p:nvPr/>
        </p:nvSpPr>
        <p:spPr bwMode="auto">
          <a:xfrm>
            <a:off x="4021931" y="5143500"/>
            <a:ext cx="2800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latin typeface="幼圆" pitchFamily="49" charset="-122"/>
                <a:ea typeface="幼圆" pitchFamily="49" charset="-122"/>
              </a:rPr>
              <a:t>空闲链结构</a:t>
            </a:r>
          </a:p>
        </p:txBody>
      </p:sp>
      <p:sp>
        <p:nvSpPr>
          <p:cNvPr id="29736" name="Line 122">
            <a:extLst>
              <a:ext uri="{FF2B5EF4-FFF2-40B4-BE49-F238E27FC236}">
                <a16:creationId xmlns:a16="http://schemas.microsoft.com/office/drawing/2014/main" id="{A1ACCEAB-9AF5-BE43-B1A0-8F7CB458E713}"/>
              </a:ext>
            </a:extLst>
          </p:cNvPr>
          <p:cNvSpPr>
            <a:spLocks noChangeShapeType="1"/>
          </p:cNvSpPr>
          <p:nvPr/>
        </p:nvSpPr>
        <p:spPr bwMode="auto">
          <a:xfrm flipH="1">
            <a:off x="3657600" y="2057400"/>
            <a:ext cx="171450" cy="62865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37" name="Line 123">
            <a:extLst>
              <a:ext uri="{FF2B5EF4-FFF2-40B4-BE49-F238E27FC236}">
                <a16:creationId xmlns:a16="http://schemas.microsoft.com/office/drawing/2014/main" id="{EEB28258-F1A4-7541-9919-48F8C93A1742}"/>
              </a:ext>
            </a:extLst>
          </p:cNvPr>
          <p:cNvSpPr>
            <a:spLocks noChangeShapeType="1"/>
          </p:cNvSpPr>
          <p:nvPr/>
        </p:nvSpPr>
        <p:spPr bwMode="auto">
          <a:xfrm>
            <a:off x="5429250" y="2057400"/>
            <a:ext cx="571500" cy="62865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738" name="Text Box 111">
            <a:extLst>
              <a:ext uri="{FF2B5EF4-FFF2-40B4-BE49-F238E27FC236}">
                <a16:creationId xmlns:a16="http://schemas.microsoft.com/office/drawing/2014/main" id="{44EA9B8D-FE48-D940-9D9F-D79FD9CD6963}"/>
              </a:ext>
            </a:extLst>
          </p:cNvPr>
          <p:cNvSpPr txBox="1">
            <a:spLocks noChangeArrowheads="1"/>
          </p:cNvSpPr>
          <p:nvPr/>
        </p:nvSpPr>
        <p:spPr bwMode="auto">
          <a:xfrm>
            <a:off x="5516464" y="2661047"/>
            <a:ext cx="46166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后向指针</a:t>
            </a:r>
          </a:p>
        </p:txBody>
      </p:sp>
      <p:sp>
        <p:nvSpPr>
          <p:cNvPr id="27" name="TextBox 26">
            <a:extLst>
              <a:ext uri="{FF2B5EF4-FFF2-40B4-BE49-F238E27FC236}">
                <a16:creationId xmlns:a16="http://schemas.microsoft.com/office/drawing/2014/main" id="{21DA9F45-F536-3C4D-A684-9A26A6855114}"/>
              </a:ext>
            </a:extLst>
          </p:cNvPr>
          <p:cNvSpPr txBox="1">
            <a:spLocks noChangeArrowheads="1"/>
          </p:cNvSpPr>
          <p:nvPr/>
        </p:nvSpPr>
        <p:spPr bwMode="auto">
          <a:xfrm>
            <a:off x="1547812" y="3213497"/>
            <a:ext cx="205263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sz="2100">
                <a:solidFill>
                  <a:srgbClr val="C00000"/>
                </a:solidFill>
                <a:latin typeface="幼圆" pitchFamily="49" charset="-122"/>
                <a:ea typeface="幼圆" pitchFamily="49" charset="-122"/>
              </a:rPr>
              <a:t>1.</a:t>
            </a:r>
            <a:r>
              <a:rPr lang="zh-CN" altLang="en-US" sz="2100">
                <a:solidFill>
                  <a:srgbClr val="C00000"/>
                </a:solidFill>
                <a:latin typeface="幼圆" pitchFamily="49" charset="-122"/>
                <a:ea typeface="幼圆" pitchFamily="49" charset="-122"/>
              </a:rPr>
              <a:t>有没有必要设置状态位？</a:t>
            </a:r>
            <a:endParaRPr lang="en-US" altLang="zh-CN" sz="2100">
              <a:solidFill>
                <a:srgbClr val="C00000"/>
              </a:solidFill>
              <a:latin typeface="幼圆" pitchFamily="49" charset="-122"/>
              <a:ea typeface="幼圆" pitchFamily="49" charset="-122"/>
            </a:endParaRPr>
          </a:p>
          <a:p>
            <a:r>
              <a:rPr lang="en-US" altLang="zh-CN" sz="2100">
                <a:solidFill>
                  <a:srgbClr val="C00000"/>
                </a:solidFill>
                <a:latin typeface="幼圆" pitchFamily="49" charset="-122"/>
                <a:ea typeface="幼圆" pitchFamily="49" charset="-122"/>
              </a:rPr>
              <a:t>2.</a:t>
            </a:r>
            <a:r>
              <a:rPr lang="zh-CN" altLang="en-US" sz="2100">
                <a:solidFill>
                  <a:srgbClr val="C00000"/>
                </a:solidFill>
                <a:latin typeface="幼圆" pitchFamily="49" charset="-122"/>
                <a:ea typeface="幼圆" pitchFamily="49" charset="-122"/>
              </a:rPr>
              <a:t>前后向指针信息分别保存在空闲分区的前后是否合理？</a:t>
            </a:r>
            <a:endParaRPr lang="en-US" altLang="zh-CN" sz="2100">
              <a:solidFill>
                <a:srgbClr val="C00000"/>
              </a:solidFill>
              <a:latin typeface="幼圆" pitchFamily="49" charset="-122"/>
              <a:ea typeface="幼圆" pitchFamily="49" charset="-122"/>
            </a:endParaRPr>
          </a:p>
        </p:txBody>
      </p:sp>
      <p:sp>
        <p:nvSpPr>
          <p:cNvPr id="28" name="Rectangle 2">
            <a:extLst>
              <a:ext uri="{FF2B5EF4-FFF2-40B4-BE49-F238E27FC236}">
                <a16:creationId xmlns:a16="http://schemas.microsoft.com/office/drawing/2014/main" id="{5FC76C08-D4AF-F94A-8163-C3F8E8E8D895}"/>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3062215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iterate type="lt">
                                    <p:tmPct val="0"/>
                                  </p:iterate>
                                  <p:childTnLst>
                                    <p:set>
                                      <p:cBhvr>
                                        <p:cTn id="6" dur="1" fill="hold">
                                          <p:stCondLst>
                                            <p:cond delay="0"/>
                                          </p:stCondLst>
                                        </p:cTn>
                                        <p:tgtEl>
                                          <p:spTgt spid="27">
                                            <p:txEl>
                                              <p:pRg st="0" end="0"/>
                                            </p:txEl>
                                          </p:spTgt>
                                        </p:tgtEl>
                                        <p:attrNameLst>
                                          <p:attrName>style.visibility</p:attrName>
                                        </p:attrNameLst>
                                      </p:cBhvr>
                                      <p:to>
                                        <p:strVal val="visible"/>
                                      </p:to>
                                    </p:set>
                                    <p:animEffect transition="in" filter="wipe(down)">
                                      <p:cBhvr>
                                        <p:cTn id="7" dur="580">
                                          <p:stCondLst>
                                            <p:cond delay="0"/>
                                          </p:stCondLst>
                                        </p:cTn>
                                        <p:tgtEl>
                                          <p:spTgt spid="27">
                                            <p:txEl>
                                              <p:pRg st="0" end="0"/>
                                            </p:txEl>
                                          </p:spTgt>
                                        </p:tgtEl>
                                      </p:cBhvr>
                                    </p:animEffect>
                                    <p:anim calcmode="lin" valueType="num">
                                      <p:cBhvr>
                                        <p:cTn id="8" dur="1822" tmFilter="0,0; 0.14,0.36; 0.43,0.73; 0.71,0.91; 1.0,1.0">
                                          <p:stCondLst>
                                            <p:cond delay="0"/>
                                          </p:stCondLst>
                                        </p:cTn>
                                        <p:tgtEl>
                                          <p:spTgt spid="2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7">
                                            <p:txEl>
                                              <p:pRg st="0" end="0"/>
                                            </p:txEl>
                                          </p:spTgt>
                                        </p:tgtEl>
                                      </p:cBhvr>
                                      <p:to x="100000" y="60000"/>
                                    </p:animScale>
                                    <p:animScale>
                                      <p:cBhvr>
                                        <p:cTn id="14" dur="166" decel="50000">
                                          <p:stCondLst>
                                            <p:cond delay="676"/>
                                          </p:stCondLst>
                                        </p:cTn>
                                        <p:tgtEl>
                                          <p:spTgt spid="27">
                                            <p:txEl>
                                              <p:pRg st="0" end="0"/>
                                            </p:txEl>
                                          </p:spTgt>
                                        </p:tgtEl>
                                      </p:cBhvr>
                                      <p:to x="100000" y="100000"/>
                                    </p:animScale>
                                    <p:animScale>
                                      <p:cBhvr>
                                        <p:cTn id="15" dur="26">
                                          <p:stCondLst>
                                            <p:cond delay="1312"/>
                                          </p:stCondLst>
                                        </p:cTn>
                                        <p:tgtEl>
                                          <p:spTgt spid="27">
                                            <p:txEl>
                                              <p:pRg st="0" end="0"/>
                                            </p:txEl>
                                          </p:spTgt>
                                        </p:tgtEl>
                                      </p:cBhvr>
                                      <p:to x="100000" y="80000"/>
                                    </p:animScale>
                                    <p:animScale>
                                      <p:cBhvr>
                                        <p:cTn id="16" dur="166" decel="50000">
                                          <p:stCondLst>
                                            <p:cond delay="1338"/>
                                          </p:stCondLst>
                                        </p:cTn>
                                        <p:tgtEl>
                                          <p:spTgt spid="27">
                                            <p:txEl>
                                              <p:pRg st="0" end="0"/>
                                            </p:txEl>
                                          </p:spTgt>
                                        </p:tgtEl>
                                      </p:cBhvr>
                                      <p:to x="100000" y="100000"/>
                                    </p:animScale>
                                    <p:animScale>
                                      <p:cBhvr>
                                        <p:cTn id="17" dur="26">
                                          <p:stCondLst>
                                            <p:cond delay="1642"/>
                                          </p:stCondLst>
                                        </p:cTn>
                                        <p:tgtEl>
                                          <p:spTgt spid="27">
                                            <p:txEl>
                                              <p:pRg st="0" end="0"/>
                                            </p:txEl>
                                          </p:spTgt>
                                        </p:tgtEl>
                                      </p:cBhvr>
                                      <p:to x="100000" y="90000"/>
                                    </p:animScale>
                                    <p:animScale>
                                      <p:cBhvr>
                                        <p:cTn id="18" dur="166" decel="50000">
                                          <p:stCondLst>
                                            <p:cond delay="1668"/>
                                          </p:stCondLst>
                                        </p:cTn>
                                        <p:tgtEl>
                                          <p:spTgt spid="27">
                                            <p:txEl>
                                              <p:pRg st="0" end="0"/>
                                            </p:txEl>
                                          </p:spTgt>
                                        </p:tgtEl>
                                      </p:cBhvr>
                                      <p:to x="100000" y="100000"/>
                                    </p:animScale>
                                    <p:animScale>
                                      <p:cBhvr>
                                        <p:cTn id="19" dur="26">
                                          <p:stCondLst>
                                            <p:cond delay="1808"/>
                                          </p:stCondLst>
                                        </p:cTn>
                                        <p:tgtEl>
                                          <p:spTgt spid="27">
                                            <p:txEl>
                                              <p:pRg st="0" end="0"/>
                                            </p:txEl>
                                          </p:spTgt>
                                        </p:tgtEl>
                                      </p:cBhvr>
                                      <p:to x="100000" y="95000"/>
                                    </p:animScale>
                                    <p:animScale>
                                      <p:cBhvr>
                                        <p:cTn id="20" dur="166" decel="50000">
                                          <p:stCondLst>
                                            <p:cond delay="1834"/>
                                          </p:stCondLst>
                                        </p:cTn>
                                        <p:tgtEl>
                                          <p:spTgt spid="27">
                                            <p:txEl>
                                              <p:pRg st="0" end="0"/>
                                            </p:txEl>
                                          </p:spTgt>
                                        </p:tgtEl>
                                      </p:cBhvr>
                                      <p:to x="100000" y="100000"/>
                                    </p:animScale>
                                  </p:childTnLst>
                                  <p:subTnLst>
                                    <p:set>
                                      <p:cBhvr override="childStyle">
                                        <p:cTn dur="1" fill="hold" display="0" masterRel="nextClick" afterEffect="1"/>
                                        <p:tgtEl>
                                          <p:spTgt spid="27">
                                            <p:txEl>
                                              <p:pRg st="0" end="0"/>
                                            </p:txEl>
                                          </p:spTgt>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26" presetClass="entr" presetSubtype="0" fill="hold" grpId="0" nodeType="clickEffect">
                                  <p:stCondLst>
                                    <p:cond delay="0"/>
                                  </p:stCondLst>
                                  <p:iterate type="lt">
                                    <p:tmPct val="0"/>
                                  </p:iterate>
                                  <p:childTnLst>
                                    <p:set>
                                      <p:cBhvr>
                                        <p:cTn id="24" dur="1" fill="hold">
                                          <p:stCondLst>
                                            <p:cond delay="0"/>
                                          </p:stCondLst>
                                        </p:cTn>
                                        <p:tgtEl>
                                          <p:spTgt spid="27">
                                            <p:txEl>
                                              <p:pRg st="1" end="1"/>
                                            </p:txEl>
                                          </p:spTgt>
                                        </p:tgtEl>
                                        <p:attrNameLst>
                                          <p:attrName>style.visibility</p:attrName>
                                        </p:attrNameLst>
                                      </p:cBhvr>
                                      <p:to>
                                        <p:strVal val="visible"/>
                                      </p:to>
                                    </p:set>
                                    <p:animEffect transition="in" filter="wipe(down)">
                                      <p:cBhvr>
                                        <p:cTn id="25" dur="580">
                                          <p:stCondLst>
                                            <p:cond delay="0"/>
                                          </p:stCondLst>
                                        </p:cTn>
                                        <p:tgtEl>
                                          <p:spTgt spid="27">
                                            <p:txEl>
                                              <p:pRg st="1" end="1"/>
                                            </p:txEl>
                                          </p:spTgt>
                                        </p:tgtEl>
                                      </p:cBhvr>
                                    </p:animEffect>
                                    <p:anim calcmode="lin" valueType="num">
                                      <p:cBhvr>
                                        <p:cTn id="26" dur="1822" tmFilter="0,0; 0.14,0.36; 0.43,0.73; 0.71,0.91; 1.0,1.0">
                                          <p:stCondLst>
                                            <p:cond delay="0"/>
                                          </p:stCondLst>
                                        </p:cTn>
                                        <p:tgtEl>
                                          <p:spTgt spid="27">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7">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7">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7">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7">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7">
                                            <p:txEl>
                                              <p:pRg st="1" end="1"/>
                                            </p:txEl>
                                          </p:spTgt>
                                        </p:tgtEl>
                                      </p:cBhvr>
                                      <p:to x="100000" y="60000"/>
                                    </p:animScale>
                                    <p:animScale>
                                      <p:cBhvr>
                                        <p:cTn id="32" dur="166" decel="50000">
                                          <p:stCondLst>
                                            <p:cond delay="676"/>
                                          </p:stCondLst>
                                        </p:cTn>
                                        <p:tgtEl>
                                          <p:spTgt spid="27">
                                            <p:txEl>
                                              <p:pRg st="1" end="1"/>
                                            </p:txEl>
                                          </p:spTgt>
                                        </p:tgtEl>
                                      </p:cBhvr>
                                      <p:to x="100000" y="100000"/>
                                    </p:animScale>
                                    <p:animScale>
                                      <p:cBhvr>
                                        <p:cTn id="33" dur="26">
                                          <p:stCondLst>
                                            <p:cond delay="1312"/>
                                          </p:stCondLst>
                                        </p:cTn>
                                        <p:tgtEl>
                                          <p:spTgt spid="27">
                                            <p:txEl>
                                              <p:pRg st="1" end="1"/>
                                            </p:txEl>
                                          </p:spTgt>
                                        </p:tgtEl>
                                      </p:cBhvr>
                                      <p:to x="100000" y="80000"/>
                                    </p:animScale>
                                    <p:animScale>
                                      <p:cBhvr>
                                        <p:cTn id="34" dur="166" decel="50000">
                                          <p:stCondLst>
                                            <p:cond delay="1338"/>
                                          </p:stCondLst>
                                        </p:cTn>
                                        <p:tgtEl>
                                          <p:spTgt spid="27">
                                            <p:txEl>
                                              <p:pRg st="1" end="1"/>
                                            </p:txEl>
                                          </p:spTgt>
                                        </p:tgtEl>
                                      </p:cBhvr>
                                      <p:to x="100000" y="100000"/>
                                    </p:animScale>
                                    <p:animScale>
                                      <p:cBhvr>
                                        <p:cTn id="35" dur="26">
                                          <p:stCondLst>
                                            <p:cond delay="1642"/>
                                          </p:stCondLst>
                                        </p:cTn>
                                        <p:tgtEl>
                                          <p:spTgt spid="27">
                                            <p:txEl>
                                              <p:pRg st="1" end="1"/>
                                            </p:txEl>
                                          </p:spTgt>
                                        </p:tgtEl>
                                      </p:cBhvr>
                                      <p:to x="100000" y="90000"/>
                                    </p:animScale>
                                    <p:animScale>
                                      <p:cBhvr>
                                        <p:cTn id="36" dur="166" decel="50000">
                                          <p:stCondLst>
                                            <p:cond delay="1668"/>
                                          </p:stCondLst>
                                        </p:cTn>
                                        <p:tgtEl>
                                          <p:spTgt spid="27">
                                            <p:txEl>
                                              <p:pRg st="1" end="1"/>
                                            </p:txEl>
                                          </p:spTgt>
                                        </p:tgtEl>
                                      </p:cBhvr>
                                      <p:to x="100000" y="100000"/>
                                    </p:animScale>
                                    <p:animScale>
                                      <p:cBhvr>
                                        <p:cTn id="37" dur="26">
                                          <p:stCondLst>
                                            <p:cond delay="1808"/>
                                          </p:stCondLst>
                                        </p:cTn>
                                        <p:tgtEl>
                                          <p:spTgt spid="27">
                                            <p:txEl>
                                              <p:pRg st="1" end="1"/>
                                            </p:txEl>
                                          </p:spTgt>
                                        </p:tgtEl>
                                      </p:cBhvr>
                                      <p:to x="100000" y="95000"/>
                                    </p:animScale>
                                    <p:animScale>
                                      <p:cBhvr>
                                        <p:cTn id="38" dur="166" decel="50000">
                                          <p:stCondLst>
                                            <p:cond delay="1834"/>
                                          </p:stCondLst>
                                        </p:cTn>
                                        <p:tgtEl>
                                          <p:spTgt spid="27">
                                            <p:txEl>
                                              <p:pRg st="1" end="1"/>
                                            </p:txEl>
                                          </p:spTgt>
                                        </p:tgtEl>
                                      </p:cBhvr>
                                      <p:to x="100000" y="100000"/>
                                    </p:animScale>
                                  </p:childTnLst>
                                  <p:subTnLst>
                                    <p:set>
                                      <p:cBhvr override="childStyle">
                                        <p:cTn dur="1" fill="hold" display="0" masterRel="nextClick" afterEffect="1"/>
                                        <p:tgtEl>
                                          <p:spTgt spid="27">
                                            <p:txEl>
                                              <p:pRg st="1" end="1"/>
                                            </p:txEl>
                                          </p:spTgt>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内容占位符 2">
            <a:extLst>
              <a:ext uri="{FF2B5EF4-FFF2-40B4-BE49-F238E27FC236}">
                <a16:creationId xmlns:a16="http://schemas.microsoft.com/office/drawing/2014/main" id="{8A342410-5BAB-7B45-873B-B8A6F3AD46DF}"/>
              </a:ext>
            </a:extLst>
          </p:cNvPr>
          <p:cNvSpPr>
            <a:spLocks noGrp="1"/>
          </p:cNvSpPr>
          <p:nvPr>
            <p:ph idx="1"/>
          </p:nvPr>
        </p:nvSpPr>
        <p:spPr>
          <a:xfrm>
            <a:off x="1043608" y="1052736"/>
            <a:ext cx="6850237" cy="4733702"/>
          </a:xfrm>
        </p:spPr>
        <p:txBody>
          <a:bodyPr/>
          <a:lstStyle/>
          <a:p>
            <a:pPr>
              <a:buClr>
                <a:srgbClr val="0000FF"/>
              </a:buClr>
              <a:buFont typeface="Monotype Sorts" pitchFamily="2" charset="2"/>
              <a:buNone/>
            </a:pPr>
            <a:r>
              <a:rPr lang="zh-CN" altLang="en-US" sz="2100" b="1" dirty="0">
                <a:solidFill>
                  <a:srgbClr val="FF3300"/>
                </a:solidFill>
                <a:latin typeface="幼圆" pitchFamily="49" charset="-122"/>
                <a:ea typeface="幼圆" pitchFamily="49" charset="-122"/>
              </a:rPr>
              <a:t>分区分配算法：</a:t>
            </a:r>
            <a:r>
              <a:rPr lang="zh-CN" altLang="en-US" sz="2100" b="1" dirty="0">
                <a:solidFill>
                  <a:srgbClr val="000000"/>
                </a:solidFill>
                <a:latin typeface="幼圆" pitchFamily="49" charset="-122"/>
                <a:ea typeface="幼圆" pitchFamily="49" charset="-122"/>
              </a:rPr>
              <a:t>把一个新作业装入内存，须按照一定的分配算法，从空闲分区表或空闲分区链中，选出一分区分配给该作业。</a:t>
            </a:r>
            <a:endParaRPr lang="en-US" altLang="zh-CN" sz="2100" b="1" dirty="0">
              <a:solidFill>
                <a:srgbClr val="0000FF"/>
              </a:solidFill>
              <a:latin typeface="幼圆" pitchFamily="49" charset="-122"/>
              <a:ea typeface="幼圆" pitchFamily="49" charset="-122"/>
            </a:endParaRPr>
          </a:p>
          <a:p>
            <a:pPr lvl="1">
              <a:buClr>
                <a:srgbClr val="0000FF"/>
              </a:buClr>
              <a:buFont typeface="Wingdings" pitchFamily="2" charset="2"/>
              <a:buChar char="n"/>
            </a:pPr>
            <a:r>
              <a:rPr lang="zh-CN" altLang="en-US" b="1" dirty="0">
                <a:solidFill>
                  <a:srgbClr val="D60093"/>
                </a:solidFill>
                <a:latin typeface="幼圆" pitchFamily="49" charset="-122"/>
                <a:ea typeface="幼圆" pitchFamily="49" charset="-122"/>
              </a:rPr>
              <a:t>基于顺序搜索的动态分区分配算法</a:t>
            </a:r>
            <a:endParaRPr lang="en-US" altLang="zh-CN" b="1" dirty="0">
              <a:solidFill>
                <a:srgbClr val="D60093"/>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首次适应算法</a:t>
            </a:r>
            <a:endParaRPr lang="en-US" altLang="zh-CN" sz="2100" b="1" dirty="0">
              <a:solidFill>
                <a:srgbClr val="000000"/>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循环首次适应算法</a:t>
            </a:r>
            <a:endParaRPr lang="en-US" altLang="zh-CN" sz="2100" b="1" dirty="0">
              <a:solidFill>
                <a:srgbClr val="000000"/>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最佳适应算法</a:t>
            </a:r>
            <a:endParaRPr lang="en-US" altLang="zh-CN" sz="2100" b="1" dirty="0">
              <a:solidFill>
                <a:srgbClr val="000000"/>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最坏适应算法</a:t>
            </a:r>
            <a:endParaRPr lang="en-US" altLang="zh-CN" sz="2100" b="1" dirty="0">
              <a:solidFill>
                <a:srgbClr val="000000"/>
              </a:solidFill>
              <a:latin typeface="幼圆" pitchFamily="49" charset="-122"/>
              <a:ea typeface="幼圆" pitchFamily="49" charset="-122"/>
            </a:endParaRPr>
          </a:p>
          <a:p>
            <a:pPr lvl="1">
              <a:buClr>
                <a:srgbClr val="0000FF"/>
              </a:buClr>
              <a:buFont typeface="Wingdings" pitchFamily="2" charset="2"/>
              <a:buChar char="n"/>
            </a:pPr>
            <a:r>
              <a:rPr lang="zh-CN" altLang="en-US" b="1" dirty="0">
                <a:solidFill>
                  <a:srgbClr val="D60093"/>
                </a:solidFill>
                <a:latin typeface="幼圆" pitchFamily="49" charset="-122"/>
                <a:ea typeface="幼圆" pitchFamily="49" charset="-122"/>
              </a:rPr>
              <a:t>基于索引搜索的动态分区分配算法</a:t>
            </a:r>
            <a:endParaRPr lang="en-US" altLang="zh-CN" b="1" dirty="0">
              <a:solidFill>
                <a:srgbClr val="D60093"/>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快速适应算法</a:t>
            </a:r>
            <a:endParaRPr lang="en-US" altLang="zh-CN" sz="2100" b="1" dirty="0">
              <a:solidFill>
                <a:srgbClr val="000000"/>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伙伴系统</a:t>
            </a:r>
            <a:endParaRPr lang="en-US" altLang="zh-CN" sz="2100" b="1" dirty="0">
              <a:solidFill>
                <a:srgbClr val="000000"/>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哈希算法</a:t>
            </a:r>
          </a:p>
        </p:txBody>
      </p:sp>
      <p:sp>
        <p:nvSpPr>
          <p:cNvPr id="4" name="Rectangle 2">
            <a:extLst>
              <a:ext uri="{FF2B5EF4-FFF2-40B4-BE49-F238E27FC236}">
                <a16:creationId xmlns:a16="http://schemas.microsoft.com/office/drawing/2014/main" id="{25C1D8AA-DF66-3349-966F-776A767AC57E}"/>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147044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blinds(horizontal)">
                                      <p:cBhvr>
                                        <p:cTn id="7" dur="500"/>
                                        <p:tgtEl>
                                          <p:spTgt spid="4915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154">
                                            <p:txEl>
                                              <p:pRg st="1" end="1"/>
                                            </p:txEl>
                                          </p:spTgt>
                                        </p:tgtEl>
                                        <p:attrNameLst>
                                          <p:attrName>style.visibility</p:attrName>
                                        </p:attrNameLst>
                                      </p:cBhvr>
                                      <p:to>
                                        <p:strVal val="visible"/>
                                      </p:to>
                                    </p:set>
                                    <p:animEffect transition="in" filter="blinds(horizontal)">
                                      <p:cBhvr>
                                        <p:cTn id="12" dur="500"/>
                                        <p:tgtEl>
                                          <p:spTgt spid="49154">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9154">
                                            <p:txEl>
                                              <p:pRg st="2" end="2"/>
                                            </p:txEl>
                                          </p:spTgt>
                                        </p:tgtEl>
                                        <p:attrNameLst>
                                          <p:attrName>style.visibility</p:attrName>
                                        </p:attrNameLst>
                                      </p:cBhvr>
                                      <p:to>
                                        <p:strVal val="visible"/>
                                      </p:to>
                                    </p:set>
                                    <p:animEffect transition="in" filter="blinds(horizontal)">
                                      <p:cBhvr>
                                        <p:cTn id="15" dur="500"/>
                                        <p:tgtEl>
                                          <p:spTgt spid="49154">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9154">
                                            <p:txEl>
                                              <p:pRg st="3" end="3"/>
                                            </p:txEl>
                                          </p:spTgt>
                                        </p:tgtEl>
                                        <p:attrNameLst>
                                          <p:attrName>style.visibility</p:attrName>
                                        </p:attrNameLst>
                                      </p:cBhvr>
                                      <p:to>
                                        <p:strVal val="visible"/>
                                      </p:to>
                                    </p:set>
                                    <p:animEffect transition="in" filter="blinds(horizontal)">
                                      <p:cBhvr>
                                        <p:cTn id="18" dur="500"/>
                                        <p:tgtEl>
                                          <p:spTgt spid="49154">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9154">
                                            <p:txEl>
                                              <p:pRg st="4" end="4"/>
                                            </p:txEl>
                                          </p:spTgt>
                                        </p:tgtEl>
                                        <p:attrNameLst>
                                          <p:attrName>style.visibility</p:attrName>
                                        </p:attrNameLst>
                                      </p:cBhvr>
                                      <p:to>
                                        <p:strVal val="visible"/>
                                      </p:to>
                                    </p:set>
                                    <p:animEffect transition="in" filter="blinds(horizontal)">
                                      <p:cBhvr>
                                        <p:cTn id="21" dur="500"/>
                                        <p:tgtEl>
                                          <p:spTgt spid="49154">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49154">
                                            <p:txEl>
                                              <p:pRg st="5" end="5"/>
                                            </p:txEl>
                                          </p:spTgt>
                                        </p:tgtEl>
                                        <p:attrNameLst>
                                          <p:attrName>style.visibility</p:attrName>
                                        </p:attrNameLst>
                                      </p:cBhvr>
                                      <p:to>
                                        <p:strVal val="visible"/>
                                      </p:to>
                                    </p:set>
                                    <p:animEffect transition="in" filter="blinds(horizontal)">
                                      <p:cBhvr>
                                        <p:cTn id="24" dur="500"/>
                                        <p:tgtEl>
                                          <p:spTgt spid="49154">
                                            <p:txEl>
                                              <p:pRg st="5" end="5"/>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49154">
                                            <p:txEl>
                                              <p:pRg st="6" end="6"/>
                                            </p:txEl>
                                          </p:spTgt>
                                        </p:tgtEl>
                                        <p:attrNameLst>
                                          <p:attrName>style.visibility</p:attrName>
                                        </p:attrNameLst>
                                      </p:cBhvr>
                                      <p:to>
                                        <p:strVal val="visible"/>
                                      </p:to>
                                    </p:set>
                                    <p:animEffect transition="in" filter="blinds(horizontal)">
                                      <p:cBhvr>
                                        <p:cTn id="29" dur="500"/>
                                        <p:tgtEl>
                                          <p:spTgt spid="49154">
                                            <p:txEl>
                                              <p:pRg st="6" end="6"/>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49154">
                                            <p:txEl>
                                              <p:pRg st="7" end="7"/>
                                            </p:txEl>
                                          </p:spTgt>
                                        </p:tgtEl>
                                        <p:attrNameLst>
                                          <p:attrName>style.visibility</p:attrName>
                                        </p:attrNameLst>
                                      </p:cBhvr>
                                      <p:to>
                                        <p:strVal val="visible"/>
                                      </p:to>
                                    </p:set>
                                    <p:animEffect transition="in" filter="blinds(horizontal)">
                                      <p:cBhvr>
                                        <p:cTn id="32" dur="500"/>
                                        <p:tgtEl>
                                          <p:spTgt spid="49154">
                                            <p:txEl>
                                              <p:pRg st="7" end="7"/>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49154">
                                            <p:txEl>
                                              <p:pRg st="8" end="8"/>
                                            </p:txEl>
                                          </p:spTgt>
                                        </p:tgtEl>
                                        <p:attrNameLst>
                                          <p:attrName>style.visibility</p:attrName>
                                        </p:attrNameLst>
                                      </p:cBhvr>
                                      <p:to>
                                        <p:strVal val="visible"/>
                                      </p:to>
                                    </p:set>
                                    <p:animEffect transition="in" filter="blinds(horizontal)">
                                      <p:cBhvr>
                                        <p:cTn id="35" dur="500"/>
                                        <p:tgtEl>
                                          <p:spTgt spid="49154">
                                            <p:txEl>
                                              <p:pRg st="8" end="8"/>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49154">
                                            <p:txEl>
                                              <p:pRg st="9" end="9"/>
                                            </p:txEl>
                                          </p:spTgt>
                                        </p:tgtEl>
                                        <p:attrNameLst>
                                          <p:attrName>style.visibility</p:attrName>
                                        </p:attrNameLst>
                                      </p:cBhvr>
                                      <p:to>
                                        <p:strVal val="visible"/>
                                      </p:to>
                                    </p:set>
                                    <p:animEffect transition="in" filter="blinds(horizontal)">
                                      <p:cBhvr>
                                        <p:cTn id="38" dur="500"/>
                                        <p:tgtEl>
                                          <p:spTgt spid="4915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bldLvl="2"/>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158">
            <a:extLst>
              <a:ext uri="{FF2B5EF4-FFF2-40B4-BE49-F238E27FC236}">
                <a16:creationId xmlns:a16="http://schemas.microsoft.com/office/drawing/2014/main" id="{030AB76F-020F-3C4F-BD83-C4439A06037F}"/>
              </a:ext>
            </a:extLst>
          </p:cNvPr>
          <p:cNvGraphicFramePr>
            <a:graphicFrameLocks noGrp="1"/>
          </p:cNvGraphicFramePr>
          <p:nvPr/>
        </p:nvGraphicFramePr>
        <p:xfrm>
          <a:off x="6761560" y="1339455"/>
          <a:ext cx="857250" cy="4502823"/>
        </p:xfrm>
        <a:graphic>
          <a:graphicData uri="http://schemas.openxmlformats.org/drawingml/2006/table">
            <a:tbl>
              <a:tblPr/>
              <a:tblGrid>
                <a:gridCol w="857250">
                  <a:extLst>
                    <a:ext uri="{9D8B030D-6E8A-4147-A177-3AD203B41FA5}">
                      <a16:colId xmlns:a16="http://schemas.microsoft.com/office/drawing/2014/main" val="20000"/>
                    </a:ext>
                  </a:extLst>
                </a:gridCol>
              </a:tblGrid>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33">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7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5" name="Text Box 159">
            <a:extLst>
              <a:ext uri="{FF2B5EF4-FFF2-40B4-BE49-F238E27FC236}">
                <a16:creationId xmlns:a16="http://schemas.microsoft.com/office/drawing/2014/main" id="{DFE9D9CD-694E-E241-99D8-6ECF10072FCC}"/>
              </a:ext>
            </a:extLst>
          </p:cNvPr>
          <p:cNvSpPr txBox="1">
            <a:spLocks noChangeArrowheads="1"/>
          </p:cNvSpPr>
          <p:nvPr/>
        </p:nvSpPr>
        <p:spPr bwMode="auto">
          <a:xfrm>
            <a:off x="6247210" y="1373982"/>
            <a:ext cx="51435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sz="1500">
                <a:solidFill>
                  <a:srgbClr val="0000FF"/>
                </a:solidFill>
              </a:rPr>
              <a:t> 8M</a:t>
            </a:r>
          </a:p>
          <a:p>
            <a:pPr>
              <a:lnSpc>
                <a:spcPct val="80000"/>
              </a:lnSpc>
              <a:spcBef>
                <a:spcPct val="50000"/>
              </a:spcBef>
            </a:pPr>
            <a:endParaRPr lang="en-US" altLang="zh-CN" sz="1500">
              <a:solidFill>
                <a:srgbClr val="0000FF"/>
              </a:solidFill>
            </a:endParaRPr>
          </a:p>
          <a:p>
            <a:pPr>
              <a:lnSpc>
                <a:spcPct val="80000"/>
              </a:lnSpc>
              <a:spcBef>
                <a:spcPct val="50000"/>
              </a:spcBef>
            </a:pPr>
            <a:r>
              <a:rPr lang="en-US" altLang="zh-CN" sz="1500">
                <a:solidFill>
                  <a:srgbClr val="0000FF"/>
                </a:solidFill>
              </a:rPr>
              <a:t>12M</a:t>
            </a:r>
          </a:p>
        </p:txBody>
      </p:sp>
      <p:sp>
        <p:nvSpPr>
          <p:cNvPr id="6" name="Text Box 160">
            <a:extLst>
              <a:ext uri="{FF2B5EF4-FFF2-40B4-BE49-F238E27FC236}">
                <a16:creationId xmlns:a16="http://schemas.microsoft.com/office/drawing/2014/main" id="{C1ABD847-E6FE-D541-8984-9FF9D66CA323}"/>
              </a:ext>
            </a:extLst>
          </p:cNvPr>
          <p:cNvSpPr txBox="1">
            <a:spLocks noChangeArrowheads="1"/>
          </p:cNvSpPr>
          <p:nvPr/>
        </p:nvSpPr>
        <p:spPr bwMode="auto">
          <a:xfrm>
            <a:off x="6293644" y="235029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7" name="Text Box 161">
            <a:extLst>
              <a:ext uri="{FF2B5EF4-FFF2-40B4-BE49-F238E27FC236}">
                <a16:creationId xmlns:a16="http://schemas.microsoft.com/office/drawing/2014/main" id="{30CB36A4-9BAA-534F-AFD9-D26CEC36FEC6}"/>
              </a:ext>
            </a:extLst>
          </p:cNvPr>
          <p:cNvSpPr txBox="1">
            <a:spLocks noChangeArrowheads="1"/>
          </p:cNvSpPr>
          <p:nvPr/>
        </p:nvSpPr>
        <p:spPr bwMode="auto">
          <a:xfrm>
            <a:off x="6247210" y="293965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18M</a:t>
            </a:r>
          </a:p>
        </p:txBody>
      </p:sp>
      <p:sp>
        <p:nvSpPr>
          <p:cNvPr id="8" name="Text Box 162">
            <a:extLst>
              <a:ext uri="{FF2B5EF4-FFF2-40B4-BE49-F238E27FC236}">
                <a16:creationId xmlns:a16="http://schemas.microsoft.com/office/drawing/2014/main" id="{1E1CAC91-7890-0246-A7EA-4EF52683EAF1}"/>
              </a:ext>
            </a:extLst>
          </p:cNvPr>
          <p:cNvSpPr txBox="1">
            <a:spLocks noChangeArrowheads="1"/>
          </p:cNvSpPr>
          <p:nvPr/>
        </p:nvSpPr>
        <p:spPr bwMode="auto">
          <a:xfrm>
            <a:off x="6304360" y="3771900"/>
            <a:ext cx="9144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8M</a:t>
            </a:r>
          </a:p>
        </p:txBody>
      </p:sp>
      <p:sp>
        <p:nvSpPr>
          <p:cNvPr id="9" name="Text Box 163">
            <a:extLst>
              <a:ext uri="{FF2B5EF4-FFF2-40B4-BE49-F238E27FC236}">
                <a16:creationId xmlns:a16="http://schemas.microsoft.com/office/drawing/2014/main" id="{405D5218-274D-8644-A7DF-B16B16FC281D}"/>
              </a:ext>
            </a:extLst>
          </p:cNvPr>
          <p:cNvSpPr txBox="1">
            <a:spLocks noChangeArrowheads="1"/>
          </p:cNvSpPr>
          <p:nvPr/>
        </p:nvSpPr>
        <p:spPr bwMode="auto">
          <a:xfrm>
            <a:off x="6304360" y="4194573"/>
            <a:ext cx="10287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6M</a:t>
            </a:r>
          </a:p>
        </p:txBody>
      </p:sp>
      <p:sp>
        <p:nvSpPr>
          <p:cNvPr id="10" name="Text Box 164">
            <a:extLst>
              <a:ext uri="{FF2B5EF4-FFF2-40B4-BE49-F238E27FC236}">
                <a16:creationId xmlns:a16="http://schemas.microsoft.com/office/drawing/2014/main" id="{E7DD4EF5-761A-C944-B951-504B776DA125}"/>
              </a:ext>
            </a:extLst>
          </p:cNvPr>
          <p:cNvSpPr txBox="1">
            <a:spLocks noChangeArrowheads="1"/>
          </p:cNvSpPr>
          <p:nvPr/>
        </p:nvSpPr>
        <p:spPr bwMode="auto">
          <a:xfrm>
            <a:off x="6293644" y="4814888"/>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14M</a:t>
            </a:r>
          </a:p>
        </p:txBody>
      </p:sp>
      <p:sp>
        <p:nvSpPr>
          <p:cNvPr id="11" name="Text Box 165">
            <a:extLst>
              <a:ext uri="{FF2B5EF4-FFF2-40B4-BE49-F238E27FC236}">
                <a16:creationId xmlns:a16="http://schemas.microsoft.com/office/drawing/2014/main" id="{EBE32A18-4608-654F-8A4E-3856C864E15B}"/>
              </a:ext>
            </a:extLst>
          </p:cNvPr>
          <p:cNvSpPr txBox="1">
            <a:spLocks noChangeArrowheads="1"/>
          </p:cNvSpPr>
          <p:nvPr/>
        </p:nvSpPr>
        <p:spPr bwMode="auto">
          <a:xfrm>
            <a:off x="6297216" y="5457825"/>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36M</a:t>
            </a:r>
          </a:p>
        </p:txBody>
      </p:sp>
      <p:sp>
        <p:nvSpPr>
          <p:cNvPr id="12" name="TextBox 11">
            <a:extLst>
              <a:ext uri="{FF2B5EF4-FFF2-40B4-BE49-F238E27FC236}">
                <a16:creationId xmlns:a16="http://schemas.microsoft.com/office/drawing/2014/main" id="{31DBBCFD-3F51-5E42-9BD4-38AEF6162875}"/>
              </a:ext>
            </a:extLst>
          </p:cNvPr>
          <p:cNvSpPr txBox="1">
            <a:spLocks noChangeArrowheads="1"/>
          </p:cNvSpPr>
          <p:nvPr/>
        </p:nvSpPr>
        <p:spPr bwMode="auto">
          <a:xfrm>
            <a:off x="7566720" y="2196703"/>
            <a:ext cx="461665" cy="25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某一时刻内存使用情况</a:t>
            </a:r>
          </a:p>
        </p:txBody>
      </p:sp>
      <p:sp>
        <p:nvSpPr>
          <p:cNvPr id="13" name="矩形 12">
            <a:extLst>
              <a:ext uri="{FF2B5EF4-FFF2-40B4-BE49-F238E27FC236}">
                <a16:creationId xmlns:a16="http://schemas.microsoft.com/office/drawing/2014/main" id="{9D6971DE-2953-F54E-96D1-FEB9DE030C82}"/>
              </a:ext>
            </a:extLst>
          </p:cNvPr>
          <p:cNvSpPr>
            <a:spLocks noChangeArrowheads="1"/>
          </p:cNvSpPr>
          <p:nvPr/>
        </p:nvSpPr>
        <p:spPr bwMode="auto">
          <a:xfrm>
            <a:off x="6768704" y="3570685"/>
            <a:ext cx="857250" cy="428625"/>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2" name="组合 13">
            <a:extLst>
              <a:ext uri="{FF2B5EF4-FFF2-40B4-BE49-F238E27FC236}">
                <a16:creationId xmlns:a16="http://schemas.microsoft.com/office/drawing/2014/main" id="{1E5A671E-A62C-AB47-8858-B4AEF5F236FD}"/>
              </a:ext>
            </a:extLst>
          </p:cNvPr>
          <p:cNvGrpSpPr>
            <a:grpSpLocks/>
          </p:cNvGrpSpPr>
          <p:nvPr/>
        </p:nvGrpSpPr>
        <p:grpSpPr bwMode="auto">
          <a:xfrm>
            <a:off x="5703095" y="2607469"/>
            <a:ext cx="1083469" cy="285750"/>
            <a:chOff x="5715000" y="2057400"/>
            <a:chExt cx="1443608" cy="381000"/>
          </a:xfrm>
        </p:grpSpPr>
        <p:sp>
          <p:nvSpPr>
            <p:cNvPr id="31816" name="Line 267">
              <a:extLst>
                <a:ext uri="{FF2B5EF4-FFF2-40B4-BE49-F238E27FC236}">
                  <a16:creationId xmlns:a16="http://schemas.microsoft.com/office/drawing/2014/main" id="{F81FECA1-0F13-9C4E-9D02-30E9A2974625}"/>
                </a:ext>
              </a:extLst>
            </p:cNvPr>
            <p:cNvSpPr>
              <a:spLocks noChangeShapeType="1"/>
            </p:cNvSpPr>
            <p:nvPr/>
          </p:nvSpPr>
          <p:spPr bwMode="auto">
            <a:xfrm flipV="1">
              <a:off x="5718448" y="2432695"/>
              <a:ext cx="144016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1817" name="Line 272">
              <a:extLst>
                <a:ext uri="{FF2B5EF4-FFF2-40B4-BE49-F238E27FC236}">
                  <a16:creationId xmlns:a16="http://schemas.microsoft.com/office/drawing/2014/main" id="{0932282D-D1D2-494D-B8BA-DAB752B0B5B0}"/>
                </a:ext>
              </a:extLst>
            </p:cNvPr>
            <p:cNvSpPr>
              <a:spLocks noChangeShapeType="1"/>
            </p:cNvSpPr>
            <p:nvPr/>
          </p:nvSpPr>
          <p:spPr bwMode="auto">
            <a:xfrm flipV="1">
              <a:off x="5715000" y="2057400"/>
              <a:ext cx="0" cy="381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 name="矩形 16">
            <a:extLst>
              <a:ext uri="{FF2B5EF4-FFF2-40B4-BE49-F238E27FC236}">
                <a16:creationId xmlns:a16="http://schemas.microsoft.com/office/drawing/2014/main" id="{A7033ECD-1D47-6D42-8A1D-B2CE9EE3BBF3}"/>
              </a:ext>
            </a:extLst>
          </p:cNvPr>
          <p:cNvSpPr>
            <a:spLocks noChangeArrowheads="1"/>
          </p:cNvSpPr>
          <p:nvPr/>
        </p:nvSpPr>
        <p:spPr bwMode="auto">
          <a:xfrm>
            <a:off x="6768704" y="2240757"/>
            <a:ext cx="857250" cy="321469"/>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8" name="TextBox 17">
            <a:extLst>
              <a:ext uri="{FF2B5EF4-FFF2-40B4-BE49-F238E27FC236}">
                <a16:creationId xmlns:a16="http://schemas.microsoft.com/office/drawing/2014/main" id="{B81D6F63-B3CD-7A48-A645-BF6602FFFDFC}"/>
              </a:ext>
            </a:extLst>
          </p:cNvPr>
          <p:cNvSpPr txBox="1">
            <a:spLocks noChangeArrowheads="1"/>
          </p:cNvSpPr>
          <p:nvPr/>
        </p:nvSpPr>
        <p:spPr bwMode="auto">
          <a:xfrm>
            <a:off x="6822283" y="2240757"/>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D60093"/>
                </a:solidFill>
              </a:rPr>
              <a:t>16MB</a:t>
            </a:r>
            <a:endParaRPr lang="zh-CN" altLang="en-US">
              <a:solidFill>
                <a:srgbClr val="D60093"/>
              </a:solidFill>
            </a:endParaRPr>
          </a:p>
        </p:txBody>
      </p:sp>
      <p:sp>
        <p:nvSpPr>
          <p:cNvPr id="19" name="矩形 18">
            <a:extLst>
              <a:ext uri="{FF2B5EF4-FFF2-40B4-BE49-F238E27FC236}">
                <a16:creationId xmlns:a16="http://schemas.microsoft.com/office/drawing/2014/main" id="{2DAF875B-2C94-6B4D-BE10-CCA9943D2EDD}"/>
              </a:ext>
            </a:extLst>
          </p:cNvPr>
          <p:cNvSpPr>
            <a:spLocks noChangeArrowheads="1"/>
          </p:cNvSpPr>
          <p:nvPr/>
        </p:nvSpPr>
        <p:spPr bwMode="auto">
          <a:xfrm>
            <a:off x="6768704" y="3561161"/>
            <a:ext cx="857250" cy="267890"/>
          </a:xfrm>
          <a:prstGeom prst="rect">
            <a:avLst/>
          </a:prstGeom>
          <a:solidFill>
            <a:srgbClr val="0000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21" name="直接箭头连接符 20">
            <a:extLst>
              <a:ext uri="{FF2B5EF4-FFF2-40B4-BE49-F238E27FC236}">
                <a16:creationId xmlns:a16="http://schemas.microsoft.com/office/drawing/2014/main" id="{C0D3237F-E07F-6441-B34A-0126C2677653}"/>
              </a:ext>
            </a:extLst>
          </p:cNvPr>
          <p:cNvCxnSpPr>
            <a:cxnSpLocks noChangeShapeType="1"/>
          </p:cNvCxnSpPr>
          <p:nvPr/>
        </p:nvCxnSpPr>
        <p:spPr bwMode="auto">
          <a:xfrm>
            <a:off x="5804297" y="3696892"/>
            <a:ext cx="803672" cy="1190"/>
          </a:xfrm>
          <a:prstGeom prst="straightConnector1">
            <a:avLst/>
          </a:prstGeom>
          <a:noFill/>
          <a:ln w="381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22" name="TextBox 21">
            <a:extLst>
              <a:ext uri="{FF2B5EF4-FFF2-40B4-BE49-F238E27FC236}">
                <a16:creationId xmlns:a16="http://schemas.microsoft.com/office/drawing/2014/main" id="{BB615F03-C70A-3D4E-AA0C-8D4E2A4F6EE4}"/>
              </a:ext>
            </a:extLst>
          </p:cNvPr>
          <p:cNvSpPr txBox="1">
            <a:spLocks noChangeArrowheads="1"/>
          </p:cNvSpPr>
          <p:nvPr/>
        </p:nvSpPr>
        <p:spPr bwMode="auto">
          <a:xfrm>
            <a:off x="6740130" y="3536157"/>
            <a:ext cx="11251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最近分配</a:t>
            </a:r>
          </a:p>
        </p:txBody>
      </p:sp>
      <p:sp>
        <p:nvSpPr>
          <p:cNvPr id="23" name="TextBox 22">
            <a:extLst>
              <a:ext uri="{FF2B5EF4-FFF2-40B4-BE49-F238E27FC236}">
                <a16:creationId xmlns:a16="http://schemas.microsoft.com/office/drawing/2014/main" id="{C78D20A6-CEE1-BA4E-9362-C59A3954310A}"/>
              </a:ext>
            </a:extLst>
          </p:cNvPr>
          <p:cNvSpPr txBox="1">
            <a:spLocks noChangeArrowheads="1"/>
          </p:cNvSpPr>
          <p:nvPr/>
        </p:nvSpPr>
        <p:spPr bwMode="auto">
          <a:xfrm>
            <a:off x="7539085" y="3000376"/>
            <a:ext cx="489301" cy="203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D60093"/>
                </a:solidFill>
                <a:latin typeface="幼圆" pitchFamily="49" charset="-122"/>
                <a:ea typeface="幼圆" pitchFamily="49" charset="-122"/>
              </a:rPr>
              <a:t>分配</a:t>
            </a:r>
            <a:r>
              <a:rPr lang="en-US" altLang="zh-CN">
                <a:solidFill>
                  <a:srgbClr val="D60093"/>
                </a:solidFill>
                <a:latin typeface="幼圆" pitchFamily="49" charset="-122"/>
                <a:ea typeface="幼圆" pitchFamily="49" charset="-122"/>
              </a:rPr>
              <a:t>16MB</a:t>
            </a:r>
            <a:r>
              <a:rPr lang="zh-CN" altLang="en-US">
                <a:solidFill>
                  <a:srgbClr val="D60093"/>
                </a:solidFill>
                <a:latin typeface="幼圆" pitchFamily="49" charset="-122"/>
                <a:ea typeface="幼圆" pitchFamily="49" charset="-122"/>
              </a:rPr>
              <a:t>空间</a:t>
            </a:r>
          </a:p>
        </p:txBody>
      </p:sp>
      <p:sp>
        <p:nvSpPr>
          <p:cNvPr id="31799" name="矩形 47">
            <a:extLst>
              <a:ext uri="{FF2B5EF4-FFF2-40B4-BE49-F238E27FC236}">
                <a16:creationId xmlns:a16="http://schemas.microsoft.com/office/drawing/2014/main" id="{BC55EFD0-0A97-1E48-8536-DCCF0228AB47}"/>
              </a:ext>
            </a:extLst>
          </p:cNvPr>
          <p:cNvSpPr>
            <a:spLocks noChangeArrowheads="1"/>
          </p:cNvSpPr>
          <p:nvPr/>
        </p:nvSpPr>
        <p:spPr bwMode="auto">
          <a:xfrm>
            <a:off x="3821908" y="1759744"/>
            <a:ext cx="1565672" cy="3239691"/>
          </a:xfrm>
          <a:prstGeom prst="rect">
            <a:avLst/>
          </a:prstGeom>
          <a:solidFill>
            <a:srgbClr val="FFFFFF"/>
          </a:solidFill>
          <a:ln w="19050"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3" name="矩形 42">
            <a:extLst>
              <a:ext uri="{FF2B5EF4-FFF2-40B4-BE49-F238E27FC236}">
                <a16:creationId xmlns:a16="http://schemas.microsoft.com/office/drawing/2014/main" id="{F3A9E5E5-3301-4E4F-AFE3-D2129008B21F}"/>
              </a:ext>
            </a:extLst>
          </p:cNvPr>
          <p:cNvSpPr/>
          <p:nvPr/>
        </p:nvSpPr>
        <p:spPr bwMode="auto">
          <a:xfrm>
            <a:off x="3821908" y="3595689"/>
            <a:ext cx="1565672" cy="432197"/>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8F8F8"/>
                </a:solidFill>
                <a:effectLst>
                  <a:outerShdw blurRad="38100" dist="38100" dir="2700000" algn="tl">
                    <a:srgbClr val="000000"/>
                  </a:outerShdw>
                </a:effectLst>
              </a:rPr>
              <a:t>进程</a:t>
            </a:r>
            <a:r>
              <a:rPr lang="en-US" altLang="zh-CN">
                <a:solidFill>
                  <a:srgbClr val="F8F8F8"/>
                </a:solidFill>
                <a:effectLst>
                  <a:outerShdw blurRad="38100" dist="38100" dir="2700000" algn="tl">
                    <a:srgbClr val="000000"/>
                  </a:outerShdw>
                </a:effectLst>
              </a:rPr>
              <a:t>5</a:t>
            </a:r>
            <a:endParaRPr lang="zh-CN" altLang="en-US">
              <a:solidFill>
                <a:srgbClr val="F8F8F8"/>
              </a:solidFill>
              <a:effectLst>
                <a:outerShdw blurRad="38100" dist="38100" dir="2700000" algn="tl">
                  <a:srgbClr val="000000"/>
                </a:outerShdw>
              </a:effectLst>
            </a:endParaRPr>
          </a:p>
        </p:txBody>
      </p:sp>
      <p:sp>
        <p:nvSpPr>
          <p:cNvPr id="44" name="矩形 43">
            <a:extLst>
              <a:ext uri="{FF2B5EF4-FFF2-40B4-BE49-F238E27FC236}">
                <a16:creationId xmlns:a16="http://schemas.microsoft.com/office/drawing/2014/main" id="{CEE9B385-987A-C345-A71F-A46D09A9F770}"/>
              </a:ext>
            </a:extLst>
          </p:cNvPr>
          <p:cNvSpPr/>
          <p:nvPr/>
        </p:nvSpPr>
        <p:spPr bwMode="auto">
          <a:xfrm>
            <a:off x="3821908" y="2137173"/>
            <a:ext cx="1565672" cy="378619"/>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8F8F8"/>
                </a:solidFill>
                <a:effectLst>
                  <a:outerShdw blurRad="38100" dist="38100" dir="2700000" algn="tl">
                    <a:srgbClr val="000000"/>
                  </a:outerShdw>
                </a:effectLst>
              </a:rPr>
              <a:t>进程</a:t>
            </a:r>
            <a:r>
              <a:rPr lang="en-US" altLang="zh-CN">
                <a:solidFill>
                  <a:srgbClr val="F8F8F8"/>
                </a:solidFill>
                <a:effectLst>
                  <a:outerShdw blurRad="38100" dist="38100" dir="2700000" algn="tl">
                    <a:srgbClr val="000000"/>
                  </a:outerShdw>
                </a:effectLst>
              </a:rPr>
              <a:t>1</a:t>
            </a:r>
            <a:endParaRPr lang="zh-CN" altLang="en-US">
              <a:solidFill>
                <a:srgbClr val="F8F8F8"/>
              </a:solidFill>
              <a:effectLst>
                <a:outerShdw blurRad="38100" dist="38100" dir="2700000" algn="tl">
                  <a:srgbClr val="000000"/>
                </a:outerShdw>
              </a:effectLst>
            </a:endParaRPr>
          </a:p>
        </p:txBody>
      </p:sp>
      <p:sp>
        <p:nvSpPr>
          <p:cNvPr id="45" name="矩形 44">
            <a:extLst>
              <a:ext uri="{FF2B5EF4-FFF2-40B4-BE49-F238E27FC236}">
                <a16:creationId xmlns:a16="http://schemas.microsoft.com/office/drawing/2014/main" id="{99B27B9A-486B-F646-B2EE-88033A2F2F43}"/>
              </a:ext>
            </a:extLst>
          </p:cNvPr>
          <p:cNvSpPr/>
          <p:nvPr/>
        </p:nvSpPr>
        <p:spPr bwMode="auto">
          <a:xfrm>
            <a:off x="3821908" y="1759744"/>
            <a:ext cx="1565672" cy="377429"/>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8F8F8"/>
                </a:solidFill>
                <a:effectLst>
                  <a:outerShdw blurRad="38100" dist="38100" dir="2700000" algn="tl">
                    <a:srgbClr val="000000"/>
                  </a:outerShdw>
                </a:effectLst>
              </a:rPr>
              <a:t>操作系统</a:t>
            </a:r>
          </a:p>
        </p:txBody>
      </p:sp>
      <p:sp>
        <p:nvSpPr>
          <p:cNvPr id="46" name="矩形 45">
            <a:extLst>
              <a:ext uri="{FF2B5EF4-FFF2-40B4-BE49-F238E27FC236}">
                <a16:creationId xmlns:a16="http://schemas.microsoft.com/office/drawing/2014/main" id="{B05888F5-AB97-1A4E-97EF-B1D43F2A5BCC}"/>
              </a:ext>
            </a:extLst>
          </p:cNvPr>
          <p:cNvSpPr/>
          <p:nvPr/>
        </p:nvSpPr>
        <p:spPr bwMode="auto">
          <a:xfrm>
            <a:off x="3815953" y="2839641"/>
            <a:ext cx="1565672" cy="323850"/>
          </a:xfrm>
          <a:prstGeom prst="rect">
            <a:avLst/>
          </a:prstGeom>
          <a:solidFill>
            <a:srgbClr val="FFCC00"/>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0000FF"/>
                </a:solidFill>
                <a:effectLst>
                  <a:outerShdw blurRad="38100" dist="38100" dir="2700000" algn="tl">
                    <a:srgbClr val="000000"/>
                  </a:outerShdw>
                </a:effectLst>
              </a:rPr>
              <a:t>进程</a:t>
            </a:r>
            <a:r>
              <a:rPr lang="en-US" altLang="zh-CN">
                <a:solidFill>
                  <a:srgbClr val="0000FF"/>
                </a:solidFill>
                <a:effectLst>
                  <a:outerShdw blurRad="38100" dist="38100" dir="2700000" algn="tl">
                    <a:srgbClr val="000000"/>
                  </a:outerShdw>
                </a:effectLst>
              </a:rPr>
              <a:t>3</a:t>
            </a:r>
            <a:endParaRPr lang="zh-CN" altLang="en-US">
              <a:solidFill>
                <a:srgbClr val="0000FF"/>
              </a:solidFill>
              <a:effectLst>
                <a:outerShdw blurRad="38100" dist="38100" dir="2700000" algn="tl">
                  <a:srgbClr val="000000"/>
                </a:outerShdw>
              </a:effectLst>
            </a:endParaRPr>
          </a:p>
        </p:txBody>
      </p:sp>
      <p:sp>
        <p:nvSpPr>
          <p:cNvPr id="47" name="矩形 46">
            <a:extLst>
              <a:ext uri="{FF2B5EF4-FFF2-40B4-BE49-F238E27FC236}">
                <a16:creationId xmlns:a16="http://schemas.microsoft.com/office/drawing/2014/main" id="{4A842101-7607-4B4D-8E5B-67E9F7814860}"/>
              </a:ext>
            </a:extLst>
          </p:cNvPr>
          <p:cNvSpPr>
            <a:spLocks noChangeArrowheads="1"/>
          </p:cNvSpPr>
          <p:nvPr/>
        </p:nvSpPr>
        <p:spPr bwMode="auto">
          <a:xfrm>
            <a:off x="3823097" y="4293394"/>
            <a:ext cx="1565672" cy="386954"/>
          </a:xfrm>
          <a:prstGeom prst="rect">
            <a:avLst/>
          </a:prstGeom>
          <a:solidFill>
            <a:srgbClr val="FFFF99"/>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0000FF"/>
                </a:solidFill>
              </a:rPr>
              <a:t>进程</a:t>
            </a:r>
            <a:r>
              <a:rPr lang="en-US" altLang="zh-CN">
                <a:solidFill>
                  <a:srgbClr val="0000FF"/>
                </a:solidFill>
              </a:rPr>
              <a:t>7</a:t>
            </a:r>
            <a:endParaRPr lang="zh-CN" altLang="en-US">
              <a:solidFill>
                <a:srgbClr val="0000FF"/>
              </a:solidFill>
            </a:endParaRPr>
          </a:p>
        </p:txBody>
      </p:sp>
      <p:grpSp>
        <p:nvGrpSpPr>
          <p:cNvPr id="14" name="组合 27">
            <a:extLst>
              <a:ext uri="{FF2B5EF4-FFF2-40B4-BE49-F238E27FC236}">
                <a16:creationId xmlns:a16="http://schemas.microsoft.com/office/drawing/2014/main" id="{12192B22-4970-E846-9051-A91505B8C299}"/>
              </a:ext>
            </a:extLst>
          </p:cNvPr>
          <p:cNvGrpSpPr>
            <a:grpSpLocks/>
          </p:cNvGrpSpPr>
          <p:nvPr/>
        </p:nvGrpSpPr>
        <p:grpSpPr bwMode="auto">
          <a:xfrm>
            <a:off x="3835005" y="2518172"/>
            <a:ext cx="1553765" cy="369332"/>
            <a:chOff x="6643702" y="2214554"/>
            <a:chExt cx="2071702" cy="492126"/>
          </a:xfrm>
        </p:grpSpPr>
        <p:sp>
          <p:nvSpPr>
            <p:cNvPr id="31814" name="矩形 20">
              <a:extLst>
                <a:ext uri="{FF2B5EF4-FFF2-40B4-BE49-F238E27FC236}">
                  <a16:creationId xmlns:a16="http://schemas.microsoft.com/office/drawing/2014/main" id="{64433669-F0D9-3F44-8E0F-E22EF301343A}"/>
                </a:ext>
              </a:extLst>
            </p:cNvPr>
            <p:cNvSpPr>
              <a:spLocks noChangeArrowheads="1"/>
            </p:cNvSpPr>
            <p:nvPr/>
          </p:nvSpPr>
          <p:spPr bwMode="auto">
            <a:xfrm>
              <a:off x="6643702" y="2214554"/>
              <a:ext cx="2071702" cy="428628"/>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1815" name="TextBox 21">
              <a:extLst>
                <a:ext uri="{FF2B5EF4-FFF2-40B4-BE49-F238E27FC236}">
                  <a16:creationId xmlns:a16="http://schemas.microsoft.com/office/drawing/2014/main" id="{4E5AE7A5-8048-9C40-A12F-36E21B811D63}"/>
                </a:ext>
              </a:extLst>
            </p:cNvPr>
            <p:cNvSpPr txBox="1">
              <a:spLocks noChangeArrowheads="1"/>
            </p:cNvSpPr>
            <p:nvPr/>
          </p:nvSpPr>
          <p:spPr bwMode="auto">
            <a:xfrm>
              <a:off x="7218058" y="2214554"/>
              <a:ext cx="1170393" cy="49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进程</a:t>
              </a:r>
              <a:r>
                <a:rPr lang="en-US" altLang="zh-CN">
                  <a:solidFill>
                    <a:srgbClr val="0000FF"/>
                  </a:solidFill>
                </a:rPr>
                <a:t>2</a:t>
              </a:r>
              <a:endParaRPr lang="zh-CN" altLang="en-US">
                <a:solidFill>
                  <a:srgbClr val="0000FF"/>
                </a:solidFill>
              </a:endParaRPr>
            </a:p>
          </p:txBody>
        </p:sp>
      </p:grpSp>
      <p:grpSp>
        <p:nvGrpSpPr>
          <p:cNvPr id="15" name="组合 28">
            <a:extLst>
              <a:ext uri="{FF2B5EF4-FFF2-40B4-BE49-F238E27FC236}">
                <a16:creationId xmlns:a16="http://schemas.microsoft.com/office/drawing/2014/main" id="{B339B5D2-A894-A14E-B921-02B84C503C4C}"/>
              </a:ext>
            </a:extLst>
          </p:cNvPr>
          <p:cNvGrpSpPr>
            <a:grpSpLocks/>
          </p:cNvGrpSpPr>
          <p:nvPr/>
        </p:nvGrpSpPr>
        <p:grpSpPr bwMode="auto">
          <a:xfrm>
            <a:off x="3827861" y="3161110"/>
            <a:ext cx="1553765" cy="428625"/>
            <a:chOff x="6643702" y="3071810"/>
            <a:chExt cx="2071702" cy="571504"/>
          </a:xfrm>
        </p:grpSpPr>
        <p:sp>
          <p:nvSpPr>
            <p:cNvPr id="31812" name="矩形 23">
              <a:extLst>
                <a:ext uri="{FF2B5EF4-FFF2-40B4-BE49-F238E27FC236}">
                  <a16:creationId xmlns:a16="http://schemas.microsoft.com/office/drawing/2014/main" id="{7E09C65E-55F9-F048-B97C-E016064BDAB7}"/>
                </a:ext>
              </a:extLst>
            </p:cNvPr>
            <p:cNvSpPr>
              <a:spLocks noChangeArrowheads="1"/>
            </p:cNvSpPr>
            <p:nvPr/>
          </p:nvSpPr>
          <p:spPr bwMode="auto">
            <a:xfrm>
              <a:off x="6643702" y="3071810"/>
              <a:ext cx="2071702" cy="571504"/>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1813" name="TextBox 22">
              <a:extLst>
                <a:ext uri="{FF2B5EF4-FFF2-40B4-BE49-F238E27FC236}">
                  <a16:creationId xmlns:a16="http://schemas.microsoft.com/office/drawing/2014/main" id="{447501E6-2128-2547-9420-104B535FFD18}"/>
                </a:ext>
              </a:extLst>
            </p:cNvPr>
            <p:cNvSpPr txBox="1">
              <a:spLocks noChangeArrowheads="1"/>
            </p:cNvSpPr>
            <p:nvPr/>
          </p:nvSpPr>
          <p:spPr bwMode="auto">
            <a:xfrm>
              <a:off x="7225448" y="3110212"/>
              <a:ext cx="1242401"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进程</a:t>
              </a:r>
              <a:r>
                <a:rPr lang="en-US" altLang="zh-CN">
                  <a:solidFill>
                    <a:srgbClr val="0000FF"/>
                  </a:solidFill>
                </a:rPr>
                <a:t>4</a:t>
              </a:r>
              <a:endParaRPr lang="zh-CN" altLang="en-US">
                <a:solidFill>
                  <a:srgbClr val="0000FF"/>
                </a:solidFill>
              </a:endParaRPr>
            </a:p>
          </p:txBody>
        </p:sp>
      </p:grpSp>
      <p:grpSp>
        <p:nvGrpSpPr>
          <p:cNvPr id="16" name="组合 29">
            <a:extLst>
              <a:ext uri="{FF2B5EF4-FFF2-40B4-BE49-F238E27FC236}">
                <a16:creationId xmlns:a16="http://schemas.microsoft.com/office/drawing/2014/main" id="{A23DCD90-AC13-D84B-A756-7171F746B3A2}"/>
              </a:ext>
            </a:extLst>
          </p:cNvPr>
          <p:cNvGrpSpPr>
            <a:grpSpLocks/>
          </p:cNvGrpSpPr>
          <p:nvPr/>
        </p:nvGrpSpPr>
        <p:grpSpPr bwMode="auto">
          <a:xfrm>
            <a:off x="3833813" y="3993358"/>
            <a:ext cx="1685925" cy="369332"/>
            <a:chOff x="6643702" y="4181781"/>
            <a:chExt cx="2248818" cy="492124"/>
          </a:xfrm>
        </p:grpSpPr>
        <p:sp>
          <p:nvSpPr>
            <p:cNvPr id="31810" name="矩形 24">
              <a:extLst>
                <a:ext uri="{FF2B5EF4-FFF2-40B4-BE49-F238E27FC236}">
                  <a16:creationId xmlns:a16="http://schemas.microsoft.com/office/drawing/2014/main" id="{DAD67E03-FD8E-A043-BE00-63F6D6472DE1}"/>
                </a:ext>
              </a:extLst>
            </p:cNvPr>
            <p:cNvSpPr>
              <a:spLocks noChangeArrowheads="1"/>
            </p:cNvSpPr>
            <p:nvPr/>
          </p:nvSpPr>
          <p:spPr bwMode="auto">
            <a:xfrm>
              <a:off x="6643702" y="4227697"/>
              <a:ext cx="2071702" cy="357190"/>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1811" name="TextBox 26">
              <a:extLst>
                <a:ext uri="{FF2B5EF4-FFF2-40B4-BE49-F238E27FC236}">
                  <a16:creationId xmlns:a16="http://schemas.microsoft.com/office/drawing/2014/main" id="{122B3920-141C-9F47-95E6-72EEBC302B7B}"/>
                </a:ext>
              </a:extLst>
            </p:cNvPr>
            <p:cNvSpPr txBox="1">
              <a:spLocks noChangeArrowheads="1"/>
            </p:cNvSpPr>
            <p:nvPr/>
          </p:nvSpPr>
          <p:spPr bwMode="auto">
            <a:xfrm>
              <a:off x="7249447" y="4181781"/>
              <a:ext cx="1643073" cy="49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进程</a:t>
              </a:r>
              <a:r>
                <a:rPr lang="en-US" altLang="zh-CN">
                  <a:solidFill>
                    <a:srgbClr val="0000FF"/>
                  </a:solidFill>
                </a:rPr>
                <a:t>6</a:t>
              </a:r>
              <a:endParaRPr lang="zh-CN" altLang="en-US">
                <a:solidFill>
                  <a:srgbClr val="0000FF"/>
                </a:solidFill>
              </a:endParaRPr>
            </a:p>
          </p:txBody>
        </p:sp>
      </p:grpSp>
      <p:sp>
        <p:nvSpPr>
          <p:cNvPr id="41" name="矩形 40">
            <a:extLst>
              <a:ext uri="{FF2B5EF4-FFF2-40B4-BE49-F238E27FC236}">
                <a16:creationId xmlns:a16="http://schemas.microsoft.com/office/drawing/2014/main" id="{7268E384-655E-594C-B38E-FB8DD3C378C2}"/>
              </a:ext>
            </a:extLst>
          </p:cNvPr>
          <p:cNvSpPr>
            <a:spLocks noChangeArrowheads="1"/>
          </p:cNvSpPr>
          <p:nvPr/>
        </p:nvSpPr>
        <p:spPr bwMode="auto">
          <a:xfrm>
            <a:off x="1871662" y="1376364"/>
            <a:ext cx="3671888" cy="4374356"/>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 name="内容占位符 2">
            <a:extLst>
              <a:ext uri="{FF2B5EF4-FFF2-40B4-BE49-F238E27FC236}">
                <a16:creationId xmlns:a16="http://schemas.microsoft.com/office/drawing/2014/main" id="{DC3B9FC5-A21C-C843-9C24-9EF4CA9A20A8}"/>
              </a:ext>
            </a:extLst>
          </p:cNvPr>
          <p:cNvSpPr>
            <a:spLocks noGrp="1"/>
          </p:cNvSpPr>
          <p:nvPr>
            <p:ph idx="1"/>
          </p:nvPr>
        </p:nvSpPr>
        <p:spPr>
          <a:xfrm>
            <a:off x="1547814" y="1339454"/>
            <a:ext cx="3589735" cy="4446984"/>
          </a:xfrm>
        </p:spPr>
        <p:txBody>
          <a:bodyPr/>
          <a:lstStyle/>
          <a:p>
            <a:pPr marL="257175" lvl="2" indent="-257175">
              <a:buClr>
                <a:srgbClr val="0000FF"/>
              </a:buClr>
              <a:buFont typeface="Monotype Sorts" pitchFamily="2" charset="2"/>
              <a:buChar char="§"/>
            </a:pPr>
            <a:r>
              <a:rPr lang="zh-CN" altLang="en-US" sz="2100" b="1">
                <a:solidFill>
                  <a:srgbClr val="0000FF"/>
                </a:solidFill>
                <a:latin typeface="幼圆" pitchFamily="49" charset="-122"/>
                <a:ea typeface="幼圆" pitchFamily="49" charset="-122"/>
              </a:rPr>
              <a:t>首次适应算法</a:t>
            </a:r>
            <a:endParaRPr lang="en-US" altLang="zh-CN" sz="2100" b="1">
              <a:solidFill>
                <a:srgbClr val="0000FF"/>
              </a:solidFill>
              <a:latin typeface="幼圆" pitchFamily="49" charset="-122"/>
              <a:ea typeface="幼圆" pitchFamily="49" charset="-122"/>
            </a:endParaRPr>
          </a:p>
          <a:p>
            <a:pPr lvl="1">
              <a:buClr>
                <a:srgbClr val="0000FF"/>
              </a:buClr>
              <a:buSzPct val="100000"/>
              <a:buFontTx/>
              <a:buChar char="•"/>
            </a:pPr>
            <a:r>
              <a:rPr lang="zh-CN" altLang="en-US" sz="1800" b="1">
                <a:solidFill>
                  <a:srgbClr val="000000"/>
                </a:solidFill>
                <a:latin typeface="Arial" panose="020B0604020202020204" pitchFamily="34" charset="0"/>
                <a:ea typeface="幼圆" pitchFamily="49" charset="-122"/>
              </a:rPr>
              <a:t>每次分配从低地址开始查找，找到与要求相适应的空闲分区</a:t>
            </a:r>
            <a:endParaRPr lang="en-US" altLang="zh-CN" sz="1800" b="1">
              <a:solidFill>
                <a:srgbClr val="000000"/>
              </a:solidFill>
              <a:latin typeface="Arial" panose="020B0604020202020204" pitchFamily="34" charset="0"/>
              <a:ea typeface="幼圆" pitchFamily="49" charset="-122"/>
            </a:endParaRPr>
          </a:p>
          <a:p>
            <a:pPr>
              <a:buClr>
                <a:srgbClr val="0000FF"/>
              </a:buClr>
              <a:buSzPct val="50000"/>
              <a:buFont typeface="Wingdings" pitchFamily="2" charset="2"/>
              <a:buChar char="n"/>
            </a:pPr>
            <a:r>
              <a:rPr lang="zh-CN" altLang="en-US" sz="2100" b="1">
                <a:solidFill>
                  <a:srgbClr val="0000FF"/>
                </a:solidFill>
                <a:latin typeface="Arial" panose="020B0604020202020204" pitchFamily="34" charset="0"/>
                <a:ea typeface="幼圆" pitchFamily="49" charset="-122"/>
              </a:rPr>
              <a:t>特点</a:t>
            </a:r>
            <a:endParaRPr lang="en-US" altLang="zh-CN" sz="2100" b="1">
              <a:solidFill>
                <a:srgbClr val="0000FF"/>
              </a:solidFill>
              <a:latin typeface="Arial" panose="020B0604020202020204" pitchFamily="34" charset="0"/>
              <a:ea typeface="幼圆" pitchFamily="49" charset="-122"/>
            </a:endParaRPr>
          </a:p>
          <a:p>
            <a:pPr lvl="1">
              <a:buClr>
                <a:srgbClr val="0000FF"/>
              </a:buClr>
              <a:buSzPct val="100000"/>
              <a:buFontTx/>
              <a:buChar char="•"/>
            </a:pPr>
            <a:r>
              <a:rPr lang="zh-CN" altLang="en-US" sz="1800" b="1">
                <a:solidFill>
                  <a:srgbClr val="000000"/>
                </a:solidFill>
                <a:latin typeface="Arial" panose="020B0604020202020204" pitchFamily="34" charset="0"/>
                <a:ea typeface="幼圆" pitchFamily="49" charset="-122"/>
              </a:rPr>
              <a:t>空闲分区（链）按地址递增排列</a:t>
            </a:r>
            <a:endParaRPr lang="en-US" altLang="zh-CN" sz="1800" b="1">
              <a:solidFill>
                <a:srgbClr val="000000"/>
              </a:solidFill>
              <a:latin typeface="Arial" panose="020B0604020202020204" pitchFamily="34" charset="0"/>
              <a:ea typeface="幼圆" pitchFamily="49" charset="-122"/>
            </a:endParaRPr>
          </a:p>
          <a:p>
            <a:pPr lvl="1">
              <a:buClr>
                <a:srgbClr val="0000FF"/>
              </a:buClr>
              <a:buSzPct val="100000"/>
              <a:buFontTx/>
              <a:buChar char="•"/>
            </a:pPr>
            <a:r>
              <a:rPr lang="zh-CN" altLang="en-US" sz="1800" b="1">
                <a:solidFill>
                  <a:srgbClr val="000000"/>
                </a:solidFill>
                <a:latin typeface="Arial" panose="020B0604020202020204" pitchFamily="34" charset="0"/>
                <a:ea typeface="幼圆" pitchFamily="49" charset="-122"/>
              </a:rPr>
              <a:t>优先利用内存中低址部分的空闲分区；高地址部分大分区得以保留 </a:t>
            </a:r>
            <a:endParaRPr lang="en-US" altLang="zh-CN" sz="1800" b="1">
              <a:solidFill>
                <a:srgbClr val="000000"/>
              </a:solidFill>
              <a:latin typeface="Arial" panose="020B0604020202020204" pitchFamily="34" charset="0"/>
              <a:ea typeface="幼圆" pitchFamily="49" charset="-122"/>
            </a:endParaRPr>
          </a:p>
          <a:p>
            <a:pPr lvl="1">
              <a:buClr>
                <a:srgbClr val="0000FF"/>
              </a:buClr>
              <a:buSzPct val="100000"/>
              <a:buFontTx/>
              <a:buChar char="•"/>
            </a:pPr>
            <a:r>
              <a:rPr lang="zh-CN" altLang="en-US" sz="1800" b="1">
                <a:solidFill>
                  <a:srgbClr val="000000"/>
                </a:solidFill>
                <a:latin typeface="Arial" panose="020B0604020202020204" pitchFamily="34" charset="0"/>
                <a:ea typeface="幼圆" pitchFamily="49" charset="-122"/>
              </a:rPr>
              <a:t>低 地址部分不断划分，会留下许多难以利用的、很 小的 空闲空间</a:t>
            </a:r>
            <a:endParaRPr lang="en-US" altLang="zh-CN" sz="1800" b="1">
              <a:solidFill>
                <a:srgbClr val="000000"/>
              </a:solidFill>
              <a:latin typeface="Arial" panose="020B0604020202020204" pitchFamily="34" charset="0"/>
              <a:ea typeface="幼圆" pitchFamily="49" charset="-122"/>
            </a:endParaRPr>
          </a:p>
          <a:p>
            <a:pPr lvl="1">
              <a:buClr>
                <a:srgbClr val="0000FF"/>
              </a:buClr>
              <a:buSzPct val="100000"/>
              <a:buFontTx/>
              <a:buChar char="•"/>
            </a:pPr>
            <a:r>
              <a:rPr lang="zh-CN" altLang="en-US" sz="1800" b="1">
                <a:solidFill>
                  <a:srgbClr val="000000"/>
                </a:solidFill>
                <a:latin typeface="Arial" panose="020B0604020202020204" pitchFamily="34" charset="0"/>
                <a:ea typeface="幼圆" pitchFamily="49" charset="-122"/>
              </a:rPr>
              <a:t> 查找可用空闲分区的开销大</a:t>
            </a:r>
            <a:endParaRPr lang="zh-CN" altLang="en-US">
              <a:latin typeface="幼圆" pitchFamily="49" charset="-122"/>
              <a:ea typeface="幼圆" pitchFamily="49" charset="-122"/>
            </a:endParaRPr>
          </a:p>
        </p:txBody>
      </p:sp>
      <p:sp>
        <p:nvSpPr>
          <p:cNvPr id="39" name="Rectangle 2">
            <a:extLst>
              <a:ext uri="{FF2B5EF4-FFF2-40B4-BE49-F238E27FC236}">
                <a16:creationId xmlns:a16="http://schemas.microsoft.com/office/drawing/2014/main" id="{8AF0A265-C81E-A440-B912-98B11D9251ED}"/>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8825741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linds(horizontal)">
                                      <p:cBhvr>
                                        <p:cTn id="17" dur="500"/>
                                        <p:tgtEl>
                                          <p:spTgt spid="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blinds(horizontal)">
                                      <p:cBhvr>
                                        <p:cTn id="27" dur="500"/>
                                        <p:tgtEl>
                                          <p:spTgt spid="4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blinds(horizontal)">
                                      <p:cBhvr>
                                        <p:cTn id="37" dur="500"/>
                                        <p:tgtEl>
                                          <p:spTgt spid="4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1"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blinds(horizontal)">
                                      <p:cBhvr>
                                        <p:cTn id="42" dur="500"/>
                                        <p:tgtEl>
                                          <p:spTgt spid="4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xit" presetSubtype="0" fill="hold" nodeType="clickEffect">
                                  <p:stCondLst>
                                    <p:cond delay="0"/>
                                  </p:stCondLst>
                                  <p:childTnLst>
                                    <p:animEffect transition="out" filter="dissolv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xit" presetSubtype="0" fill="hold" nodeType="clickEffect">
                                  <p:stCondLst>
                                    <p:cond delay="0"/>
                                  </p:stCondLst>
                                  <p:childTnLst>
                                    <p:animEffect transition="out" filter="dissolve">
                                      <p:cBhvr>
                                        <p:cTn id="51" dur="500"/>
                                        <p:tgtEl>
                                          <p:spTgt spid="15"/>
                                        </p:tgtEl>
                                      </p:cBhvr>
                                    </p:animEffect>
                                    <p:set>
                                      <p:cBhvr>
                                        <p:cTn id="52" dur="1" fill="hold">
                                          <p:stCondLst>
                                            <p:cond delay="499"/>
                                          </p:stCondLst>
                                        </p:cTn>
                                        <p:tgtEl>
                                          <p:spTgt spid="15"/>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7" presetClass="exit" presetSubtype="4" fill="hold" nodeType="clickEffect">
                                  <p:stCondLst>
                                    <p:cond delay="0"/>
                                  </p:stCondLst>
                                  <p:childTnLst>
                                    <p:anim calcmode="lin" valueType="num">
                                      <p:cBhvr additive="base">
                                        <p:cTn id="56" dur="5000"/>
                                        <p:tgtEl>
                                          <p:spTgt spid="16"/>
                                        </p:tgtEl>
                                        <p:attrNameLst>
                                          <p:attrName>ppt_x</p:attrName>
                                        </p:attrNameLst>
                                      </p:cBhvr>
                                      <p:tavLst>
                                        <p:tav tm="0">
                                          <p:val>
                                            <p:strVal val="ppt_x"/>
                                          </p:val>
                                        </p:tav>
                                        <p:tav tm="100000">
                                          <p:val>
                                            <p:strVal val="ppt_x"/>
                                          </p:val>
                                        </p:tav>
                                      </p:tavLst>
                                    </p:anim>
                                    <p:anim calcmode="lin" valueType="num">
                                      <p:cBhvr additive="base">
                                        <p:cTn id="57" dur="5000"/>
                                        <p:tgtEl>
                                          <p:spTgt spid="16"/>
                                        </p:tgtEl>
                                        <p:attrNameLst>
                                          <p:attrName>ppt_y</p:attrName>
                                        </p:attrNameLst>
                                      </p:cBhvr>
                                      <p:tavLst>
                                        <p:tav tm="0">
                                          <p:val>
                                            <p:strVal val="ppt_y"/>
                                          </p:val>
                                        </p:tav>
                                        <p:tav tm="100000">
                                          <p:val>
                                            <p:strVal val="1+ppt_h/2"/>
                                          </p:val>
                                        </p:tav>
                                      </p:tavLst>
                                    </p:anim>
                                    <p:set>
                                      <p:cBhvr>
                                        <p:cTn id="58" dur="1" fill="hold">
                                          <p:stCondLst>
                                            <p:cond delay="4999"/>
                                          </p:stCondLst>
                                        </p:cTn>
                                        <p:tgtEl>
                                          <p:spTgt spid="16"/>
                                        </p:tgtEl>
                                        <p:attrNameLst>
                                          <p:attrName>style.visibility</p:attrName>
                                        </p:attrNameLst>
                                      </p:cBhvr>
                                      <p:to>
                                        <p:strVal val="hidden"/>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dissolve">
                                      <p:cBhvr>
                                        <p:cTn id="63" dur="500"/>
                                        <p:tgtEl>
                                          <p:spTgt spid="4"/>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dissolve">
                                      <p:cBhvr>
                                        <p:cTn id="66" dur="500"/>
                                        <p:tgtEl>
                                          <p:spTgt spid="5"/>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dissolve">
                                      <p:cBhvr>
                                        <p:cTn id="69" dur="500"/>
                                        <p:tgtEl>
                                          <p:spTgt spid="6"/>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dissolve">
                                      <p:cBhvr>
                                        <p:cTn id="72" dur="500"/>
                                        <p:tgtEl>
                                          <p:spTgt spid="7"/>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dissolve">
                                      <p:cBhvr>
                                        <p:cTn id="75" dur="500"/>
                                        <p:tgtEl>
                                          <p:spTgt spid="8"/>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dissolve">
                                      <p:cBhvr>
                                        <p:cTn id="78" dur="500"/>
                                        <p:tgtEl>
                                          <p:spTgt spid="9"/>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dissolve">
                                      <p:cBhvr>
                                        <p:cTn id="81" dur="500"/>
                                        <p:tgtEl>
                                          <p:spTgt spid="10"/>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dissolve">
                                      <p:cBhvr>
                                        <p:cTn id="84" dur="500"/>
                                        <p:tgtEl>
                                          <p:spTgt spid="11"/>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blinds(horizontal)">
                                      <p:cBhvr>
                                        <p:cTn id="87" dur="500"/>
                                        <p:tgtEl>
                                          <p:spTgt spid="19"/>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dissolve">
                                      <p:cBhvr>
                                        <p:cTn id="90" dur="500"/>
                                        <p:tgtEl>
                                          <p:spTgt spid="13"/>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blinds(horizontal)">
                                      <p:cBhvr>
                                        <p:cTn id="93" dur="500"/>
                                        <p:tgtEl>
                                          <p:spTgt spid="22"/>
                                        </p:tgtEl>
                                      </p:cBhvr>
                                    </p:animEffect>
                                  </p:childTnLst>
                                </p:cTn>
                              </p:par>
                              <p:par>
                                <p:cTn id="94" presetID="3" presetClass="entr" presetSubtype="10" fill="hold" nodeType="with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blinds(horizontal)">
                                      <p:cBhvr>
                                        <p:cTn id="96" dur="500"/>
                                        <p:tgtEl>
                                          <p:spTgt spid="21"/>
                                        </p:tgtEl>
                                      </p:cBhvr>
                                    </p:animEffect>
                                  </p:childTnLst>
                                </p:cTn>
                              </p:par>
                              <p:par>
                                <p:cTn id="97" presetID="9"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dissolve">
                                      <p:cBhvr>
                                        <p:cTn id="99"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00" fill="hold" nodeType="clickPar">
                      <p:stCondLst>
                        <p:cond delay="indefinite"/>
                      </p:stCondLst>
                      <p:childTnLst>
                        <p:par>
                          <p:cTn id="101" fill="hold" nodeType="withGroup">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blinds(horizontal)">
                                      <p:cBhvr>
                                        <p:cTn id="104" dur="500"/>
                                        <p:tgtEl>
                                          <p:spTgt spid="41"/>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3">
                                            <p:txEl>
                                              <p:pRg st="0" end="0"/>
                                            </p:txEl>
                                          </p:spTgt>
                                        </p:tgtEl>
                                        <p:attrNameLst>
                                          <p:attrName>style.visibility</p:attrName>
                                        </p:attrNameLst>
                                      </p:cBhvr>
                                      <p:to>
                                        <p:strVal val="visible"/>
                                      </p:to>
                                    </p:set>
                                    <p:animEffect transition="in" filter="blinds(horizontal)">
                                      <p:cBhvr>
                                        <p:cTn id="109" dur="500"/>
                                        <p:tgtEl>
                                          <p:spTgt spid="3">
                                            <p:txEl>
                                              <p:pRg st="0" end="0"/>
                                            </p:txEl>
                                          </p:spTgt>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3">
                                            <p:txEl>
                                              <p:pRg st="1" end="1"/>
                                            </p:txEl>
                                          </p:spTgt>
                                        </p:tgtEl>
                                        <p:attrNameLst>
                                          <p:attrName>style.visibility</p:attrName>
                                        </p:attrNameLst>
                                      </p:cBhvr>
                                      <p:to>
                                        <p:strVal val="visible"/>
                                      </p:to>
                                    </p:set>
                                    <p:animEffect transition="in" filter="blinds(horizontal)">
                                      <p:cBhvr>
                                        <p:cTn id="112" dur="500"/>
                                        <p:tgtEl>
                                          <p:spTgt spid="3">
                                            <p:txEl>
                                              <p:pRg st="1" end="1"/>
                                            </p:txEl>
                                          </p:spTgt>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5" presetClass="entr" presetSubtype="0" fill="hold" grpId="0" nodeType="clickEffect">
                                  <p:stCondLst>
                                    <p:cond delay="0"/>
                                  </p:stCondLst>
                                  <p:childTnLst>
                                    <p:set>
                                      <p:cBhvr>
                                        <p:cTn id="116" dur="1" fill="hold">
                                          <p:stCondLst>
                                            <p:cond delay="0"/>
                                          </p:stCondLst>
                                        </p:cTn>
                                        <p:tgtEl>
                                          <p:spTgt spid="23"/>
                                        </p:tgtEl>
                                        <p:attrNameLst>
                                          <p:attrName>style.visibility</p:attrName>
                                        </p:attrNameLst>
                                      </p:cBhvr>
                                      <p:to>
                                        <p:strVal val="visible"/>
                                      </p:to>
                                    </p:set>
                                    <p:anim calcmode="lin" valueType="num">
                                      <p:cBhvr>
                                        <p:cTn id="117" dur="1000" fill="hold"/>
                                        <p:tgtEl>
                                          <p:spTgt spid="23"/>
                                        </p:tgtEl>
                                        <p:attrNameLst>
                                          <p:attrName>ppt_w</p:attrName>
                                        </p:attrNameLst>
                                      </p:cBhvr>
                                      <p:tavLst>
                                        <p:tav tm="0">
                                          <p:val>
                                            <p:fltVal val="0"/>
                                          </p:val>
                                        </p:tav>
                                        <p:tav tm="100000">
                                          <p:val>
                                            <p:strVal val="#ppt_w"/>
                                          </p:val>
                                        </p:tav>
                                      </p:tavLst>
                                    </p:anim>
                                    <p:anim calcmode="lin" valueType="num">
                                      <p:cBhvr>
                                        <p:cTn id="118" dur="1000" fill="hold"/>
                                        <p:tgtEl>
                                          <p:spTgt spid="23"/>
                                        </p:tgtEl>
                                        <p:attrNameLst>
                                          <p:attrName>ppt_h</p:attrName>
                                        </p:attrNameLst>
                                      </p:cBhvr>
                                      <p:tavLst>
                                        <p:tav tm="0">
                                          <p:val>
                                            <p:fltVal val="0"/>
                                          </p:val>
                                        </p:tav>
                                        <p:tav tm="100000">
                                          <p:val>
                                            <p:strVal val="#ppt_h"/>
                                          </p:val>
                                        </p:tav>
                                      </p:tavLst>
                                    </p:anim>
                                    <p:anim calcmode="lin" valueType="num">
                                      <p:cBhvr>
                                        <p:cTn id="119"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120"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21" fill="hold" nodeType="clickPar">
                      <p:stCondLst>
                        <p:cond delay="indefinite"/>
                      </p:stCondLst>
                      <p:childTnLst>
                        <p:par>
                          <p:cTn id="122" fill="hold" nodeType="withGroup">
                            <p:stCondLst>
                              <p:cond delay="0"/>
                            </p:stCondLst>
                            <p:childTnLst>
                              <p:par>
                                <p:cTn id="123" presetID="3" presetClass="entr" presetSubtype="10" fill="hold" nodeType="clickEffect">
                                  <p:stCondLst>
                                    <p:cond delay="0"/>
                                  </p:stCondLst>
                                  <p:childTnLst>
                                    <p:set>
                                      <p:cBhvr>
                                        <p:cTn id="124" dur="1" fill="hold">
                                          <p:stCondLst>
                                            <p:cond delay="0"/>
                                          </p:stCondLst>
                                        </p:cTn>
                                        <p:tgtEl>
                                          <p:spTgt spid="2"/>
                                        </p:tgtEl>
                                        <p:attrNameLst>
                                          <p:attrName>style.visibility</p:attrName>
                                        </p:attrNameLst>
                                      </p:cBhvr>
                                      <p:to>
                                        <p:strVal val="visible"/>
                                      </p:to>
                                    </p:set>
                                    <p:animEffect transition="in" filter="blinds(horizontal)">
                                      <p:cBhvr>
                                        <p:cTn id="125" dur="500"/>
                                        <p:tgtEl>
                                          <p:spTgt spid="2"/>
                                        </p:tgtEl>
                                      </p:cBhvr>
                                    </p:animEffect>
                                  </p:childTnLst>
                                </p:cTn>
                              </p:par>
                              <p:par>
                                <p:cTn id="126" presetID="42" presetClass="path" presetSubtype="0" accel="50000" decel="50000" fill="hold" nodeType="withEffect">
                                  <p:stCondLst>
                                    <p:cond delay="0"/>
                                  </p:stCondLst>
                                  <p:childTnLst>
                                    <p:animMotion origin="layout" path="M -0.00122 -0.34027 L -0.00122 -0.09901 " pathEditMode="relative" rAng="0" ptsTypes="AA">
                                      <p:cBhvr>
                                        <p:cTn id="127" dur="2000" fill="hold"/>
                                        <p:tgtEl>
                                          <p:spTgt spid="2"/>
                                        </p:tgtEl>
                                        <p:attrNameLst>
                                          <p:attrName>ppt_x</p:attrName>
                                          <p:attrName>ppt_y</p:attrName>
                                        </p:attrNameLst>
                                      </p:cBhvr>
                                      <p:rCtr x="0" y="12052"/>
                                    </p:animMotion>
                                  </p:childTnLst>
                                </p:cTn>
                              </p:par>
                            </p:childTnLst>
                          </p:cTn>
                        </p:par>
                      </p:childTnLst>
                    </p:cTn>
                  </p:par>
                  <p:par>
                    <p:cTn id="128" fill="hold" nodeType="clickPar">
                      <p:stCondLst>
                        <p:cond delay="indefinite"/>
                      </p:stCondLst>
                      <p:childTnLst>
                        <p:par>
                          <p:cTn id="129" fill="hold" nodeType="withGroup">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17"/>
                                        </p:tgtEl>
                                        <p:attrNameLst>
                                          <p:attrName>style.visibility</p:attrName>
                                        </p:attrNameLst>
                                      </p:cBhvr>
                                      <p:to>
                                        <p:strVal val="visible"/>
                                      </p:to>
                                    </p:set>
                                    <p:animEffect transition="in" filter="blinds(horizontal)">
                                      <p:cBhvr>
                                        <p:cTn id="132" dur="500"/>
                                        <p:tgtEl>
                                          <p:spTgt spid="17"/>
                                        </p:tgtEl>
                                      </p:cBhvr>
                                    </p:animEffect>
                                  </p:childTnLst>
                                </p:cTn>
                              </p:par>
                              <p:par>
                                <p:cTn id="133" presetID="3" presetClass="entr" presetSubtype="10" fill="hold" grpId="0" nodeType="withEffect">
                                  <p:stCondLst>
                                    <p:cond delay="0"/>
                                  </p:stCondLst>
                                  <p:childTnLst>
                                    <p:set>
                                      <p:cBhvr>
                                        <p:cTn id="134" dur="1" fill="hold">
                                          <p:stCondLst>
                                            <p:cond delay="0"/>
                                          </p:stCondLst>
                                        </p:cTn>
                                        <p:tgtEl>
                                          <p:spTgt spid="18"/>
                                        </p:tgtEl>
                                        <p:attrNameLst>
                                          <p:attrName>style.visibility</p:attrName>
                                        </p:attrNameLst>
                                      </p:cBhvr>
                                      <p:to>
                                        <p:strVal val="visible"/>
                                      </p:to>
                                    </p:set>
                                    <p:animEffect transition="in" filter="blinds(horizontal)">
                                      <p:cBhvr>
                                        <p:cTn id="135" dur="500"/>
                                        <p:tgtEl>
                                          <p:spTgt spid="18"/>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3">
                                            <p:txEl>
                                              <p:pRg st="2" end="2"/>
                                            </p:txEl>
                                          </p:spTgt>
                                        </p:tgtEl>
                                        <p:attrNameLst>
                                          <p:attrName>style.visibility</p:attrName>
                                        </p:attrNameLst>
                                      </p:cBhvr>
                                      <p:to>
                                        <p:strVal val="visible"/>
                                      </p:to>
                                    </p:set>
                                    <p:animEffect transition="in" filter="blinds(horizontal)">
                                      <p:cBhvr>
                                        <p:cTn id="140" dur="500"/>
                                        <p:tgtEl>
                                          <p:spTgt spid="3">
                                            <p:txEl>
                                              <p:pRg st="2" end="2"/>
                                            </p:txEl>
                                          </p:spTgt>
                                        </p:tgtEl>
                                      </p:cBhvr>
                                    </p:animEffect>
                                  </p:childTnLst>
                                </p:cTn>
                              </p:par>
                              <p:par>
                                <p:cTn id="141" presetID="3" presetClass="entr" presetSubtype="10" fill="hold" grpId="0" nodeType="withEffect">
                                  <p:stCondLst>
                                    <p:cond delay="0"/>
                                  </p:stCondLst>
                                  <p:childTnLst>
                                    <p:set>
                                      <p:cBhvr>
                                        <p:cTn id="142" dur="1" fill="hold">
                                          <p:stCondLst>
                                            <p:cond delay="0"/>
                                          </p:stCondLst>
                                        </p:cTn>
                                        <p:tgtEl>
                                          <p:spTgt spid="3">
                                            <p:txEl>
                                              <p:pRg st="3" end="3"/>
                                            </p:txEl>
                                          </p:spTgt>
                                        </p:tgtEl>
                                        <p:attrNameLst>
                                          <p:attrName>style.visibility</p:attrName>
                                        </p:attrNameLst>
                                      </p:cBhvr>
                                      <p:to>
                                        <p:strVal val="visible"/>
                                      </p:to>
                                    </p:set>
                                    <p:animEffect transition="in" filter="blinds(horizontal)">
                                      <p:cBhvr>
                                        <p:cTn id="143" dur="500"/>
                                        <p:tgtEl>
                                          <p:spTgt spid="3">
                                            <p:txEl>
                                              <p:pRg st="3" end="3"/>
                                            </p:txEl>
                                          </p:spTgt>
                                        </p:tgtEl>
                                      </p:cBhvr>
                                    </p:animEffect>
                                  </p:childTnLst>
                                </p:cTn>
                              </p:par>
                              <p:par>
                                <p:cTn id="144" presetID="3" presetClass="entr" presetSubtype="10" fill="hold" grpId="0" nodeType="withEffect">
                                  <p:stCondLst>
                                    <p:cond delay="0"/>
                                  </p:stCondLst>
                                  <p:childTnLst>
                                    <p:set>
                                      <p:cBhvr>
                                        <p:cTn id="145" dur="1" fill="hold">
                                          <p:stCondLst>
                                            <p:cond delay="0"/>
                                          </p:stCondLst>
                                        </p:cTn>
                                        <p:tgtEl>
                                          <p:spTgt spid="3">
                                            <p:txEl>
                                              <p:pRg st="4" end="4"/>
                                            </p:txEl>
                                          </p:spTgt>
                                        </p:tgtEl>
                                        <p:attrNameLst>
                                          <p:attrName>style.visibility</p:attrName>
                                        </p:attrNameLst>
                                      </p:cBhvr>
                                      <p:to>
                                        <p:strVal val="visible"/>
                                      </p:to>
                                    </p:set>
                                    <p:animEffect transition="in" filter="blinds(horizontal)">
                                      <p:cBhvr>
                                        <p:cTn id="146" dur="500"/>
                                        <p:tgtEl>
                                          <p:spTgt spid="3">
                                            <p:txEl>
                                              <p:pRg st="4" end="4"/>
                                            </p:txEl>
                                          </p:spTgt>
                                        </p:tgtEl>
                                      </p:cBhvr>
                                    </p:animEffect>
                                  </p:childTnLst>
                                </p:cTn>
                              </p:par>
                              <p:par>
                                <p:cTn id="147" presetID="3" presetClass="entr" presetSubtype="10" fill="hold" grpId="0" nodeType="withEffect">
                                  <p:stCondLst>
                                    <p:cond delay="0"/>
                                  </p:stCondLst>
                                  <p:childTnLst>
                                    <p:set>
                                      <p:cBhvr>
                                        <p:cTn id="148" dur="1" fill="hold">
                                          <p:stCondLst>
                                            <p:cond delay="0"/>
                                          </p:stCondLst>
                                        </p:cTn>
                                        <p:tgtEl>
                                          <p:spTgt spid="3">
                                            <p:txEl>
                                              <p:pRg st="5" end="5"/>
                                            </p:txEl>
                                          </p:spTgt>
                                        </p:tgtEl>
                                        <p:attrNameLst>
                                          <p:attrName>style.visibility</p:attrName>
                                        </p:attrNameLst>
                                      </p:cBhvr>
                                      <p:to>
                                        <p:strVal val="visible"/>
                                      </p:to>
                                    </p:set>
                                    <p:animEffect transition="in" filter="blinds(horizontal)">
                                      <p:cBhvr>
                                        <p:cTn id="149" dur="500"/>
                                        <p:tgtEl>
                                          <p:spTgt spid="3">
                                            <p:txEl>
                                              <p:pRg st="5" end="5"/>
                                            </p:txEl>
                                          </p:spTgt>
                                        </p:tgtEl>
                                      </p:cBhvr>
                                    </p:animEffect>
                                  </p:childTnLst>
                                </p:cTn>
                              </p:par>
                              <p:par>
                                <p:cTn id="150" presetID="3" presetClass="entr" presetSubtype="10" fill="hold" grpId="0" nodeType="withEffect">
                                  <p:stCondLst>
                                    <p:cond delay="0"/>
                                  </p:stCondLst>
                                  <p:childTnLst>
                                    <p:set>
                                      <p:cBhvr>
                                        <p:cTn id="151" dur="1" fill="hold">
                                          <p:stCondLst>
                                            <p:cond delay="0"/>
                                          </p:stCondLst>
                                        </p:cTn>
                                        <p:tgtEl>
                                          <p:spTgt spid="3">
                                            <p:txEl>
                                              <p:pRg st="6" end="6"/>
                                            </p:txEl>
                                          </p:spTgt>
                                        </p:tgtEl>
                                        <p:attrNameLst>
                                          <p:attrName>style.visibility</p:attrName>
                                        </p:attrNameLst>
                                      </p:cBhvr>
                                      <p:to>
                                        <p:strVal val="visible"/>
                                      </p:to>
                                    </p:set>
                                    <p:animEffect transition="in" filter="blinds(horizontal)">
                                      <p:cBhvr>
                                        <p:cTn id="15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animBg="1"/>
      <p:bldP spid="17" grpId="0" animBg="1"/>
      <p:bldP spid="18" grpId="0"/>
      <p:bldP spid="19" grpId="0" animBg="1"/>
      <p:bldP spid="22" grpId="0"/>
      <p:bldP spid="23" grpId="0"/>
      <p:bldP spid="43" grpId="0" animBg="1"/>
      <p:bldP spid="44" grpId="0" animBg="1"/>
      <p:bldP spid="46" grpId="0" animBg="1"/>
      <p:bldP spid="47" grpId="0" animBg="1"/>
      <p:bldP spid="47" grpId="1" animBg="1"/>
      <p:bldP spid="41" grpId="0" animBg="1"/>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DE66239-E71D-EF4A-92DC-0121754FDE9D}"/>
              </a:ext>
            </a:extLst>
          </p:cNvPr>
          <p:cNvSpPr>
            <a:spLocks noGrp="1"/>
          </p:cNvSpPr>
          <p:nvPr>
            <p:ph idx="1"/>
          </p:nvPr>
        </p:nvSpPr>
        <p:spPr>
          <a:xfrm>
            <a:off x="611564" y="1124749"/>
            <a:ext cx="4978421" cy="4340220"/>
          </a:xfrm>
        </p:spPr>
        <p:txBody>
          <a:bodyPr/>
          <a:lstStyle/>
          <a:p>
            <a:pPr>
              <a:buClr>
                <a:srgbClr val="0000FF"/>
              </a:buClr>
            </a:pPr>
            <a:r>
              <a:rPr lang="zh-CN" altLang="en-US" sz="2100" b="1" dirty="0">
                <a:solidFill>
                  <a:srgbClr val="0000FF"/>
                </a:solidFill>
                <a:latin typeface="Arial" panose="020B0604020202020204" pitchFamily="34" charset="0"/>
                <a:ea typeface="幼圆" pitchFamily="49" charset="-122"/>
              </a:rPr>
              <a:t>循环首次适应算法</a:t>
            </a:r>
            <a:endParaRPr lang="en-US" altLang="zh-CN" sz="2100" b="1" dirty="0">
              <a:solidFill>
                <a:srgbClr val="0000FF"/>
              </a:solidFill>
              <a:latin typeface="Arial" panose="020B0604020202020204" pitchFamily="34" charset="0"/>
              <a:ea typeface="幼圆" pitchFamily="49" charset="-122"/>
            </a:endParaRPr>
          </a:p>
          <a:p>
            <a:pPr lvl="1">
              <a:buClr>
                <a:srgbClr val="0000FF"/>
              </a:buClr>
            </a:pPr>
            <a:r>
              <a:rPr lang="en-US" altLang="zh-CN" sz="1800" dirty="0">
                <a:solidFill>
                  <a:srgbClr val="000000"/>
                </a:solidFill>
                <a:effectLst>
                  <a:outerShdw blurRad="38100" dist="38100" dir="2700000" algn="tl">
                    <a:srgbClr val="C0C0C0"/>
                  </a:outerShdw>
                </a:effectLst>
                <a:latin typeface="Arial" panose="020B0604020202020204" pitchFamily="34" charset="0"/>
                <a:ea typeface="幼圆" pitchFamily="49" charset="-122"/>
              </a:rPr>
              <a:t> </a:t>
            </a:r>
            <a:r>
              <a:rPr lang="zh-CN" altLang="en-US" b="1" dirty="0">
                <a:solidFill>
                  <a:srgbClr val="000000"/>
                </a:solidFill>
                <a:latin typeface="Arial" panose="020B0604020202020204" pitchFamily="34" charset="0"/>
                <a:ea typeface="幼圆" pitchFamily="49" charset="-122"/>
              </a:rPr>
              <a:t>从上次找到的空闲分区的下一个空闲分区开始查找，直至找到第一个能满足要求的空闲分区</a:t>
            </a:r>
            <a:endParaRPr lang="en-US" altLang="zh-CN" b="1" dirty="0">
              <a:solidFill>
                <a:srgbClr val="000000"/>
              </a:solidFill>
              <a:latin typeface="Arial" panose="020B0604020202020204" pitchFamily="34" charset="0"/>
              <a:ea typeface="幼圆" pitchFamily="49" charset="-122"/>
            </a:endParaRPr>
          </a:p>
          <a:p>
            <a:pPr>
              <a:buClr>
                <a:srgbClr val="0000FF"/>
              </a:buClr>
            </a:pPr>
            <a:r>
              <a:rPr lang="zh-CN" altLang="en-US" sz="2100" b="1" dirty="0">
                <a:solidFill>
                  <a:srgbClr val="0000FF"/>
                </a:solidFill>
                <a:latin typeface="Arial" panose="020B0604020202020204" pitchFamily="34" charset="0"/>
                <a:ea typeface="幼圆" pitchFamily="49" charset="-122"/>
              </a:rPr>
              <a:t>特点</a:t>
            </a:r>
            <a:endParaRPr lang="en-US" altLang="zh-CN" sz="2100" b="1" dirty="0">
              <a:solidFill>
                <a:srgbClr val="0000FF"/>
              </a:solidFill>
              <a:latin typeface="Arial" panose="020B0604020202020204" pitchFamily="34" charset="0"/>
              <a:ea typeface="幼圆" pitchFamily="49" charset="-122"/>
            </a:endParaRPr>
          </a:p>
          <a:p>
            <a:pPr lvl="1">
              <a:buClr>
                <a:srgbClr val="0000FF"/>
              </a:buClr>
            </a:pPr>
            <a:r>
              <a:rPr lang="zh-CN" altLang="en-US" b="1" dirty="0">
                <a:solidFill>
                  <a:srgbClr val="000000"/>
                </a:solidFill>
                <a:latin typeface="Arial" panose="020B0604020202020204" pitchFamily="34" charset="0"/>
                <a:ea typeface="幼圆" pitchFamily="49" charset="-122"/>
              </a:rPr>
              <a:t>空闲分区（链）按地址递增排列</a:t>
            </a:r>
            <a:endParaRPr lang="en-US" altLang="zh-CN" b="1" dirty="0">
              <a:solidFill>
                <a:srgbClr val="000000"/>
              </a:solidFill>
              <a:latin typeface="Arial" panose="020B0604020202020204" pitchFamily="34" charset="0"/>
              <a:ea typeface="幼圆" pitchFamily="49" charset="-122"/>
            </a:endParaRPr>
          </a:p>
          <a:p>
            <a:pPr lvl="1">
              <a:buClr>
                <a:srgbClr val="0000FF"/>
              </a:buClr>
            </a:pPr>
            <a:r>
              <a:rPr lang="zh-CN" altLang="en-US" b="1" dirty="0">
                <a:solidFill>
                  <a:srgbClr val="000000"/>
                </a:solidFill>
                <a:latin typeface="Arial" panose="020B0604020202020204" pitchFamily="34" charset="0"/>
                <a:ea typeface="幼圆" pitchFamily="49" charset="-122"/>
              </a:rPr>
              <a:t>内存中的空闲分区分布更均匀</a:t>
            </a:r>
            <a:endParaRPr lang="en-US" altLang="zh-CN" b="1" dirty="0">
              <a:solidFill>
                <a:srgbClr val="000000"/>
              </a:solidFill>
              <a:latin typeface="Arial" panose="020B0604020202020204" pitchFamily="34" charset="0"/>
              <a:ea typeface="幼圆" pitchFamily="49" charset="-122"/>
            </a:endParaRPr>
          </a:p>
          <a:p>
            <a:pPr lvl="1">
              <a:buClr>
                <a:srgbClr val="0000FF"/>
              </a:buClr>
            </a:pPr>
            <a:r>
              <a:rPr lang="zh-CN" altLang="en-US" b="1" dirty="0">
                <a:solidFill>
                  <a:srgbClr val="000000"/>
                </a:solidFill>
                <a:latin typeface="Arial" panose="020B0604020202020204" pitchFamily="34" charset="0"/>
                <a:ea typeface="幼圆" pitchFamily="49" charset="-122"/>
              </a:rPr>
              <a:t>减少查找空闲分区的开销</a:t>
            </a:r>
            <a:endParaRPr lang="en-US" altLang="zh-CN" b="1" dirty="0">
              <a:solidFill>
                <a:srgbClr val="000000"/>
              </a:solidFill>
              <a:latin typeface="Arial" panose="020B0604020202020204" pitchFamily="34" charset="0"/>
              <a:ea typeface="幼圆" pitchFamily="49" charset="-122"/>
            </a:endParaRPr>
          </a:p>
          <a:p>
            <a:pPr lvl="1">
              <a:buClr>
                <a:srgbClr val="0000FF"/>
              </a:buClr>
            </a:pPr>
            <a:r>
              <a:rPr lang="zh-CN" altLang="en-US" b="1" dirty="0">
                <a:solidFill>
                  <a:srgbClr val="000000"/>
                </a:solidFill>
                <a:latin typeface="Arial" panose="020B0604020202020204" pitchFamily="34" charset="0"/>
                <a:ea typeface="幼圆" pitchFamily="49" charset="-122"/>
              </a:rPr>
              <a:t>可能会缺乏大的空闲分区</a:t>
            </a:r>
          </a:p>
        </p:txBody>
      </p:sp>
      <p:graphicFrame>
        <p:nvGraphicFramePr>
          <p:cNvPr id="4" name="Group 158">
            <a:extLst>
              <a:ext uri="{FF2B5EF4-FFF2-40B4-BE49-F238E27FC236}">
                <a16:creationId xmlns:a16="http://schemas.microsoft.com/office/drawing/2014/main" id="{4B723955-E806-E340-8463-07755E9237A0}"/>
              </a:ext>
            </a:extLst>
          </p:cNvPr>
          <p:cNvGraphicFramePr>
            <a:graphicFrameLocks noGrp="1"/>
          </p:cNvGraphicFramePr>
          <p:nvPr/>
        </p:nvGraphicFramePr>
        <p:xfrm>
          <a:off x="6761560" y="1339455"/>
          <a:ext cx="857250" cy="4502823"/>
        </p:xfrm>
        <a:graphic>
          <a:graphicData uri="http://schemas.openxmlformats.org/drawingml/2006/table">
            <a:tbl>
              <a:tblPr/>
              <a:tblGrid>
                <a:gridCol w="857250">
                  <a:extLst>
                    <a:ext uri="{9D8B030D-6E8A-4147-A177-3AD203B41FA5}">
                      <a16:colId xmlns:a16="http://schemas.microsoft.com/office/drawing/2014/main" val="20000"/>
                    </a:ext>
                  </a:extLst>
                </a:gridCol>
              </a:tblGrid>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33">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7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5" name="Text Box 159">
            <a:extLst>
              <a:ext uri="{FF2B5EF4-FFF2-40B4-BE49-F238E27FC236}">
                <a16:creationId xmlns:a16="http://schemas.microsoft.com/office/drawing/2014/main" id="{47A93A5E-2443-7D40-B6BA-A13DF8742974}"/>
              </a:ext>
            </a:extLst>
          </p:cNvPr>
          <p:cNvSpPr txBox="1">
            <a:spLocks noChangeArrowheads="1"/>
          </p:cNvSpPr>
          <p:nvPr/>
        </p:nvSpPr>
        <p:spPr bwMode="auto">
          <a:xfrm>
            <a:off x="6247210" y="1373982"/>
            <a:ext cx="51435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sz="1500">
                <a:solidFill>
                  <a:srgbClr val="0000FF"/>
                </a:solidFill>
              </a:rPr>
              <a:t> 8M</a:t>
            </a:r>
          </a:p>
          <a:p>
            <a:pPr>
              <a:lnSpc>
                <a:spcPct val="80000"/>
              </a:lnSpc>
              <a:spcBef>
                <a:spcPct val="50000"/>
              </a:spcBef>
            </a:pPr>
            <a:endParaRPr lang="en-US" altLang="zh-CN" sz="1500">
              <a:solidFill>
                <a:srgbClr val="0000FF"/>
              </a:solidFill>
            </a:endParaRPr>
          </a:p>
          <a:p>
            <a:pPr>
              <a:lnSpc>
                <a:spcPct val="80000"/>
              </a:lnSpc>
              <a:spcBef>
                <a:spcPct val="50000"/>
              </a:spcBef>
            </a:pPr>
            <a:r>
              <a:rPr lang="en-US" altLang="zh-CN" sz="1500">
                <a:solidFill>
                  <a:srgbClr val="0000FF"/>
                </a:solidFill>
              </a:rPr>
              <a:t>12M</a:t>
            </a:r>
          </a:p>
        </p:txBody>
      </p:sp>
      <p:sp>
        <p:nvSpPr>
          <p:cNvPr id="6" name="Text Box 160">
            <a:extLst>
              <a:ext uri="{FF2B5EF4-FFF2-40B4-BE49-F238E27FC236}">
                <a16:creationId xmlns:a16="http://schemas.microsoft.com/office/drawing/2014/main" id="{D72A60DD-DBA9-9D41-859A-EC0244AE80BC}"/>
              </a:ext>
            </a:extLst>
          </p:cNvPr>
          <p:cNvSpPr txBox="1">
            <a:spLocks noChangeArrowheads="1"/>
          </p:cNvSpPr>
          <p:nvPr/>
        </p:nvSpPr>
        <p:spPr bwMode="auto">
          <a:xfrm>
            <a:off x="6293644" y="235029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7" name="Text Box 161">
            <a:extLst>
              <a:ext uri="{FF2B5EF4-FFF2-40B4-BE49-F238E27FC236}">
                <a16:creationId xmlns:a16="http://schemas.microsoft.com/office/drawing/2014/main" id="{56ACBDC9-1A74-8645-9812-1716B6FB1A6E}"/>
              </a:ext>
            </a:extLst>
          </p:cNvPr>
          <p:cNvSpPr txBox="1">
            <a:spLocks noChangeArrowheads="1"/>
          </p:cNvSpPr>
          <p:nvPr/>
        </p:nvSpPr>
        <p:spPr bwMode="auto">
          <a:xfrm>
            <a:off x="6247210" y="293965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18M</a:t>
            </a:r>
          </a:p>
        </p:txBody>
      </p:sp>
      <p:sp>
        <p:nvSpPr>
          <p:cNvPr id="8" name="Text Box 162">
            <a:extLst>
              <a:ext uri="{FF2B5EF4-FFF2-40B4-BE49-F238E27FC236}">
                <a16:creationId xmlns:a16="http://schemas.microsoft.com/office/drawing/2014/main" id="{A237931E-6A3B-614B-A9FE-BAC85D9EFF56}"/>
              </a:ext>
            </a:extLst>
          </p:cNvPr>
          <p:cNvSpPr txBox="1">
            <a:spLocks noChangeArrowheads="1"/>
          </p:cNvSpPr>
          <p:nvPr/>
        </p:nvSpPr>
        <p:spPr bwMode="auto">
          <a:xfrm>
            <a:off x="6304360" y="3771900"/>
            <a:ext cx="9144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8M</a:t>
            </a:r>
          </a:p>
        </p:txBody>
      </p:sp>
      <p:sp>
        <p:nvSpPr>
          <p:cNvPr id="9" name="Text Box 163">
            <a:extLst>
              <a:ext uri="{FF2B5EF4-FFF2-40B4-BE49-F238E27FC236}">
                <a16:creationId xmlns:a16="http://schemas.microsoft.com/office/drawing/2014/main" id="{7454D5C8-8A73-144F-BEE1-8D081D956BB3}"/>
              </a:ext>
            </a:extLst>
          </p:cNvPr>
          <p:cNvSpPr txBox="1">
            <a:spLocks noChangeArrowheads="1"/>
          </p:cNvSpPr>
          <p:nvPr/>
        </p:nvSpPr>
        <p:spPr bwMode="auto">
          <a:xfrm>
            <a:off x="6304360" y="4194573"/>
            <a:ext cx="10287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6M</a:t>
            </a:r>
          </a:p>
        </p:txBody>
      </p:sp>
      <p:sp>
        <p:nvSpPr>
          <p:cNvPr id="10" name="Text Box 164">
            <a:extLst>
              <a:ext uri="{FF2B5EF4-FFF2-40B4-BE49-F238E27FC236}">
                <a16:creationId xmlns:a16="http://schemas.microsoft.com/office/drawing/2014/main" id="{FCDEEDB3-F279-7141-9E04-A9DE25C8B10D}"/>
              </a:ext>
            </a:extLst>
          </p:cNvPr>
          <p:cNvSpPr txBox="1">
            <a:spLocks noChangeArrowheads="1"/>
          </p:cNvSpPr>
          <p:nvPr/>
        </p:nvSpPr>
        <p:spPr bwMode="auto">
          <a:xfrm>
            <a:off x="6293644" y="4814888"/>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14M</a:t>
            </a:r>
          </a:p>
        </p:txBody>
      </p:sp>
      <p:sp>
        <p:nvSpPr>
          <p:cNvPr id="11" name="Text Box 165">
            <a:extLst>
              <a:ext uri="{FF2B5EF4-FFF2-40B4-BE49-F238E27FC236}">
                <a16:creationId xmlns:a16="http://schemas.microsoft.com/office/drawing/2014/main" id="{9214D6B9-1901-1049-9C99-4FB3A70D6539}"/>
              </a:ext>
            </a:extLst>
          </p:cNvPr>
          <p:cNvSpPr txBox="1">
            <a:spLocks noChangeArrowheads="1"/>
          </p:cNvSpPr>
          <p:nvPr/>
        </p:nvSpPr>
        <p:spPr bwMode="auto">
          <a:xfrm>
            <a:off x="6297216" y="5457825"/>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36M</a:t>
            </a:r>
          </a:p>
        </p:txBody>
      </p:sp>
      <p:sp>
        <p:nvSpPr>
          <p:cNvPr id="12" name="TextBox 11">
            <a:extLst>
              <a:ext uri="{FF2B5EF4-FFF2-40B4-BE49-F238E27FC236}">
                <a16:creationId xmlns:a16="http://schemas.microsoft.com/office/drawing/2014/main" id="{FC08E690-B754-424E-95D3-D85D00166A7A}"/>
              </a:ext>
            </a:extLst>
          </p:cNvPr>
          <p:cNvSpPr txBox="1">
            <a:spLocks noChangeArrowheads="1"/>
          </p:cNvSpPr>
          <p:nvPr/>
        </p:nvSpPr>
        <p:spPr bwMode="auto">
          <a:xfrm>
            <a:off x="7539336" y="2196703"/>
            <a:ext cx="461665" cy="25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某一时刻内存使用情况</a:t>
            </a:r>
          </a:p>
        </p:txBody>
      </p:sp>
      <p:sp>
        <p:nvSpPr>
          <p:cNvPr id="13" name="矩形 12">
            <a:extLst>
              <a:ext uri="{FF2B5EF4-FFF2-40B4-BE49-F238E27FC236}">
                <a16:creationId xmlns:a16="http://schemas.microsoft.com/office/drawing/2014/main" id="{FB6406AA-F7E8-0948-9AF3-618B83BEF9C2}"/>
              </a:ext>
            </a:extLst>
          </p:cNvPr>
          <p:cNvSpPr>
            <a:spLocks noChangeArrowheads="1"/>
          </p:cNvSpPr>
          <p:nvPr/>
        </p:nvSpPr>
        <p:spPr bwMode="auto">
          <a:xfrm>
            <a:off x="6768704" y="3570685"/>
            <a:ext cx="857250" cy="428625"/>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2" name="组合 13">
            <a:extLst>
              <a:ext uri="{FF2B5EF4-FFF2-40B4-BE49-F238E27FC236}">
                <a16:creationId xmlns:a16="http://schemas.microsoft.com/office/drawing/2014/main" id="{F6B23907-0235-D443-9458-149C1F0CEFF4}"/>
              </a:ext>
            </a:extLst>
          </p:cNvPr>
          <p:cNvGrpSpPr>
            <a:grpSpLocks/>
          </p:cNvGrpSpPr>
          <p:nvPr/>
        </p:nvGrpSpPr>
        <p:grpSpPr bwMode="auto">
          <a:xfrm>
            <a:off x="5686425" y="3411141"/>
            <a:ext cx="1028700" cy="285750"/>
            <a:chOff x="5715000" y="2057400"/>
            <a:chExt cx="1371600" cy="381000"/>
          </a:xfrm>
        </p:grpSpPr>
        <p:sp>
          <p:nvSpPr>
            <p:cNvPr id="32824" name="Line 267">
              <a:extLst>
                <a:ext uri="{FF2B5EF4-FFF2-40B4-BE49-F238E27FC236}">
                  <a16:creationId xmlns:a16="http://schemas.microsoft.com/office/drawing/2014/main" id="{B3A45C22-0F27-6548-A439-EF650EBE5FE3}"/>
                </a:ext>
              </a:extLst>
            </p:cNvPr>
            <p:cNvSpPr>
              <a:spLocks noChangeShapeType="1"/>
            </p:cNvSpPr>
            <p:nvPr/>
          </p:nvSpPr>
          <p:spPr bwMode="auto">
            <a:xfrm>
              <a:off x="5715000" y="2438400"/>
              <a:ext cx="13716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825" name="Line 272">
              <a:extLst>
                <a:ext uri="{FF2B5EF4-FFF2-40B4-BE49-F238E27FC236}">
                  <a16:creationId xmlns:a16="http://schemas.microsoft.com/office/drawing/2014/main" id="{D56E3B43-6FCA-5240-B814-DE97836E2C3D}"/>
                </a:ext>
              </a:extLst>
            </p:cNvPr>
            <p:cNvSpPr>
              <a:spLocks noChangeShapeType="1"/>
            </p:cNvSpPr>
            <p:nvPr/>
          </p:nvSpPr>
          <p:spPr bwMode="auto">
            <a:xfrm flipV="1">
              <a:off x="5715000" y="2057400"/>
              <a:ext cx="0" cy="381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 name="矩形 16">
            <a:extLst>
              <a:ext uri="{FF2B5EF4-FFF2-40B4-BE49-F238E27FC236}">
                <a16:creationId xmlns:a16="http://schemas.microsoft.com/office/drawing/2014/main" id="{253E86E0-C9C5-5D4C-BE5B-F7F69DD193DF}"/>
              </a:ext>
            </a:extLst>
          </p:cNvPr>
          <p:cNvSpPr>
            <a:spLocks noChangeArrowheads="1"/>
          </p:cNvSpPr>
          <p:nvPr/>
        </p:nvSpPr>
        <p:spPr bwMode="auto">
          <a:xfrm>
            <a:off x="6768704" y="5357814"/>
            <a:ext cx="857250" cy="321469"/>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8" name="TextBox 17">
            <a:extLst>
              <a:ext uri="{FF2B5EF4-FFF2-40B4-BE49-F238E27FC236}">
                <a16:creationId xmlns:a16="http://schemas.microsoft.com/office/drawing/2014/main" id="{376A5853-1AB2-344C-89CE-A825CC2DC0C7}"/>
              </a:ext>
            </a:extLst>
          </p:cNvPr>
          <p:cNvSpPr txBox="1">
            <a:spLocks noChangeArrowheads="1"/>
          </p:cNvSpPr>
          <p:nvPr/>
        </p:nvSpPr>
        <p:spPr bwMode="auto">
          <a:xfrm>
            <a:off x="6822283" y="5332810"/>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D60093"/>
                </a:solidFill>
              </a:rPr>
              <a:t>16MB</a:t>
            </a:r>
            <a:endParaRPr lang="zh-CN" altLang="en-US">
              <a:solidFill>
                <a:srgbClr val="D60093"/>
              </a:solidFill>
            </a:endParaRPr>
          </a:p>
        </p:txBody>
      </p:sp>
      <p:sp>
        <p:nvSpPr>
          <p:cNvPr id="19" name="矩形 18">
            <a:extLst>
              <a:ext uri="{FF2B5EF4-FFF2-40B4-BE49-F238E27FC236}">
                <a16:creationId xmlns:a16="http://schemas.microsoft.com/office/drawing/2014/main" id="{37E49365-0217-D346-A196-7D7F0B12CE13}"/>
              </a:ext>
            </a:extLst>
          </p:cNvPr>
          <p:cNvSpPr>
            <a:spLocks noChangeArrowheads="1"/>
          </p:cNvSpPr>
          <p:nvPr/>
        </p:nvSpPr>
        <p:spPr bwMode="auto">
          <a:xfrm>
            <a:off x="6768704" y="3561161"/>
            <a:ext cx="857250" cy="267890"/>
          </a:xfrm>
          <a:prstGeom prst="rect">
            <a:avLst/>
          </a:prstGeom>
          <a:solidFill>
            <a:srgbClr val="0000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20" name="直接箭头连接符 19">
            <a:extLst>
              <a:ext uri="{FF2B5EF4-FFF2-40B4-BE49-F238E27FC236}">
                <a16:creationId xmlns:a16="http://schemas.microsoft.com/office/drawing/2014/main" id="{B3EC2FB4-5F56-474C-A44C-7814D64CAAB3}"/>
              </a:ext>
            </a:extLst>
          </p:cNvPr>
          <p:cNvCxnSpPr>
            <a:cxnSpLocks noChangeShapeType="1"/>
          </p:cNvCxnSpPr>
          <p:nvPr/>
        </p:nvCxnSpPr>
        <p:spPr bwMode="auto">
          <a:xfrm>
            <a:off x="5804298" y="3696892"/>
            <a:ext cx="910828" cy="1190"/>
          </a:xfrm>
          <a:prstGeom prst="straightConnector1">
            <a:avLst/>
          </a:prstGeom>
          <a:noFill/>
          <a:ln w="381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21" name="TextBox 20">
            <a:extLst>
              <a:ext uri="{FF2B5EF4-FFF2-40B4-BE49-F238E27FC236}">
                <a16:creationId xmlns:a16="http://schemas.microsoft.com/office/drawing/2014/main" id="{93BA4E81-B97C-8243-9669-35CF89148800}"/>
              </a:ext>
            </a:extLst>
          </p:cNvPr>
          <p:cNvSpPr txBox="1">
            <a:spLocks noChangeArrowheads="1"/>
          </p:cNvSpPr>
          <p:nvPr/>
        </p:nvSpPr>
        <p:spPr bwMode="auto">
          <a:xfrm>
            <a:off x="6740130" y="3536157"/>
            <a:ext cx="11251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最近分配</a:t>
            </a:r>
          </a:p>
        </p:txBody>
      </p:sp>
      <p:sp>
        <p:nvSpPr>
          <p:cNvPr id="22" name="TextBox 21">
            <a:extLst>
              <a:ext uri="{FF2B5EF4-FFF2-40B4-BE49-F238E27FC236}">
                <a16:creationId xmlns:a16="http://schemas.microsoft.com/office/drawing/2014/main" id="{F9046554-BB69-8D42-A142-20E9E27AB8DB}"/>
              </a:ext>
            </a:extLst>
          </p:cNvPr>
          <p:cNvSpPr txBox="1">
            <a:spLocks noChangeArrowheads="1"/>
          </p:cNvSpPr>
          <p:nvPr/>
        </p:nvSpPr>
        <p:spPr bwMode="auto">
          <a:xfrm>
            <a:off x="7511700" y="3000376"/>
            <a:ext cx="489301" cy="203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D60093"/>
                </a:solidFill>
                <a:latin typeface="幼圆" pitchFamily="49" charset="-122"/>
                <a:ea typeface="幼圆" pitchFamily="49" charset="-122"/>
              </a:rPr>
              <a:t>分配</a:t>
            </a:r>
            <a:r>
              <a:rPr lang="en-US" altLang="zh-CN">
                <a:solidFill>
                  <a:srgbClr val="D60093"/>
                </a:solidFill>
                <a:latin typeface="幼圆" pitchFamily="49" charset="-122"/>
                <a:ea typeface="幼圆" pitchFamily="49" charset="-122"/>
              </a:rPr>
              <a:t>16MB</a:t>
            </a:r>
            <a:r>
              <a:rPr lang="zh-CN" altLang="en-US">
                <a:solidFill>
                  <a:srgbClr val="D60093"/>
                </a:solidFill>
                <a:latin typeface="幼圆" pitchFamily="49" charset="-122"/>
                <a:ea typeface="幼圆" pitchFamily="49" charset="-122"/>
              </a:rPr>
              <a:t>空间</a:t>
            </a:r>
          </a:p>
        </p:txBody>
      </p:sp>
    </p:spTree>
    <p:extLst>
      <p:ext uri="{BB962C8B-B14F-4D97-AF65-F5344CB8AC3E}">
        <p14:creationId xmlns:p14="http://schemas.microsoft.com/office/powerpoint/2010/main" val="40455999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linds(horizontal)">
                                      <p:cBhvr>
                                        <p:cTn id="31" dur="500"/>
                                        <p:tgtEl>
                                          <p:spTgt spid="1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par>
                                <p:cTn id="38" presetID="3" presetClass="entr" presetSubtype="1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3">
                                            <p:txEl>
                                              <p:pRg st="0" end="0"/>
                                            </p:txEl>
                                          </p:spTgt>
                                        </p:tgtEl>
                                        <p:attrNameLst>
                                          <p:attrName>style.visibility</p:attrName>
                                        </p:attrNameLst>
                                      </p:cBhvr>
                                      <p:to>
                                        <p:strVal val="visible"/>
                                      </p:to>
                                    </p:set>
                                    <p:animEffect transition="in" filter="blinds(horizontal)">
                                      <p:cBhvr>
                                        <p:cTn id="48" dur="500"/>
                                        <p:tgtEl>
                                          <p:spTgt spid="3">
                                            <p:txEl>
                                              <p:pRg st="0" end="0"/>
                                            </p:txEl>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
                                            <p:txEl>
                                              <p:pRg st="1" end="1"/>
                                            </p:txEl>
                                          </p:spTgt>
                                        </p:tgtEl>
                                        <p:attrNameLst>
                                          <p:attrName>style.visibility</p:attrName>
                                        </p:attrNameLst>
                                      </p:cBhvr>
                                      <p:to>
                                        <p:strVal val="visible"/>
                                      </p:to>
                                    </p:set>
                                    <p:animEffect transition="in" filter="blinds(horizontal)">
                                      <p:cBhvr>
                                        <p:cTn id="51" dur="500"/>
                                        <p:tgtEl>
                                          <p:spTgt spid="3">
                                            <p:txEl>
                                              <p:pRg st="1" end="1"/>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5" presetClass="entr" presetSubtype="0"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1000" fill="hold"/>
                                        <p:tgtEl>
                                          <p:spTgt spid="22"/>
                                        </p:tgtEl>
                                        <p:attrNameLst>
                                          <p:attrName>ppt_w</p:attrName>
                                        </p:attrNameLst>
                                      </p:cBhvr>
                                      <p:tavLst>
                                        <p:tav tm="0">
                                          <p:val>
                                            <p:fltVal val="0"/>
                                          </p:val>
                                        </p:tav>
                                        <p:tav tm="100000">
                                          <p:val>
                                            <p:strVal val="#ppt_w"/>
                                          </p:val>
                                        </p:tav>
                                      </p:tavLst>
                                    </p:anim>
                                    <p:anim calcmode="lin" valueType="num">
                                      <p:cBhvr>
                                        <p:cTn id="57" dur="1000" fill="hold"/>
                                        <p:tgtEl>
                                          <p:spTgt spid="22"/>
                                        </p:tgtEl>
                                        <p:attrNameLst>
                                          <p:attrName>ppt_h</p:attrName>
                                        </p:attrNameLst>
                                      </p:cBhvr>
                                      <p:tavLst>
                                        <p:tav tm="0">
                                          <p:val>
                                            <p:fltVal val="0"/>
                                          </p:val>
                                        </p:tav>
                                        <p:tav tm="100000">
                                          <p:val>
                                            <p:strVal val="#ppt_h"/>
                                          </p:val>
                                        </p:tav>
                                      </p:tavLst>
                                    </p:anim>
                                    <p:anim calcmode="lin" valueType="num">
                                      <p:cBhvr>
                                        <p:cTn id="58"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nodeType="click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blinds(horizontal)">
                                      <p:cBhvr>
                                        <p:cTn id="64" dur="500"/>
                                        <p:tgtEl>
                                          <p:spTgt spid="2"/>
                                        </p:tgtEl>
                                      </p:cBhvr>
                                    </p:animEffect>
                                  </p:childTnLst>
                                </p:cTn>
                              </p:par>
                              <p:par>
                                <p:cTn id="65" presetID="42" presetClass="path" presetSubtype="0" accel="50000" decel="50000" fill="hold" nodeType="withEffect">
                                  <p:stCondLst>
                                    <p:cond delay="0"/>
                                  </p:stCondLst>
                                  <p:childTnLst>
                                    <p:animMotion origin="layout" path="M 0 0.04927 L -0.00122 0.34305 " pathEditMode="relative" rAng="0" ptsTypes="AA">
                                      <p:cBhvr>
                                        <p:cTn id="66" dur="5000" fill="hold"/>
                                        <p:tgtEl>
                                          <p:spTgt spid="2"/>
                                        </p:tgtEl>
                                        <p:attrNameLst>
                                          <p:attrName>ppt_x</p:attrName>
                                          <p:attrName>ppt_y</p:attrName>
                                        </p:attrNameLst>
                                      </p:cBhvr>
                                      <p:rCtr x="-69" y="14689"/>
                                    </p:animMotion>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blinds(horizontal)">
                                      <p:cBhvr>
                                        <p:cTn id="71" dur="500"/>
                                        <p:tgtEl>
                                          <p:spTgt spid="17"/>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blinds(horizontal)">
                                      <p:cBhvr>
                                        <p:cTn id="74" dur="500"/>
                                        <p:tgtEl>
                                          <p:spTgt spid="18"/>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9" presetClass="entr" presetSubtype="0" fill="hold" grpId="1"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dissolve">
                                      <p:cBhvr>
                                        <p:cTn id="79" dur="500"/>
                                        <p:tgtEl>
                                          <p:spTgt spid="17"/>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3">
                                            <p:txEl>
                                              <p:pRg st="2" end="2"/>
                                            </p:txEl>
                                          </p:spTgt>
                                        </p:tgtEl>
                                        <p:attrNameLst>
                                          <p:attrName>style.visibility</p:attrName>
                                        </p:attrNameLst>
                                      </p:cBhvr>
                                      <p:to>
                                        <p:strVal val="visible"/>
                                      </p:to>
                                    </p:set>
                                    <p:animEffect transition="in" filter="blinds(horizontal)">
                                      <p:cBhvr>
                                        <p:cTn id="84" dur="500"/>
                                        <p:tgtEl>
                                          <p:spTgt spid="3">
                                            <p:txEl>
                                              <p:pRg st="2" end="2"/>
                                            </p:txEl>
                                          </p:spTgt>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3">
                                            <p:txEl>
                                              <p:pRg st="3" end="3"/>
                                            </p:txEl>
                                          </p:spTgt>
                                        </p:tgtEl>
                                        <p:attrNameLst>
                                          <p:attrName>style.visibility</p:attrName>
                                        </p:attrNameLst>
                                      </p:cBhvr>
                                      <p:to>
                                        <p:strVal val="visible"/>
                                      </p:to>
                                    </p:set>
                                    <p:animEffect transition="in" filter="blinds(horizontal)">
                                      <p:cBhvr>
                                        <p:cTn id="87" dur="500"/>
                                        <p:tgtEl>
                                          <p:spTgt spid="3">
                                            <p:txEl>
                                              <p:pRg st="3" end="3"/>
                                            </p:txEl>
                                          </p:spTgt>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3">
                                            <p:txEl>
                                              <p:pRg st="4" end="4"/>
                                            </p:txEl>
                                          </p:spTgt>
                                        </p:tgtEl>
                                        <p:attrNameLst>
                                          <p:attrName>style.visibility</p:attrName>
                                        </p:attrNameLst>
                                      </p:cBhvr>
                                      <p:to>
                                        <p:strVal val="visible"/>
                                      </p:to>
                                    </p:set>
                                    <p:animEffect transition="in" filter="blinds(horizontal)">
                                      <p:cBhvr>
                                        <p:cTn id="90" dur="500"/>
                                        <p:tgtEl>
                                          <p:spTgt spid="3">
                                            <p:txEl>
                                              <p:pRg st="4" end="4"/>
                                            </p:txEl>
                                          </p:spTgt>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3">
                                            <p:txEl>
                                              <p:pRg st="5" end="5"/>
                                            </p:txEl>
                                          </p:spTgt>
                                        </p:tgtEl>
                                        <p:attrNameLst>
                                          <p:attrName>style.visibility</p:attrName>
                                        </p:attrNameLst>
                                      </p:cBhvr>
                                      <p:to>
                                        <p:strVal val="visible"/>
                                      </p:to>
                                    </p:set>
                                    <p:animEffect transition="in" filter="blinds(horizontal)">
                                      <p:cBhvr>
                                        <p:cTn id="93" dur="500"/>
                                        <p:tgtEl>
                                          <p:spTgt spid="3">
                                            <p:txEl>
                                              <p:pRg st="5" end="5"/>
                                            </p:txEl>
                                          </p:spTgt>
                                        </p:tgtEl>
                                      </p:cBhvr>
                                    </p:animEffect>
                                  </p:childTnLst>
                                </p:cTn>
                              </p:par>
                              <p:par>
                                <p:cTn id="94" presetID="3" presetClass="entr" presetSubtype="10" fill="hold" grpId="0" nodeType="withEffect">
                                  <p:stCondLst>
                                    <p:cond delay="0"/>
                                  </p:stCondLst>
                                  <p:childTnLst>
                                    <p:set>
                                      <p:cBhvr>
                                        <p:cTn id="95" dur="1" fill="hold">
                                          <p:stCondLst>
                                            <p:cond delay="0"/>
                                          </p:stCondLst>
                                        </p:cTn>
                                        <p:tgtEl>
                                          <p:spTgt spid="3">
                                            <p:txEl>
                                              <p:pRg st="6" end="6"/>
                                            </p:txEl>
                                          </p:spTgt>
                                        </p:tgtEl>
                                        <p:attrNameLst>
                                          <p:attrName>style.visibility</p:attrName>
                                        </p:attrNameLst>
                                      </p:cBhvr>
                                      <p:to>
                                        <p:strVal val="visible"/>
                                      </p:to>
                                    </p:set>
                                    <p:animEffect transition="in" filter="blinds(horizontal)">
                                      <p:cBhvr>
                                        <p:cTn id="9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7" grpId="0"/>
      <p:bldP spid="8" grpId="0"/>
      <p:bldP spid="9" grpId="0"/>
      <p:bldP spid="10" grpId="0"/>
      <p:bldP spid="11" grpId="0"/>
      <p:bldP spid="12" grpId="0"/>
      <p:bldP spid="13" grpId="0" animBg="1"/>
      <p:bldP spid="17" grpId="0" animBg="1"/>
      <p:bldP spid="17" grpId="1" animBg="1"/>
      <p:bldP spid="18" grpId="0"/>
      <p:bldP spid="19" grpId="0" animBg="1"/>
      <p:bldP spid="21" grpId="0"/>
      <p:bldP spid="2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内容占位符 2">
            <a:extLst>
              <a:ext uri="{FF2B5EF4-FFF2-40B4-BE49-F238E27FC236}">
                <a16:creationId xmlns:a16="http://schemas.microsoft.com/office/drawing/2014/main" id="{02240432-A1A1-F645-BD83-EECE5A2CDC5F}"/>
              </a:ext>
            </a:extLst>
          </p:cNvPr>
          <p:cNvSpPr>
            <a:spLocks noGrp="1"/>
          </p:cNvSpPr>
          <p:nvPr>
            <p:ph idx="1"/>
          </p:nvPr>
        </p:nvSpPr>
        <p:spPr>
          <a:xfrm>
            <a:off x="594125" y="1131126"/>
            <a:ext cx="5154213" cy="4339828"/>
          </a:xfrm>
        </p:spPr>
        <p:txBody>
          <a:bodyPr/>
          <a:lstStyle/>
          <a:p>
            <a:pPr>
              <a:buClr>
                <a:srgbClr val="0000FF"/>
              </a:buClr>
            </a:pPr>
            <a:r>
              <a:rPr lang="zh-CN" altLang="en-US" sz="2100" b="1" dirty="0">
                <a:solidFill>
                  <a:srgbClr val="0000FF"/>
                </a:solidFill>
                <a:latin typeface="Arial" panose="020B0604020202020204" pitchFamily="34" charset="0"/>
                <a:ea typeface="幼圆" pitchFamily="49" charset="-122"/>
              </a:rPr>
              <a:t>最佳（最优）适应算法</a:t>
            </a:r>
            <a:endParaRPr lang="en-US" altLang="zh-CN" sz="2100" b="1" dirty="0">
              <a:solidFill>
                <a:srgbClr val="0000FF"/>
              </a:solidFill>
              <a:latin typeface="Arial" panose="020B0604020202020204" pitchFamily="34" charset="0"/>
              <a:ea typeface="幼圆" pitchFamily="49" charset="-122"/>
            </a:endParaRPr>
          </a:p>
          <a:p>
            <a:pPr lvl="1">
              <a:buClr>
                <a:srgbClr val="0000FF"/>
              </a:buClr>
              <a:buFont typeface="Wingdings" pitchFamily="2" charset="2"/>
              <a:buChar char="l"/>
            </a:pPr>
            <a:r>
              <a:rPr lang="zh-CN" altLang="en-US" b="1" dirty="0">
                <a:solidFill>
                  <a:srgbClr val="000000"/>
                </a:solidFill>
                <a:latin typeface="Arial" panose="020B0604020202020204" pitchFamily="34" charset="0"/>
                <a:ea typeface="幼圆" pitchFamily="49" charset="-122"/>
              </a:rPr>
              <a:t>每次为作业分配内存时，总是把既能满足要求、</a:t>
            </a:r>
            <a:r>
              <a:rPr lang="zh-CN" altLang="en-US" b="1" dirty="0">
                <a:solidFill>
                  <a:srgbClr val="000000"/>
                </a:solidFill>
                <a:ea typeface="幼圆" pitchFamily="49" charset="-122"/>
              </a:rPr>
              <a:t>又是最小的空闲分区分配给作业，避免“大材小用”。</a:t>
            </a:r>
            <a:endParaRPr lang="en-US" altLang="zh-CN" b="1" dirty="0">
              <a:solidFill>
                <a:srgbClr val="000000"/>
              </a:solidFill>
              <a:ea typeface="幼圆" pitchFamily="49" charset="-122"/>
            </a:endParaRPr>
          </a:p>
          <a:p>
            <a:pPr>
              <a:buClr>
                <a:srgbClr val="0000FF"/>
              </a:buClr>
              <a:buSzPct val="50000"/>
              <a:buFont typeface="Wingdings" pitchFamily="2" charset="2"/>
              <a:buChar char="n"/>
            </a:pPr>
            <a:r>
              <a:rPr lang="zh-CN" altLang="en-US" sz="2100" b="1" dirty="0">
                <a:solidFill>
                  <a:srgbClr val="0000FF"/>
                </a:solidFill>
                <a:ea typeface="幼圆" pitchFamily="49" charset="-122"/>
              </a:rPr>
              <a:t>特点</a:t>
            </a:r>
            <a:endParaRPr lang="en-US" altLang="zh-CN" sz="2100" b="1" dirty="0">
              <a:solidFill>
                <a:srgbClr val="0000FF"/>
              </a:solidFill>
              <a:ea typeface="幼圆" pitchFamily="49" charset="-122"/>
            </a:endParaRPr>
          </a:p>
          <a:p>
            <a:pPr lvl="1">
              <a:buClr>
                <a:srgbClr val="0000FF"/>
              </a:buClr>
              <a:buFont typeface="Wingdings" pitchFamily="2" charset="2"/>
              <a:buChar char="l"/>
            </a:pPr>
            <a:r>
              <a:rPr lang="zh-CN" altLang="en-US" b="1" dirty="0">
                <a:solidFill>
                  <a:srgbClr val="000000"/>
                </a:solidFill>
                <a:ea typeface="幼圆" pitchFamily="49" charset="-122"/>
              </a:rPr>
              <a:t> 所有的空闲区按其大小以递增的顺序形成一空闲区链</a:t>
            </a:r>
            <a:endParaRPr lang="en-US" altLang="zh-CN" b="1" dirty="0">
              <a:solidFill>
                <a:srgbClr val="000000"/>
              </a:solidFill>
              <a:ea typeface="幼圆" pitchFamily="49" charset="-122"/>
            </a:endParaRPr>
          </a:p>
          <a:p>
            <a:pPr lvl="1">
              <a:buClr>
                <a:srgbClr val="0000FF"/>
              </a:buClr>
              <a:buFont typeface="Wingdings" pitchFamily="2" charset="2"/>
              <a:buChar char="l"/>
            </a:pPr>
            <a:r>
              <a:rPr lang="zh-CN" altLang="en-US" b="1" dirty="0">
                <a:solidFill>
                  <a:srgbClr val="000000"/>
                </a:solidFill>
                <a:ea typeface="幼圆" pitchFamily="49" charset="-122"/>
              </a:rPr>
              <a:t>容易留下许多难以利用的碎片</a:t>
            </a:r>
            <a:endParaRPr lang="zh-CN" altLang="en-US" b="1" dirty="0">
              <a:solidFill>
                <a:srgbClr val="0000FF"/>
              </a:solidFill>
            </a:endParaRPr>
          </a:p>
        </p:txBody>
      </p:sp>
      <p:graphicFrame>
        <p:nvGraphicFramePr>
          <p:cNvPr id="4" name="Group 158">
            <a:extLst>
              <a:ext uri="{FF2B5EF4-FFF2-40B4-BE49-F238E27FC236}">
                <a16:creationId xmlns:a16="http://schemas.microsoft.com/office/drawing/2014/main" id="{E1366CAF-97E7-F84F-852A-81A059D7216A}"/>
              </a:ext>
            </a:extLst>
          </p:cNvPr>
          <p:cNvGraphicFramePr>
            <a:graphicFrameLocks noGrp="1"/>
          </p:cNvGraphicFramePr>
          <p:nvPr/>
        </p:nvGraphicFramePr>
        <p:xfrm>
          <a:off x="6715125" y="1339455"/>
          <a:ext cx="857250" cy="4502823"/>
        </p:xfrm>
        <a:graphic>
          <a:graphicData uri="http://schemas.openxmlformats.org/drawingml/2006/table">
            <a:tbl>
              <a:tblPr/>
              <a:tblGrid>
                <a:gridCol w="857250">
                  <a:extLst>
                    <a:ext uri="{9D8B030D-6E8A-4147-A177-3AD203B41FA5}">
                      <a16:colId xmlns:a16="http://schemas.microsoft.com/office/drawing/2014/main" val="20000"/>
                    </a:ext>
                  </a:extLst>
                </a:gridCol>
              </a:tblGrid>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33">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7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5" name="Text Box 159">
            <a:extLst>
              <a:ext uri="{FF2B5EF4-FFF2-40B4-BE49-F238E27FC236}">
                <a16:creationId xmlns:a16="http://schemas.microsoft.com/office/drawing/2014/main" id="{A388E0DE-BC1D-8A4E-9CBA-8DB1DEED33AA}"/>
              </a:ext>
            </a:extLst>
          </p:cNvPr>
          <p:cNvSpPr txBox="1">
            <a:spLocks noChangeArrowheads="1"/>
          </p:cNvSpPr>
          <p:nvPr/>
        </p:nvSpPr>
        <p:spPr bwMode="auto">
          <a:xfrm>
            <a:off x="6247210" y="1373982"/>
            <a:ext cx="51435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sz="1500">
                <a:solidFill>
                  <a:srgbClr val="0000FF"/>
                </a:solidFill>
              </a:rPr>
              <a:t> 8M</a:t>
            </a:r>
          </a:p>
          <a:p>
            <a:pPr>
              <a:lnSpc>
                <a:spcPct val="80000"/>
              </a:lnSpc>
              <a:spcBef>
                <a:spcPct val="50000"/>
              </a:spcBef>
            </a:pPr>
            <a:endParaRPr lang="en-US" altLang="zh-CN" sz="1500">
              <a:solidFill>
                <a:srgbClr val="0000FF"/>
              </a:solidFill>
            </a:endParaRPr>
          </a:p>
          <a:p>
            <a:pPr>
              <a:lnSpc>
                <a:spcPct val="80000"/>
              </a:lnSpc>
              <a:spcBef>
                <a:spcPct val="50000"/>
              </a:spcBef>
            </a:pPr>
            <a:r>
              <a:rPr lang="en-US" altLang="zh-CN" sz="1500">
                <a:solidFill>
                  <a:srgbClr val="0000FF"/>
                </a:solidFill>
              </a:rPr>
              <a:t>12M</a:t>
            </a:r>
          </a:p>
        </p:txBody>
      </p:sp>
      <p:sp>
        <p:nvSpPr>
          <p:cNvPr id="6" name="Text Box 160">
            <a:extLst>
              <a:ext uri="{FF2B5EF4-FFF2-40B4-BE49-F238E27FC236}">
                <a16:creationId xmlns:a16="http://schemas.microsoft.com/office/drawing/2014/main" id="{EF44AA95-70E4-C943-B834-905570AA6929}"/>
              </a:ext>
            </a:extLst>
          </p:cNvPr>
          <p:cNvSpPr txBox="1">
            <a:spLocks noChangeArrowheads="1"/>
          </p:cNvSpPr>
          <p:nvPr/>
        </p:nvSpPr>
        <p:spPr bwMode="auto">
          <a:xfrm>
            <a:off x="6293644" y="235029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7" name="Text Box 161">
            <a:extLst>
              <a:ext uri="{FF2B5EF4-FFF2-40B4-BE49-F238E27FC236}">
                <a16:creationId xmlns:a16="http://schemas.microsoft.com/office/drawing/2014/main" id="{CDDB4D81-89CB-7F47-99BB-E52142BA6991}"/>
              </a:ext>
            </a:extLst>
          </p:cNvPr>
          <p:cNvSpPr txBox="1">
            <a:spLocks noChangeArrowheads="1"/>
          </p:cNvSpPr>
          <p:nvPr/>
        </p:nvSpPr>
        <p:spPr bwMode="auto">
          <a:xfrm>
            <a:off x="6247210" y="293965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18M</a:t>
            </a:r>
          </a:p>
        </p:txBody>
      </p:sp>
      <p:sp>
        <p:nvSpPr>
          <p:cNvPr id="8" name="Text Box 162">
            <a:extLst>
              <a:ext uri="{FF2B5EF4-FFF2-40B4-BE49-F238E27FC236}">
                <a16:creationId xmlns:a16="http://schemas.microsoft.com/office/drawing/2014/main" id="{250771A4-7703-CE4C-97B1-5E2D5DD6CF48}"/>
              </a:ext>
            </a:extLst>
          </p:cNvPr>
          <p:cNvSpPr txBox="1">
            <a:spLocks noChangeArrowheads="1"/>
          </p:cNvSpPr>
          <p:nvPr/>
        </p:nvSpPr>
        <p:spPr bwMode="auto">
          <a:xfrm>
            <a:off x="6304360" y="3771900"/>
            <a:ext cx="9144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8M</a:t>
            </a:r>
          </a:p>
        </p:txBody>
      </p:sp>
      <p:sp>
        <p:nvSpPr>
          <p:cNvPr id="9" name="Text Box 163">
            <a:extLst>
              <a:ext uri="{FF2B5EF4-FFF2-40B4-BE49-F238E27FC236}">
                <a16:creationId xmlns:a16="http://schemas.microsoft.com/office/drawing/2014/main" id="{F00CF81C-7809-5B43-8F7A-97522779753A}"/>
              </a:ext>
            </a:extLst>
          </p:cNvPr>
          <p:cNvSpPr txBox="1">
            <a:spLocks noChangeArrowheads="1"/>
          </p:cNvSpPr>
          <p:nvPr/>
        </p:nvSpPr>
        <p:spPr bwMode="auto">
          <a:xfrm>
            <a:off x="6304360" y="4194573"/>
            <a:ext cx="10287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6M</a:t>
            </a:r>
          </a:p>
        </p:txBody>
      </p:sp>
      <p:sp>
        <p:nvSpPr>
          <p:cNvPr id="10" name="Text Box 164">
            <a:extLst>
              <a:ext uri="{FF2B5EF4-FFF2-40B4-BE49-F238E27FC236}">
                <a16:creationId xmlns:a16="http://schemas.microsoft.com/office/drawing/2014/main" id="{F3173831-44A8-DA4B-A322-D052F9A6DF3E}"/>
              </a:ext>
            </a:extLst>
          </p:cNvPr>
          <p:cNvSpPr txBox="1">
            <a:spLocks noChangeArrowheads="1"/>
          </p:cNvSpPr>
          <p:nvPr/>
        </p:nvSpPr>
        <p:spPr bwMode="auto">
          <a:xfrm>
            <a:off x="6293644" y="4814888"/>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14M</a:t>
            </a:r>
          </a:p>
        </p:txBody>
      </p:sp>
      <p:sp>
        <p:nvSpPr>
          <p:cNvPr id="11" name="Text Box 165">
            <a:extLst>
              <a:ext uri="{FF2B5EF4-FFF2-40B4-BE49-F238E27FC236}">
                <a16:creationId xmlns:a16="http://schemas.microsoft.com/office/drawing/2014/main" id="{7D85AE65-7A3D-AD44-AB5C-93CD3C1F9379}"/>
              </a:ext>
            </a:extLst>
          </p:cNvPr>
          <p:cNvSpPr txBox="1">
            <a:spLocks noChangeArrowheads="1"/>
          </p:cNvSpPr>
          <p:nvPr/>
        </p:nvSpPr>
        <p:spPr bwMode="auto">
          <a:xfrm>
            <a:off x="6297216" y="5457825"/>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36M</a:t>
            </a:r>
          </a:p>
        </p:txBody>
      </p:sp>
      <p:sp>
        <p:nvSpPr>
          <p:cNvPr id="12" name="TextBox 11">
            <a:extLst>
              <a:ext uri="{FF2B5EF4-FFF2-40B4-BE49-F238E27FC236}">
                <a16:creationId xmlns:a16="http://schemas.microsoft.com/office/drawing/2014/main" id="{4D9ED81D-511F-7944-8DFD-EEC997E7CD7F}"/>
              </a:ext>
            </a:extLst>
          </p:cNvPr>
          <p:cNvSpPr txBox="1">
            <a:spLocks noChangeArrowheads="1"/>
          </p:cNvSpPr>
          <p:nvPr/>
        </p:nvSpPr>
        <p:spPr bwMode="auto">
          <a:xfrm>
            <a:off x="7539336" y="2196703"/>
            <a:ext cx="461665" cy="25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某一时刻内存使用情况</a:t>
            </a:r>
          </a:p>
        </p:txBody>
      </p:sp>
      <p:sp>
        <p:nvSpPr>
          <p:cNvPr id="19" name="矩形 18">
            <a:extLst>
              <a:ext uri="{FF2B5EF4-FFF2-40B4-BE49-F238E27FC236}">
                <a16:creationId xmlns:a16="http://schemas.microsoft.com/office/drawing/2014/main" id="{74E9B2DA-016C-6446-9888-D65CEE7D6A55}"/>
              </a:ext>
            </a:extLst>
          </p:cNvPr>
          <p:cNvSpPr>
            <a:spLocks noChangeArrowheads="1"/>
          </p:cNvSpPr>
          <p:nvPr/>
        </p:nvSpPr>
        <p:spPr bwMode="auto">
          <a:xfrm>
            <a:off x="6715125" y="3561161"/>
            <a:ext cx="857250" cy="267890"/>
          </a:xfrm>
          <a:prstGeom prst="rect">
            <a:avLst/>
          </a:prstGeom>
          <a:solidFill>
            <a:srgbClr val="0000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20" name="直接箭头连接符 19">
            <a:extLst>
              <a:ext uri="{FF2B5EF4-FFF2-40B4-BE49-F238E27FC236}">
                <a16:creationId xmlns:a16="http://schemas.microsoft.com/office/drawing/2014/main" id="{313D2C5E-2345-9D45-AD3B-2C498322F2C7}"/>
              </a:ext>
            </a:extLst>
          </p:cNvPr>
          <p:cNvCxnSpPr>
            <a:cxnSpLocks noChangeShapeType="1"/>
          </p:cNvCxnSpPr>
          <p:nvPr/>
        </p:nvCxnSpPr>
        <p:spPr bwMode="auto">
          <a:xfrm>
            <a:off x="5804298" y="3696892"/>
            <a:ext cx="910828" cy="1190"/>
          </a:xfrm>
          <a:prstGeom prst="straightConnector1">
            <a:avLst/>
          </a:prstGeom>
          <a:noFill/>
          <a:ln w="381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21" name="TextBox 20">
            <a:extLst>
              <a:ext uri="{FF2B5EF4-FFF2-40B4-BE49-F238E27FC236}">
                <a16:creationId xmlns:a16="http://schemas.microsoft.com/office/drawing/2014/main" id="{81D498BA-A5C5-EA4A-960D-BC429FE372E8}"/>
              </a:ext>
            </a:extLst>
          </p:cNvPr>
          <p:cNvSpPr txBox="1">
            <a:spLocks noChangeArrowheads="1"/>
          </p:cNvSpPr>
          <p:nvPr/>
        </p:nvSpPr>
        <p:spPr bwMode="auto">
          <a:xfrm>
            <a:off x="6661549" y="3504010"/>
            <a:ext cx="11251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最近分配</a:t>
            </a:r>
          </a:p>
        </p:txBody>
      </p:sp>
      <p:sp>
        <p:nvSpPr>
          <p:cNvPr id="22" name="TextBox 21">
            <a:extLst>
              <a:ext uri="{FF2B5EF4-FFF2-40B4-BE49-F238E27FC236}">
                <a16:creationId xmlns:a16="http://schemas.microsoft.com/office/drawing/2014/main" id="{4F88D7B7-0848-F746-BDC2-D145A19D95CB}"/>
              </a:ext>
            </a:extLst>
          </p:cNvPr>
          <p:cNvSpPr txBox="1">
            <a:spLocks noChangeArrowheads="1"/>
          </p:cNvSpPr>
          <p:nvPr/>
        </p:nvSpPr>
        <p:spPr bwMode="auto">
          <a:xfrm>
            <a:off x="7498604" y="2893220"/>
            <a:ext cx="489301" cy="203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D60093"/>
                </a:solidFill>
                <a:latin typeface="幼圆" pitchFamily="49" charset="-122"/>
                <a:ea typeface="幼圆" pitchFamily="49" charset="-122"/>
              </a:rPr>
              <a:t>分配</a:t>
            </a:r>
            <a:r>
              <a:rPr lang="en-US" altLang="zh-CN">
                <a:solidFill>
                  <a:srgbClr val="D60093"/>
                </a:solidFill>
                <a:latin typeface="幼圆" pitchFamily="49" charset="-122"/>
                <a:ea typeface="幼圆" pitchFamily="49" charset="-122"/>
              </a:rPr>
              <a:t>16MB</a:t>
            </a:r>
            <a:r>
              <a:rPr lang="zh-CN" altLang="en-US">
                <a:solidFill>
                  <a:srgbClr val="D60093"/>
                </a:solidFill>
                <a:latin typeface="幼圆" pitchFamily="49" charset="-122"/>
                <a:ea typeface="幼圆" pitchFamily="49" charset="-122"/>
              </a:rPr>
              <a:t>空间</a:t>
            </a:r>
          </a:p>
        </p:txBody>
      </p:sp>
      <p:grpSp>
        <p:nvGrpSpPr>
          <p:cNvPr id="2" name="组合 60">
            <a:extLst>
              <a:ext uri="{FF2B5EF4-FFF2-40B4-BE49-F238E27FC236}">
                <a16:creationId xmlns:a16="http://schemas.microsoft.com/office/drawing/2014/main" id="{AD4DF08D-E983-464F-89D1-4D5C46207433}"/>
              </a:ext>
            </a:extLst>
          </p:cNvPr>
          <p:cNvGrpSpPr>
            <a:grpSpLocks/>
          </p:cNvGrpSpPr>
          <p:nvPr/>
        </p:nvGrpSpPr>
        <p:grpSpPr bwMode="auto">
          <a:xfrm>
            <a:off x="5341145" y="1285875"/>
            <a:ext cx="2250281" cy="4554141"/>
            <a:chOff x="2500298" y="571480"/>
            <a:chExt cx="3000396" cy="6072230"/>
          </a:xfrm>
        </p:grpSpPr>
        <p:grpSp>
          <p:nvGrpSpPr>
            <p:cNvPr id="3" name="组合 40">
              <a:extLst>
                <a:ext uri="{FF2B5EF4-FFF2-40B4-BE49-F238E27FC236}">
                  <a16:creationId xmlns:a16="http://schemas.microsoft.com/office/drawing/2014/main" id="{9A846F9E-23AA-D146-B4B9-67556F19275E}"/>
                </a:ext>
              </a:extLst>
            </p:cNvPr>
            <p:cNvGrpSpPr/>
            <p:nvPr/>
          </p:nvGrpSpPr>
          <p:grpSpPr>
            <a:xfrm>
              <a:off x="2500298" y="571480"/>
              <a:ext cx="3000396" cy="6072230"/>
              <a:chOff x="3000364" y="571480"/>
              <a:chExt cx="3000396" cy="6143668"/>
            </a:xfrm>
            <a:solidFill>
              <a:srgbClr val="FFFFFF"/>
            </a:solidFill>
          </p:grpSpPr>
          <p:sp>
            <p:nvSpPr>
              <p:cNvPr id="24" name="矩形 23">
                <a:extLst>
                  <a:ext uri="{FF2B5EF4-FFF2-40B4-BE49-F238E27FC236}">
                    <a16:creationId xmlns:a16="http://schemas.microsoft.com/office/drawing/2014/main" id="{8335ADD4-6322-7848-83B5-A00848A70A87}"/>
                  </a:ext>
                </a:extLst>
              </p:cNvPr>
              <p:cNvSpPr/>
              <p:nvPr/>
            </p:nvSpPr>
            <p:spPr bwMode="auto">
              <a:xfrm>
                <a:off x="4286248" y="1357298"/>
                <a:ext cx="1285884" cy="214314"/>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25" name="矩形 24">
                <a:extLst>
                  <a:ext uri="{FF2B5EF4-FFF2-40B4-BE49-F238E27FC236}">
                    <a16:creationId xmlns:a16="http://schemas.microsoft.com/office/drawing/2014/main" id="{8336E4CF-C27C-C34E-993F-1924B83EB3A3}"/>
                  </a:ext>
                </a:extLst>
              </p:cNvPr>
              <p:cNvSpPr/>
              <p:nvPr/>
            </p:nvSpPr>
            <p:spPr bwMode="auto">
              <a:xfrm>
                <a:off x="4286248" y="2643182"/>
                <a:ext cx="1285884" cy="357190"/>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26" name="矩形 25">
                <a:extLst>
                  <a:ext uri="{FF2B5EF4-FFF2-40B4-BE49-F238E27FC236}">
                    <a16:creationId xmlns:a16="http://schemas.microsoft.com/office/drawing/2014/main" id="{715523BA-9B69-1E46-B14C-E879BC322FF1}"/>
                  </a:ext>
                </a:extLst>
              </p:cNvPr>
              <p:cNvSpPr/>
              <p:nvPr/>
            </p:nvSpPr>
            <p:spPr bwMode="auto">
              <a:xfrm>
                <a:off x="4286248" y="2143116"/>
                <a:ext cx="1285884" cy="357190"/>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27" name="矩形 26">
                <a:extLst>
                  <a:ext uri="{FF2B5EF4-FFF2-40B4-BE49-F238E27FC236}">
                    <a16:creationId xmlns:a16="http://schemas.microsoft.com/office/drawing/2014/main" id="{667E3F20-7BB3-F940-91C5-2CCE9A57AA60}"/>
                  </a:ext>
                </a:extLst>
              </p:cNvPr>
              <p:cNvSpPr/>
              <p:nvPr/>
            </p:nvSpPr>
            <p:spPr bwMode="auto">
              <a:xfrm>
                <a:off x="4286248" y="3143248"/>
                <a:ext cx="1285884" cy="500066"/>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28" name="矩形 27">
                <a:extLst>
                  <a:ext uri="{FF2B5EF4-FFF2-40B4-BE49-F238E27FC236}">
                    <a16:creationId xmlns:a16="http://schemas.microsoft.com/office/drawing/2014/main" id="{652E2CCE-3423-3641-9E89-017934AA0AEF}"/>
                  </a:ext>
                </a:extLst>
              </p:cNvPr>
              <p:cNvSpPr/>
              <p:nvPr/>
            </p:nvSpPr>
            <p:spPr bwMode="auto">
              <a:xfrm>
                <a:off x="4286248" y="3786190"/>
                <a:ext cx="1285884" cy="571504"/>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29" name="矩形 28">
                <a:extLst>
                  <a:ext uri="{FF2B5EF4-FFF2-40B4-BE49-F238E27FC236}">
                    <a16:creationId xmlns:a16="http://schemas.microsoft.com/office/drawing/2014/main" id="{1C3FD916-217A-4046-9A10-1822562B522E}"/>
                  </a:ext>
                </a:extLst>
              </p:cNvPr>
              <p:cNvSpPr/>
              <p:nvPr/>
            </p:nvSpPr>
            <p:spPr bwMode="auto">
              <a:xfrm>
                <a:off x="4286248" y="4500570"/>
                <a:ext cx="1285884" cy="642942"/>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30" name="矩形 29">
                <a:extLst>
                  <a:ext uri="{FF2B5EF4-FFF2-40B4-BE49-F238E27FC236}">
                    <a16:creationId xmlns:a16="http://schemas.microsoft.com/office/drawing/2014/main" id="{03F7A75C-DFAD-D540-89A9-D6E5E87765C3}"/>
                  </a:ext>
                </a:extLst>
              </p:cNvPr>
              <p:cNvSpPr/>
              <p:nvPr/>
            </p:nvSpPr>
            <p:spPr bwMode="auto">
              <a:xfrm>
                <a:off x="4286248" y="5286388"/>
                <a:ext cx="1285884" cy="785818"/>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31" name="矩形 30">
                <a:extLst>
                  <a:ext uri="{FF2B5EF4-FFF2-40B4-BE49-F238E27FC236}">
                    <a16:creationId xmlns:a16="http://schemas.microsoft.com/office/drawing/2014/main" id="{ED574A28-2163-7843-BCAE-F9166897C551}"/>
                  </a:ext>
                </a:extLst>
              </p:cNvPr>
              <p:cNvSpPr/>
              <p:nvPr/>
            </p:nvSpPr>
            <p:spPr bwMode="auto">
              <a:xfrm>
                <a:off x="4286248" y="1643050"/>
                <a:ext cx="1285884" cy="357190"/>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33" name="TextBox 32">
                <a:extLst>
                  <a:ext uri="{FF2B5EF4-FFF2-40B4-BE49-F238E27FC236}">
                    <a16:creationId xmlns:a16="http://schemas.microsoft.com/office/drawing/2014/main" id="{57A4FDF3-1F48-6248-A42A-18EAF26370AA}"/>
                  </a:ext>
                </a:extLst>
              </p:cNvPr>
              <p:cNvSpPr txBox="1"/>
              <p:nvPr/>
            </p:nvSpPr>
            <p:spPr>
              <a:xfrm>
                <a:off x="4714876" y="1273718"/>
                <a:ext cx="428628" cy="498240"/>
              </a:xfrm>
              <a:prstGeom prst="rect">
                <a:avLst/>
              </a:prstGeom>
              <a:grpFill/>
            </p:spPr>
            <p:txBody>
              <a:bodyPr>
                <a:spAutoFit/>
              </a:bodyPr>
              <a:lstStyle/>
              <a:p>
                <a:pPr>
                  <a:defRPr/>
                </a:pPr>
                <a:r>
                  <a:rPr lang="en-US" altLang="zh-CN" dirty="0">
                    <a:solidFill>
                      <a:srgbClr val="000000"/>
                    </a:solidFill>
                  </a:rPr>
                  <a:t>6</a:t>
                </a:r>
                <a:endParaRPr lang="zh-CN" altLang="en-US" dirty="0">
                  <a:solidFill>
                    <a:srgbClr val="000000"/>
                  </a:solidFill>
                </a:endParaRPr>
              </a:p>
            </p:txBody>
          </p:sp>
          <p:sp>
            <p:nvSpPr>
              <p:cNvPr id="34" name="TextBox 33">
                <a:extLst>
                  <a:ext uri="{FF2B5EF4-FFF2-40B4-BE49-F238E27FC236}">
                    <a16:creationId xmlns:a16="http://schemas.microsoft.com/office/drawing/2014/main" id="{5E3D117C-DAB9-354F-B49F-8FF24BB87A9F}"/>
                  </a:ext>
                </a:extLst>
              </p:cNvPr>
              <p:cNvSpPr txBox="1"/>
              <p:nvPr/>
            </p:nvSpPr>
            <p:spPr>
              <a:xfrm>
                <a:off x="4714876" y="1571612"/>
                <a:ext cx="428628" cy="498240"/>
              </a:xfrm>
              <a:prstGeom prst="rect">
                <a:avLst/>
              </a:prstGeom>
              <a:grpFill/>
            </p:spPr>
            <p:txBody>
              <a:bodyPr>
                <a:spAutoFit/>
              </a:bodyPr>
              <a:lstStyle/>
              <a:p>
                <a:pPr>
                  <a:defRPr/>
                </a:pPr>
                <a:r>
                  <a:rPr lang="en-US" altLang="zh-CN" dirty="0">
                    <a:solidFill>
                      <a:srgbClr val="000000"/>
                    </a:solidFill>
                  </a:rPr>
                  <a:t>8</a:t>
                </a:r>
                <a:endParaRPr lang="zh-CN" altLang="en-US" dirty="0">
                  <a:solidFill>
                    <a:srgbClr val="000000"/>
                  </a:solidFill>
                </a:endParaRPr>
              </a:p>
            </p:txBody>
          </p:sp>
          <p:sp>
            <p:nvSpPr>
              <p:cNvPr id="36" name="TextBox 35">
                <a:extLst>
                  <a:ext uri="{FF2B5EF4-FFF2-40B4-BE49-F238E27FC236}">
                    <a16:creationId xmlns:a16="http://schemas.microsoft.com/office/drawing/2014/main" id="{816DBA57-1A9C-5E44-8797-A0A53DCE1BB0}"/>
                  </a:ext>
                </a:extLst>
              </p:cNvPr>
              <p:cNvSpPr txBox="1"/>
              <p:nvPr/>
            </p:nvSpPr>
            <p:spPr>
              <a:xfrm>
                <a:off x="4714876" y="2538707"/>
                <a:ext cx="642943" cy="498240"/>
              </a:xfrm>
              <a:prstGeom prst="rect">
                <a:avLst/>
              </a:prstGeom>
              <a:grpFill/>
            </p:spPr>
            <p:txBody>
              <a:bodyPr>
                <a:spAutoFit/>
              </a:bodyPr>
              <a:lstStyle/>
              <a:p>
                <a:pPr>
                  <a:defRPr/>
                </a:pPr>
                <a:r>
                  <a:rPr lang="en-US" altLang="zh-CN" dirty="0">
                    <a:solidFill>
                      <a:srgbClr val="000000"/>
                    </a:solidFill>
                  </a:rPr>
                  <a:t>12</a:t>
                </a:r>
                <a:endParaRPr lang="zh-CN" altLang="en-US" dirty="0">
                  <a:solidFill>
                    <a:srgbClr val="000000"/>
                  </a:solidFill>
                </a:endParaRPr>
              </a:p>
            </p:txBody>
          </p:sp>
          <p:sp>
            <p:nvSpPr>
              <p:cNvPr id="37" name="TextBox 36">
                <a:extLst>
                  <a:ext uri="{FF2B5EF4-FFF2-40B4-BE49-F238E27FC236}">
                    <a16:creationId xmlns:a16="http://schemas.microsoft.com/office/drawing/2014/main" id="{37CD1D4C-A25A-304B-8A50-D6B100F9BDBC}"/>
                  </a:ext>
                </a:extLst>
              </p:cNvPr>
              <p:cNvSpPr txBox="1"/>
              <p:nvPr/>
            </p:nvSpPr>
            <p:spPr>
              <a:xfrm>
                <a:off x="4714876" y="3181649"/>
                <a:ext cx="642943" cy="498240"/>
              </a:xfrm>
              <a:prstGeom prst="rect">
                <a:avLst/>
              </a:prstGeom>
              <a:grpFill/>
            </p:spPr>
            <p:txBody>
              <a:bodyPr>
                <a:spAutoFit/>
              </a:bodyPr>
              <a:lstStyle/>
              <a:p>
                <a:pPr>
                  <a:defRPr/>
                </a:pPr>
                <a:r>
                  <a:rPr lang="en-US" altLang="zh-CN" dirty="0">
                    <a:solidFill>
                      <a:srgbClr val="000000"/>
                    </a:solidFill>
                  </a:rPr>
                  <a:t>14</a:t>
                </a:r>
                <a:endParaRPr lang="zh-CN" altLang="en-US" dirty="0">
                  <a:solidFill>
                    <a:srgbClr val="000000"/>
                  </a:solidFill>
                </a:endParaRPr>
              </a:p>
            </p:txBody>
          </p:sp>
          <p:sp>
            <p:nvSpPr>
              <p:cNvPr id="38" name="TextBox 37">
                <a:extLst>
                  <a:ext uri="{FF2B5EF4-FFF2-40B4-BE49-F238E27FC236}">
                    <a16:creationId xmlns:a16="http://schemas.microsoft.com/office/drawing/2014/main" id="{AAB48F1D-2DBD-034E-BC64-A1F05CA04E0F}"/>
                  </a:ext>
                </a:extLst>
              </p:cNvPr>
              <p:cNvSpPr txBox="1"/>
              <p:nvPr/>
            </p:nvSpPr>
            <p:spPr>
              <a:xfrm>
                <a:off x="4714876" y="3824590"/>
                <a:ext cx="714380" cy="498240"/>
              </a:xfrm>
              <a:prstGeom prst="rect">
                <a:avLst/>
              </a:prstGeom>
              <a:grpFill/>
            </p:spPr>
            <p:txBody>
              <a:bodyPr>
                <a:spAutoFit/>
              </a:bodyPr>
              <a:lstStyle/>
              <a:p>
                <a:pPr>
                  <a:defRPr/>
                </a:pPr>
                <a:r>
                  <a:rPr lang="en-US" altLang="zh-CN" dirty="0">
                    <a:solidFill>
                      <a:srgbClr val="000000"/>
                    </a:solidFill>
                  </a:rPr>
                  <a:t>18</a:t>
                </a:r>
                <a:endParaRPr lang="zh-CN" altLang="en-US" dirty="0">
                  <a:solidFill>
                    <a:srgbClr val="000000"/>
                  </a:solidFill>
                </a:endParaRPr>
              </a:p>
            </p:txBody>
          </p:sp>
          <p:sp>
            <p:nvSpPr>
              <p:cNvPr id="39" name="TextBox 38">
                <a:extLst>
                  <a:ext uri="{FF2B5EF4-FFF2-40B4-BE49-F238E27FC236}">
                    <a16:creationId xmlns:a16="http://schemas.microsoft.com/office/drawing/2014/main" id="{9F18A2C1-AECD-A149-A130-0A5B45C05C00}"/>
                  </a:ext>
                </a:extLst>
              </p:cNvPr>
              <p:cNvSpPr txBox="1"/>
              <p:nvPr/>
            </p:nvSpPr>
            <p:spPr>
              <a:xfrm>
                <a:off x="4714876" y="4538971"/>
                <a:ext cx="714380" cy="498240"/>
              </a:xfrm>
              <a:prstGeom prst="rect">
                <a:avLst/>
              </a:prstGeom>
              <a:grpFill/>
            </p:spPr>
            <p:txBody>
              <a:bodyPr>
                <a:spAutoFit/>
              </a:bodyPr>
              <a:lstStyle/>
              <a:p>
                <a:pPr>
                  <a:defRPr/>
                </a:pPr>
                <a:r>
                  <a:rPr lang="en-US" altLang="zh-CN" dirty="0">
                    <a:solidFill>
                      <a:srgbClr val="000000"/>
                    </a:solidFill>
                  </a:rPr>
                  <a:t>22</a:t>
                </a:r>
                <a:endParaRPr lang="zh-CN" altLang="en-US" dirty="0">
                  <a:solidFill>
                    <a:srgbClr val="000000"/>
                  </a:solidFill>
                </a:endParaRPr>
              </a:p>
            </p:txBody>
          </p:sp>
          <p:sp>
            <p:nvSpPr>
              <p:cNvPr id="40" name="TextBox 39">
                <a:extLst>
                  <a:ext uri="{FF2B5EF4-FFF2-40B4-BE49-F238E27FC236}">
                    <a16:creationId xmlns:a16="http://schemas.microsoft.com/office/drawing/2014/main" id="{9E0EBADF-16A8-9549-A050-77BC43AB7E05}"/>
                  </a:ext>
                </a:extLst>
              </p:cNvPr>
              <p:cNvSpPr txBox="1"/>
              <p:nvPr/>
            </p:nvSpPr>
            <p:spPr>
              <a:xfrm>
                <a:off x="4714876" y="5357827"/>
                <a:ext cx="714380" cy="498240"/>
              </a:xfrm>
              <a:prstGeom prst="rect">
                <a:avLst/>
              </a:prstGeom>
              <a:grpFill/>
            </p:spPr>
            <p:txBody>
              <a:bodyPr>
                <a:spAutoFit/>
              </a:bodyPr>
              <a:lstStyle/>
              <a:p>
                <a:pPr>
                  <a:defRPr/>
                </a:pPr>
                <a:r>
                  <a:rPr lang="en-US" altLang="zh-CN" dirty="0">
                    <a:solidFill>
                      <a:srgbClr val="000000"/>
                    </a:solidFill>
                  </a:rPr>
                  <a:t>36</a:t>
                </a:r>
                <a:endParaRPr lang="zh-CN" altLang="en-US" dirty="0">
                  <a:solidFill>
                    <a:srgbClr val="000000"/>
                  </a:solidFill>
                </a:endParaRPr>
              </a:p>
            </p:txBody>
          </p:sp>
          <p:sp>
            <p:nvSpPr>
              <p:cNvPr id="23" name="矩形 22">
                <a:extLst>
                  <a:ext uri="{FF2B5EF4-FFF2-40B4-BE49-F238E27FC236}">
                    <a16:creationId xmlns:a16="http://schemas.microsoft.com/office/drawing/2014/main" id="{7658E19C-14F1-EF49-8377-D97206665DD8}"/>
                  </a:ext>
                </a:extLst>
              </p:cNvPr>
              <p:cNvSpPr/>
              <p:nvPr/>
            </p:nvSpPr>
            <p:spPr bwMode="auto">
              <a:xfrm>
                <a:off x="3000364" y="571480"/>
                <a:ext cx="3000396" cy="6143668"/>
              </a:xfrm>
              <a:prstGeom prst="rect">
                <a:avLst/>
              </a:prstGeom>
              <a:grpFill/>
              <a:ln w="12700" cap="flat" cmpd="sng" algn="ctr">
                <a:solidFill>
                  <a:srgbClr val="FFFFCC"/>
                </a:solidFill>
                <a:prstDash val="solid"/>
                <a:round/>
                <a:headEnd type="none" w="sm" len="sm"/>
                <a:tailEnd type="none" w="sm" len="sm"/>
              </a:ln>
              <a:effectLst/>
            </p:spPr>
            <p:txBody>
              <a:bodyPr/>
              <a:lstStyle/>
              <a:p>
                <a:pPr>
                  <a:defRPr/>
                </a:pPr>
                <a:endParaRPr lang="zh-CN" altLang="en-US"/>
              </a:p>
            </p:txBody>
          </p:sp>
        </p:grpSp>
        <p:sp>
          <p:nvSpPr>
            <p:cNvPr id="33854" name="矩形 43">
              <a:extLst>
                <a:ext uri="{FF2B5EF4-FFF2-40B4-BE49-F238E27FC236}">
                  <a16:creationId xmlns:a16="http://schemas.microsoft.com/office/drawing/2014/main" id="{26FDEF0F-93E6-CB46-87FD-B52E38B95AA2}"/>
                </a:ext>
              </a:extLst>
            </p:cNvPr>
            <p:cNvSpPr>
              <a:spLocks noChangeArrowheads="1"/>
            </p:cNvSpPr>
            <p:nvPr/>
          </p:nvSpPr>
          <p:spPr bwMode="auto">
            <a:xfrm>
              <a:off x="3929058" y="818831"/>
              <a:ext cx="1214446" cy="285752"/>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55" name="TextBox 44">
              <a:extLst>
                <a:ext uri="{FF2B5EF4-FFF2-40B4-BE49-F238E27FC236}">
                  <a16:creationId xmlns:a16="http://schemas.microsoft.com/office/drawing/2014/main" id="{80F24465-5B5C-204D-BB67-27F2C14A3D76}"/>
                </a:ext>
              </a:extLst>
            </p:cNvPr>
            <p:cNvSpPr txBox="1">
              <a:spLocks noChangeArrowheads="1"/>
            </p:cNvSpPr>
            <p:nvPr/>
          </p:nvSpPr>
          <p:spPr bwMode="auto">
            <a:xfrm>
              <a:off x="4429125" y="714356"/>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6</a:t>
              </a:r>
              <a:endParaRPr lang="zh-CN" altLang="en-US">
                <a:solidFill>
                  <a:srgbClr val="000000"/>
                </a:solidFill>
              </a:endParaRPr>
            </a:p>
          </p:txBody>
        </p:sp>
        <p:sp>
          <p:nvSpPr>
            <p:cNvPr id="33856" name="矩形 46">
              <a:extLst>
                <a:ext uri="{FF2B5EF4-FFF2-40B4-BE49-F238E27FC236}">
                  <a16:creationId xmlns:a16="http://schemas.microsoft.com/office/drawing/2014/main" id="{B6172593-5AFF-F541-BBA9-B6AE0AF1FDE6}"/>
                </a:ext>
              </a:extLst>
            </p:cNvPr>
            <p:cNvSpPr>
              <a:spLocks noChangeArrowheads="1"/>
            </p:cNvSpPr>
            <p:nvPr/>
          </p:nvSpPr>
          <p:spPr bwMode="auto">
            <a:xfrm>
              <a:off x="3929058" y="1247459"/>
              <a:ext cx="1214446" cy="428628"/>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57" name="TextBox 47">
              <a:extLst>
                <a:ext uri="{FF2B5EF4-FFF2-40B4-BE49-F238E27FC236}">
                  <a16:creationId xmlns:a16="http://schemas.microsoft.com/office/drawing/2014/main" id="{CECF0DAF-6D32-274A-BD04-B9B1C68D89B1}"/>
                </a:ext>
              </a:extLst>
            </p:cNvPr>
            <p:cNvSpPr txBox="1">
              <a:spLocks noChangeArrowheads="1"/>
            </p:cNvSpPr>
            <p:nvPr/>
          </p:nvSpPr>
          <p:spPr bwMode="auto">
            <a:xfrm>
              <a:off x="4429125" y="1214422"/>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8</a:t>
              </a:r>
              <a:endParaRPr lang="zh-CN" altLang="en-US">
                <a:solidFill>
                  <a:srgbClr val="000000"/>
                </a:solidFill>
              </a:endParaRPr>
            </a:p>
          </p:txBody>
        </p:sp>
        <p:sp>
          <p:nvSpPr>
            <p:cNvPr id="33858" name="矩形 48">
              <a:extLst>
                <a:ext uri="{FF2B5EF4-FFF2-40B4-BE49-F238E27FC236}">
                  <a16:creationId xmlns:a16="http://schemas.microsoft.com/office/drawing/2014/main" id="{AED6093E-C3DF-794B-9C0E-42F6E021ABD8}"/>
                </a:ext>
              </a:extLst>
            </p:cNvPr>
            <p:cNvSpPr>
              <a:spLocks noChangeArrowheads="1"/>
            </p:cNvSpPr>
            <p:nvPr/>
          </p:nvSpPr>
          <p:spPr bwMode="auto">
            <a:xfrm>
              <a:off x="3929058" y="1818963"/>
              <a:ext cx="1214446" cy="428628"/>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59" name="TextBox 49">
              <a:extLst>
                <a:ext uri="{FF2B5EF4-FFF2-40B4-BE49-F238E27FC236}">
                  <a16:creationId xmlns:a16="http://schemas.microsoft.com/office/drawing/2014/main" id="{20A9994A-8795-214C-B4C0-29528F040884}"/>
                </a:ext>
              </a:extLst>
            </p:cNvPr>
            <p:cNvSpPr txBox="1">
              <a:spLocks noChangeArrowheads="1"/>
            </p:cNvSpPr>
            <p:nvPr/>
          </p:nvSpPr>
          <p:spPr bwMode="auto">
            <a:xfrm>
              <a:off x="4429125" y="1785926"/>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8</a:t>
              </a:r>
              <a:endParaRPr lang="zh-CN" altLang="en-US">
                <a:solidFill>
                  <a:srgbClr val="000000"/>
                </a:solidFill>
              </a:endParaRPr>
            </a:p>
          </p:txBody>
        </p:sp>
        <p:sp>
          <p:nvSpPr>
            <p:cNvPr id="33860" name="矩形 50">
              <a:extLst>
                <a:ext uri="{FF2B5EF4-FFF2-40B4-BE49-F238E27FC236}">
                  <a16:creationId xmlns:a16="http://schemas.microsoft.com/office/drawing/2014/main" id="{67CBCB25-8D99-CD4E-8526-068F4AD583B8}"/>
                </a:ext>
              </a:extLst>
            </p:cNvPr>
            <p:cNvSpPr>
              <a:spLocks noChangeArrowheads="1"/>
            </p:cNvSpPr>
            <p:nvPr/>
          </p:nvSpPr>
          <p:spPr bwMode="auto">
            <a:xfrm>
              <a:off x="3929058" y="2390467"/>
              <a:ext cx="1214446" cy="428628"/>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61" name="TextBox 51">
              <a:extLst>
                <a:ext uri="{FF2B5EF4-FFF2-40B4-BE49-F238E27FC236}">
                  <a16:creationId xmlns:a16="http://schemas.microsoft.com/office/drawing/2014/main" id="{0F79B1C1-04D1-9644-AB56-09BFFFB8BA74}"/>
                </a:ext>
              </a:extLst>
            </p:cNvPr>
            <p:cNvSpPr txBox="1">
              <a:spLocks noChangeArrowheads="1"/>
            </p:cNvSpPr>
            <p:nvPr/>
          </p:nvSpPr>
          <p:spPr bwMode="auto">
            <a:xfrm>
              <a:off x="4429125" y="2357430"/>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12</a:t>
              </a:r>
              <a:endParaRPr lang="zh-CN" altLang="en-US">
                <a:solidFill>
                  <a:srgbClr val="000000"/>
                </a:solidFill>
              </a:endParaRPr>
            </a:p>
          </p:txBody>
        </p:sp>
        <p:sp>
          <p:nvSpPr>
            <p:cNvPr id="33862" name="矩形 52">
              <a:extLst>
                <a:ext uri="{FF2B5EF4-FFF2-40B4-BE49-F238E27FC236}">
                  <a16:creationId xmlns:a16="http://schemas.microsoft.com/office/drawing/2014/main" id="{1DA7DDEE-0FE0-504E-80C8-8BE7EAC0A29A}"/>
                </a:ext>
              </a:extLst>
            </p:cNvPr>
            <p:cNvSpPr>
              <a:spLocks noChangeArrowheads="1"/>
            </p:cNvSpPr>
            <p:nvPr/>
          </p:nvSpPr>
          <p:spPr bwMode="auto">
            <a:xfrm>
              <a:off x="3929058" y="2961971"/>
              <a:ext cx="1214446" cy="571504"/>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63" name="TextBox 53">
              <a:extLst>
                <a:ext uri="{FF2B5EF4-FFF2-40B4-BE49-F238E27FC236}">
                  <a16:creationId xmlns:a16="http://schemas.microsoft.com/office/drawing/2014/main" id="{6D8952F1-C706-E94B-A2BD-B5E72D2AE534}"/>
                </a:ext>
              </a:extLst>
            </p:cNvPr>
            <p:cNvSpPr txBox="1">
              <a:spLocks noChangeArrowheads="1"/>
            </p:cNvSpPr>
            <p:nvPr/>
          </p:nvSpPr>
          <p:spPr bwMode="auto">
            <a:xfrm>
              <a:off x="4429125" y="2928934"/>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14</a:t>
              </a:r>
              <a:endParaRPr lang="zh-CN" altLang="en-US">
                <a:solidFill>
                  <a:srgbClr val="000000"/>
                </a:solidFill>
              </a:endParaRPr>
            </a:p>
          </p:txBody>
        </p:sp>
        <p:sp>
          <p:nvSpPr>
            <p:cNvPr id="33864" name="矩形 54">
              <a:extLst>
                <a:ext uri="{FF2B5EF4-FFF2-40B4-BE49-F238E27FC236}">
                  <a16:creationId xmlns:a16="http://schemas.microsoft.com/office/drawing/2014/main" id="{805B535A-9202-0049-AE9E-A21C5E121D06}"/>
                </a:ext>
              </a:extLst>
            </p:cNvPr>
            <p:cNvSpPr>
              <a:spLocks noChangeArrowheads="1"/>
            </p:cNvSpPr>
            <p:nvPr/>
          </p:nvSpPr>
          <p:spPr bwMode="auto">
            <a:xfrm>
              <a:off x="3929058" y="3676351"/>
              <a:ext cx="1214446" cy="714380"/>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65" name="矩形 55">
              <a:extLst>
                <a:ext uri="{FF2B5EF4-FFF2-40B4-BE49-F238E27FC236}">
                  <a16:creationId xmlns:a16="http://schemas.microsoft.com/office/drawing/2014/main" id="{B4E2A2BD-85B2-1F4A-948E-245244B4EC15}"/>
                </a:ext>
              </a:extLst>
            </p:cNvPr>
            <p:cNvSpPr>
              <a:spLocks noChangeArrowheads="1"/>
            </p:cNvSpPr>
            <p:nvPr/>
          </p:nvSpPr>
          <p:spPr bwMode="auto">
            <a:xfrm>
              <a:off x="3929058" y="4462169"/>
              <a:ext cx="1214446" cy="857256"/>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66" name="矩形 56">
              <a:extLst>
                <a:ext uri="{FF2B5EF4-FFF2-40B4-BE49-F238E27FC236}">
                  <a16:creationId xmlns:a16="http://schemas.microsoft.com/office/drawing/2014/main" id="{3997FF54-7FCC-1849-AD0A-3D3BE01D4FFF}"/>
                </a:ext>
              </a:extLst>
            </p:cNvPr>
            <p:cNvSpPr>
              <a:spLocks noChangeArrowheads="1"/>
            </p:cNvSpPr>
            <p:nvPr/>
          </p:nvSpPr>
          <p:spPr bwMode="auto">
            <a:xfrm>
              <a:off x="3929058" y="5390863"/>
              <a:ext cx="1214446" cy="1071570"/>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3867" name="TextBox 57">
              <a:extLst>
                <a:ext uri="{FF2B5EF4-FFF2-40B4-BE49-F238E27FC236}">
                  <a16:creationId xmlns:a16="http://schemas.microsoft.com/office/drawing/2014/main" id="{4E4EACF3-FD7B-514F-BF4B-8579D507F3C7}"/>
                </a:ext>
              </a:extLst>
            </p:cNvPr>
            <p:cNvSpPr txBox="1">
              <a:spLocks noChangeArrowheads="1"/>
            </p:cNvSpPr>
            <p:nvPr/>
          </p:nvSpPr>
          <p:spPr bwMode="auto">
            <a:xfrm>
              <a:off x="4429125" y="3824591"/>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18</a:t>
              </a:r>
              <a:endParaRPr lang="zh-CN" altLang="en-US">
                <a:solidFill>
                  <a:srgbClr val="000000"/>
                </a:solidFill>
              </a:endParaRPr>
            </a:p>
          </p:txBody>
        </p:sp>
        <p:sp>
          <p:nvSpPr>
            <p:cNvPr id="33868" name="TextBox 58">
              <a:extLst>
                <a:ext uri="{FF2B5EF4-FFF2-40B4-BE49-F238E27FC236}">
                  <a16:creationId xmlns:a16="http://schemas.microsoft.com/office/drawing/2014/main" id="{6B692F40-E9D2-3743-AAEB-C9E470BFD4FD}"/>
                </a:ext>
              </a:extLst>
            </p:cNvPr>
            <p:cNvSpPr txBox="1">
              <a:spLocks noChangeArrowheads="1"/>
            </p:cNvSpPr>
            <p:nvPr/>
          </p:nvSpPr>
          <p:spPr bwMode="auto">
            <a:xfrm>
              <a:off x="4429125" y="4681847"/>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22</a:t>
              </a:r>
              <a:endParaRPr lang="zh-CN" altLang="en-US">
                <a:solidFill>
                  <a:srgbClr val="000000"/>
                </a:solidFill>
              </a:endParaRPr>
            </a:p>
          </p:txBody>
        </p:sp>
        <p:sp>
          <p:nvSpPr>
            <p:cNvPr id="33869" name="TextBox 59">
              <a:extLst>
                <a:ext uri="{FF2B5EF4-FFF2-40B4-BE49-F238E27FC236}">
                  <a16:creationId xmlns:a16="http://schemas.microsoft.com/office/drawing/2014/main" id="{417B5956-FF43-274B-AE0B-3285A16F52AF}"/>
                </a:ext>
              </a:extLst>
            </p:cNvPr>
            <p:cNvSpPr txBox="1">
              <a:spLocks noChangeArrowheads="1"/>
            </p:cNvSpPr>
            <p:nvPr/>
          </p:nvSpPr>
          <p:spPr bwMode="auto">
            <a:xfrm>
              <a:off x="4429125" y="5610542"/>
              <a:ext cx="714380"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36</a:t>
              </a:r>
              <a:endParaRPr lang="zh-CN" altLang="en-US">
                <a:solidFill>
                  <a:srgbClr val="000000"/>
                </a:solidFill>
              </a:endParaRPr>
            </a:p>
          </p:txBody>
        </p:sp>
      </p:grpSp>
      <p:grpSp>
        <p:nvGrpSpPr>
          <p:cNvPr id="13" name="组合 13">
            <a:extLst>
              <a:ext uri="{FF2B5EF4-FFF2-40B4-BE49-F238E27FC236}">
                <a16:creationId xmlns:a16="http://schemas.microsoft.com/office/drawing/2014/main" id="{3B5761C9-7FC7-ED48-825F-04F57C9EAC31}"/>
              </a:ext>
            </a:extLst>
          </p:cNvPr>
          <p:cNvGrpSpPr>
            <a:grpSpLocks/>
          </p:cNvGrpSpPr>
          <p:nvPr/>
        </p:nvGrpSpPr>
        <p:grpSpPr bwMode="auto">
          <a:xfrm>
            <a:off x="5375672" y="1232297"/>
            <a:ext cx="1028700" cy="285750"/>
            <a:chOff x="5715000" y="2057400"/>
            <a:chExt cx="1371600" cy="381000"/>
          </a:xfrm>
        </p:grpSpPr>
        <p:sp>
          <p:nvSpPr>
            <p:cNvPr id="33851" name="Line 267">
              <a:extLst>
                <a:ext uri="{FF2B5EF4-FFF2-40B4-BE49-F238E27FC236}">
                  <a16:creationId xmlns:a16="http://schemas.microsoft.com/office/drawing/2014/main" id="{6F241FFD-91C3-734A-A5EC-64FF5AA9220D}"/>
                </a:ext>
              </a:extLst>
            </p:cNvPr>
            <p:cNvSpPr>
              <a:spLocks noChangeShapeType="1"/>
            </p:cNvSpPr>
            <p:nvPr/>
          </p:nvSpPr>
          <p:spPr bwMode="auto">
            <a:xfrm>
              <a:off x="5715000" y="2438400"/>
              <a:ext cx="13716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52" name="Line 272">
              <a:extLst>
                <a:ext uri="{FF2B5EF4-FFF2-40B4-BE49-F238E27FC236}">
                  <a16:creationId xmlns:a16="http://schemas.microsoft.com/office/drawing/2014/main" id="{A88A7D30-36FF-A44B-AF95-4DB9CE0A6A43}"/>
                </a:ext>
              </a:extLst>
            </p:cNvPr>
            <p:cNvSpPr>
              <a:spLocks noChangeShapeType="1"/>
            </p:cNvSpPr>
            <p:nvPr/>
          </p:nvSpPr>
          <p:spPr bwMode="auto">
            <a:xfrm flipV="1">
              <a:off x="5715000" y="2057400"/>
              <a:ext cx="0" cy="381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4" name="组合 61">
            <a:extLst>
              <a:ext uri="{FF2B5EF4-FFF2-40B4-BE49-F238E27FC236}">
                <a16:creationId xmlns:a16="http://schemas.microsoft.com/office/drawing/2014/main" id="{ECDAFCBF-2042-8F45-B65C-6E46816AFE83}"/>
              </a:ext>
            </a:extLst>
          </p:cNvPr>
          <p:cNvGrpSpPr>
            <a:grpSpLocks/>
          </p:cNvGrpSpPr>
          <p:nvPr/>
        </p:nvGrpSpPr>
        <p:grpSpPr bwMode="auto">
          <a:xfrm>
            <a:off x="5375672" y="1232297"/>
            <a:ext cx="1028700" cy="285750"/>
            <a:chOff x="5715000" y="2057400"/>
            <a:chExt cx="1371600" cy="381000"/>
          </a:xfrm>
        </p:grpSpPr>
        <p:sp>
          <p:nvSpPr>
            <p:cNvPr id="33849" name="Line 267">
              <a:extLst>
                <a:ext uri="{FF2B5EF4-FFF2-40B4-BE49-F238E27FC236}">
                  <a16:creationId xmlns:a16="http://schemas.microsoft.com/office/drawing/2014/main" id="{9221BB83-AEEB-6542-A4F6-F482EB39A10A}"/>
                </a:ext>
              </a:extLst>
            </p:cNvPr>
            <p:cNvSpPr>
              <a:spLocks noChangeShapeType="1"/>
            </p:cNvSpPr>
            <p:nvPr/>
          </p:nvSpPr>
          <p:spPr bwMode="auto">
            <a:xfrm>
              <a:off x="5715000" y="2438400"/>
              <a:ext cx="13716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3850" name="Line 272">
              <a:extLst>
                <a:ext uri="{FF2B5EF4-FFF2-40B4-BE49-F238E27FC236}">
                  <a16:creationId xmlns:a16="http://schemas.microsoft.com/office/drawing/2014/main" id="{A076E1F3-A812-DA4E-8D49-0C6333BF33DD}"/>
                </a:ext>
              </a:extLst>
            </p:cNvPr>
            <p:cNvSpPr>
              <a:spLocks noChangeShapeType="1"/>
            </p:cNvSpPr>
            <p:nvPr/>
          </p:nvSpPr>
          <p:spPr bwMode="auto">
            <a:xfrm flipV="1">
              <a:off x="5715000" y="2057400"/>
              <a:ext cx="0" cy="381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5" name="矩形 64">
            <a:extLst>
              <a:ext uri="{FF2B5EF4-FFF2-40B4-BE49-F238E27FC236}">
                <a16:creationId xmlns:a16="http://schemas.microsoft.com/office/drawing/2014/main" id="{AAB25EB9-AEE2-2A48-83E2-3185982BB1FA}"/>
              </a:ext>
            </a:extLst>
          </p:cNvPr>
          <p:cNvSpPr>
            <a:spLocks noChangeArrowheads="1"/>
          </p:cNvSpPr>
          <p:nvPr/>
        </p:nvSpPr>
        <p:spPr bwMode="auto">
          <a:xfrm>
            <a:off x="6412706" y="3618311"/>
            <a:ext cx="910829" cy="482203"/>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66" name="TextBox 65">
            <a:extLst>
              <a:ext uri="{FF2B5EF4-FFF2-40B4-BE49-F238E27FC236}">
                <a16:creationId xmlns:a16="http://schemas.microsoft.com/office/drawing/2014/main" id="{802BDFBF-AD45-1E49-91A8-0DE5C7CA1179}"/>
              </a:ext>
            </a:extLst>
          </p:cNvPr>
          <p:cNvSpPr txBox="1">
            <a:spLocks noChangeArrowheads="1"/>
          </p:cNvSpPr>
          <p:nvPr/>
        </p:nvSpPr>
        <p:spPr bwMode="auto">
          <a:xfrm>
            <a:off x="6661548" y="3696891"/>
            <a:ext cx="482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16</a:t>
            </a:r>
            <a:endParaRPr lang="zh-CN" altLang="en-US">
              <a:solidFill>
                <a:srgbClr val="0000FF"/>
              </a:solidFill>
            </a:endParaRPr>
          </a:p>
        </p:txBody>
      </p:sp>
      <p:sp>
        <p:nvSpPr>
          <p:cNvPr id="59" name="Rectangle 2">
            <a:extLst>
              <a:ext uri="{FF2B5EF4-FFF2-40B4-BE49-F238E27FC236}">
                <a16:creationId xmlns:a16="http://schemas.microsoft.com/office/drawing/2014/main" id="{7F93238B-28EC-654F-AEBE-ED12F61BC917}"/>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778490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linds(horizontal)">
                                      <p:cBhvr>
                                        <p:cTn id="31" dur="500"/>
                                        <p:tgtEl>
                                          <p:spTgt spid="19"/>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linds(horizontal)">
                                      <p:cBhvr>
                                        <p:cTn id="34" dur="500"/>
                                        <p:tgtEl>
                                          <p:spTgt spid="21"/>
                                        </p:tgtEl>
                                      </p:cBhvr>
                                    </p:animEffect>
                                  </p:childTnLst>
                                </p:cTn>
                              </p:par>
                              <p:par>
                                <p:cTn id="35" presetID="3" presetClass="entr" presetSubtype="1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dissolve">
                                      <p:cBhvr>
                                        <p:cTn id="40"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41" fill="hold" nodeType="clickPar">
                      <p:stCondLst>
                        <p:cond delay="indefinite"/>
                      </p:stCondLst>
                      <p:childTnLst>
                        <p:par>
                          <p:cTn id="42" fill="hold" nodeType="withGroup">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1000" fill="hold"/>
                                        <p:tgtEl>
                                          <p:spTgt spid="22"/>
                                        </p:tgtEl>
                                        <p:attrNameLst>
                                          <p:attrName>ppt_w</p:attrName>
                                        </p:attrNameLst>
                                      </p:cBhvr>
                                      <p:tavLst>
                                        <p:tav tm="0">
                                          <p:val>
                                            <p:fltVal val="0"/>
                                          </p:val>
                                        </p:tav>
                                        <p:tav tm="100000">
                                          <p:val>
                                            <p:strVal val="#ppt_w"/>
                                          </p:val>
                                        </p:tav>
                                      </p:tavLst>
                                    </p:anim>
                                    <p:anim calcmode="lin" valueType="num">
                                      <p:cBhvr>
                                        <p:cTn id="46" dur="1000" fill="hold"/>
                                        <p:tgtEl>
                                          <p:spTgt spid="22"/>
                                        </p:tgtEl>
                                        <p:attrNameLst>
                                          <p:attrName>ppt_h</p:attrName>
                                        </p:attrNameLst>
                                      </p:cBhvr>
                                      <p:tavLst>
                                        <p:tav tm="0">
                                          <p:val>
                                            <p:fltVal val="0"/>
                                          </p:val>
                                        </p:tav>
                                        <p:tav tm="100000">
                                          <p:val>
                                            <p:strVal val="#ppt_h"/>
                                          </p:val>
                                        </p:tav>
                                      </p:tavLst>
                                    </p:anim>
                                    <p:anim calcmode="lin" valueType="num">
                                      <p:cBhvr>
                                        <p:cTn id="47"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linds(horizontal)">
                                      <p:cBhvr>
                                        <p:cTn id="53" dur="500"/>
                                        <p:tgtEl>
                                          <p:spTgt spid="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blinds(horizontal)">
                                      <p:cBhvr>
                                        <p:cTn id="58"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blinds(horizontal)">
                                      <p:cBhvr>
                                        <p:cTn id="63" dur="500"/>
                                        <p:tgtEl>
                                          <p:spTgt spid="13"/>
                                        </p:tgtEl>
                                      </p:cBhvr>
                                    </p:animEffect>
                                  </p:childTnLst>
                                </p:cTn>
                              </p:par>
                              <p:par>
                                <p:cTn id="64" presetID="42" presetClass="path" presetSubtype="0" accel="50000" decel="50000" fill="hold" nodeType="withEffect">
                                  <p:stCondLst>
                                    <p:cond delay="0"/>
                                  </p:stCondLst>
                                  <p:childTnLst>
                                    <p:animMotion origin="layout" path="M 2.5E-6 0.03168 L 2.5E-6 0.46184 " pathEditMode="relative" rAng="0" ptsTypes="AA">
                                      <p:cBhvr>
                                        <p:cTn id="65" dur="5000" fill="hold"/>
                                        <p:tgtEl>
                                          <p:spTgt spid="13"/>
                                        </p:tgtEl>
                                        <p:attrNameLst>
                                          <p:attrName>ppt_x</p:attrName>
                                          <p:attrName>ppt_y</p:attrName>
                                        </p:attrNameLst>
                                      </p:cBhvr>
                                      <p:rCtr x="0" y="21508"/>
                                    </p:animMotion>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blinds(horizontal)">
                                      <p:cBhvr>
                                        <p:cTn id="70" dur="500"/>
                                        <p:tgtEl>
                                          <p:spTgt spid="65"/>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blinds(horizontal)">
                                      <p:cBhvr>
                                        <p:cTn id="73" dur="500"/>
                                        <p:tgtEl>
                                          <p:spTgt spid="66"/>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52226">
                                            <p:txEl>
                                              <p:pRg st="0" end="0"/>
                                            </p:txEl>
                                          </p:spTgt>
                                        </p:tgtEl>
                                        <p:attrNameLst>
                                          <p:attrName>style.visibility</p:attrName>
                                        </p:attrNameLst>
                                      </p:cBhvr>
                                      <p:to>
                                        <p:strVal val="visible"/>
                                      </p:to>
                                    </p:set>
                                    <p:animEffect transition="in" filter="blinds(horizontal)">
                                      <p:cBhvr>
                                        <p:cTn id="78" dur="500"/>
                                        <p:tgtEl>
                                          <p:spTgt spid="52226">
                                            <p:txEl>
                                              <p:pRg st="0" end="0"/>
                                            </p:txEl>
                                          </p:spTgt>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52226">
                                            <p:txEl>
                                              <p:pRg st="1" end="1"/>
                                            </p:txEl>
                                          </p:spTgt>
                                        </p:tgtEl>
                                        <p:attrNameLst>
                                          <p:attrName>style.visibility</p:attrName>
                                        </p:attrNameLst>
                                      </p:cBhvr>
                                      <p:to>
                                        <p:strVal val="visible"/>
                                      </p:to>
                                    </p:set>
                                    <p:animEffect transition="in" filter="blinds(horizontal)">
                                      <p:cBhvr>
                                        <p:cTn id="81" dur="500"/>
                                        <p:tgtEl>
                                          <p:spTgt spid="52226">
                                            <p:txEl>
                                              <p:pRg st="1" end="1"/>
                                            </p:txEl>
                                          </p:spTgt>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52226">
                                            <p:txEl>
                                              <p:pRg st="2" end="2"/>
                                            </p:txEl>
                                          </p:spTgt>
                                        </p:tgtEl>
                                        <p:attrNameLst>
                                          <p:attrName>style.visibility</p:attrName>
                                        </p:attrNameLst>
                                      </p:cBhvr>
                                      <p:to>
                                        <p:strVal val="visible"/>
                                      </p:to>
                                    </p:set>
                                    <p:animEffect transition="in" filter="blinds(horizontal)">
                                      <p:cBhvr>
                                        <p:cTn id="86" dur="500"/>
                                        <p:tgtEl>
                                          <p:spTgt spid="52226">
                                            <p:txEl>
                                              <p:pRg st="2" end="2"/>
                                            </p:txEl>
                                          </p:spTgt>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52226">
                                            <p:txEl>
                                              <p:pRg st="3" end="3"/>
                                            </p:txEl>
                                          </p:spTgt>
                                        </p:tgtEl>
                                        <p:attrNameLst>
                                          <p:attrName>style.visibility</p:attrName>
                                        </p:attrNameLst>
                                      </p:cBhvr>
                                      <p:to>
                                        <p:strVal val="visible"/>
                                      </p:to>
                                    </p:set>
                                    <p:animEffect transition="in" filter="blinds(horizontal)">
                                      <p:cBhvr>
                                        <p:cTn id="89" dur="500"/>
                                        <p:tgtEl>
                                          <p:spTgt spid="52226">
                                            <p:txEl>
                                              <p:pRg st="3" end="3"/>
                                            </p:txEl>
                                          </p:spTgt>
                                        </p:tgtEl>
                                      </p:cBhvr>
                                    </p:animEffect>
                                  </p:childTnLst>
                                </p:cTn>
                              </p:par>
                              <p:par>
                                <p:cTn id="90" presetID="3" presetClass="entr" presetSubtype="10" fill="hold" grpId="0" nodeType="withEffect">
                                  <p:stCondLst>
                                    <p:cond delay="0"/>
                                  </p:stCondLst>
                                  <p:childTnLst>
                                    <p:set>
                                      <p:cBhvr>
                                        <p:cTn id="91" dur="1" fill="hold">
                                          <p:stCondLst>
                                            <p:cond delay="0"/>
                                          </p:stCondLst>
                                        </p:cTn>
                                        <p:tgtEl>
                                          <p:spTgt spid="52226">
                                            <p:txEl>
                                              <p:pRg st="4" end="4"/>
                                            </p:txEl>
                                          </p:spTgt>
                                        </p:tgtEl>
                                        <p:attrNameLst>
                                          <p:attrName>style.visibility</p:attrName>
                                        </p:attrNameLst>
                                      </p:cBhvr>
                                      <p:to>
                                        <p:strVal val="visible"/>
                                      </p:to>
                                    </p:set>
                                    <p:animEffect transition="in" filter="blinds(horizontal)">
                                      <p:cBhvr>
                                        <p:cTn id="92" dur="500"/>
                                        <p:tgtEl>
                                          <p:spTgt spid="522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P spid="5" grpId="0"/>
      <p:bldP spid="6" grpId="0"/>
      <p:bldP spid="7" grpId="0"/>
      <p:bldP spid="8" grpId="0"/>
      <p:bldP spid="9" grpId="0"/>
      <p:bldP spid="10" grpId="0"/>
      <p:bldP spid="11" grpId="0"/>
      <p:bldP spid="12" grpId="0"/>
      <p:bldP spid="19" grpId="0" animBg="1"/>
      <p:bldP spid="21" grpId="0"/>
      <p:bldP spid="22" grpId="0"/>
      <p:bldP spid="65" grpId="0" animBg="1"/>
      <p:bldP spid="6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内容占位符 2">
            <a:extLst>
              <a:ext uri="{FF2B5EF4-FFF2-40B4-BE49-F238E27FC236}">
                <a16:creationId xmlns:a16="http://schemas.microsoft.com/office/drawing/2014/main" id="{FF32F8CE-4D9A-A044-BD58-C3D28ED52DC7}"/>
              </a:ext>
            </a:extLst>
          </p:cNvPr>
          <p:cNvSpPr>
            <a:spLocks noGrp="1"/>
          </p:cNvSpPr>
          <p:nvPr>
            <p:ph idx="1"/>
          </p:nvPr>
        </p:nvSpPr>
        <p:spPr>
          <a:xfrm>
            <a:off x="422059" y="1142247"/>
            <a:ext cx="5038147" cy="4357688"/>
          </a:xfrm>
        </p:spPr>
        <p:txBody>
          <a:bodyPr/>
          <a:lstStyle/>
          <a:p>
            <a:pPr>
              <a:buClr>
                <a:srgbClr val="0000FF"/>
              </a:buClr>
            </a:pPr>
            <a:r>
              <a:rPr lang="zh-CN" altLang="en-US" sz="2400" b="1" dirty="0">
                <a:solidFill>
                  <a:srgbClr val="0000FF"/>
                </a:solidFill>
                <a:latin typeface="Arial" panose="020B0604020202020204" pitchFamily="34" charset="0"/>
                <a:ea typeface="幼圆" pitchFamily="49" charset="-122"/>
              </a:rPr>
              <a:t>最坏适应算法</a:t>
            </a:r>
            <a:endParaRPr lang="en-US" altLang="zh-CN" sz="2400" b="1" dirty="0">
              <a:solidFill>
                <a:srgbClr val="0000FF"/>
              </a:solidFill>
              <a:latin typeface="Arial" panose="020B0604020202020204" pitchFamily="34" charset="0"/>
              <a:ea typeface="幼圆" pitchFamily="49" charset="-122"/>
            </a:endParaRPr>
          </a:p>
          <a:p>
            <a:pPr lvl="1">
              <a:buClr>
                <a:srgbClr val="0000FF"/>
              </a:buClr>
            </a:pPr>
            <a:r>
              <a:rPr lang="zh-CN" altLang="en-US" sz="2400" b="1" dirty="0">
                <a:solidFill>
                  <a:srgbClr val="000000"/>
                </a:solidFill>
                <a:latin typeface="Arial" panose="020B0604020202020204" pitchFamily="34" charset="0"/>
                <a:ea typeface="幼圆" pitchFamily="49" charset="-122"/>
              </a:rPr>
              <a:t>扫描整个空闲分区表或链，找最大的分区分配</a:t>
            </a:r>
            <a:endParaRPr lang="en-US" altLang="zh-CN" sz="2400" b="1" dirty="0">
              <a:solidFill>
                <a:srgbClr val="000000"/>
              </a:solidFill>
              <a:latin typeface="Arial" panose="020B0604020202020204" pitchFamily="34" charset="0"/>
              <a:ea typeface="幼圆" pitchFamily="49" charset="-122"/>
            </a:endParaRPr>
          </a:p>
          <a:p>
            <a:pPr>
              <a:buClr>
                <a:srgbClr val="0000FF"/>
              </a:buClr>
            </a:pPr>
            <a:r>
              <a:rPr lang="zh-CN" altLang="en-US" sz="2400" b="1" dirty="0">
                <a:solidFill>
                  <a:srgbClr val="0000FF"/>
                </a:solidFill>
                <a:latin typeface="Arial" panose="020B0604020202020204" pitchFamily="34" charset="0"/>
                <a:ea typeface="幼圆" pitchFamily="49" charset="-122"/>
              </a:rPr>
              <a:t>特点</a:t>
            </a:r>
            <a:endParaRPr lang="en-US" altLang="zh-CN" sz="2400" b="1" dirty="0">
              <a:solidFill>
                <a:srgbClr val="0000FF"/>
              </a:solidFill>
              <a:latin typeface="Arial" panose="020B0604020202020204" pitchFamily="34" charset="0"/>
              <a:ea typeface="幼圆" pitchFamily="49" charset="-122"/>
            </a:endParaRPr>
          </a:p>
          <a:p>
            <a:pPr lvl="1">
              <a:buClr>
                <a:srgbClr val="0000FF"/>
              </a:buClr>
            </a:pPr>
            <a:r>
              <a:rPr lang="zh-CN" altLang="en-US" sz="2400" b="1" dirty="0">
                <a:solidFill>
                  <a:srgbClr val="000000"/>
                </a:solidFill>
                <a:ea typeface="幼圆" pitchFamily="49" charset="-122"/>
              </a:rPr>
              <a:t>所有的空闲区按其大小以递减的顺序形成一空闲区链</a:t>
            </a:r>
            <a:endParaRPr lang="en-US" altLang="zh-CN" sz="2400" b="1" dirty="0">
              <a:solidFill>
                <a:srgbClr val="000000"/>
              </a:solidFill>
              <a:ea typeface="幼圆" pitchFamily="49" charset="-122"/>
            </a:endParaRPr>
          </a:p>
          <a:p>
            <a:pPr lvl="1">
              <a:buClr>
                <a:srgbClr val="0000FF"/>
              </a:buClr>
            </a:pPr>
            <a:r>
              <a:rPr lang="zh-CN" altLang="en-US" sz="2400" b="1" dirty="0">
                <a:solidFill>
                  <a:srgbClr val="000000"/>
                </a:solidFill>
                <a:ea typeface="幼圆" pitchFamily="49" charset="-122"/>
              </a:rPr>
              <a:t>可能会缺少大的分区</a:t>
            </a:r>
            <a:endParaRPr lang="en-US" altLang="zh-CN" sz="2400" b="1" dirty="0">
              <a:solidFill>
                <a:srgbClr val="000000"/>
              </a:solidFill>
              <a:ea typeface="幼圆" pitchFamily="49" charset="-122"/>
            </a:endParaRPr>
          </a:p>
          <a:p>
            <a:pPr lvl="1">
              <a:buClr>
                <a:srgbClr val="0000FF"/>
              </a:buClr>
            </a:pPr>
            <a:r>
              <a:rPr lang="zh-CN" altLang="en-US" sz="2400" b="1" dirty="0">
                <a:solidFill>
                  <a:srgbClr val="000000"/>
                </a:solidFill>
                <a:ea typeface="幼圆" pitchFamily="49" charset="-122"/>
              </a:rPr>
              <a:t>产生碎片的可能性小</a:t>
            </a:r>
            <a:endParaRPr lang="en-US" altLang="zh-CN" sz="2400" b="1" dirty="0">
              <a:solidFill>
                <a:srgbClr val="000000"/>
              </a:solidFill>
              <a:ea typeface="幼圆" pitchFamily="49" charset="-122"/>
            </a:endParaRPr>
          </a:p>
          <a:p>
            <a:pPr lvl="1">
              <a:buClr>
                <a:srgbClr val="0000FF"/>
              </a:buClr>
            </a:pPr>
            <a:r>
              <a:rPr lang="zh-CN" altLang="en-US" sz="2400" b="1" dirty="0">
                <a:solidFill>
                  <a:srgbClr val="000000"/>
                </a:solidFill>
                <a:ea typeface="幼圆" pitchFamily="49" charset="-122"/>
              </a:rPr>
              <a:t>查找效率高</a:t>
            </a:r>
            <a:endParaRPr lang="en-US" altLang="zh-CN" sz="2400" b="1" dirty="0">
              <a:solidFill>
                <a:srgbClr val="000000"/>
              </a:solidFill>
              <a:ea typeface="幼圆" pitchFamily="49" charset="-122"/>
            </a:endParaRPr>
          </a:p>
          <a:p>
            <a:pPr lvl="1">
              <a:buClr>
                <a:srgbClr val="0000FF"/>
              </a:buClr>
            </a:pPr>
            <a:r>
              <a:rPr lang="zh-CN" altLang="en-US" sz="2400" b="1" dirty="0">
                <a:solidFill>
                  <a:srgbClr val="000000"/>
                </a:solidFill>
                <a:ea typeface="幼圆" pitchFamily="49" charset="-122"/>
              </a:rPr>
              <a:t>对中小作业有利</a:t>
            </a:r>
            <a:endParaRPr lang="zh-CN" altLang="en-US" sz="2400" b="1" dirty="0">
              <a:solidFill>
                <a:srgbClr val="0000FF"/>
              </a:solidFill>
            </a:endParaRPr>
          </a:p>
        </p:txBody>
      </p:sp>
      <p:graphicFrame>
        <p:nvGraphicFramePr>
          <p:cNvPr id="4" name="Group 158">
            <a:extLst>
              <a:ext uri="{FF2B5EF4-FFF2-40B4-BE49-F238E27FC236}">
                <a16:creationId xmlns:a16="http://schemas.microsoft.com/office/drawing/2014/main" id="{3920FBAA-6CD9-1E4C-BE9D-3043BBAAC5D8}"/>
              </a:ext>
            </a:extLst>
          </p:cNvPr>
          <p:cNvGraphicFramePr>
            <a:graphicFrameLocks noGrp="1"/>
          </p:cNvGraphicFramePr>
          <p:nvPr/>
        </p:nvGraphicFramePr>
        <p:xfrm>
          <a:off x="6630591" y="1339455"/>
          <a:ext cx="857250" cy="4502823"/>
        </p:xfrm>
        <a:graphic>
          <a:graphicData uri="http://schemas.openxmlformats.org/drawingml/2006/table">
            <a:tbl>
              <a:tblPr/>
              <a:tblGrid>
                <a:gridCol w="857250">
                  <a:extLst>
                    <a:ext uri="{9D8B030D-6E8A-4147-A177-3AD203B41FA5}">
                      <a16:colId xmlns:a16="http://schemas.microsoft.com/office/drawing/2014/main" val="20000"/>
                    </a:ext>
                  </a:extLst>
                </a:gridCol>
              </a:tblGrid>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33">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7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5" name="Text Box 159">
            <a:extLst>
              <a:ext uri="{FF2B5EF4-FFF2-40B4-BE49-F238E27FC236}">
                <a16:creationId xmlns:a16="http://schemas.microsoft.com/office/drawing/2014/main" id="{60397F83-DB74-5B42-B86E-FDB331D3FDC3}"/>
              </a:ext>
            </a:extLst>
          </p:cNvPr>
          <p:cNvSpPr txBox="1">
            <a:spLocks noChangeArrowheads="1"/>
          </p:cNvSpPr>
          <p:nvPr/>
        </p:nvSpPr>
        <p:spPr bwMode="auto">
          <a:xfrm>
            <a:off x="6757988" y="1322786"/>
            <a:ext cx="51435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sz="1500">
                <a:solidFill>
                  <a:srgbClr val="0000FF"/>
                </a:solidFill>
              </a:rPr>
              <a:t> 8M</a:t>
            </a:r>
          </a:p>
          <a:p>
            <a:pPr>
              <a:lnSpc>
                <a:spcPct val="80000"/>
              </a:lnSpc>
              <a:spcBef>
                <a:spcPct val="50000"/>
              </a:spcBef>
            </a:pPr>
            <a:endParaRPr lang="en-US" altLang="zh-CN" sz="1500">
              <a:solidFill>
                <a:srgbClr val="0000FF"/>
              </a:solidFill>
            </a:endParaRPr>
          </a:p>
          <a:p>
            <a:pPr>
              <a:lnSpc>
                <a:spcPct val="80000"/>
              </a:lnSpc>
              <a:spcBef>
                <a:spcPct val="50000"/>
              </a:spcBef>
            </a:pPr>
            <a:r>
              <a:rPr lang="en-US" altLang="zh-CN" sz="1500">
                <a:solidFill>
                  <a:srgbClr val="0000FF"/>
                </a:solidFill>
              </a:rPr>
              <a:t>12M</a:t>
            </a:r>
          </a:p>
        </p:txBody>
      </p:sp>
      <p:sp>
        <p:nvSpPr>
          <p:cNvPr id="6" name="Text Box 160">
            <a:extLst>
              <a:ext uri="{FF2B5EF4-FFF2-40B4-BE49-F238E27FC236}">
                <a16:creationId xmlns:a16="http://schemas.microsoft.com/office/drawing/2014/main" id="{4F96D600-F11E-2549-863F-E5F5F847B500}"/>
              </a:ext>
            </a:extLst>
          </p:cNvPr>
          <p:cNvSpPr txBox="1">
            <a:spLocks noChangeArrowheads="1"/>
          </p:cNvSpPr>
          <p:nvPr/>
        </p:nvSpPr>
        <p:spPr bwMode="auto">
          <a:xfrm>
            <a:off x="6744891" y="235029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7" name="Text Box 161">
            <a:extLst>
              <a:ext uri="{FF2B5EF4-FFF2-40B4-BE49-F238E27FC236}">
                <a16:creationId xmlns:a16="http://schemas.microsoft.com/office/drawing/2014/main" id="{3C5DAE74-7313-7B4A-947E-A4D70FED5500}"/>
              </a:ext>
            </a:extLst>
          </p:cNvPr>
          <p:cNvSpPr txBox="1">
            <a:spLocks noChangeArrowheads="1"/>
          </p:cNvSpPr>
          <p:nvPr/>
        </p:nvSpPr>
        <p:spPr bwMode="auto">
          <a:xfrm>
            <a:off x="6744891" y="293965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18M</a:t>
            </a:r>
          </a:p>
        </p:txBody>
      </p:sp>
      <p:sp>
        <p:nvSpPr>
          <p:cNvPr id="8" name="Text Box 162">
            <a:extLst>
              <a:ext uri="{FF2B5EF4-FFF2-40B4-BE49-F238E27FC236}">
                <a16:creationId xmlns:a16="http://schemas.microsoft.com/office/drawing/2014/main" id="{6EED4078-682A-D541-ACBA-00383D7CD387}"/>
              </a:ext>
            </a:extLst>
          </p:cNvPr>
          <p:cNvSpPr txBox="1">
            <a:spLocks noChangeArrowheads="1"/>
          </p:cNvSpPr>
          <p:nvPr/>
        </p:nvSpPr>
        <p:spPr bwMode="auto">
          <a:xfrm>
            <a:off x="6790135" y="3771900"/>
            <a:ext cx="9144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8M</a:t>
            </a:r>
          </a:p>
        </p:txBody>
      </p:sp>
      <p:sp>
        <p:nvSpPr>
          <p:cNvPr id="9" name="Text Box 163">
            <a:extLst>
              <a:ext uri="{FF2B5EF4-FFF2-40B4-BE49-F238E27FC236}">
                <a16:creationId xmlns:a16="http://schemas.microsoft.com/office/drawing/2014/main" id="{58F88D71-0408-0345-97FE-C5F2BF2C8919}"/>
              </a:ext>
            </a:extLst>
          </p:cNvPr>
          <p:cNvSpPr txBox="1">
            <a:spLocks noChangeArrowheads="1"/>
          </p:cNvSpPr>
          <p:nvPr/>
        </p:nvSpPr>
        <p:spPr bwMode="auto">
          <a:xfrm>
            <a:off x="6784181" y="4194573"/>
            <a:ext cx="10287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6M</a:t>
            </a:r>
          </a:p>
        </p:txBody>
      </p:sp>
      <p:sp>
        <p:nvSpPr>
          <p:cNvPr id="10" name="Text Box 164">
            <a:extLst>
              <a:ext uri="{FF2B5EF4-FFF2-40B4-BE49-F238E27FC236}">
                <a16:creationId xmlns:a16="http://schemas.microsoft.com/office/drawing/2014/main" id="{84460D42-A777-8342-85F1-3A818F77DCE8}"/>
              </a:ext>
            </a:extLst>
          </p:cNvPr>
          <p:cNvSpPr txBox="1">
            <a:spLocks noChangeArrowheads="1"/>
          </p:cNvSpPr>
          <p:nvPr/>
        </p:nvSpPr>
        <p:spPr bwMode="auto">
          <a:xfrm>
            <a:off x="6744891" y="4814888"/>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14M</a:t>
            </a:r>
          </a:p>
        </p:txBody>
      </p:sp>
      <p:sp>
        <p:nvSpPr>
          <p:cNvPr id="11" name="Text Box 165">
            <a:extLst>
              <a:ext uri="{FF2B5EF4-FFF2-40B4-BE49-F238E27FC236}">
                <a16:creationId xmlns:a16="http://schemas.microsoft.com/office/drawing/2014/main" id="{90BAF7AD-6863-6745-B5DB-248EC23DBE6E}"/>
              </a:ext>
            </a:extLst>
          </p:cNvPr>
          <p:cNvSpPr txBox="1">
            <a:spLocks noChangeArrowheads="1"/>
          </p:cNvSpPr>
          <p:nvPr/>
        </p:nvSpPr>
        <p:spPr bwMode="auto">
          <a:xfrm>
            <a:off x="6722269" y="5457825"/>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36M</a:t>
            </a:r>
          </a:p>
        </p:txBody>
      </p:sp>
      <p:sp>
        <p:nvSpPr>
          <p:cNvPr id="12" name="TextBox 11">
            <a:extLst>
              <a:ext uri="{FF2B5EF4-FFF2-40B4-BE49-F238E27FC236}">
                <a16:creationId xmlns:a16="http://schemas.microsoft.com/office/drawing/2014/main" id="{E9F8ED7F-D989-484D-9C42-9FC9AD987611}"/>
              </a:ext>
            </a:extLst>
          </p:cNvPr>
          <p:cNvSpPr txBox="1">
            <a:spLocks noChangeArrowheads="1"/>
          </p:cNvSpPr>
          <p:nvPr/>
        </p:nvSpPr>
        <p:spPr bwMode="auto">
          <a:xfrm>
            <a:off x="7454802" y="2196703"/>
            <a:ext cx="461665" cy="25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某一时刻内存使用情况</a:t>
            </a:r>
          </a:p>
        </p:txBody>
      </p:sp>
      <p:sp>
        <p:nvSpPr>
          <p:cNvPr id="13" name="矩形 12">
            <a:extLst>
              <a:ext uri="{FF2B5EF4-FFF2-40B4-BE49-F238E27FC236}">
                <a16:creationId xmlns:a16="http://schemas.microsoft.com/office/drawing/2014/main" id="{7E4C0C5E-D62E-314C-8EC5-72FC880FD932}"/>
              </a:ext>
            </a:extLst>
          </p:cNvPr>
          <p:cNvSpPr>
            <a:spLocks noChangeArrowheads="1"/>
          </p:cNvSpPr>
          <p:nvPr/>
        </p:nvSpPr>
        <p:spPr bwMode="auto">
          <a:xfrm>
            <a:off x="6630591" y="3561161"/>
            <a:ext cx="857250" cy="267890"/>
          </a:xfrm>
          <a:prstGeom prst="rect">
            <a:avLst/>
          </a:prstGeom>
          <a:solidFill>
            <a:srgbClr val="0000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14" name="直接箭头连接符 13">
            <a:extLst>
              <a:ext uri="{FF2B5EF4-FFF2-40B4-BE49-F238E27FC236}">
                <a16:creationId xmlns:a16="http://schemas.microsoft.com/office/drawing/2014/main" id="{B643241E-91A5-5743-A44D-4EECFD819EDE}"/>
              </a:ext>
            </a:extLst>
          </p:cNvPr>
          <p:cNvCxnSpPr>
            <a:cxnSpLocks noChangeShapeType="1"/>
          </p:cNvCxnSpPr>
          <p:nvPr/>
        </p:nvCxnSpPr>
        <p:spPr bwMode="auto">
          <a:xfrm>
            <a:off x="5706667" y="3696892"/>
            <a:ext cx="910828" cy="1190"/>
          </a:xfrm>
          <a:prstGeom prst="straightConnector1">
            <a:avLst/>
          </a:prstGeom>
          <a:noFill/>
          <a:ln w="381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15" name="TextBox 14">
            <a:extLst>
              <a:ext uri="{FF2B5EF4-FFF2-40B4-BE49-F238E27FC236}">
                <a16:creationId xmlns:a16="http://schemas.microsoft.com/office/drawing/2014/main" id="{FA1E3933-12AB-5243-ACA3-FD3361852B46}"/>
              </a:ext>
            </a:extLst>
          </p:cNvPr>
          <p:cNvSpPr txBox="1">
            <a:spLocks noChangeArrowheads="1"/>
          </p:cNvSpPr>
          <p:nvPr/>
        </p:nvSpPr>
        <p:spPr bwMode="auto">
          <a:xfrm>
            <a:off x="6632974" y="3507582"/>
            <a:ext cx="11251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最近分配</a:t>
            </a:r>
          </a:p>
        </p:txBody>
      </p:sp>
      <p:sp>
        <p:nvSpPr>
          <p:cNvPr id="16" name="TextBox 15">
            <a:extLst>
              <a:ext uri="{FF2B5EF4-FFF2-40B4-BE49-F238E27FC236}">
                <a16:creationId xmlns:a16="http://schemas.microsoft.com/office/drawing/2014/main" id="{72FCFEAD-42B8-8249-A9E3-231BE8EF39C2}"/>
              </a:ext>
            </a:extLst>
          </p:cNvPr>
          <p:cNvSpPr txBox="1">
            <a:spLocks noChangeArrowheads="1"/>
          </p:cNvSpPr>
          <p:nvPr/>
        </p:nvSpPr>
        <p:spPr bwMode="auto">
          <a:xfrm>
            <a:off x="7414069" y="2893220"/>
            <a:ext cx="489301" cy="203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D60093"/>
                </a:solidFill>
                <a:latin typeface="幼圆" pitchFamily="49" charset="-122"/>
                <a:ea typeface="幼圆" pitchFamily="49" charset="-122"/>
              </a:rPr>
              <a:t>分配</a:t>
            </a:r>
            <a:r>
              <a:rPr lang="en-US" altLang="zh-CN">
                <a:solidFill>
                  <a:srgbClr val="D60093"/>
                </a:solidFill>
                <a:latin typeface="幼圆" pitchFamily="49" charset="-122"/>
                <a:ea typeface="幼圆" pitchFamily="49" charset="-122"/>
              </a:rPr>
              <a:t>16MB</a:t>
            </a:r>
            <a:r>
              <a:rPr lang="zh-CN" altLang="en-US">
                <a:solidFill>
                  <a:srgbClr val="D60093"/>
                </a:solidFill>
                <a:latin typeface="幼圆" pitchFamily="49" charset="-122"/>
                <a:ea typeface="幼圆" pitchFamily="49" charset="-122"/>
              </a:rPr>
              <a:t>空间</a:t>
            </a:r>
          </a:p>
        </p:txBody>
      </p:sp>
      <p:grpSp>
        <p:nvGrpSpPr>
          <p:cNvPr id="2" name="组合 60">
            <a:extLst>
              <a:ext uri="{FF2B5EF4-FFF2-40B4-BE49-F238E27FC236}">
                <a16:creationId xmlns:a16="http://schemas.microsoft.com/office/drawing/2014/main" id="{F074A0BF-AC24-2F40-82DA-BE5E70F6D4F6}"/>
              </a:ext>
            </a:extLst>
          </p:cNvPr>
          <p:cNvGrpSpPr>
            <a:grpSpLocks/>
          </p:cNvGrpSpPr>
          <p:nvPr/>
        </p:nvGrpSpPr>
        <p:grpSpPr bwMode="auto">
          <a:xfrm>
            <a:off x="5268517" y="1322786"/>
            <a:ext cx="2250281" cy="4581974"/>
            <a:chOff x="2500298" y="620667"/>
            <a:chExt cx="3000396" cy="6109089"/>
          </a:xfrm>
        </p:grpSpPr>
        <p:grpSp>
          <p:nvGrpSpPr>
            <p:cNvPr id="3" name="组合 40">
              <a:extLst>
                <a:ext uri="{FF2B5EF4-FFF2-40B4-BE49-F238E27FC236}">
                  <a16:creationId xmlns:a16="http://schemas.microsoft.com/office/drawing/2014/main" id="{303A1705-1E7B-B349-8854-14CD334BCE36}"/>
                </a:ext>
              </a:extLst>
            </p:cNvPr>
            <p:cNvGrpSpPr/>
            <p:nvPr/>
          </p:nvGrpSpPr>
          <p:grpSpPr>
            <a:xfrm>
              <a:off x="2500298" y="620667"/>
              <a:ext cx="3000396" cy="6072230"/>
              <a:chOff x="3000364" y="621245"/>
              <a:chExt cx="3000396" cy="6143668"/>
            </a:xfrm>
            <a:solidFill>
              <a:srgbClr val="FFFFFF"/>
            </a:solidFill>
          </p:grpSpPr>
          <p:sp>
            <p:nvSpPr>
              <p:cNvPr id="35" name="矩形 34">
                <a:extLst>
                  <a:ext uri="{FF2B5EF4-FFF2-40B4-BE49-F238E27FC236}">
                    <a16:creationId xmlns:a16="http://schemas.microsoft.com/office/drawing/2014/main" id="{5AE289E0-03FE-EC45-A1EB-C639486F154D}"/>
                  </a:ext>
                </a:extLst>
              </p:cNvPr>
              <p:cNvSpPr/>
              <p:nvPr/>
            </p:nvSpPr>
            <p:spPr bwMode="auto">
              <a:xfrm>
                <a:off x="4286248" y="1357298"/>
                <a:ext cx="1285884" cy="214314"/>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36" name="矩形 35">
                <a:extLst>
                  <a:ext uri="{FF2B5EF4-FFF2-40B4-BE49-F238E27FC236}">
                    <a16:creationId xmlns:a16="http://schemas.microsoft.com/office/drawing/2014/main" id="{E54E9AE1-0D9F-1A41-AD6E-D6F42BC62F7E}"/>
                  </a:ext>
                </a:extLst>
              </p:cNvPr>
              <p:cNvSpPr/>
              <p:nvPr/>
            </p:nvSpPr>
            <p:spPr bwMode="auto">
              <a:xfrm>
                <a:off x="4286248" y="2643182"/>
                <a:ext cx="1285884" cy="357190"/>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37" name="矩形 36">
                <a:extLst>
                  <a:ext uri="{FF2B5EF4-FFF2-40B4-BE49-F238E27FC236}">
                    <a16:creationId xmlns:a16="http://schemas.microsoft.com/office/drawing/2014/main" id="{497D56DD-4AAB-6F44-BC5D-59FCB1DD224A}"/>
                  </a:ext>
                </a:extLst>
              </p:cNvPr>
              <p:cNvSpPr/>
              <p:nvPr/>
            </p:nvSpPr>
            <p:spPr bwMode="auto">
              <a:xfrm>
                <a:off x="4286248" y="2143116"/>
                <a:ext cx="1285884" cy="357190"/>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38" name="矩形 37">
                <a:extLst>
                  <a:ext uri="{FF2B5EF4-FFF2-40B4-BE49-F238E27FC236}">
                    <a16:creationId xmlns:a16="http://schemas.microsoft.com/office/drawing/2014/main" id="{0D5B39DE-6FF6-3942-ADF3-F071AD3B09A1}"/>
                  </a:ext>
                </a:extLst>
              </p:cNvPr>
              <p:cNvSpPr/>
              <p:nvPr/>
            </p:nvSpPr>
            <p:spPr bwMode="auto">
              <a:xfrm>
                <a:off x="4286248" y="3143248"/>
                <a:ext cx="1285884" cy="500066"/>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39" name="矩形 38">
                <a:extLst>
                  <a:ext uri="{FF2B5EF4-FFF2-40B4-BE49-F238E27FC236}">
                    <a16:creationId xmlns:a16="http://schemas.microsoft.com/office/drawing/2014/main" id="{66D50AC2-EE56-EA49-A193-400CFC34C941}"/>
                  </a:ext>
                </a:extLst>
              </p:cNvPr>
              <p:cNvSpPr/>
              <p:nvPr/>
            </p:nvSpPr>
            <p:spPr bwMode="auto">
              <a:xfrm>
                <a:off x="4286248" y="3786190"/>
                <a:ext cx="1285884" cy="571504"/>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40" name="矩形 39">
                <a:extLst>
                  <a:ext uri="{FF2B5EF4-FFF2-40B4-BE49-F238E27FC236}">
                    <a16:creationId xmlns:a16="http://schemas.microsoft.com/office/drawing/2014/main" id="{D7B3E15B-4B3D-7A4D-844F-0ED62EDA53C1}"/>
                  </a:ext>
                </a:extLst>
              </p:cNvPr>
              <p:cNvSpPr/>
              <p:nvPr/>
            </p:nvSpPr>
            <p:spPr bwMode="auto">
              <a:xfrm>
                <a:off x="4286248" y="4500570"/>
                <a:ext cx="1285884" cy="642942"/>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41" name="矩形 40">
                <a:extLst>
                  <a:ext uri="{FF2B5EF4-FFF2-40B4-BE49-F238E27FC236}">
                    <a16:creationId xmlns:a16="http://schemas.microsoft.com/office/drawing/2014/main" id="{2E5AFEB4-B3D2-AE45-ACB9-30BB165C0E0C}"/>
                  </a:ext>
                </a:extLst>
              </p:cNvPr>
              <p:cNvSpPr/>
              <p:nvPr/>
            </p:nvSpPr>
            <p:spPr bwMode="auto">
              <a:xfrm>
                <a:off x="4286248" y="5286388"/>
                <a:ext cx="1285884" cy="785818"/>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42" name="矩形 41">
                <a:extLst>
                  <a:ext uri="{FF2B5EF4-FFF2-40B4-BE49-F238E27FC236}">
                    <a16:creationId xmlns:a16="http://schemas.microsoft.com/office/drawing/2014/main" id="{FA89B641-A36A-9846-B613-A5DEE30C75BA}"/>
                  </a:ext>
                </a:extLst>
              </p:cNvPr>
              <p:cNvSpPr/>
              <p:nvPr/>
            </p:nvSpPr>
            <p:spPr bwMode="auto">
              <a:xfrm>
                <a:off x="4286248" y="1643050"/>
                <a:ext cx="1285884" cy="357190"/>
              </a:xfrm>
              <a:prstGeom prst="rect">
                <a:avLst/>
              </a:prstGeom>
              <a:grpFill/>
              <a:ln w="28575" cap="flat" cmpd="sng" algn="ctr">
                <a:solidFill>
                  <a:schemeClr val="tx1"/>
                </a:solidFill>
                <a:prstDash val="solid"/>
                <a:round/>
                <a:headEnd type="none" w="sm" len="sm"/>
                <a:tailEnd type="none" w="sm" len="sm"/>
              </a:ln>
              <a:effectLst/>
            </p:spPr>
            <p:txBody>
              <a:bodyPr/>
              <a:lstStyle/>
              <a:p>
                <a:pPr>
                  <a:defRPr/>
                </a:pPr>
                <a:endParaRPr lang="zh-CN" altLang="en-US"/>
              </a:p>
            </p:txBody>
          </p:sp>
          <p:sp>
            <p:nvSpPr>
              <p:cNvPr id="43" name="TextBox 42">
                <a:extLst>
                  <a:ext uri="{FF2B5EF4-FFF2-40B4-BE49-F238E27FC236}">
                    <a16:creationId xmlns:a16="http://schemas.microsoft.com/office/drawing/2014/main" id="{FA811C36-BED5-184F-8D79-2B402434C0DF}"/>
                  </a:ext>
                </a:extLst>
              </p:cNvPr>
              <p:cNvSpPr txBox="1"/>
              <p:nvPr/>
            </p:nvSpPr>
            <p:spPr>
              <a:xfrm>
                <a:off x="4714876" y="1273718"/>
                <a:ext cx="428628" cy="498219"/>
              </a:xfrm>
              <a:prstGeom prst="rect">
                <a:avLst/>
              </a:prstGeom>
              <a:grpFill/>
            </p:spPr>
            <p:txBody>
              <a:bodyPr>
                <a:spAutoFit/>
              </a:bodyPr>
              <a:lstStyle/>
              <a:p>
                <a:pPr>
                  <a:defRPr/>
                </a:pPr>
                <a:r>
                  <a:rPr lang="en-US" altLang="zh-CN" dirty="0">
                    <a:solidFill>
                      <a:srgbClr val="000000"/>
                    </a:solidFill>
                  </a:rPr>
                  <a:t>6</a:t>
                </a:r>
                <a:endParaRPr lang="zh-CN" altLang="en-US" dirty="0">
                  <a:solidFill>
                    <a:srgbClr val="000000"/>
                  </a:solidFill>
                </a:endParaRPr>
              </a:p>
            </p:txBody>
          </p:sp>
          <p:sp>
            <p:nvSpPr>
              <p:cNvPr id="44" name="TextBox 43">
                <a:extLst>
                  <a:ext uri="{FF2B5EF4-FFF2-40B4-BE49-F238E27FC236}">
                    <a16:creationId xmlns:a16="http://schemas.microsoft.com/office/drawing/2014/main" id="{3E236EC3-C013-C04F-A021-4216C4571283}"/>
                  </a:ext>
                </a:extLst>
              </p:cNvPr>
              <p:cNvSpPr txBox="1"/>
              <p:nvPr/>
            </p:nvSpPr>
            <p:spPr>
              <a:xfrm>
                <a:off x="4714876" y="1571611"/>
                <a:ext cx="428628" cy="498219"/>
              </a:xfrm>
              <a:prstGeom prst="rect">
                <a:avLst/>
              </a:prstGeom>
              <a:grpFill/>
            </p:spPr>
            <p:txBody>
              <a:bodyPr>
                <a:spAutoFit/>
              </a:bodyPr>
              <a:lstStyle/>
              <a:p>
                <a:pPr>
                  <a:defRPr/>
                </a:pPr>
                <a:r>
                  <a:rPr lang="en-US" altLang="zh-CN" dirty="0">
                    <a:solidFill>
                      <a:srgbClr val="000000"/>
                    </a:solidFill>
                  </a:rPr>
                  <a:t>8</a:t>
                </a:r>
                <a:endParaRPr lang="zh-CN" altLang="en-US" dirty="0">
                  <a:solidFill>
                    <a:srgbClr val="000000"/>
                  </a:solidFill>
                </a:endParaRPr>
              </a:p>
            </p:txBody>
          </p:sp>
          <p:sp>
            <p:nvSpPr>
              <p:cNvPr id="45" name="TextBox 44">
                <a:extLst>
                  <a:ext uri="{FF2B5EF4-FFF2-40B4-BE49-F238E27FC236}">
                    <a16:creationId xmlns:a16="http://schemas.microsoft.com/office/drawing/2014/main" id="{7BD6D930-988E-C04F-845A-00FBCF2C3890}"/>
                  </a:ext>
                </a:extLst>
              </p:cNvPr>
              <p:cNvSpPr txBox="1"/>
              <p:nvPr/>
            </p:nvSpPr>
            <p:spPr>
              <a:xfrm>
                <a:off x="4714876" y="2538707"/>
                <a:ext cx="642943" cy="498219"/>
              </a:xfrm>
              <a:prstGeom prst="rect">
                <a:avLst/>
              </a:prstGeom>
              <a:grpFill/>
            </p:spPr>
            <p:txBody>
              <a:bodyPr>
                <a:spAutoFit/>
              </a:bodyPr>
              <a:lstStyle/>
              <a:p>
                <a:pPr>
                  <a:defRPr/>
                </a:pPr>
                <a:r>
                  <a:rPr lang="en-US" altLang="zh-CN" dirty="0">
                    <a:solidFill>
                      <a:srgbClr val="000000"/>
                    </a:solidFill>
                  </a:rPr>
                  <a:t>12</a:t>
                </a:r>
                <a:endParaRPr lang="zh-CN" altLang="en-US" dirty="0">
                  <a:solidFill>
                    <a:srgbClr val="000000"/>
                  </a:solidFill>
                </a:endParaRPr>
              </a:p>
            </p:txBody>
          </p:sp>
          <p:sp>
            <p:nvSpPr>
              <p:cNvPr id="46" name="TextBox 45">
                <a:extLst>
                  <a:ext uri="{FF2B5EF4-FFF2-40B4-BE49-F238E27FC236}">
                    <a16:creationId xmlns:a16="http://schemas.microsoft.com/office/drawing/2014/main" id="{5DCCDDBD-A4BA-AD44-A52A-1CA2E704FBAE}"/>
                  </a:ext>
                </a:extLst>
              </p:cNvPr>
              <p:cNvSpPr txBox="1"/>
              <p:nvPr/>
            </p:nvSpPr>
            <p:spPr>
              <a:xfrm>
                <a:off x="4714876" y="3181649"/>
                <a:ext cx="642943" cy="498219"/>
              </a:xfrm>
              <a:prstGeom prst="rect">
                <a:avLst/>
              </a:prstGeom>
              <a:grpFill/>
            </p:spPr>
            <p:txBody>
              <a:bodyPr>
                <a:spAutoFit/>
              </a:bodyPr>
              <a:lstStyle/>
              <a:p>
                <a:pPr>
                  <a:defRPr/>
                </a:pPr>
                <a:r>
                  <a:rPr lang="en-US" altLang="zh-CN" dirty="0">
                    <a:solidFill>
                      <a:srgbClr val="000000"/>
                    </a:solidFill>
                  </a:rPr>
                  <a:t>14</a:t>
                </a:r>
                <a:endParaRPr lang="zh-CN" altLang="en-US" dirty="0">
                  <a:solidFill>
                    <a:srgbClr val="000000"/>
                  </a:solidFill>
                </a:endParaRPr>
              </a:p>
            </p:txBody>
          </p:sp>
          <p:sp>
            <p:nvSpPr>
              <p:cNvPr id="47" name="TextBox 46">
                <a:extLst>
                  <a:ext uri="{FF2B5EF4-FFF2-40B4-BE49-F238E27FC236}">
                    <a16:creationId xmlns:a16="http://schemas.microsoft.com/office/drawing/2014/main" id="{2188E38F-F52A-5C4C-8B07-DCF52AD5ADEC}"/>
                  </a:ext>
                </a:extLst>
              </p:cNvPr>
              <p:cNvSpPr txBox="1"/>
              <p:nvPr/>
            </p:nvSpPr>
            <p:spPr>
              <a:xfrm>
                <a:off x="4714876" y="3824591"/>
                <a:ext cx="714380" cy="498219"/>
              </a:xfrm>
              <a:prstGeom prst="rect">
                <a:avLst/>
              </a:prstGeom>
              <a:grpFill/>
            </p:spPr>
            <p:txBody>
              <a:bodyPr>
                <a:spAutoFit/>
              </a:bodyPr>
              <a:lstStyle/>
              <a:p>
                <a:pPr>
                  <a:defRPr/>
                </a:pPr>
                <a:r>
                  <a:rPr lang="en-US" altLang="zh-CN" dirty="0">
                    <a:solidFill>
                      <a:srgbClr val="000000"/>
                    </a:solidFill>
                  </a:rPr>
                  <a:t>18</a:t>
                </a:r>
                <a:endParaRPr lang="zh-CN" altLang="en-US" dirty="0">
                  <a:solidFill>
                    <a:srgbClr val="000000"/>
                  </a:solidFill>
                </a:endParaRPr>
              </a:p>
            </p:txBody>
          </p:sp>
          <p:sp>
            <p:nvSpPr>
              <p:cNvPr id="48" name="TextBox 47">
                <a:extLst>
                  <a:ext uri="{FF2B5EF4-FFF2-40B4-BE49-F238E27FC236}">
                    <a16:creationId xmlns:a16="http://schemas.microsoft.com/office/drawing/2014/main" id="{AD531709-067B-814D-B0F5-168690AB4DC8}"/>
                  </a:ext>
                </a:extLst>
              </p:cNvPr>
              <p:cNvSpPr txBox="1"/>
              <p:nvPr/>
            </p:nvSpPr>
            <p:spPr>
              <a:xfrm>
                <a:off x="4714876" y="4538971"/>
                <a:ext cx="714380" cy="498219"/>
              </a:xfrm>
              <a:prstGeom prst="rect">
                <a:avLst/>
              </a:prstGeom>
              <a:grpFill/>
            </p:spPr>
            <p:txBody>
              <a:bodyPr>
                <a:spAutoFit/>
              </a:bodyPr>
              <a:lstStyle/>
              <a:p>
                <a:pPr>
                  <a:defRPr/>
                </a:pPr>
                <a:r>
                  <a:rPr lang="en-US" altLang="zh-CN" dirty="0">
                    <a:solidFill>
                      <a:srgbClr val="000000"/>
                    </a:solidFill>
                  </a:rPr>
                  <a:t>22</a:t>
                </a:r>
                <a:endParaRPr lang="zh-CN" altLang="en-US" dirty="0">
                  <a:solidFill>
                    <a:srgbClr val="000000"/>
                  </a:solidFill>
                </a:endParaRPr>
              </a:p>
            </p:txBody>
          </p:sp>
          <p:sp>
            <p:nvSpPr>
              <p:cNvPr id="49" name="TextBox 48">
                <a:extLst>
                  <a:ext uri="{FF2B5EF4-FFF2-40B4-BE49-F238E27FC236}">
                    <a16:creationId xmlns:a16="http://schemas.microsoft.com/office/drawing/2014/main" id="{819FA184-9CC1-0048-8324-C9517CA7DA33}"/>
                  </a:ext>
                </a:extLst>
              </p:cNvPr>
              <p:cNvSpPr txBox="1"/>
              <p:nvPr/>
            </p:nvSpPr>
            <p:spPr>
              <a:xfrm>
                <a:off x="4714876" y="5357826"/>
                <a:ext cx="714380" cy="498219"/>
              </a:xfrm>
              <a:prstGeom prst="rect">
                <a:avLst/>
              </a:prstGeom>
              <a:grpFill/>
            </p:spPr>
            <p:txBody>
              <a:bodyPr>
                <a:spAutoFit/>
              </a:bodyPr>
              <a:lstStyle/>
              <a:p>
                <a:pPr>
                  <a:defRPr/>
                </a:pPr>
                <a:r>
                  <a:rPr lang="en-US" altLang="zh-CN" dirty="0">
                    <a:solidFill>
                      <a:srgbClr val="000000"/>
                    </a:solidFill>
                  </a:rPr>
                  <a:t>36</a:t>
                </a:r>
                <a:endParaRPr lang="zh-CN" altLang="en-US" dirty="0">
                  <a:solidFill>
                    <a:srgbClr val="000000"/>
                  </a:solidFill>
                </a:endParaRPr>
              </a:p>
            </p:txBody>
          </p:sp>
          <p:sp>
            <p:nvSpPr>
              <p:cNvPr id="50" name="矩形 49">
                <a:extLst>
                  <a:ext uri="{FF2B5EF4-FFF2-40B4-BE49-F238E27FC236}">
                    <a16:creationId xmlns:a16="http://schemas.microsoft.com/office/drawing/2014/main" id="{3ED8286D-E469-AC4C-A902-96640A6B8371}"/>
                  </a:ext>
                </a:extLst>
              </p:cNvPr>
              <p:cNvSpPr/>
              <p:nvPr/>
            </p:nvSpPr>
            <p:spPr bwMode="auto">
              <a:xfrm>
                <a:off x="3000364" y="621245"/>
                <a:ext cx="3000396" cy="6143668"/>
              </a:xfrm>
              <a:prstGeom prst="rect">
                <a:avLst/>
              </a:prstGeom>
              <a:grpFill/>
              <a:ln w="12700" cap="flat" cmpd="sng" algn="ctr">
                <a:solidFill>
                  <a:srgbClr val="FFFFCC"/>
                </a:solidFill>
                <a:prstDash val="solid"/>
                <a:round/>
                <a:headEnd type="none" w="sm" len="sm"/>
                <a:tailEnd type="none" w="sm" len="sm"/>
              </a:ln>
              <a:effectLst/>
            </p:spPr>
            <p:txBody>
              <a:bodyPr/>
              <a:lstStyle/>
              <a:p>
                <a:pPr>
                  <a:defRPr/>
                </a:pPr>
                <a:endParaRPr lang="zh-CN" altLang="en-US"/>
              </a:p>
            </p:txBody>
          </p:sp>
        </p:grpSp>
        <p:sp>
          <p:nvSpPr>
            <p:cNvPr id="34875" name="矩形 43">
              <a:extLst>
                <a:ext uri="{FF2B5EF4-FFF2-40B4-BE49-F238E27FC236}">
                  <a16:creationId xmlns:a16="http://schemas.microsoft.com/office/drawing/2014/main" id="{9F3FF3D9-6E1F-E944-83EF-F6197CB557B8}"/>
                </a:ext>
              </a:extLst>
            </p:cNvPr>
            <p:cNvSpPr>
              <a:spLocks noChangeArrowheads="1"/>
            </p:cNvSpPr>
            <p:nvPr/>
          </p:nvSpPr>
          <p:spPr bwMode="auto">
            <a:xfrm>
              <a:off x="3436409" y="6311621"/>
              <a:ext cx="1214447" cy="285752"/>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76" name="TextBox 44">
              <a:extLst>
                <a:ext uri="{FF2B5EF4-FFF2-40B4-BE49-F238E27FC236}">
                  <a16:creationId xmlns:a16="http://schemas.microsoft.com/office/drawing/2014/main" id="{DE068DF0-71BD-B440-8690-76CF4A86D900}"/>
                </a:ext>
              </a:extLst>
            </p:cNvPr>
            <p:cNvSpPr txBox="1">
              <a:spLocks noChangeArrowheads="1"/>
            </p:cNvSpPr>
            <p:nvPr/>
          </p:nvSpPr>
          <p:spPr bwMode="auto">
            <a:xfrm>
              <a:off x="3940468" y="6237330"/>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6</a:t>
              </a:r>
              <a:endParaRPr lang="zh-CN" altLang="en-US">
                <a:solidFill>
                  <a:srgbClr val="000000"/>
                </a:solidFill>
              </a:endParaRPr>
            </a:p>
          </p:txBody>
        </p:sp>
        <p:sp>
          <p:nvSpPr>
            <p:cNvPr id="34877" name="矩形 46">
              <a:extLst>
                <a:ext uri="{FF2B5EF4-FFF2-40B4-BE49-F238E27FC236}">
                  <a16:creationId xmlns:a16="http://schemas.microsoft.com/office/drawing/2014/main" id="{03C233D0-80E3-CF49-9BF1-36FCF74977A0}"/>
                </a:ext>
              </a:extLst>
            </p:cNvPr>
            <p:cNvSpPr>
              <a:spLocks noChangeArrowheads="1"/>
            </p:cNvSpPr>
            <p:nvPr/>
          </p:nvSpPr>
          <p:spPr bwMode="auto">
            <a:xfrm>
              <a:off x="3436409" y="5808702"/>
              <a:ext cx="1214447" cy="428628"/>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78" name="TextBox 47">
              <a:extLst>
                <a:ext uri="{FF2B5EF4-FFF2-40B4-BE49-F238E27FC236}">
                  <a16:creationId xmlns:a16="http://schemas.microsoft.com/office/drawing/2014/main" id="{6878D511-903D-9340-82A3-72276BDC3A16}"/>
                </a:ext>
              </a:extLst>
            </p:cNvPr>
            <p:cNvSpPr txBox="1">
              <a:spLocks noChangeArrowheads="1"/>
            </p:cNvSpPr>
            <p:nvPr/>
          </p:nvSpPr>
          <p:spPr bwMode="auto">
            <a:xfrm>
              <a:off x="3940468" y="5775665"/>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8</a:t>
              </a:r>
              <a:endParaRPr lang="zh-CN" altLang="en-US">
                <a:solidFill>
                  <a:srgbClr val="000000"/>
                </a:solidFill>
              </a:endParaRPr>
            </a:p>
          </p:txBody>
        </p:sp>
        <p:sp>
          <p:nvSpPr>
            <p:cNvPr id="34879" name="矩形 48">
              <a:extLst>
                <a:ext uri="{FF2B5EF4-FFF2-40B4-BE49-F238E27FC236}">
                  <a16:creationId xmlns:a16="http://schemas.microsoft.com/office/drawing/2014/main" id="{56CAEA4C-0743-B74D-A047-D414085AE298}"/>
                </a:ext>
              </a:extLst>
            </p:cNvPr>
            <p:cNvSpPr>
              <a:spLocks noChangeArrowheads="1"/>
            </p:cNvSpPr>
            <p:nvPr/>
          </p:nvSpPr>
          <p:spPr bwMode="auto">
            <a:xfrm>
              <a:off x="3436409" y="5301220"/>
              <a:ext cx="1214447" cy="428628"/>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80" name="TextBox 49">
              <a:extLst>
                <a:ext uri="{FF2B5EF4-FFF2-40B4-BE49-F238E27FC236}">
                  <a16:creationId xmlns:a16="http://schemas.microsoft.com/office/drawing/2014/main" id="{AA736D1E-A0D5-5741-A651-FB72E85B9EBA}"/>
                </a:ext>
              </a:extLst>
            </p:cNvPr>
            <p:cNvSpPr txBox="1">
              <a:spLocks noChangeArrowheads="1"/>
            </p:cNvSpPr>
            <p:nvPr/>
          </p:nvSpPr>
          <p:spPr bwMode="auto">
            <a:xfrm>
              <a:off x="3940468" y="5271605"/>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8</a:t>
              </a:r>
              <a:endParaRPr lang="zh-CN" altLang="en-US">
                <a:solidFill>
                  <a:srgbClr val="000000"/>
                </a:solidFill>
              </a:endParaRPr>
            </a:p>
          </p:txBody>
        </p:sp>
        <p:sp>
          <p:nvSpPr>
            <p:cNvPr id="34881" name="矩形 50">
              <a:extLst>
                <a:ext uri="{FF2B5EF4-FFF2-40B4-BE49-F238E27FC236}">
                  <a16:creationId xmlns:a16="http://schemas.microsoft.com/office/drawing/2014/main" id="{E7738690-2D9C-5F43-853B-0BF3B632E444}"/>
                </a:ext>
              </a:extLst>
            </p:cNvPr>
            <p:cNvSpPr>
              <a:spLocks noChangeArrowheads="1"/>
            </p:cNvSpPr>
            <p:nvPr/>
          </p:nvSpPr>
          <p:spPr bwMode="auto">
            <a:xfrm>
              <a:off x="3436409" y="4758189"/>
              <a:ext cx="1214447" cy="428628"/>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82" name="TextBox 51">
              <a:extLst>
                <a:ext uri="{FF2B5EF4-FFF2-40B4-BE49-F238E27FC236}">
                  <a16:creationId xmlns:a16="http://schemas.microsoft.com/office/drawing/2014/main" id="{586F76DE-8E3D-C048-A878-B9BD601C644C}"/>
                </a:ext>
              </a:extLst>
            </p:cNvPr>
            <p:cNvSpPr txBox="1">
              <a:spLocks noChangeArrowheads="1"/>
            </p:cNvSpPr>
            <p:nvPr/>
          </p:nvSpPr>
          <p:spPr bwMode="auto">
            <a:xfrm>
              <a:off x="3868460" y="4725151"/>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12</a:t>
              </a:r>
              <a:endParaRPr lang="zh-CN" altLang="en-US">
                <a:solidFill>
                  <a:srgbClr val="000000"/>
                </a:solidFill>
              </a:endParaRPr>
            </a:p>
          </p:txBody>
        </p:sp>
        <p:sp>
          <p:nvSpPr>
            <p:cNvPr id="34883" name="矩形 52">
              <a:extLst>
                <a:ext uri="{FF2B5EF4-FFF2-40B4-BE49-F238E27FC236}">
                  <a16:creationId xmlns:a16="http://schemas.microsoft.com/office/drawing/2014/main" id="{5A276AA9-F66D-0D46-B0F2-291D0C505D46}"/>
                </a:ext>
              </a:extLst>
            </p:cNvPr>
            <p:cNvSpPr>
              <a:spLocks noChangeArrowheads="1"/>
            </p:cNvSpPr>
            <p:nvPr/>
          </p:nvSpPr>
          <p:spPr bwMode="auto">
            <a:xfrm>
              <a:off x="3436409" y="4009632"/>
              <a:ext cx="1214447" cy="571504"/>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84" name="TextBox 53">
              <a:extLst>
                <a:ext uri="{FF2B5EF4-FFF2-40B4-BE49-F238E27FC236}">
                  <a16:creationId xmlns:a16="http://schemas.microsoft.com/office/drawing/2014/main" id="{F95B58B5-E5B4-5F47-8888-1B633D2DAE7C}"/>
                </a:ext>
              </a:extLst>
            </p:cNvPr>
            <p:cNvSpPr txBox="1">
              <a:spLocks noChangeArrowheads="1"/>
            </p:cNvSpPr>
            <p:nvPr/>
          </p:nvSpPr>
          <p:spPr bwMode="auto">
            <a:xfrm>
              <a:off x="3868460" y="3976594"/>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14</a:t>
              </a:r>
              <a:endParaRPr lang="zh-CN" altLang="en-US">
                <a:solidFill>
                  <a:srgbClr val="000000"/>
                </a:solidFill>
              </a:endParaRPr>
            </a:p>
          </p:txBody>
        </p:sp>
        <p:sp>
          <p:nvSpPr>
            <p:cNvPr id="34885" name="矩形 54">
              <a:extLst>
                <a:ext uri="{FF2B5EF4-FFF2-40B4-BE49-F238E27FC236}">
                  <a16:creationId xmlns:a16="http://schemas.microsoft.com/office/drawing/2014/main" id="{E56606BA-7E09-9D44-82D6-54301921BEFC}"/>
                </a:ext>
              </a:extLst>
            </p:cNvPr>
            <p:cNvSpPr>
              <a:spLocks noChangeArrowheads="1"/>
            </p:cNvSpPr>
            <p:nvPr/>
          </p:nvSpPr>
          <p:spPr bwMode="auto">
            <a:xfrm>
              <a:off x="3436409" y="3140966"/>
              <a:ext cx="1214447" cy="714380"/>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86" name="矩形 55">
              <a:extLst>
                <a:ext uri="{FF2B5EF4-FFF2-40B4-BE49-F238E27FC236}">
                  <a16:creationId xmlns:a16="http://schemas.microsoft.com/office/drawing/2014/main" id="{88EC94FA-0CA3-8745-B698-ACA3AF408C5A}"/>
                </a:ext>
              </a:extLst>
            </p:cNvPr>
            <p:cNvSpPr>
              <a:spLocks noChangeArrowheads="1"/>
            </p:cNvSpPr>
            <p:nvPr/>
          </p:nvSpPr>
          <p:spPr bwMode="auto">
            <a:xfrm>
              <a:off x="3436409" y="2060838"/>
              <a:ext cx="1214447" cy="857256"/>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87" name="矩形 56">
              <a:extLst>
                <a:ext uri="{FF2B5EF4-FFF2-40B4-BE49-F238E27FC236}">
                  <a16:creationId xmlns:a16="http://schemas.microsoft.com/office/drawing/2014/main" id="{265E5D85-C208-574E-AF30-85158B0F2069}"/>
                </a:ext>
              </a:extLst>
            </p:cNvPr>
            <p:cNvSpPr>
              <a:spLocks noChangeArrowheads="1"/>
            </p:cNvSpPr>
            <p:nvPr/>
          </p:nvSpPr>
          <p:spPr bwMode="auto">
            <a:xfrm>
              <a:off x="3436409" y="764685"/>
              <a:ext cx="1214447" cy="1071570"/>
            </a:xfrm>
            <a:prstGeom prst="rect">
              <a:avLst/>
            </a:prstGeom>
            <a:noFill/>
            <a:ln w="19050" algn="ctr">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4888" name="TextBox 57">
              <a:extLst>
                <a:ext uri="{FF2B5EF4-FFF2-40B4-BE49-F238E27FC236}">
                  <a16:creationId xmlns:a16="http://schemas.microsoft.com/office/drawing/2014/main" id="{B966305A-8781-624E-BADE-101140567A91}"/>
                </a:ext>
              </a:extLst>
            </p:cNvPr>
            <p:cNvSpPr txBox="1">
              <a:spLocks noChangeArrowheads="1"/>
            </p:cNvSpPr>
            <p:nvPr/>
          </p:nvSpPr>
          <p:spPr bwMode="auto">
            <a:xfrm>
              <a:off x="3868460" y="3284982"/>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18</a:t>
              </a:r>
              <a:endParaRPr lang="zh-CN" altLang="en-US">
                <a:solidFill>
                  <a:srgbClr val="000000"/>
                </a:solidFill>
              </a:endParaRPr>
            </a:p>
          </p:txBody>
        </p:sp>
        <p:sp>
          <p:nvSpPr>
            <p:cNvPr id="34889" name="TextBox 58">
              <a:extLst>
                <a:ext uri="{FF2B5EF4-FFF2-40B4-BE49-F238E27FC236}">
                  <a16:creationId xmlns:a16="http://schemas.microsoft.com/office/drawing/2014/main" id="{2ED8BB0B-2BC3-F945-91A6-5B89FECAB9FB}"/>
                </a:ext>
              </a:extLst>
            </p:cNvPr>
            <p:cNvSpPr txBox="1">
              <a:spLocks noChangeArrowheads="1"/>
            </p:cNvSpPr>
            <p:nvPr/>
          </p:nvSpPr>
          <p:spPr bwMode="auto">
            <a:xfrm>
              <a:off x="3868460" y="2276863"/>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22</a:t>
              </a:r>
              <a:endParaRPr lang="zh-CN" altLang="en-US">
                <a:solidFill>
                  <a:srgbClr val="000000"/>
                </a:solidFill>
              </a:endParaRPr>
            </a:p>
          </p:txBody>
        </p:sp>
        <p:sp>
          <p:nvSpPr>
            <p:cNvPr id="34890" name="TextBox 59">
              <a:extLst>
                <a:ext uri="{FF2B5EF4-FFF2-40B4-BE49-F238E27FC236}">
                  <a16:creationId xmlns:a16="http://schemas.microsoft.com/office/drawing/2014/main" id="{0B25B9E1-5A76-F443-816E-7F0947C8287D}"/>
                </a:ext>
              </a:extLst>
            </p:cNvPr>
            <p:cNvSpPr txBox="1">
              <a:spLocks noChangeArrowheads="1"/>
            </p:cNvSpPr>
            <p:nvPr/>
          </p:nvSpPr>
          <p:spPr bwMode="auto">
            <a:xfrm>
              <a:off x="3796451" y="980711"/>
              <a:ext cx="714380"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36</a:t>
              </a:r>
              <a:endParaRPr lang="zh-CN" altLang="en-US">
                <a:solidFill>
                  <a:srgbClr val="000000"/>
                </a:solidFill>
              </a:endParaRPr>
            </a:p>
          </p:txBody>
        </p:sp>
      </p:grpSp>
      <p:sp>
        <p:nvSpPr>
          <p:cNvPr id="51" name="矩形 50">
            <a:extLst>
              <a:ext uri="{FF2B5EF4-FFF2-40B4-BE49-F238E27FC236}">
                <a16:creationId xmlns:a16="http://schemas.microsoft.com/office/drawing/2014/main" id="{4F62572E-B5C2-FD4A-B804-3091B226AB0B}"/>
              </a:ext>
            </a:extLst>
          </p:cNvPr>
          <p:cNvSpPr>
            <a:spLocks noChangeArrowheads="1"/>
          </p:cNvSpPr>
          <p:nvPr/>
        </p:nvSpPr>
        <p:spPr bwMode="auto">
          <a:xfrm>
            <a:off x="5967412" y="1431131"/>
            <a:ext cx="910829" cy="482204"/>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52" name="TextBox 51">
            <a:extLst>
              <a:ext uri="{FF2B5EF4-FFF2-40B4-BE49-F238E27FC236}">
                <a16:creationId xmlns:a16="http://schemas.microsoft.com/office/drawing/2014/main" id="{063698EB-99DE-4A49-B3E9-17079AA7BE49}"/>
              </a:ext>
            </a:extLst>
          </p:cNvPr>
          <p:cNvSpPr txBox="1">
            <a:spLocks noChangeArrowheads="1"/>
          </p:cNvSpPr>
          <p:nvPr/>
        </p:nvSpPr>
        <p:spPr bwMode="auto">
          <a:xfrm>
            <a:off x="6237686" y="1458516"/>
            <a:ext cx="482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16</a:t>
            </a:r>
            <a:endParaRPr lang="zh-CN" altLang="en-US">
              <a:solidFill>
                <a:srgbClr val="0000FF"/>
              </a:solidFill>
            </a:endParaRPr>
          </a:p>
        </p:txBody>
      </p:sp>
      <p:cxnSp>
        <p:nvCxnSpPr>
          <p:cNvPr id="54" name="直接箭头连接符 53">
            <a:extLst>
              <a:ext uri="{FF2B5EF4-FFF2-40B4-BE49-F238E27FC236}">
                <a16:creationId xmlns:a16="http://schemas.microsoft.com/office/drawing/2014/main" id="{0F7BBE2F-F5C9-1942-B9A0-B45819C17170}"/>
              </a:ext>
            </a:extLst>
          </p:cNvPr>
          <p:cNvCxnSpPr>
            <a:cxnSpLocks noChangeShapeType="1"/>
          </p:cNvCxnSpPr>
          <p:nvPr/>
        </p:nvCxnSpPr>
        <p:spPr bwMode="auto">
          <a:xfrm>
            <a:off x="5436394" y="1431131"/>
            <a:ext cx="539354" cy="0"/>
          </a:xfrm>
          <a:prstGeom prst="straightConnector1">
            <a:avLst/>
          </a:prstGeom>
          <a:noFill/>
          <a:ln w="28575" algn="ctr">
            <a:solidFill>
              <a:srgbClr val="FF3300"/>
            </a:solidFill>
            <a:round/>
            <a:headEnd type="none" w="sm" len="sm"/>
            <a:tailEnd type="arrow" w="med" len="med"/>
          </a:ln>
          <a:extLst>
            <a:ext uri="{909E8E84-426E-40DD-AFC4-6F175D3DCCD1}">
              <a14:hiddenFill xmlns:a14="http://schemas.microsoft.com/office/drawing/2010/main">
                <a:noFill/>
              </a14:hiddenFill>
            </a:ext>
          </a:extLst>
        </p:spPr>
      </p:cxnSp>
      <p:cxnSp>
        <p:nvCxnSpPr>
          <p:cNvPr id="56" name="直接箭头连接符 55">
            <a:extLst>
              <a:ext uri="{FF2B5EF4-FFF2-40B4-BE49-F238E27FC236}">
                <a16:creationId xmlns:a16="http://schemas.microsoft.com/office/drawing/2014/main" id="{CB443A1E-723D-0044-83F4-6D4D8AAA4246}"/>
              </a:ext>
            </a:extLst>
          </p:cNvPr>
          <p:cNvCxnSpPr>
            <a:cxnSpLocks noChangeShapeType="1"/>
          </p:cNvCxnSpPr>
          <p:nvPr/>
        </p:nvCxnSpPr>
        <p:spPr bwMode="auto">
          <a:xfrm>
            <a:off x="5760244" y="1701405"/>
            <a:ext cx="0" cy="3563540"/>
          </a:xfrm>
          <a:prstGeom prst="straightConnector1">
            <a:avLst/>
          </a:prstGeom>
          <a:noFill/>
          <a:ln w="127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57" name="TextBox 56">
            <a:extLst>
              <a:ext uri="{FF2B5EF4-FFF2-40B4-BE49-F238E27FC236}">
                <a16:creationId xmlns:a16="http://schemas.microsoft.com/office/drawing/2014/main" id="{E64C32E4-2885-2A4A-B400-1AB1091F401A}"/>
              </a:ext>
            </a:extLst>
          </p:cNvPr>
          <p:cNvSpPr txBox="1">
            <a:spLocks noChangeArrowheads="1"/>
          </p:cNvSpPr>
          <p:nvPr/>
        </p:nvSpPr>
        <p:spPr bwMode="auto">
          <a:xfrm>
            <a:off x="5406927" y="2511030"/>
            <a:ext cx="461665" cy="178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查找方向</a:t>
            </a:r>
          </a:p>
        </p:txBody>
      </p:sp>
      <p:sp>
        <p:nvSpPr>
          <p:cNvPr id="58" name="Rectangle 2">
            <a:extLst>
              <a:ext uri="{FF2B5EF4-FFF2-40B4-BE49-F238E27FC236}">
                <a16:creationId xmlns:a16="http://schemas.microsoft.com/office/drawing/2014/main" id="{C03FAB33-2036-634E-B8C5-432A6BA84D09}"/>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9918362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linds(horizontal)">
                                      <p:cBhvr>
                                        <p:cTn id="31" dur="500"/>
                                        <p:tgtEl>
                                          <p:spTgt spid="13"/>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linds(horizontal)">
                                      <p:cBhvr>
                                        <p:cTn id="34" dur="500"/>
                                        <p:tgtEl>
                                          <p:spTgt spid="15"/>
                                        </p:tgtEl>
                                      </p:cBhvr>
                                    </p:animEffect>
                                  </p:childTnLst>
                                </p:cTn>
                              </p:par>
                              <p:par>
                                <p:cTn id="35" presetID="3" presetClass="entr" presetSubtype="1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dissolve">
                                      <p:cBhvr>
                                        <p:cTn id="40"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41" fill="hold" nodeType="clickPar">
                      <p:stCondLst>
                        <p:cond delay="indefinite"/>
                      </p:stCondLst>
                      <p:childTnLst>
                        <p:par>
                          <p:cTn id="42" fill="hold" nodeType="withGroup">
                            <p:stCondLst>
                              <p:cond delay="0"/>
                            </p:stCondLst>
                            <p:childTnLst>
                              <p:par>
                                <p:cTn id="43" presetID="15"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fltVal val="0"/>
                                          </p:val>
                                        </p:tav>
                                        <p:tav tm="100000">
                                          <p:val>
                                            <p:strVal val="#ppt_w"/>
                                          </p:val>
                                        </p:tav>
                                      </p:tavLst>
                                    </p:anim>
                                    <p:anim calcmode="lin" valueType="num">
                                      <p:cBhvr>
                                        <p:cTn id="46" dur="1000" fill="hold"/>
                                        <p:tgtEl>
                                          <p:spTgt spid="16"/>
                                        </p:tgtEl>
                                        <p:attrNameLst>
                                          <p:attrName>ppt_h</p:attrName>
                                        </p:attrNameLst>
                                      </p:cBhvr>
                                      <p:tavLst>
                                        <p:tav tm="0">
                                          <p:val>
                                            <p:fltVal val="0"/>
                                          </p:val>
                                        </p:tav>
                                        <p:tav tm="100000">
                                          <p:val>
                                            <p:strVal val="#ppt_h"/>
                                          </p:val>
                                        </p:tav>
                                      </p:tavLst>
                                    </p:anim>
                                    <p:anim calcmode="lin" valueType="num">
                                      <p:cBhvr>
                                        <p:cTn id="47"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linds(horizontal)">
                                      <p:cBhvr>
                                        <p:cTn id="53" dur="500"/>
                                        <p:tgtEl>
                                          <p:spTgt spid="2"/>
                                        </p:tgtEl>
                                      </p:cBhvr>
                                    </p:animEffect>
                                  </p:childTnLst>
                                </p:cTn>
                              </p:par>
                              <p:par>
                                <p:cTn id="54" presetID="3" presetClass="entr" presetSubtype="10" fill="hold" nodeType="with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blinds(horizontal)">
                                      <p:cBhvr>
                                        <p:cTn id="56" dur="500"/>
                                        <p:tgtEl>
                                          <p:spTgt spid="56"/>
                                        </p:tgtEl>
                                      </p:cBhvr>
                                    </p:animEffect>
                                  </p:childTnLst>
                                </p:cTn>
                              </p:par>
                            </p:childTnLst>
                          </p:cTn>
                        </p:par>
                        <p:par>
                          <p:cTn id="57" fill="hold" nodeType="afterGroup">
                            <p:stCondLst>
                              <p:cond delay="500"/>
                            </p:stCondLst>
                            <p:childTnLst>
                              <p:par>
                                <p:cTn id="58" presetID="3" presetClass="entr" presetSubtype="10" fill="hold" grpId="0"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blinds(horizontal)">
                                      <p:cBhvr>
                                        <p:cTn id="60" dur="500"/>
                                        <p:tgtEl>
                                          <p:spTgt spid="57"/>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blinds(horizontal)">
                                      <p:cBhvr>
                                        <p:cTn id="65" dur="500"/>
                                        <p:tgtEl>
                                          <p:spTgt spid="54"/>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blinds(horizontal)">
                                      <p:cBhvr>
                                        <p:cTn id="70" dur="500"/>
                                        <p:tgtEl>
                                          <p:spTgt spid="51"/>
                                        </p:tgtEl>
                                      </p:cBhvr>
                                    </p:animEffect>
                                  </p:childTnLst>
                                </p:cTn>
                              </p:par>
                              <p:par>
                                <p:cTn id="71" presetID="3" presetClass="entr" presetSubtype="10"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blinds(horizontal)">
                                      <p:cBhvr>
                                        <p:cTn id="7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animBg="1"/>
      <p:bldP spid="15" grpId="0"/>
      <p:bldP spid="16" grpId="0"/>
      <p:bldP spid="51" grpId="0" animBg="1"/>
      <p:bldP spid="52" grpId="0"/>
      <p:bldP spid="5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02">
            <a:extLst>
              <a:ext uri="{FF2B5EF4-FFF2-40B4-BE49-F238E27FC236}">
                <a16:creationId xmlns:a16="http://schemas.microsoft.com/office/drawing/2014/main" id="{EE9CE901-E83A-D948-A497-45052FDB0378}"/>
              </a:ext>
            </a:extLst>
          </p:cNvPr>
          <p:cNvSpPr txBox="1">
            <a:spLocks noChangeArrowheads="1"/>
          </p:cNvSpPr>
          <p:nvPr/>
        </p:nvSpPr>
        <p:spPr bwMode="auto">
          <a:xfrm>
            <a:off x="5943600" y="1244204"/>
            <a:ext cx="514350" cy="169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a:solidFill>
                  <a:srgbClr val="000000"/>
                </a:solidFill>
                <a:latin typeface="幼圆" pitchFamily="49" charset="-122"/>
                <a:ea typeface="幼圆" pitchFamily="49" charset="-122"/>
              </a:rPr>
              <a:t> 8M</a:t>
            </a:r>
          </a:p>
          <a:p>
            <a:pPr>
              <a:lnSpc>
                <a:spcPct val="80000"/>
              </a:lnSpc>
              <a:spcBef>
                <a:spcPct val="50000"/>
              </a:spcBef>
            </a:pPr>
            <a:endParaRPr lang="en-US" altLang="zh-CN">
              <a:solidFill>
                <a:srgbClr val="000000"/>
              </a:solidFill>
              <a:latin typeface="幼圆" pitchFamily="49" charset="-122"/>
              <a:ea typeface="幼圆" pitchFamily="49" charset="-122"/>
            </a:endParaRPr>
          </a:p>
          <a:p>
            <a:pPr>
              <a:lnSpc>
                <a:spcPct val="80000"/>
              </a:lnSpc>
              <a:spcBef>
                <a:spcPct val="50000"/>
              </a:spcBef>
            </a:pPr>
            <a:r>
              <a:rPr lang="en-US" altLang="zh-CN">
                <a:solidFill>
                  <a:srgbClr val="000000"/>
                </a:solidFill>
                <a:latin typeface="幼圆" pitchFamily="49" charset="-122"/>
                <a:ea typeface="幼圆" pitchFamily="49" charset="-122"/>
              </a:rPr>
              <a:t>12M</a:t>
            </a:r>
          </a:p>
        </p:txBody>
      </p:sp>
      <p:sp>
        <p:nvSpPr>
          <p:cNvPr id="35843" name="Text Box 203">
            <a:extLst>
              <a:ext uri="{FF2B5EF4-FFF2-40B4-BE49-F238E27FC236}">
                <a16:creationId xmlns:a16="http://schemas.microsoft.com/office/drawing/2014/main" id="{2F95B96A-8CA7-E949-8089-D89B30DEB9DF}"/>
              </a:ext>
            </a:extLst>
          </p:cNvPr>
          <p:cNvSpPr txBox="1">
            <a:spLocks noChangeArrowheads="1"/>
          </p:cNvSpPr>
          <p:nvPr/>
        </p:nvSpPr>
        <p:spPr bwMode="auto">
          <a:xfrm>
            <a:off x="6000750" y="2303860"/>
            <a:ext cx="742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3300"/>
                </a:solidFill>
                <a:latin typeface="幼圆" pitchFamily="49" charset="-122"/>
                <a:ea typeface="幼圆" pitchFamily="49" charset="-122"/>
              </a:rPr>
              <a:t>6M</a:t>
            </a:r>
          </a:p>
        </p:txBody>
      </p:sp>
      <p:sp>
        <p:nvSpPr>
          <p:cNvPr id="35844" name="Text Box 204">
            <a:extLst>
              <a:ext uri="{FF2B5EF4-FFF2-40B4-BE49-F238E27FC236}">
                <a16:creationId xmlns:a16="http://schemas.microsoft.com/office/drawing/2014/main" id="{ADCBC7C7-B27C-0248-9FEF-0E264A95EA2E}"/>
              </a:ext>
            </a:extLst>
          </p:cNvPr>
          <p:cNvSpPr txBox="1">
            <a:spLocks noChangeArrowheads="1"/>
          </p:cNvSpPr>
          <p:nvPr/>
        </p:nvSpPr>
        <p:spPr bwMode="auto">
          <a:xfrm>
            <a:off x="6000750" y="3000376"/>
            <a:ext cx="742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3300"/>
                </a:solidFill>
                <a:latin typeface="幼圆" pitchFamily="49" charset="-122"/>
                <a:ea typeface="幼圆" pitchFamily="49" charset="-122"/>
              </a:rPr>
              <a:t>2M</a:t>
            </a:r>
          </a:p>
        </p:txBody>
      </p:sp>
      <p:sp>
        <p:nvSpPr>
          <p:cNvPr id="35845" name="Text Box 205">
            <a:extLst>
              <a:ext uri="{FF2B5EF4-FFF2-40B4-BE49-F238E27FC236}">
                <a16:creationId xmlns:a16="http://schemas.microsoft.com/office/drawing/2014/main" id="{D1B1EC16-D9BB-DC4C-A149-9CFA4DA8D2B8}"/>
              </a:ext>
            </a:extLst>
          </p:cNvPr>
          <p:cNvSpPr txBox="1">
            <a:spLocks noChangeArrowheads="1"/>
          </p:cNvSpPr>
          <p:nvPr/>
        </p:nvSpPr>
        <p:spPr bwMode="auto">
          <a:xfrm>
            <a:off x="6000750" y="3714751"/>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8M</a:t>
            </a:r>
          </a:p>
        </p:txBody>
      </p:sp>
      <p:sp>
        <p:nvSpPr>
          <p:cNvPr id="35846" name="Text Box 206">
            <a:extLst>
              <a:ext uri="{FF2B5EF4-FFF2-40B4-BE49-F238E27FC236}">
                <a16:creationId xmlns:a16="http://schemas.microsoft.com/office/drawing/2014/main" id="{D2E428C1-D22B-C842-899F-1203E6F92750}"/>
              </a:ext>
            </a:extLst>
          </p:cNvPr>
          <p:cNvSpPr txBox="1">
            <a:spLocks noChangeArrowheads="1"/>
          </p:cNvSpPr>
          <p:nvPr/>
        </p:nvSpPr>
        <p:spPr bwMode="auto">
          <a:xfrm>
            <a:off x="6000750" y="4148138"/>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6M</a:t>
            </a:r>
          </a:p>
        </p:txBody>
      </p:sp>
      <p:sp>
        <p:nvSpPr>
          <p:cNvPr id="35847" name="Text Box 207">
            <a:extLst>
              <a:ext uri="{FF2B5EF4-FFF2-40B4-BE49-F238E27FC236}">
                <a16:creationId xmlns:a16="http://schemas.microsoft.com/office/drawing/2014/main" id="{2126E5EE-9347-6C4D-8E59-D0EFDCDC9208}"/>
              </a:ext>
            </a:extLst>
          </p:cNvPr>
          <p:cNvSpPr txBox="1">
            <a:spLocks noChangeArrowheads="1"/>
          </p:cNvSpPr>
          <p:nvPr/>
        </p:nvSpPr>
        <p:spPr bwMode="auto">
          <a:xfrm>
            <a:off x="5886450" y="4754167"/>
            <a:ext cx="742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14M</a:t>
            </a:r>
          </a:p>
        </p:txBody>
      </p:sp>
      <p:sp>
        <p:nvSpPr>
          <p:cNvPr id="35848" name="Text Box 208">
            <a:extLst>
              <a:ext uri="{FF2B5EF4-FFF2-40B4-BE49-F238E27FC236}">
                <a16:creationId xmlns:a16="http://schemas.microsoft.com/office/drawing/2014/main" id="{CEC95E4D-C96B-654C-95BB-0FF5FB8487FB}"/>
              </a:ext>
            </a:extLst>
          </p:cNvPr>
          <p:cNvSpPr txBox="1">
            <a:spLocks noChangeArrowheads="1"/>
          </p:cNvSpPr>
          <p:nvPr/>
        </p:nvSpPr>
        <p:spPr bwMode="auto">
          <a:xfrm>
            <a:off x="5886450" y="5518547"/>
            <a:ext cx="685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3300"/>
                </a:solidFill>
                <a:latin typeface="幼圆" pitchFamily="49" charset="-122"/>
                <a:ea typeface="幼圆" pitchFamily="49" charset="-122"/>
              </a:rPr>
              <a:t>20M</a:t>
            </a:r>
          </a:p>
        </p:txBody>
      </p:sp>
      <p:grpSp>
        <p:nvGrpSpPr>
          <p:cNvPr id="2" name="组合 41">
            <a:extLst>
              <a:ext uri="{FF2B5EF4-FFF2-40B4-BE49-F238E27FC236}">
                <a16:creationId xmlns:a16="http://schemas.microsoft.com/office/drawing/2014/main" id="{E11B9B34-82D7-A84C-A943-41C7B0337057}"/>
              </a:ext>
            </a:extLst>
          </p:cNvPr>
          <p:cNvGrpSpPr>
            <a:grpSpLocks/>
          </p:cNvGrpSpPr>
          <p:nvPr/>
        </p:nvGrpSpPr>
        <p:grpSpPr bwMode="auto">
          <a:xfrm>
            <a:off x="5429250" y="2000250"/>
            <a:ext cx="1028700" cy="285750"/>
            <a:chOff x="5715000" y="1524000"/>
            <a:chExt cx="1371600" cy="381000"/>
          </a:xfrm>
        </p:grpSpPr>
        <p:sp>
          <p:nvSpPr>
            <p:cNvPr id="35956" name="Line 230">
              <a:extLst>
                <a:ext uri="{FF2B5EF4-FFF2-40B4-BE49-F238E27FC236}">
                  <a16:creationId xmlns:a16="http://schemas.microsoft.com/office/drawing/2014/main" id="{40A19F81-67FD-7548-BC1A-0D0B07FC3250}"/>
                </a:ext>
              </a:extLst>
            </p:cNvPr>
            <p:cNvSpPr>
              <a:spLocks noChangeShapeType="1"/>
            </p:cNvSpPr>
            <p:nvPr/>
          </p:nvSpPr>
          <p:spPr bwMode="auto">
            <a:xfrm>
              <a:off x="5715000" y="1905000"/>
              <a:ext cx="13716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957" name="Line 270">
              <a:extLst>
                <a:ext uri="{FF2B5EF4-FFF2-40B4-BE49-F238E27FC236}">
                  <a16:creationId xmlns:a16="http://schemas.microsoft.com/office/drawing/2014/main" id="{50F84A16-71D4-DF4F-9E8A-C7A8ABD68B2D}"/>
                </a:ext>
              </a:extLst>
            </p:cNvPr>
            <p:cNvSpPr>
              <a:spLocks noChangeShapeType="1"/>
            </p:cNvSpPr>
            <p:nvPr/>
          </p:nvSpPr>
          <p:spPr bwMode="auto">
            <a:xfrm flipV="1">
              <a:off x="5715000" y="1524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 name="组合 14">
            <a:extLst>
              <a:ext uri="{FF2B5EF4-FFF2-40B4-BE49-F238E27FC236}">
                <a16:creationId xmlns:a16="http://schemas.microsoft.com/office/drawing/2014/main" id="{59C34C7F-F336-F14B-A5AF-1D13550352FF}"/>
              </a:ext>
            </a:extLst>
          </p:cNvPr>
          <p:cNvGrpSpPr>
            <a:grpSpLocks/>
          </p:cNvGrpSpPr>
          <p:nvPr/>
        </p:nvGrpSpPr>
        <p:grpSpPr bwMode="auto">
          <a:xfrm>
            <a:off x="5429250" y="2686050"/>
            <a:ext cx="1028700" cy="285750"/>
            <a:chOff x="5715000" y="2057400"/>
            <a:chExt cx="1371600" cy="381000"/>
          </a:xfrm>
        </p:grpSpPr>
        <p:sp>
          <p:nvSpPr>
            <p:cNvPr id="35954" name="Line 267">
              <a:extLst>
                <a:ext uri="{FF2B5EF4-FFF2-40B4-BE49-F238E27FC236}">
                  <a16:creationId xmlns:a16="http://schemas.microsoft.com/office/drawing/2014/main" id="{F4D11EBC-8D1C-A54F-BEBB-7C796F83E52D}"/>
                </a:ext>
              </a:extLst>
            </p:cNvPr>
            <p:cNvSpPr>
              <a:spLocks noChangeShapeType="1"/>
            </p:cNvSpPr>
            <p:nvPr/>
          </p:nvSpPr>
          <p:spPr bwMode="auto">
            <a:xfrm>
              <a:off x="5715000" y="2438400"/>
              <a:ext cx="13716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955" name="Line 272">
              <a:extLst>
                <a:ext uri="{FF2B5EF4-FFF2-40B4-BE49-F238E27FC236}">
                  <a16:creationId xmlns:a16="http://schemas.microsoft.com/office/drawing/2014/main" id="{E3590C85-E6E7-3B42-8AED-2A006707096F}"/>
                </a:ext>
              </a:extLst>
            </p:cNvPr>
            <p:cNvSpPr>
              <a:spLocks noChangeShapeType="1"/>
            </p:cNvSpPr>
            <p:nvPr/>
          </p:nvSpPr>
          <p:spPr bwMode="auto">
            <a:xfrm flipV="1">
              <a:off x="5715000" y="20574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 name="组合 42">
            <a:extLst>
              <a:ext uri="{FF2B5EF4-FFF2-40B4-BE49-F238E27FC236}">
                <a16:creationId xmlns:a16="http://schemas.microsoft.com/office/drawing/2014/main" id="{9F038C2B-ED1D-7946-A743-D35143AD9E9E}"/>
              </a:ext>
            </a:extLst>
          </p:cNvPr>
          <p:cNvGrpSpPr>
            <a:grpSpLocks/>
          </p:cNvGrpSpPr>
          <p:nvPr/>
        </p:nvGrpSpPr>
        <p:grpSpPr bwMode="auto">
          <a:xfrm>
            <a:off x="5429250" y="5143500"/>
            <a:ext cx="1028700" cy="285750"/>
            <a:chOff x="5715000" y="5715000"/>
            <a:chExt cx="1371600" cy="381000"/>
          </a:xfrm>
        </p:grpSpPr>
        <p:sp>
          <p:nvSpPr>
            <p:cNvPr id="35952" name="Line 268">
              <a:extLst>
                <a:ext uri="{FF2B5EF4-FFF2-40B4-BE49-F238E27FC236}">
                  <a16:creationId xmlns:a16="http://schemas.microsoft.com/office/drawing/2014/main" id="{A01593FF-94BE-9249-8694-2DB26C4025FB}"/>
                </a:ext>
              </a:extLst>
            </p:cNvPr>
            <p:cNvSpPr>
              <a:spLocks noChangeShapeType="1"/>
            </p:cNvSpPr>
            <p:nvPr/>
          </p:nvSpPr>
          <p:spPr bwMode="auto">
            <a:xfrm>
              <a:off x="5715000" y="6096000"/>
              <a:ext cx="13716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953" name="Line 273">
              <a:extLst>
                <a:ext uri="{FF2B5EF4-FFF2-40B4-BE49-F238E27FC236}">
                  <a16:creationId xmlns:a16="http://schemas.microsoft.com/office/drawing/2014/main" id="{D19E2C10-0BC5-3A4A-A585-570E05E65CFD}"/>
                </a:ext>
              </a:extLst>
            </p:cNvPr>
            <p:cNvSpPr>
              <a:spLocks noChangeShapeType="1"/>
            </p:cNvSpPr>
            <p:nvPr/>
          </p:nvSpPr>
          <p:spPr bwMode="auto">
            <a:xfrm flipV="1">
              <a:off x="5715000" y="5715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9448" name="Text Box 274">
            <a:extLst>
              <a:ext uri="{FF2B5EF4-FFF2-40B4-BE49-F238E27FC236}">
                <a16:creationId xmlns:a16="http://schemas.microsoft.com/office/drawing/2014/main" id="{7A914E31-2867-FC46-BC89-183DACC01B77}"/>
              </a:ext>
            </a:extLst>
          </p:cNvPr>
          <p:cNvSpPr txBox="1">
            <a:spLocks noChangeArrowheads="1"/>
          </p:cNvSpPr>
          <p:nvPr/>
        </p:nvSpPr>
        <p:spPr bwMode="auto">
          <a:xfrm>
            <a:off x="4343400" y="1714501"/>
            <a:ext cx="16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latin typeface="幼圆" pitchFamily="49" charset="-122"/>
                <a:ea typeface="幼圆" pitchFamily="49" charset="-122"/>
              </a:rPr>
              <a:t>首次适应算法</a:t>
            </a:r>
          </a:p>
        </p:txBody>
      </p:sp>
      <p:sp>
        <p:nvSpPr>
          <p:cNvPr id="59449" name="Text Box 275">
            <a:extLst>
              <a:ext uri="{FF2B5EF4-FFF2-40B4-BE49-F238E27FC236}">
                <a16:creationId xmlns:a16="http://schemas.microsoft.com/office/drawing/2014/main" id="{C9AEBC7D-AE9D-B941-9588-040001DD43DC}"/>
              </a:ext>
            </a:extLst>
          </p:cNvPr>
          <p:cNvSpPr txBox="1">
            <a:spLocks noChangeArrowheads="1"/>
          </p:cNvSpPr>
          <p:nvPr/>
        </p:nvSpPr>
        <p:spPr bwMode="auto">
          <a:xfrm>
            <a:off x="4000500" y="2400301"/>
            <a:ext cx="1771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FF"/>
                </a:solidFill>
                <a:latin typeface="幼圆" pitchFamily="49" charset="-122"/>
                <a:ea typeface="幼圆" pitchFamily="49" charset="-122"/>
              </a:rPr>
              <a:t>最佳适应算法</a:t>
            </a:r>
          </a:p>
        </p:txBody>
      </p:sp>
      <p:sp>
        <p:nvSpPr>
          <p:cNvPr id="59450" name="Text Box 276">
            <a:extLst>
              <a:ext uri="{FF2B5EF4-FFF2-40B4-BE49-F238E27FC236}">
                <a16:creationId xmlns:a16="http://schemas.microsoft.com/office/drawing/2014/main" id="{CF249FFC-7E6C-C845-A863-E03A6F092F6D}"/>
              </a:ext>
            </a:extLst>
          </p:cNvPr>
          <p:cNvSpPr txBox="1">
            <a:spLocks noChangeArrowheads="1"/>
          </p:cNvSpPr>
          <p:nvPr/>
        </p:nvSpPr>
        <p:spPr bwMode="auto">
          <a:xfrm>
            <a:off x="4000500" y="4832748"/>
            <a:ext cx="1714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spcBef>
                <a:spcPct val="50000"/>
              </a:spcBef>
            </a:pPr>
            <a:r>
              <a:rPr lang="zh-CN" altLang="en-US">
                <a:solidFill>
                  <a:srgbClr val="0000FF"/>
                </a:solidFill>
                <a:latin typeface="幼圆" pitchFamily="49" charset="-122"/>
                <a:ea typeface="幼圆" pitchFamily="49" charset="-122"/>
              </a:rPr>
              <a:t>循环首次适应、最坏算法</a:t>
            </a:r>
          </a:p>
        </p:txBody>
      </p:sp>
      <p:sp>
        <p:nvSpPr>
          <p:cNvPr id="35855" name="AutoShape 280">
            <a:extLst>
              <a:ext uri="{FF2B5EF4-FFF2-40B4-BE49-F238E27FC236}">
                <a16:creationId xmlns:a16="http://schemas.microsoft.com/office/drawing/2014/main" id="{D07E6787-BF72-AC48-953F-E2E983D88A1E}"/>
              </a:ext>
            </a:extLst>
          </p:cNvPr>
          <p:cNvSpPr>
            <a:spLocks/>
          </p:cNvSpPr>
          <p:nvPr/>
        </p:nvSpPr>
        <p:spPr bwMode="auto">
          <a:xfrm>
            <a:off x="7315200" y="2114550"/>
            <a:ext cx="171450" cy="457200"/>
          </a:xfrm>
          <a:prstGeom prst="rightBrace">
            <a:avLst>
              <a:gd name="adj1" fmla="val 22222"/>
              <a:gd name="adj2" fmla="val 50000"/>
            </a:avLst>
          </a:prstGeom>
          <a:noFill/>
          <a:ln w="1905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35856" name="AutoShape 281">
            <a:extLst>
              <a:ext uri="{FF2B5EF4-FFF2-40B4-BE49-F238E27FC236}">
                <a16:creationId xmlns:a16="http://schemas.microsoft.com/office/drawing/2014/main" id="{4C1D863F-F777-4042-96E7-21B3D589E592}"/>
              </a:ext>
            </a:extLst>
          </p:cNvPr>
          <p:cNvSpPr>
            <a:spLocks/>
          </p:cNvSpPr>
          <p:nvPr/>
        </p:nvSpPr>
        <p:spPr bwMode="auto">
          <a:xfrm>
            <a:off x="7315200" y="2800350"/>
            <a:ext cx="114300" cy="457200"/>
          </a:xfrm>
          <a:prstGeom prst="rightBrace">
            <a:avLst>
              <a:gd name="adj1" fmla="val 33333"/>
              <a:gd name="adj2" fmla="val 50000"/>
            </a:avLst>
          </a:prstGeom>
          <a:noFill/>
          <a:ln w="1905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35857" name="AutoShape 282">
            <a:extLst>
              <a:ext uri="{FF2B5EF4-FFF2-40B4-BE49-F238E27FC236}">
                <a16:creationId xmlns:a16="http://schemas.microsoft.com/office/drawing/2014/main" id="{1CC27A83-5BFE-1C48-A86A-F14C2067DA0C}"/>
              </a:ext>
            </a:extLst>
          </p:cNvPr>
          <p:cNvSpPr>
            <a:spLocks/>
          </p:cNvSpPr>
          <p:nvPr/>
        </p:nvSpPr>
        <p:spPr bwMode="auto">
          <a:xfrm>
            <a:off x="7380686" y="5211367"/>
            <a:ext cx="105965" cy="539353"/>
          </a:xfrm>
          <a:prstGeom prst="rightBrace">
            <a:avLst>
              <a:gd name="adj1" fmla="val 27830"/>
              <a:gd name="adj2" fmla="val 50000"/>
            </a:avLst>
          </a:prstGeom>
          <a:noFill/>
          <a:ln w="1905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35858" name="Text Box 283">
            <a:extLst>
              <a:ext uri="{FF2B5EF4-FFF2-40B4-BE49-F238E27FC236}">
                <a16:creationId xmlns:a16="http://schemas.microsoft.com/office/drawing/2014/main" id="{69D75B11-D711-7647-9C1C-112F70CC172E}"/>
              </a:ext>
            </a:extLst>
          </p:cNvPr>
          <p:cNvSpPr txBox="1">
            <a:spLocks noChangeArrowheads="1"/>
          </p:cNvSpPr>
          <p:nvPr/>
        </p:nvSpPr>
        <p:spPr bwMode="auto">
          <a:xfrm>
            <a:off x="7486650" y="2171701"/>
            <a:ext cx="628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3300"/>
                </a:solidFill>
                <a:latin typeface="幼圆" pitchFamily="49" charset="-122"/>
                <a:ea typeface="幼圆" pitchFamily="49" charset="-122"/>
              </a:rPr>
              <a:t>22M</a:t>
            </a:r>
          </a:p>
        </p:txBody>
      </p:sp>
      <p:sp>
        <p:nvSpPr>
          <p:cNvPr id="35859" name="Text Box 284">
            <a:extLst>
              <a:ext uri="{FF2B5EF4-FFF2-40B4-BE49-F238E27FC236}">
                <a16:creationId xmlns:a16="http://schemas.microsoft.com/office/drawing/2014/main" id="{D1E6BCC0-1555-F740-8F9E-F4C57B335884}"/>
              </a:ext>
            </a:extLst>
          </p:cNvPr>
          <p:cNvSpPr txBox="1">
            <a:spLocks noChangeArrowheads="1"/>
          </p:cNvSpPr>
          <p:nvPr/>
        </p:nvSpPr>
        <p:spPr bwMode="auto">
          <a:xfrm>
            <a:off x="7429500" y="2857501"/>
            <a:ext cx="5715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3300"/>
                </a:solidFill>
                <a:latin typeface="幼圆" pitchFamily="49" charset="-122"/>
                <a:ea typeface="幼圆" pitchFamily="49" charset="-122"/>
              </a:rPr>
              <a:t>18M</a:t>
            </a:r>
          </a:p>
        </p:txBody>
      </p:sp>
      <p:sp>
        <p:nvSpPr>
          <p:cNvPr id="35860" name="Text Box 285">
            <a:extLst>
              <a:ext uri="{FF2B5EF4-FFF2-40B4-BE49-F238E27FC236}">
                <a16:creationId xmlns:a16="http://schemas.microsoft.com/office/drawing/2014/main" id="{AAD2B79B-8589-A44F-ACFF-C5B9CEE2A563}"/>
              </a:ext>
            </a:extLst>
          </p:cNvPr>
          <p:cNvSpPr txBox="1">
            <a:spLocks noChangeArrowheads="1"/>
          </p:cNvSpPr>
          <p:nvPr/>
        </p:nvSpPr>
        <p:spPr bwMode="auto">
          <a:xfrm>
            <a:off x="7486650" y="5486401"/>
            <a:ext cx="800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3300"/>
                </a:solidFill>
                <a:latin typeface="幼圆" pitchFamily="49" charset="-122"/>
                <a:ea typeface="幼圆" pitchFamily="49" charset="-122"/>
              </a:rPr>
              <a:t>36M</a:t>
            </a:r>
          </a:p>
        </p:txBody>
      </p:sp>
      <p:sp>
        <p:nvSpPr>
          <p:cNvPr id="35861" name="Rectangle 290">
            <a:extLst>
              <a:ext uri="{FF2B5EF4-FFF2-40B4-BE49-F238E27FC236}">
                <a16:creationId xmlns:a16="http://schemas.microsoft.com/office/drawing/2014/main" id="{6884BF26-75E6-714E-B6E9-57FC3CDA295E}"/>
              </a:ext>
            </a:extLst>
          </p:cNvPr>
          <p:cNvSpPr>
            <a:spLocks noChangeArrowheads="1"/>
          </p:cNvSpPr>
          <p:nvPr/>
        </p:nvSpPr>
        <p:spPr bwMode="auto">
          <a:xfrm>
            <a:off x="4000500" y="3257550"/>
            <a:ext cx="285750" cy="285750"/>
          </a:xfrm>
          <a:prstGeom prst="rect">
            <a:avLst/>
          </a:prstGeom>
          <a:solidFill>
            <a:schemeClr val="hlink"/>
          </a:solidFill>
          <a:ln w="19050">
            <a:solidFill>
              <a:schemeClr val="tx1"/>
            </a:solidFill>
            <a:miter lim="800000"/>
            <a:headEnd/>
            <a:tailEnd/>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35862" name="Rectangle 291">
            <a:extLst>
              <a:ext uri="{FF2B5EF4-FFF2-40B4-BE49-F238E27FC236}">
                <a16:creationId xmlns:a16="http://schemas.microsoft.com/office/drawing/2014/main" id="{2B33B830-422D-AB47-83A1-990CBFFC16CB}"/>
              </a:ext>
            </a:extLst>
          </p:cNvPr>
          <p:cNvSpPr>
            <a:spLocks noChangeArrowheads="1"/>
          </p:cNvSpPr>
          <p:nvPr/>
        </p:nvSpPr>
        <p:spPr bwMode="auto">
          <a:xfrm>
            <a:off x="4000500" y="3714750"/>
            <a:ext cx="285750" cy="28575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35863" name="Text Box 292">
            <a:extLst>
              <a:ext uri="{FF2B5EF4-FFF2-40B4-BE49-F238E27FC236}">
                <a16:creationId xmlns:a16="http://schemas.microsoft.com/office/drawing/2014/main" id="{98533CDE-E286-0F4C-A1D5-367B616A152E}"/>
              </a:ext>
            </a:extLst>
          </p:cNvPr>
          <p:cNvSpPr txBox="1">
            <a:spLocks noChangeArrowheads="1"/>
          </p:cNvSpPr>
          <p:nvPr/>
        </p:nvSpPr>
        <p:spPr bwMode="auto">
          <a:xfrm>
            <a:off x="4400550" y="3257551"/>
            <a:ext cx="16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已分配的块</a:t>
            </a:r>
          </a:p>
        </p:txBody>
      </p:sp>
      <p:sp>
        <p:nvSpPr>
          <p:cNvPr id="35864" name="Text Box 293">
            <a:extLst>
              <a:ext uri="{FF2B5EF4-FFF2-40B4-BE49-F238E27FC236}">
                <a16:creationId xmlns:a16="http://schemas.microsoft.com/office/drawing/2014/main" id="{E8CA05EE-F480-3B4F-B8E1-341A07293F3F}"/>
              </a:ext>
            </a:extLst>
          </p:cNvPr>
          <p:cNvSpPr txBox="1">
            <a:spLocks noChangeArrowheads="1"/>
          </p:cNvSpPr>
          <p:nvPr/>
        </p:nvSpPr>
        <p:spPr bwMode="auto">
          <a:xfrm>
            <a:off x="4400550" y="3714751"/>
            <a:ext cx="131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空闲块</a:t>
            </a:r>
          </a:p>
        </p:txBody>
      </p:sp>
      <p:graphicFrame>
        <p:nvGraphicFramePr>
          <p:cNvPr id="32" name="Group 158">
            <a:extLst>
              <a:ext uri="{FF2B5EF4-FFF2-40B4-BE49-F238E27FC236}">
                <a16:creationId xmlns:a16="http://schemas.microsoft.com/office/drawing/2014/main" id="{58F51D5A-E777-654D-81E6-73ECAAE213AE}"/>
              </a:ext>
            </a:extLst>
          </p:cNvPr>
          <p:cNvGraphicFramePr>
            <a:graphicFrameLocks noGrp="1"/>
          </p:cNvGraphicFramePr>
          <p:nvPr/>
        </p:nvGraphicFramePr>
        <p:xfrm>
          <a:off x="2964656" y="1373981"/>
          <a:ext cx="857250" cy="4523471"/>
        </p:xfrm>
        <a:graphic>
          <a:graphicData uri="http://schemas.openxmlformats.org/drawingml/2006/table">
            <a:tbl>
              <a:tblPr/>
              <a:tblGrid>
                <a:gridCol w="857250">
                  <a:extLst>
                    <a:ext uri="{9D8B030D-6E8A-4147-A177-3AD203B41FA5}">
                      <a16:colId xmlns:a16="http://schemas.microsoft.com/office/drawing/2014/main" val="20000"/>
                    </a:ext>
                  </a:extLst>
                </a:gridCol>
              </a:tblGrid>
              <a:tr h="1807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22">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399">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3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399">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67">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35901" name="Text Box 159">
            <a:extLst>
              <a:ext uri="{FF2B5EF4-FFF2-40B4-BE49-F238E27FC236}">
                <a16:creationId xmlns:a16="http://schemas.microsoft.com/office/drawing/2014/main" id="{5177EBD3-7482-8C49-A9E8-2919E0CC9570}"/>
              </a:ext>
            </a:extLst>
          </p:cNvPr>
          <p:cNvSpPr txBox="1">
            <a:spLocks noChangeArrowheads="1"/>
          </p:cNvSpPr>
          <p:nvPr/>
        </p:nvSpPr>
        <p:spPr bwMode="auto">
          <a:xfrm>
            <a:off x="2545556" y="1356122"/>
            <a:ext cx="5143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a:solidFill>
                  <a:srgbClr val="000000"/>
                </a:solidFill>
              </a:rPr>
              <a:t> 8M</a:t>
            </a:r>
          </a:p>
        </p:txBody>
      </p:sp>
      <p:sp>
        <p:nvSpPr>
          <p:cNvPr id="35902" name="Text Box 160">
            <a:extLst>
              <a:ext uri="{FF2B5EF4-FFF2-40B4-BE49-F238E27FC236}">
                <a16:creationId xmlns:a16="http://schemas.microsoft.com/office/drawing/2014/main" id="{DC783079-D65C-984C-A8FF-4DF68DD18DF1}"/>
              </a:ext>
            </a:extLst>
          </p:cNvPr>
          <p:cNvSpPr txBox="1">
            <a:spLocks noChangeArrowheads="1"/>
          </p:cNvSpPr>
          <p:nvPr/>
        </p:nvSpPr>
        <p:spPr bwMode="auto">
          <a:xfrm>
            <a:off x="2450306" y="2345532"/>
            <a:ext cx="742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22M</a:t>
            </a:r>
          </a:p>
        </p:txBody>
      </p:sp>
      <p:sp>
        <p:nvSpPr>
          <p:cNvPr id="35903" name="Text Box 161">
            <a:extLst>
              <a:ext uri="{FF2B5EF4-FFF2-40B4-BE49-F238E27FC236}">
                <a16:creationId xmlns:a16="http://schemas.microsoft.com/office/drawing/2014/main" id="{1EEEA04D-BD68-F446-8655-B729836DBF53}"/>
              </a:ext>
            </a:extLst>
          </p:cNvPr>
          <p:cNvSpPr txBox="1">
            <a:spLocks noChangeArrowheads="1"/>
          </p:cNvSpPr>
          <p:nvPr/>
        </p:nvSpPr>
        <p:spPr bwMode="auto">
          <a:xfrm>
            <a:off x="2450306" y="2984897"/>
            <a:ext cx="742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FF3300"/>
                </a:solidFill>
              </a:rPr>
              <a:t>18M</a:t>
            </a:r>
          </a:p>
        </p:txBody>
      </p:sp>
      <p:sp>
        <p:nvSpPr>
          <p:cNvPr id="35904" name="Text Box 162">
            <a:extLst>
              <a:ext uri="{FF2B5EF4-FFF2-40B4-BE49-F238E27FC236}">
                <a16:creationId xmlns:a16="http://schemas.microsoft.com/office/drawing/2014/main" id="{2F375B70-D551-6F4C-A58F-B40E494BF610}"/>
              </a:ext>
            </a:extLst>
          </p:cNvPr>
          <p:cNvSpPr txBox="1">
            <a:spLocks noChangeArrowheads="1"/>
          </p:cNvSpPr>
          <p:nvPr/>
        </p:nvSpPr>
        <p:spPr bwMode="auto">
          <a:xfrm>
            <a:off x="2507456" y="3831432"/>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8M</a:t>
            </a:r>
          </a:p>
        </p:txBody>
      </p:sp>
      <p:sp>
        <p:nvSpPr>
          <p:cNvPr id="35905" name="Text Box 163">
            <a:extLst>
              <a:ext uri="{FF2B5EF4-FFF2-40B4-BE49-F238E27FC236}">
                <a16:creationId xmlns:a16="http://schemas.microsoft.com/office/drawing/2014/main" id="{9B358807-4412-3942-AF16-8359B4694844}"/>
              </a:ext>
            </a:extLst>
          </p:cNvPr>
          <p:cNvSpPr txBox="1">
            <a:spLocks noChangeArrowheads="1"/>
          </p:cNvSpPr>
          <p:nvPr/>
        </p:nvSpPr>
        <p:spPr bwMode="auto">
          <a:xfrm>
            <a:off x="2507456" y="4264820"/>
            <a:ext cx="102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6M</a:t>
            </a:r>
          </a:p>
        </p:txBody>
      </p:sp>
      <p:sp>
        <p:nvSpPr>
          <p:cNvPr id="35906" name="Text Box 164">
            <a:extLst>
              <a:ext uri="{FF2B5EF4-FFF2-40B4-BE49-F238E27FC236}">
                <a16:creationId xmlns:a16="http://schemas.microsoft.com/office/drawing/2014/main" id="{95897E61-7355-4943-BBDF-2B6FAAE53AA1}"/>
              </a:ext>
            </a:extLst>
          </p:cNvPr>
          <p:cNvSpPr txBox="1">
            <a:spLocks noChangeArrowheads="1"/>
          </p:cNvSpPr>
          <p:nvPr/>
        </p:nvSpPr>
        <p:spPr bwMode="auto">
          <a:xfrm>
            <a:off x="2393156" y="4870847"/>
            <a:ext cx="742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rPr>
              <a:t>14M</a:t>
            </a:r>
          </a:p>
        </p:txBody>
      </p:sp>
      <p:sp>
        <p:nvSpPr>
          <p:cNvPr id="35907" name="Text Box 165">
            <a:extLst>
              <a:ext uri="{FF2B5EF4-FFF2-40B4-BE49-F238E27FC236}">
                <a16:creationId xmlns:a16="http://schemas.microsoft.com/office/drawing/2014/main" id="{4107EDAA-D227-9E46-956F-DE963649BF3B}"/>
              </a:ext>
            </a:extLst>
          </p:cNvPr>
          <p:cNvSpPr txBox="1">
            <a:spLocks noChangeArrowheads="1"/>
          </p:cNvSpPr>
          <p:nvPr/>
        </p:nvSpPr>
        <p:spPr bwMode="auto">
          <a:xfrm>
            <a:off x="2393156" y="5556647"/>
            <a:ext cx="685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D60093"/>
                </a:solidFill>
              </a:rPr>
              <a:t>36M</a:t>
            </a:r>
          </a:p>
        </p:txBody>
      </p:sp>
      <p:sp>
        <p:nvSpPr>
          <p:cNvPr id="35908" name="Line 269">
            <a:extLst>
              <a:ext uri="{FF2B5EF4-FFF2-40B4-BE49-F238E27FC236}">
                <a16:creationId xmlns:a16="http://schemas.microsoft.com/office/drawing/2014/main" id="{545D3BF6-88F4-7341-979E-528BAE5CAEEE}"/>
              </a:ext>
            </a:extLst>
          </p:cNvPr>
          <p:cNvSpPr>
            <a:spLocks noChangeShapeType="1"/>
          </p:cNvSpPr>
          <p:nvPr/>
        </p:nvSpPr>
        <p:spPr bwMode="auto">
          <a:xfrm>
            <a:off x="2221706" y="3774281"/>
            <a:ext cx="74295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909" name="Line 271">
            <a:extLst>
              <a:ext uri="{FF2B5EF4-FFF2-40B4-BE49-F238E27FC236}">
                <a16:creationId xmlns:a16="http://schemas.microsoft.com/office/drawing/2014/main" id="{CEA51F08-20FA-E943-9FF7-61269883D138}"/>
              </a:ext>
            </a:extLst>
          </p:cNvPr>
          <p:cNvSpPr>
            <a:spLocks noChangeShapeType="1"/>
          </p:cNvSpPr>
          <p:nvPr/>
        </p:nvSpPr>
        <p:spPr bwMode="auto">
          <a:xfrm flipV="1">
            <a:off x="2221706" y="3488531"/>
            <a:ext cx="0" cy="28575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910" name="TextBox 42">
            <a:extLst>
              <a:ext uri="{FF2B5EF4-FFF2-40B4-BE49-F238E27FC236}">
                <a16:creationId xmlns:a16="http://schemas.microsoft.com/office/drawing/2014/main" id="{D8B8FA3A-3D3C-D744-84C6-87FCA3CBFA7A}"/>
              </a:ext>
            </a:extLst>
          </p:cNvPr>
          <p:cNvSpPr txBox="1">
            <a:spLocks noChangeArrowheads="1"/>
          </p:cNvSpPr>
          <p:nvPr/>
        </p:nvSpPr>
        <p:spPr bwMode="auto">
          <a:xfrm>
            <a:off x="1713076" y="2250283"/>
            <a:ext cx="405047" cy="2678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lnSpc>
                <a:spcPct val="70000"/>
              </a:lnSpc>
              <a:spcBef>
                <a:spcPct val="50000"/>
              </a:spcBef>
            </a:pPr>
            <a:r>
              <a:rPr lang="zh-CN" altLang="en-US">
                <a:solidFill>
                  <a:srgbClr val="000000"/>
                </a:solidFill>
                <a:latin typeface="幼圆" pitchFamily="49" charset="-122"/>
                <a:ea typeface="幼圆" pitchFamily="49" charset="-122"/>
              </a:rPr>
              <a:t>最后分配的块（</a:t>
            </a:r>
            <a:r>
              <a:rPr lang="en-US" altLang="zh-CN">
                <a:solidFill>
                  <a:srgbClr val="000000"/>
                </a:solidFill>
                <a:latin typeface="幼圆" pitchFamily="49" charset="-122"/>
                <a:ea typeface="幼圆" pitchFamily="49" charset="-122"/>
              </a:rPr>
              <a:t>14M</a:t>
            </a:r>
            <a:r>
              <a:rPr lang="zh-CN" altLang="en-US">
                <a:solidFill>
                  <a:srgbClr val="000000"/>
                </a:solidFill>
                <a:latin typeface="幼圆" pitchFamily="49" charset="-122"/>
                <a:ea typeface="幼圆" pitchFamily="49" charset="-122"/>
              </a:rPr>
              <a:t>）</a:t>
            </a:r>
            <a:endParaRPr lang="zh-CN" altLang="en-US">
              <a:latin typeface="幼圆" pitchFamily="49" charset="-122"/>
              <a:ea typeface="幼圆" pitchFamily="49" charset="-122"/>
            </a:endParaRPr>
          </a:p>
        </p:txBody>
      </p:sp>
      <p:graphicFrame>
        <p:nvGraphicFramePr>
          <p:cNvPr id="44" name="Group 158">
            <a:extLst>
              <a:ext uri="{FF2B5EF4-FFF2-40B4-BE49-F238E27FC236}">
                <a16:creationId xmlns:a16="http://schemas.microsoft.com/office/drawing/2014/main" id="{61D2B274-E189-4446-AACB-CF8C639260CC}"/>
              </a:ext>
            </a:extLst>
          </p:cNvPr>
          <p:cNvGraphicFramePr>
            <a:graphicFrameLocks noGrp="1"/>
          </p:cNvGraphicFramePr>
          <p:nvPr/>
        </p:nvGraphicFramePr>
        <p:xfrm>
          <a:off x="6468666" y="1214438"/>
          <a:ext cx="857250" cy="4523471"/>
        </p:xfrm>
        <a:graphic>
          <a:graphicData uri="http://schemas.openxmlformats.org/drawingml/2006/table">
            <a:tbl>
              <a:tblPr/>
              <a:tblGrid>
                <a:gridCol w="857250">
                  <a:extLst>
                    <a:ext uri="{9D8B030D-6E8A-4147-A177-3AD203B41FA5}">
                      <a16:colId xmlns:a16="http://schemas.microsoft.com/office/drawing/2014/main" val="20000"/>
                    </a:ext>
                  </a:extLst>
                </a:gridCol>
              </a:tblGrid>
              <a:tr h="1807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22">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399">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3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399">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6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67">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0" marB="3425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35948" name="TextBox 44">
            <a:extLst>
              <a:ext uri="{FF2B5EF4-FFF2-40B4-BE49-F238E27FC236}">
                <a16:creationId xmlns:a16="http://schemas.microsoft.com/office/drawing/2014/main" id="{B7A404CA-7DAA-3547-9253-3BE25FF5356B}"/>
              </a:ext>
            </a:extLst>
          </p:cNvPr>
          <p:cNvSpPr txBox="1">
            <a:spLocks noChangeArrowheads="1"/>
          </p:cNvSpPr>
          <p:nvPr/>
        </p:nvSpPr>
        <p:spPr bwMode="auto">
          <a:xfrm>
            <a:off x="2465786" y="1847851"/>
            <a:ext cx="5405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00"/>
                </a:solidFill>
              </a:rPr>
              <a:t>12M</a:t>
            </a:r>
            <a:endParaRPr lang="zh-CN" altLang="en-US"/>
          </a:p>
        </p:txBody>
      </p:sp>
      <p:sp>
        <p:nvSpPr>
          <p:cNvPr id="46" name="矩形 45">
            <a:extLst>
              <a:ext uri="{FF2B5EF4-FFF2-40B4-BE49-F238E27FC236}">
                <a16:creationId xmlns:a16="http://schemas.microsoft.com/office/drawing/2014/main" id="{5A44557E-4996-0649-830C-CAD7F43BEC57}"/>
              </a:ext>
            </a:extLst>
          </p:cNvPr>
          <p:cNvSpPr>
            <a:spLocks noChangeArrowheads="1"/>
          </p:cNvSpPr>
          <p:nvPr/>
        </p:nvSpPr>
        <p:spPr bwMode="auto">
          <a:xfrm>
            <a:off x="6462712" y="2132410"/>
            <a:ext cx="863204" cy="270272"/>
          </a:xfrm>
          <a:prstGeom prst="rect">
            <a:avLst/>
          </a:prstGeom>
          <a:solidFill>
            <a:srgbClr val="0000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FF"/>
              </a:solidFill>
            </a:endParaRPr>
          </a:p>
        </p:txBody>
      </p:sp>
      <p:sp>
        <p:nvSpPr>
          <p:cNvPr id="47" name="矩形 46">
            <a:extLst>
              <a:ext uri="{FF2B5EF4-FFF2-40B4-BE49-F238E27FC236}">
                <a16:creationId xmlns:a16="http://schemas.microsoft.com/office/drawing/2014/main" id="{6793667B-25EA-2C46-95E6-6174F288AF66}"/>
              </a:ext>
            </a:extLst>
          </p:cNvPr>
          <p:cNvSpPr>
            <a:spLocks noChangeArrowheads="1"/>
          </p:cNvSpPr>
          <p:nvPr/>
        </p:nvSpPr>
        <p:spPr bwMode="auto">
          <a:xfrm>
            <a:off x="6462712" y="2812258"/>
            <a:ext cx="863204" cy="270272"/>
          </a:xfrm>
          <a:prstGeom prst="rect">
            <a:avLst/>
          </a:prstGeom>
          <a:solidFill>
            <a:srgbClr val="FF3300"/>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FF3300"/>
              </a:solidFill>
            </a:endParaRPr>
          </a:p>
        </p:txBody>
      </p:sp>
      <p:sp>
        <p:nvSpPr>
          <p:cNvPr id="48" name="矩形 47">
            <a:extLst>
              <a:ext uri="{FF2B5EF4-FFF2-40B4-BE49-F238E27FC236}">
                <a16:creationId xmlns:a16="http://schemas.microsoft.com/office/drawing/2014/main" id="{A0410F19-3A9C-C547-94AE-24DD2F397300}"/>
              </a:ext>
            </a:extLst>
          </p:cNvPr>
          <p:cNvSpPr>
            <a:spLocks noChangeArrowheads="1"/>
          </p:cNvSpPr>
          <p:nvPr/>
        </p:nvSpPr>
        <p:spPr bwMode="auto">
          <a:xfrm>
            <a:off x="6462712" y="5241133"/>
            <a:ext cx="863204" cy="270272"/>
          </a:xfrm>
          <a:prstGeom prst="rect">
            <a:avLst/>
          </a:prstGeom>
          <a:solidFill>
            <a:srgbClr val="D60093"/>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FF3300"/>
              </a:solidFill>
            </a:endParaRPr>
          </a:p>
        </p:txBody>
      </p:sp>
      <p:sp>
        <p:nvSpPr>
          <p:cNvPr id="49" name="Rectangle 2">
            <a:extLst>
              <a:ext uri="{FF2B5EF4-FFF2-40B4-BE49-F238E27FC236}">
                <a16:creationId xmlns:a16="http://schemas.microsoft.com/office/drawing/2014/main" id="{97DC3150-712B-394E-816D-8F0D353D09F9}"/>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37400826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448"/>
                                        </p:tgtEl>
                                        <p:attrNameLst>
                                          <p:attrName>style.visibility</p:attrName>
                                        </p:attrNameLst>
                                      </p:cBhvr>
                                      <p:to>
                                        <p:strVal val="visible"/>
                                      </p:to>
                                    </p:set>
                                    <p:animEffect transition="in" filter="blinds(horizontal)">
                                      <p:cBhvr>
                                        <p:cTn id="7" dur="500"/>
                                        <p:tgtEl>
                                          <p:spTgt spid="59448"/>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par>
                          <p:cTn id="11" fill="hold" nodeType="afterGroup">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dissolve">
                                      <p:cBhvr>
                                        <p:cTn id="14" dur="500"/>
                                        <p:tgtEl>
                                          <p:spTgt spid="46"/>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9450"/>
                                        </p:tgtEl>
                                        <p:attrNameLst>
                                          <p:attrName>style.visibility</p:attrName>
                                        </p:attrNameLst>
                                      </p:cBhvr>
                                      <p:to>
                                        <p:strVal val="visible"/>
                                      </p:to>
                                    </p:set>
                                    <p:animEffect transition="in" filter="blinds(horizontal)">
                                      <p:cBhvr>
                                        <p:cTn id="19" dur="500"/>
                                        <p:tgtEl>
                                          <p:spTgt spid="59450"/>
                                        </p:tgtEl>
                                      </p:cBhvr>
                                    </p:animEffect>
                                  </p:childTnLst>
                                </p:cTn>
                              </p:par>
                              <p:par>
                                <p:cTn id="20" presetID="3" presetClass="entr" presetSubtype="1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blinds(horizontal)">
                                      <p:cBhvr>
                                        <p:cTn id="25" dur="500"/>
                                        <p:tgtEl>
                                          <p:spTgt spid="4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9449"/>
                                        </p:tgtEl>
                                        <p:attrNameLst>
                                          <p:attrName>style.visibility</p:attrName>
                                        </p:attrNameLst>
                                      </p:cBhvr>
                                      <p:to>
                                        <p:strVal val="visible"/>
                                      </p:to>
                                    </p:set>
                                    <p:animEffect transition="in" filter="blinds(horizontal)">
                                      <p:cBhvr>
                                        <p:cTn id="30" dur="500"/>
                                        <p:tgtEl>
                                          <p:spTgt spid="59449"/>
                                        </p:tgtEl>
                                      </p:cBhvr>
                                    </p:animEffect>
                                  </p:childTnLst>
                                </p:cTn>
                              </p:par>
                              <p:par>
                                <p:cTn id="31" presetID="3" presetClass="entr" presetSubtype="1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linds(horizontal)">
                                      <p:cBhvr>
                                        <p:cTn id="33" dur="500"/>
                                        <p:tgtEl>
                                          <p:spTgt spid="3"/>
                                        </p:tgtEl>
                                      </p:cBhvr>
                                    </p:animEffect>
                                  </p:childTnLst>
                                </p:cTn>
                              </p:par>
                              <p:par>
                                <p:cTn id="34" presetID="11" presetClass="entr" presetSubtype="0" fill="hold" grpId="0" nodeType="withEffect">
                                  <p:stCondLst>
                                    <p:cond delay="0"/>
                                  </p:stCondLst>
                                  <p:childTnLst>
                                    <p:set>
                                      <p:cBhvr>
                                        <p:cTn id="35" dur="1000">
                                          <p:stCondLst>
                                            <p:cond delay="0"/>
                                          </p:stCondLst>
                                        </p:cTn>
                                        <p:tgtEl>
                                          <p:spTgt spid="47"/>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1" nodeType="click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dissolve">
                                      <p:cBhvr>
                                        <p:cTn id="40" dur="500"/>
                                        <p:tgtEl>
                                          <p:spTgt spid="4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grpId="1" nodeType="click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dissolve">
                                      <p:cBhvr>
                                        <p:cTn id="4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48" grpId="0"/>
      <p:bldP spid="59449" grpId="0"/>
      <p:bldP spid="59450" grpId="0"/>
      <p:bldP spid="46" grpId="0" animBg="1"/>
      <p:bldP spid="47" grpId="0" animBg="1"/>
      <p:bldP spid="47" grpId="1" animBg="1"/>
      <p:bldP spid="48" grpId="0" animBg="1"/>
      <p:bldP spid="48"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内容占位符 2">
            <a:extLst>
              <a:ext uri="{FF2B5EF4-FFF2-40B4-BE49-F238E27FC236}">
                <a16:creationId xmlns:a16="http://schemas.microsoft.com/office/drawing/2014/main" id="{16897D78-608D-7546-BC60-A9FAE28FFC10}"/>
              </a:ext>
            </a:extLst>
          </p:cNvPr>
          <p:cNvSpPr>
            <a:spLocks noGrp="1"/>
          </p:cNvSpPr>
          <p:nvPr>
            <p:ph idx="1"/>
          </p:nvPr>
        </p:nvSpPr>
        <p:spPr>
          <a:xfrm>
            <a:off x="334658" y="925309"/>
            <a:ext cx="5533486" cy="2969419"/>
          </a:xfrm>
        </p:spPr>
        <p:txBody>
          <a:bodyPr/>
          <a:lstStyle/>
          <a:p>
            <a:pPr>
              <a:buClr>
                <a:srgbClr val="0000FF"/>
              </a:buClr>
            </a:pPr>
            <a:r>
              <a:rPr lang="zh-CN" altLang="en-US" sz="1800" b="1" dirty="0">
                <a:solidFill>
                  <a:srgbClr val="0000FF"/>
                </a:solidFill>
                <a:latin typeface="Arial" panose="020B0604020202020204" pitchFamily="34" charset="0"/>
                <a:ea typeface="幼圆" pitchFamily="49" charset="-122"/>
              </a:rPr>
              <a:t>快速适应算法</a:t>
            </a:r>
            <a:endParaRPr lang="en-US" altLang="zh-CN" sz="1800" b="1" dirty="0">
              <a:solidFill>
                <a:srgbClr val="0000FF"/>
              </a:solidFill>
              <a:latin typeface="Arial" panose="020B0604020202020204" pitchFamily="34" charset="0"/>
              <a:ea typeface="幼圆" pitchFamily="49" charset="-122"/>
            </a:endParaRPr>
          </a:p>
          <a:p>
            <a:pPr lvl="1">
              <a:buClr>
                <a:srgbClr val="0000FF"/>
              </a:buClr>
              <a:buFont typeface="Wingdings" pitchFamily="2" charset="2"/>
              <a:buChar char="l"/>
            </a:pPr>
            <a:r>
              <a:rPr lang="zh-CN" altLang="en-US" sz="1800" b="1" dirty="0">
                <a:solidFill>
                  <a:srgbClr val="000000"/>
                </a:solidFill>
                <a:latin typeface="Arial" panose="020B0604020202020204" pitchFamily="34" charset="0"/>
                <a:ea typeface="幼圆" pitchFamily="49" charset="-122"/>
              </a:rPr>
              <a:t>将空闲分区按容量大小分类，每类大小相同，单独设置空闲分区链表</a:t>
            </a:r>
            <a:endParaRPr lang="en-US" altLang="zh-CN" sz="1800" b="1" dirty="0">
              <a:solidFill>
                <a:srgbClr val="000000"/>
              </a:solidFill>
              <a:latin typeface="Arial" panose="020B0604020202020204" pitchFamily="34" charset="0"/>
              <a:ea typeface="幼圆" pitchFamily="49" charset="-122"/>
            </a:endParaRPr>
          </a:p>
          <a:p>
            <a:pPr lvl="1">
              <a:buClr>
                <a:srgbClr val="0000FF"/>
              </a:buClr>
              <a:buFont typeface="Wingdings" pitchFamily="2" charset="2"/>
              <a:buChar char="l"/>
            </a:pPr>
            <a:r>
              <a:rPr lang="zh-CN" altLang="en-US" sz="1800" b="1" dirty="0">
                <a:solidFill>
                  <a:srgbClr val="000000"/>
                </a:solidFill>
                <a:latin typeface="Arial" panose="020B0604020202020204" pitchFamily="34" charset="0"/>
                <a:ea typeface="幼圆" pitchFamily="49" charset="-122"/>
              </a:rPr>
              <a:t>内存设索引表，一个索引项对应一个空闲分区类型及分区类型链首指针</a:t>
            </a:r>
            <a:endParaRPr lang="en-US" altLang="zh-CN" sz="1800" b="1" dirty="0">
              <a:solidFill>
                <a:srgbClr val="000000"/>
              </a:solidFill>
              <a:latin typeface="Arial" panose="020B0604020202020204" pitchFamily="34" charset="0"/>
              <a:ea typeface="幼圆" pitchFamily="49" charset="-122"/>
            </a:endParaRPr>
          </a:p>
          <a:p>
            <a:pPr lvl="1">
              <a:buClr>
                <a:srgbClr val="0000FF"/>
              </a:buClr>
              <a:buFont typeface="Wingdings" pitchFamily="2" charset="2"/>
              <a:buChar char="l"/>
            </a:pPr>
            <a:r>
              <a:rPr lang="zh-CN" altLang="en-US" sz="1800" b="1" dirty="0">
                <a:solidFill>
                  <a:srgbClr val="000000"/>
                </a:solidFill>
                <a:latin typeface="Arial" panose="020B0604020202020204" pitchFamily="34" charset="0"/>
                <a:ea typeface="幼圆" pitchFamily="49" charset="-122"/>
              </a:rPr>
              <a:t>分配以进程为单位找最接近的内存块</a:t>
            </a:r>
            <a:endParaRPr lang="en-US" altLang="zh-CN" sz="1800" b="1" dirty="0">
              <a:solidFill>
                <a:srgbClr val="000000"/>
              </a:solidFill>
              <a:latin typeface="Arial" panose="020B0604020202020204" pitchFamily="34" charset="0"/>
              <a:ea typeface="幼圆" pitchFamily="49" charset="-122"/>
            </a:endParaRPr>
          </a:p>
          <a:p>
            <a:pPr>
              <a:buClr>
                <a:srgbClr val="0000FF"/>
              </a:buClr>
              <a:buSzPct val="50000"/>
              <a:buFont typeface="Wingdings" pitchFamily="2" charset="2"/>
              <a:buChar char="n"/>
            </a:pPr>
            <a:r>
              <a:rPr lang="zh-CN" altLang="en-US" sz="1800" b="1" dirty="0">
                <a:solidFill>
                  <a:srgbClr val="0000FF"/>
                </a:solidFill>
                <a:ea typeface="幼圆" pitchFamily="49" charset="-122"/>
              </a:rPr>
              <a:t>空闲分区分配方式</a:t>
            </a:r>
            <a:endParaRPr lang="en-US" altLang="zh-CN" sz="1800" b="1" dirty="0">
              <a:solidFill>
                <a:srgbClr val="0000FF"/>
              </a:solidFill>
              <a:ea typeface="幼圆" pitchFamily="49" charset="-122"/>
            </a:endParaRPr>
          </a:p>
          <a:p>
            <a:pPr lvl="1">
              <a:buClr>
                <a:srgbClr val="0000FF"/>
              </a:buClr>
              <a:buFont typeface="Wingdings" pitchFamily="2" charset="2"/>
              <a:buChar char="l"/>
            </a:pPr>
            <a:r>
              <a:rPr lang="zh-CN" altLang="en-US" sz="1800" b="1" dirty="0">
                <a:solidFill>
                  <a:srgbClr val="000000"/>
                </a:solidFill>
                <a:ea typeface="幼圆" pitchFamily="49" charset="-122"/>
              </a:rPr>
              <a:t>按进程长度查找最接近的小分区链表</a:t>
            </a:r>
            <a:endParaRPr lang="en-US" altLang="zh-CN" sz="1800" b="1" dirty="0">
              <a:solidFill>
                <a:srgbClr val="000000"/>
              </a:solidFill>
              <a:ea typeface="幼圆" pitchFamily="49" charset="-122"/>
            </a:endParaRPr>
          </a:p>
          <a:p>
            <a:pPr lvl="1">
              <a:buClr>
                <a:srgbClr val="0000FF"/>
              </a:buClr>
              <a:buFont typeface="Wingdings" pitchFamily="2" charset="2"/>
              <a:buChar char="l"/>
            </a:pPr>
            <a:r>
              <a:rPr lang="zh-CN" altLang="en-US" sz="1800" b="1" dirty="0">
                <a:solidFill>
                  <a:srgbClr val="000000"/>
                </a:solidFill>
                <a:ea typeface="幼圆" pitchFamily="49" charset="-122"/>
              </a:rPr>
              <a:t>将链表链首分区分配给进程</a:t>
            </a:r>
          </a:p>
        </p:txBody>
      </p:sp>
      <p:sp>
        <p:nvSpPr>
          <p:cNvPr id="36868" name="矩形 3">
            <a:extLst>
              <a:ext uri="{FF2B5EF4-FFF2-40B4-BE49-F238E27FC236}">
                <a16:creationId xmlns:a16="http://schemas.microsoft.com/office/drawing/2014/main" id="{C7A9E51B-D6C5-6C49-8A14-72B94DD7DF65}"/>
              </a:ext>
            </a:extLst>
          </p:cNvPr>
          <p:cNvSpPr>
            <a:spLocks noChangeArrowheads="1"/>
          </p:cNvSpPr>
          <p:nvPr/>
        </p:nvSpPr>
        <p:spPr bwMode="auto">
          <a:xfrm>
            <a:off x="6246020" y="1593056"/>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69" name="矩形 4">
            <a:extLst>
              <a:ext uri="{FF2B5EF4-FFF2-40B4-BE49-F238E27FC236}">
                <a16:creationId xmlns:a16="http://schemas.microsoft.com/office/drawing/2014/main" id="{35329080-9330-4547-97DC-9EDC56AB2AFF}"/>
              </a:ext>
            </a:extLst>
          </p:cNvPr>
          <p:cNvSpPr>
            <a:spLocks noChangeArrowheads="1"/>
          </p:cNvSpPr>
          <p:nvPr/>
        </p:nvSpPr>
        <p:spPr bwMode="auto">
          <a:xfrm>
            <a:off x="6569870" y="1593056"/>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70" name="矩形 5">
            <a:extLst>
              <a:ext uri="{FF2B5EF4-FFF2-40B4-BE49-F238E27FC236}">
                <a16:creationId xmlns:a16="http://schemas.microsoft.com/office/drawing/2014/main" id="{4BB23EFB-612F-BA4C-9575-B617319BDB37}"/>
              </a:ext>
            </a:extLst>
          </p:cNvPr>
          <p:cNvSpPr>
            <a:spLocks noChangeArrowheads="1"/>
          </p:cNvSpPr>
          <p:nvPr/>
        </p:nvSpPr>
        <p:spPr bwMode="auto">
          <a:xfrm>
            <a:off x="6893720" y="1593056"/>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71" name="矩形 6">
            <a:extLst>
              <a:ext uri="{FF2B5EF4-FFF2-40B4-BE49-F238E27FC236}">
                <a16:creationId xmlns:a16="http://schemas.microsoft.com/office/drawing/2014/main" id="{5830BC4E-2E5C-5C4E-AA21-E817976F6CEA}"/>
              </a:ext>
            </a:extLst>
          </p:cNvPr>
          <p:cNvSpPr>
            <a:spLocks noChangeArrowheads="1"/>
          </p:cNvSpPr>
          <p:nvPr/>
        </p:nvSpPr>
        <p:spPr bwMode="auto">
          <a:xfrm>
            <a:off x="7218761" y="1593056"/>
            <a:ext cx="269081"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72" name="矩形 7">
            <a:extLst>
              <a:ext uri="{FF2B5EF4-FFF2-40B4-BE49-F238E27FC236}">
                <a16:creationId xmlns:a16="http://schemas.microsoft.com/office/drawing/2014/main" id="{6F46BF3C-AEB3-2C43-8499-2ACE51EC9270}"/>
              </a:ext>
            </a:extLst>
          </p:cNvPr>
          <p:cNvSpPr>
            <a:spLocks noChangeArrowheads="1"/>
          </p:cNvSpPr>
          <p:nvPr/>
        </p:nvSpPr>
        <p:spPr bwMode="auto">
          <a:xfrm>
            <a:off x="7542610" y="1593056"/>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36873" name="直接箭头连接符 11">
            <a:extLst>
              <a:ext uri="{FF2B5EF4-FFF2-40B4-BE49-F238E27FC236}">
                <a16:creationId xmlns:a16="http://schemas.microsoft.com/office/drawing/2014/main" id="{0C4B6BB3-BF49-1B4D-9760-304BBEBE0346}"/>
              </a:ext>
            </a:extLst>
          </p:cNvPr>
          <p:cNvCxnSpPr>
            <a:cxnSpLocks noChangeShapeType="1"/>
          </p:cNvCxnSpPr>
          <p:nvPr/>
        </p:nvCxnSpPr>
        <p:spPr bwMode="auto">
          <a:xfrm>
            <a:off x="6030517" y="1646635"/>
            <a:ext cx="215503" cy="0"/>
          </a:xfrm>
          <a:prstGeom prst="straightConnector1">
            <a:avLst/>
          </a:prstGeom>
          <a:noFill/>
          <a:ln w="1905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36874" name="矩形 12">
            <a:extLst>
              <a:ext uri="{FF2B5EF4-FFF2-40B4-BE49-F238E27FC236}">
                <a16:creationId xmlns:a16="http://schemas.microsoft.com/office/drawing/2014/main" id="{B2894959-8587-814F-AB4A-A4A839982643}"/>
              </a:ext>
            </a:extLst>
          </p:cNvPr>
          <p:cNvSpPr>
            <a:spLocks noChangeArrowheads="1"/>
          </p:cNvSpPr>
          <p:nvPr/>
        </p:nvSpPr>
        <p:spPr bwMode="auto">
          <a:xfrm>
            <a:off x="6246020" y="2187179"/>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75" name="矩形 13">
            <a:extLst>
              <a:ext uri="{FF2B5EF4-FFF2-40B4-BE49-F238E27FC236}">
                <a16:creationId xmlns:a16="http://schemas.microsoft.com/office/drawing/2014/main" id="{4E9C837E-EB89-9B4E-8FFD-29EF9FFBCD89}"/>
              </a:ext>
            </a:extLst>
          </p:cNvPr>
          <p:cNvSpPr>
            <a:spLocks noChangeArrowheads="1"/>
          </p:cNvSpPr>
          <p:nvPr/>
        </p:nvSpPr>
        <p:spPr bwMode="auto">
          <a:xfrm>
            <a:off x="6569870" y="2187179"/>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76" name="矩形 14">
            <a:extLst>
              <a:ext uri="{FF2B5EF4-FFF2-40B4-BE49-F238E27FC236}">
                <a16:creationId xmlns:a16="http://schemas.microsoft.com/office/drawing/2014/main" id="{1057AB29-49A9-104A-A453-853380F8640B}"/>
              </a:ext>
            </a:extLst>
          </p:cNvPr>
          <p:cNvSpPr>
            <a:spLocks noChangeArrowheads="1"/>
          </p:cNvSpPr>
          <p:nvPr/>
        </p:nvSpPr>
        <p:spPr bwMode="auto">
          <a:xfrm>
            <a:off x="6893720" y="2187179"/>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77" name="矩形 15">
            <a:extLst>
              <a:ext uri="{FF2B5EF4-FFF2-40B4-BE49-F238E27FC236}">
                <a16:creationId xmlns:a16="http://schemas.microsoft.com/office/drawing/2014/main" id="{DA699FD5-EE68-4E4E-9C2C-3ED5A0E72AFE}"/>
              </a:ext>
            </a:extLst>
          </p:cNvPr>
          <p:cNvSpPr>
            <a:spLocks noChangeArrowheads="1"/>
          </p:cNvSpPr>
          <p:nvPr/>
        </p:nvSpPr>
        <p:spPr bwMode="auto">
          <a:xfrm>
            <a:off x="7218761" y="2187179"/>
            <a:ext cx="269081"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78" name="矩形 16">
            <a:extLst>
              <a:ext uri="{FF2B5EF4-FFF2-40B4-BE49-F238E27FC236}">
                <a16:creationId xmlns:a16="http://schemas.microsoft.com/office/drawing/2014/main" id="{489B9B57-69DE-9E4B-A934-B242CF8CE4E9}"/>
              </a:ext>
            </a:extLst>
          </p:cNvPr>
          <p:cNvSpPr>
            <a:spLocks noChangeArrowheads="1"/>
          </p:cNvSpPr>
          <p:nvPr/>
        </p:nvSpPr>
        <p:spPr bwMode="auto">
          <a:xfrm>
            <a:off x="7542610" y="2187179"/>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36879" name="直接箭头连接符 17">
            <a:extLst>
              <a:ext uri="{FF2B5EF4-FFF2-40B4-BE49-F238E27FC236}">
                <a16:creationId xmlns:a16="http://schemas.microsoft.com/office/drawing/2014/main" id="{AB457CC4-F886-3C47-9320-AB169A060B96}"/>
              </a:ext>
            </a:extLst>
          </p:cNvPr>
          <p:cNvCxnSpPr>
            <a:cxnSpLocks noChangeShapeType="1"/>
          </p:cNvCxnSpPr>
          <p:nvPr/>
        </p:nvCxnSpPr>
        <p:spPr bwMode="auto">
          <a:xfrm>
            <a:off x="6030517" y="2240756"/>
            <a:ext cx="215503" cy="0"/>
          </a:xfrm>
          <a:prstGeom prst="straightConnector1">
            <a:avLst/>
          </a:prstGeom>
          <a:noFill/>
          <a:ln w="1905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36880" name="矩形 18">
            <a:extLst>
              <a:ext uri="{FF2B5EF4-FFF2-40B4-BE49-F238E27FC236}">
                <a16:creationId xmlns:a16="http://schemas.microsoft.com/office/drawing/2014/main" id="{9C6A0B8C-31AB-7343-84DF-9682673E6B82}"/>
              </a:ext>
            </a:extLst>
          </p:cNvPr>
          <p:cNvSpPr>
            <a:spLocks noChangeArrowheads="1"/>
          </p:cNvSpPr>
          <p:nvPr/>
        </p:nvSpPr>
        <p:spPr bwMode="auto">
          <a:xfrm>
            <a:off x="6246020" y="2726531"/>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81" name="矩形 19">
            <a:extLst>
              <a:ext uri="{FF2B5EF4-FFF2-40B4-BE49-F238E27FC236}">
                <a16:creationId xmlns:a16="http://schemas.microsoft.com/office/drawing/2014/main" id="{FBC87628-761C-2847-9051-BB9E28C4315F}"/>
              </a:ext>
            </a:extLst>
          </p:cNvPr>
          <p:cNvSpPr>
            <a:spLocks noChangeArrowheads="1"/>
          </p:cNvSpPr>
          <p:nvPr/>
        </p:nvSpPr>
        <p:spPr bwMode="auto">
          <a:xfrm>
            <a:off x="6569870" y="2726531"/>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82" name="矩形 20">
            <a:extLst>
              <a:ext uri="{FF2B5EF4-FFF2-40B4-BE49-F238E27FC236}">
                <a16:creationId xmlns:a16="http://schemas.microsoft.com/office/drawing/2014/main" id="{9A627D7B-6B70-7941-8F47-8FCF93B8C944}"/>
              </a:ext>
            </a:extLst>
          </p:cNvPr>
          <p:cNvSpPr>
            <a:spLocks noChangeArrowheads="1"/>
          </p:cNvSpPr>
          <p:nvPr/>
        </p:nvSpPr>
        <p:spPr bwMode="auto">
          <a:xfrm>
            <a:off x="6893720" y="2726531"/>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83" name="矩形 21">
            <a:extLst>
              <a:ext uri="{FF2B5EF4-FFF2-40B4-BE49-F238E27FC236}">
                <a16:creationId xmlns:a16="http://schemas.microsoft.com/office/drawing/2014/main" id="{598D144C-05F9-D047-8BCA-4F28602A7845}"/>
              </a:ext>
            </a:extLst>
          </p:cNvPr>
          <p:cNvSpPr>
            <a:spLocks noChangeArrowheads="1"/>
          </p:cNvSpPr>
          <p:nvPr/>
        </p:nvSpPr>
        <p:spPr bwMode="auto">
          <a:xfrm>
            <a:off x="7218761" y="2726531"/>
            <a:ext cx="269081"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84" name="矩形 22">
            <a:extLst>
              <a:ext uri="{FF2B5EF4-FFF2-40B4-BE49-F238E27FC236}">
                <a16:creationId xmlns:a16="http://schemas.microsoft.com/office/drawing/2014/main" id="{F98D5BE5-AB94-D147-8CC5-B813804CFD0F}"/>
              </a:ext>
            </a:extLst>
          </p:cNvPr>
          <p:cNvSpPr>
            <a:spLocks noChangeArrowheads="1"/>
          </p:cNvSpPr>
          <p:nvPr/>
        </p:nvSpPr>
        <p:spPr bwMode="auto">
          <a:xfrm>
            <a:off x="7542610" y="2726531"/>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36885" name="直接箭头连接符 23">
            <a:extLst>
              <a:ext uri="{FF2B5EF4-FFF2-40B4-BE49-F238E27FC236}">
                <a16:creationId xmlns:a16="http://schemas.microsoft.com/office/drawing/2014/main" id="{14FB5314-C72D-5F4C-8B87-0B56B923073C}"/>
              </a:ext>
            </a:extLst>
          </p:cNvPr>
          <p:cNvCxnSpPr>
            <a:cxnSpLocks noChangeShapeType="1"/>
          </p:cNvCxnSpPr>
          <p:nvPr/>
        </p:nvCxnSpPr>
        <p:spPr bwMode="auto">
          <a:xfrm>
            <a:off x="6030517" y="2781300"/>
            <a:ext cx="215503" cy="0"/>
          </a:xfrm>
          <a:prstGeom prst="straightConnector1">
            <a:avLst/>
          </a:prstGeom>
          <a:noFill/>
          <a:ln w="1905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36886" name="矩形 24">
            <a:extLst>
              <a:ext uri="{FF2B5EF4-FFF2-40B4-BE49-F238E27FC236}">
                <a16:creationId xmlns:a16="http://schemas.microsoft.com/office/drawing/2014/main" id="{C286AC7A-B6D4-4446-AEB4-68E1C68A7242}"/>
              </a:ext>
            </a:extLst>
          </p:cNvPr>
          <p:cNvSpPr>
            <a:spLocks noChangeArrowheads="1"/>
          </p:cNvSpPr>
          <p:nvPr/>
        </p:nvSpPr>
        <p:spPr bwMode="auto">
          <a:xfrm>
            <a:off x="6246020" y="3267075"/>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87" name="矩形 25">
            <a:extLst>
              <a:ext uri="{FF2B5EF4-FFF2-40B4-BE49-F238E27FC236}">
                <a16:creationId xmlns:a16="http://schemas.microsoft.com/office/drawing/2014/main" id="{BCD511A5-D40F-5E45-BE22-B6E619769097}"/>
              </a:ext>
            </a:extLst>
          </p:cNvPr>
          <p:cNvSpPr>
            <a:spLocks noChangeArrowheads="1"/>
          </p:cNvSpPr>
          <p:nvPr/>
        </p:nvSpPr>
        <p:spPr bwMode="auto">
          <a:xfrm>
            <a:off x="6569870" y="3267075"/>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88" name="矩形 26">
            <a:extLst>
              <a:ext uri="{FF2B5EF4-FFF2-40B4-BE49-F238E27FC236}">
                <a16:creationId xmlns:a16="http://schemas.microsoft.com/office/drawing/2014/main" id="{173F3834-943E-A04C-93FF-3D8927D7A7CF}"/>
              </a:ext>
            </a:extLst>
          </p:cNvPr>
          <p:cNvSpPr>
            <a:spLocks noChangeArrowheads="1"/>
          </p:cNvSpPr>
          <p:nvPr/>
        </p:nvSpPr>
        <p:spPr bwMode="auto">
          <a:xfrm>
            <a:off x="6893720" y="3267075"/>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89" name="矩形 27">
            <a:extLst>
              <a:ext uri="{FF2B5EF4-FFF2-40B4-BE49-F238E27FC236}">
                <a16:creationId xmlns:a16="http://schemas.microsoft.com/office/drawing/2014/main" id="{307129F1-1A85-D444-8EE1-4B74C24838F1}"/>
              </a:ext>
            </a:extLst>
          </p:cNvPr>
          <p:cNvSpPr>
            <a:spLocks noChangeArrowheads="1"/>
          </p:cNvSpPr>
          <p:nvPr/>
        </p:nvSpPr>
        <p:spPr bwMode="auto">
          <a:xfrm>
            <a:off x="7218761" y="3267075"/>
            <a:ext cx="269081"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90" name="矩形 28">
            <a:extLst>
              <a:ext uri="{FF2B5EF4-FFF2-40B4-BE49-F238E27FC236}">
                <a16:creationId xmlns:a16="http://schemas.microsoft.com/office/drawing/2014/main" id="{E925058E-01FF-6B47-A5DA-AB42DD0313BE}"/>
              </a:ext>
            </a:extLst>
          </p:cNvPr>
          <p:cNvSpPr>
            <a:spLocks noChangeArrowheads="1"/>
          </p:cNvSpPr>
          <p:nvPr/>
        </p:nvSpPr>
        <p:spPr bwMode="auto">
          <a:xfrm>
            <a:off x="7542610" y="3267075"/>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36891" name="直接箭头连接符 29">
            <a:extLst>
              <a:ext uri="{FF2B5EF4-FFF2-40B4-BE49-F238E27FC236}">
                <a16:creationId xmlns:a16="http://schemas.microsoft.com/office/drawing/2014/main" id="{C5C8DD38-5518-C04B-AF68-BAF07CCCECC6}"/>
              </a:ext>
            </a:extLst>
          </p:cNvPr>
          <p:cNvCxnSpPr>
            <a:cxnSpLocks noChangeShapeType="1"/>
          </p:cNvCxnSpPr>
          <p:nvPr/>
        </p:nvCxnSpPr>
        <p:spPr bwMode="auto">
          <a:xfrm>
            <a:off x="6030517" y="3320654"/>
            <a:ext cx="215503" cy="0"/>
          </a:xfrm>
          <a:prstGeom prst="straightConnector1">
            <a:avLst/>
          </a:prstGeom>
          <a:noFill/>
          <a:ln w="1905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36892" name="矩形 30">
            <a:extLst>
              <a:ext uri="{FF2B5EF4-FFF2-40B4-BE49-F238E27FC236}">
                <a16:creationId xmlns:a16="http://schemas.microsoft.com/office/drawing/2014/main" id="{E4512A98-725F-ED41-9D4D-84232ED7E1EB}"/>
              </a:ext>
            </a:extLst>
          </p:cNvPr>
          <p:cNvSpPr>
            <a:spLocks noChangeArrowheads="1"/>
          </p:cNvSpPr>
          <p:nvPr/>
        </p:nvSpPr>
        <p:spPr bwMode="auto">
          <a:xfrm>
            <a:off x="6246020" y="3861197"/>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93" name="矩形 31">
            <a:extLst>
              <a:ext uri="{FF2B5EF4-FFF2-40B4-BE49-F238E27FC236}">
                <a16:creationId xmlns:a16="http://schemas.microsoft.com/office/drawing/2014/main" id="{4F73AEFC-56FF-4442-A482-65E047335D95}"/>
              </a:ext>
            </a:extLst>
          </p:cNvPr>
          <p:cNvSpPr>
            <a:spLocks noChangeArrowheads="1"/>
          </p:cNvSpPr>
          <p:nvPr/>
        </p:nvSpPr>
        <p:spPr bwMode="auto">
          <a:xfrm>
            <a:off x="6569870" y="3861197"/>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94" name="矩形 32">
            <a:extLst>
              <a:ext uri="{FF2B5EF4-FFF2-40B4-BE49-F238E27FC236}">
                <a16:creationId xmlns:a16="http://schemas.microsoft.com/office/drawing/2014/main" id="{08EB303D-6EAE-3143-9D3F-272D918B9424}"/>
              </a:ext>
            </a:extLst>
          </p:cNvPr>
          <p:cNvSpPr>
            <a:spLocks noChangeArrowheads="1"/>
          </p:cNvSpPr>
          <p:nvPr/>
        </p:nvSpPr>
        <p:spPr bwMode="auto">
          <a:xfrm>
            <a:off x="6893720" y="3861197"/>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95" name="矩形 33">
            <a:extLst>
              <a:ext uri="{FF2B5EF4-FFF2-40B4-BE49-F238E27FC236}">
                <a16:creationId xmlns:a16="http://schemas.microsoft.com/office/drawing/2014/main" id="{6ED2E70A-F363-6840-B6BE-B9F7064DBC85}"/>
              </a:ext>
            </a:extLst>
          </p:cNvPr>
          <p:cNvSpPr>
            <a:spLocks noChangeArrowheads="1"/>
          </p:cNvSpPr>
          <p:nvPr/>
        </p:nvSpPr>
        <p:spPr bwMode="auto">
          <a:xfrm>
            <a:off x="7218761" y="3861197"/>
            <a:ext cx="269081"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6896" name="矩形 34">
            <a:extLst>
              <a:ext uri="{FF2B5EF4-FFF2-40B4-BE49-F238E27FC236}">
                <a16:creationId xmlns:a16="http://schemas.microsoft.com/office/drawing/2014/main" id="{DEA7D9E5-8E0D-1A4E-82B6-C0E9F5FC9385}"/>
              </a:ext>
            </a:extLst>
          </p:cNvPr>
          <p:cNvSpPr>
            <a:spLocks noChangeArrowheads="1"/>
          </p:cNvSpPr>
          <p:nvPr/>
        </p:nvSpPr>
        <p:spPr bwMode="auto">
          <a:xfrm>
            <a:off x="7542610" y="3861197"/>
            <a:ext cx="270272" cy="161925"/>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36897" name="直接箭头连接符 35">
            <a:extLst>
              <a:ext uri="{FF2B5EF4-FFF2-40B4-BE49-F238E27FC236}">
                <a16:creationId xmlns:a16="http://schemas.microsoft.com/office/drawing/2014/main" id="{218EA997-6F43-754B-AD24-50CCE5CFD099}"/>
              </a:ext>
            </a:extLst>
          </p:cNvPr>
          <p:cNvCxnSpPr>
            <a:cxnSpLocks noChangeShapeType="1"/>
          </p:cNvCxnSpPr>
          <p:nvPr/>
        </p:nvCxnSpPr>
        <p:spPr bwMode="auto">
          <a:xfrm>
            <a:off x="6030517" y="3914775"/>
            <a:ext cx="215503" cy="0"/>
          </a:xfrm>
          <a:prstGeom prst="straightConnector1">
            <a:avLst/>
          </a:prstGeom>
          <a:noFill/>
          <a:ln w="1905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36898" name="TextBox 36">
            <a:extLst>
              <a:ext uri="{FF2B5EF4-FFF2-40B4-BE49-F238E27FC236}">
                <a16:creationId xmlns:a16="http://schemas.microsoft.com/office/drawing/2014/main" id="{9A2F16AC-508B-0340-B64D-560A6A403F88}"/>
              </a:ext>
            </a:extLst>
          </p:cNvPr>
          <p:cNvSpPr txBox="1">
            <a:spLocks noChangeArrowheads="1"/>
          </p:cNvSpPr>
          <p:nvPr/>
        </p:nvSpPr>
        <p:spPr bwMode="auto">
          <a:xfrm>
            <a:off x="6786564" y="1269207"/>
            <a:ext cx="756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2KB</a:t>
            </a:r>
            <a:endParaRPr lang="zh-CN" altLang="en-US">
              <a:solidFill>
                <a:srgbClr val="0000FF"/>
              </a:solidFill>
            </a:endParaRPr>
          </a:p>
        </p:txBody>
      </p:sp>
      <p:sp>
        <p:nvSpPr>
          <p:cNvPr id="36899" name="TextBox 37">
            <a:extLst>
              <a:ext uri="{FF2B5EF4-FFF2-40B4-BE49-F238E27FC236}">
                <a16:creationId xmlns:a16="http://schemas.microsoft.com/office/drawing/2014/main" id="{F8A1B6C4-5B63-FA41-A005-57E892744F51}"/>
              </a:ext>
            </a:extLst>
          </p:cNvPr>
          <p:cNvSpPr txBox="1">
            <a:spLocks noChangeArrowheads="1"/>
          </p:cNvSpPr>
          <p:nvPr/>
        </p:nvSpPr>
        <p:spPr bwMode="auto">
          <a:xfrm>
            <a:off x="6786564" y="1894285"/>
            <a:ext cx="756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4KB</a:t>
            </a:r>
            <a:endParaRPr lang="zh-CN" altLang="en-US">
              <a:solidFill>
                <a:srgbClr val="0000FF"/>
              </a:solidFill>
            </a:endParaRPr>
          </a:p>
        </p:txBody>
      </p:sp>
      <p:sp>
        <p:nvSpPr>
          <p:cNvPr id="36900" name="TextBox 38">
            <a:extLst>
              <a:ext uri="{FF2B5EF4-FFF2-40B4-BE49-F238E27FC236}">
                <a16:creationId xmlns:a16="http://schemas.microsoft.com/office/drawing/2014/main" id="{78225286-E315-CB49-B2BF-44BDEC5A7F6A}"/>
              </a:ext>
            </a:extLst>
          </p:cNvPr>
          <p:cNvSpPr txBox="1">
            <a:spLocks noChangeArrowheads="1"/>
          </p:cNvSpPr>
          <p:nvPr/>
        </p:nvSpPr>
        <p:spPr bwMode="auto">
          <a:xfrm>
            <a:off x="6786564" y="2434829"/>
            <a:ext cx="756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8KB</a:t>
            </a:r>
            <a:endParaRPr lang="zh-CN" altLang="en-US">
              <a:solidFill>
                <a:srgbClr val="0000FF"/>
              </a:solidFill>
            </a:endParaRPr>
          </a:p>
        </p:txBody>
      </p:sp>
      <p:sp>
        <p:nvSpPr>
          <p:cNvPr id="36901" name="TextBox 39">
            <a:extLst>
              <a:ext uri="{FF2B5EF4-FFF2-40B4-BE49-F238E27FC236}">
                <a16:creationId xmlns:a16="http://schemas.microsoft.com/office/drawing/2014/main" id="{F3C8F45A-CEB5-FB4D-B407-6B5E3097943C}"/>
              </a:ext>
            </a:extLst>
          </p:cNvPr>
          <p:cNvSpPr txBox="1">
            <a:spLocks noChangeArrowheads="1"/>
          </p:cNvSpPr>
          <p:nvPr/>
        </p:nvSpPr>
        <p:spPr bwMode="auto">
          <a:xfrm>
            <a:off x="6786564" y="2974182"/>
            <a:ext cx="756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16KB</a:t>
            </a:r>
            <a:endParaRPr lang="zh-CN" altLang="en-US">
              <a:solidFill>
                <a:srgbClr val="0000FF"/>
              </a:solidFill>
            </a:endParaRPr>
          </a:p>
        </p:txBody>
      </p:sp>
      <p:sp>
        <p:nvSpPr>
          <p:cNvPr id="36902" name="TextBox 40">
            <a:extLst>
              <a:ext uri="{FF2B5EF4-FFF2-40B4-BE49-F238E27FC236}">
                <a16:creationId xmlns:a16="http://schemas.microsoft.com/office/drawing/2014/main" id="{45B5282D-2B17-AB4E-90E7-DEF50C4784AF}"/>
              </a:ext>
            </a:extLst>
          </p:cNvPr>
          <p:cNvSpPr txBox="1">
            <a:spLocks noChangeArrowheads="1"/>
          </p:cNvSpPr>
          <p:nvPr/>
        </p:nvSpPr>
        <p:spPr bwMode="auto">
          <a:xfrm>
            <a:off x="6786564" y="3568304"/>
            <a:ext cx="756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32KB</a:t>
            </a:r>
            <a:endParaRPr lang="zh-CN" altLang="en-US">
              <a:solidFill>
                <a:srgbClr val="0000FF"/>
              </a:solidFill>
            </a:endParaRPr>
          </a:p>
        </p:txBody>
      </p:sp>
      <p:sp>
        <p:nvSpPr>
          <p:cNvPr id="42" name="内容占位符 2">
            <a:extLst>
              <a:ext uri="{FF2B5EF4-FFF2-40B4-BE49-F238E27FC236}">
                <a16:creationId xmlns:a16="http://schemas.microsoft.com/office/drawing/2014/main" id="{BC857255-34AB-9544-BCF2-45FE902E5F0B}"/>
              </a:ext>
            </a:extLst>
          </p:cNvPr>
          <p:cNvSpPr txBox="1">
            <a:spLocks/>
          </p:cNvSpPr>
          <p:nvPr/>
        </p:nvSpPr>
        <p:spPr bwMode="auto">
          <a:xfrm>
            <a:off x="386359" y="4127577"/>
            <a:ext cx="6318647" cy="1662113"/>
          </a:xfrm>
          <a:prstGeom prst="rect">
            <a:avLst/>
          </a:prstGeom>
          <a:noFill/>
          <a:ln w="9525">
            <a:noFill/>
            <a:miter lim="800000"/>
            <a:headEnd/>
            <a:tailEnd/>
          </a:ln>
        </p:spPr>
        <p:txBody>
          <a:bodyPr/>
          <a:lstStyle>
            <a:lvl1pPr marL="342900" indent="-342900">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marL="285750" indent="-285750">
              <a:spcBef>
                <a:spcPct val="20000"/>
              </a:spcBef>
              <a:buClr>
                <a:srgbClr val="0000FF"/>
              </a:buClr>
              <a:buFont typeface="Arial" panose="020B0604020202020204" pitchFamily="34" charset="0"/>
              <a:buChar char="•"/>
            </a:pPr>
            <a:r>
              <a:rPr lang="zh-CN" altLang="en-US" dirty="0">
                <a:solidFill>
                  <a:srgbClr val="0000FF"/>
                </a:solidFill>
                <a:latin typeface="幼圆" pitchFamily="49" charset="-122"/>
                <a:ea typeface="幼圆" pitchFamily="49" charset="-122"/>
              </a:rPr>
              <a:t>特点</a:t>
            </a:r>
            <a:endParaRPr lang="en-US" altLang="zh-CN" dirty="0">
              <a:solidFill>
                <a:srgbClr val="0000FF"/>
              </a:solidFill>
              <a:latin typeface="幼圆" pitchFamily="49" charset="-122"/>
              <a:ea typeface="幼圆" pitchFamily="49" charset="-122"/>
            </a:endParaRPr>
          </a:p>
          <a:p>
            <a:pPr lvl="1">
              <a:spcBef>
                <a:spcPct val="20000"/>
              </a:spcBef>
              <a:buClr>
                <a:srgbClr val="0000FF"/>
              </a:buClr>
              <a:buSzPct val="50000"/>
              <a:buFont typeface="Monotype Sorts" pitchFamily="2" charset="2"/>
              <a:buChar char="l"/>
            </a:pPr>
            <a:r>
              <a:rPr lang="zh-CN" altLang="en-US" dirty="0">
                <a:solidFill>
                  <a:srgbClr val="000000"/>
                </a:solidFill>
                <a:latin typeface="幼圆" pitchFamily="49" charset="-122"/>
                <a:ea typeface="幼圆" pitchFamily="49" charset="-122"/>
              </a:rPr>
              <a:t>分配时不会进行分区分割，不会产生碎片，保留大分区</a:t>
            </a:r>
            <a:endParaRPr lang="en-US" altLang="zh-CN" dirty="0">
              <a:solidFill>
                <a:srgbClr val="000000"/>
              </a:solidFill>
              <a:latin typeface="幼圆" pitchFamily="49" charset="-122"/>
              <a:ea typeface="幼圆" pitchFamily="49" charset="-122"/>
            </a:endParaRPr>
          </a:p>
          <a:p>
            <a:pPr lvl="1">
              <a:spcBef>
                <a:spcPct val="20000"/>
              </a:spcBef>
              <a:buClr>
                <a:srgbClr val="0000FF"/>
              </a:buClr>
              <a:buSzPct val="50000"/>
              <a:buFont typeface="Monotype Sorts" pitchFamily="2" charset="2"/>
              <a:buChar char="l"/>
            </a:pPr>
            <a:r>
              <a:rPr lang="zh-CN" altLang="en-US" dirty="0">
                <a:solidFill>
                  <a:srgbClr val="000000"/>
                </a:solidFill>
                <a:latin typeface="幼圆" pitchFamily="49" charset="-122"/>
                <a:ea typeface="幼圆" pitchFamily="49" charset="-122"/>
              </a:rPr>
              <a:t>查找效率高</a:t>
            </a:r>
            <a:endParaRPr lang="en-US" altLang="zh-CN" dirty="0">
              <a:solidFill>
                <a:srgbClr val="000000"/>
              </a:solidFill>
              <a:latin typeface="幼圆" pitchFamily="49" charset="-122"/>
              <a:ea typeface="幼圆" pitchFamily="49" charset="-122"/>
            </a:endParaRPr>
          </a:p>
          <a:p>
            <a:pPr lvl="1">
              <a:spcBef>
                <a:spcPct val="20000"/>
              </a:spcBef>
              <a:buClr>
                <a:srgbClr val="0000FF"/>
              </a:buClr>
              <a:buSzPct val="50000"/>
              <a:buFont typeface="Monotype Sorts" pitchFamily="2" charset="2"/>
              <a:buChar char="l"/>
            </a:pPr>
            <a:r>
              <a:rPr lang="zh-CN" altLang="en-US" dirty="0">
                <a:solidFill>
                  <a:srgbClr val="000000"/>
                </a:solidFill>
                <a:latin typeface="幼圆" pitchFamily="49" charset="-122"/>
                <a:ea typeface="幼圆" pitchFamily="49" charset="-122"/>
              </a:rPr>
              <a:t>分区回收算法复杂，系统开销大</a:t>
            </a:r>
            <a:endParaRPr lang="en-US" altLang="zh-CN" dirty="0">
              <a:solidFill>
                <a:srgbClr val="000000"/>
              </a:solidFill>
              <a:latin typeface="幼圆" pitchFamily="49" charset="-122"/>
              <a:ea typeface="幼圆" pitchFamily="49" charset="-122"/>
            </a:endParaRPr>
          </a:p>
          <a:p>
            <a:pPr lvl="1">
              <a:spcBef>
                <a:spcPct val="20000"/>
              </a:spcBef>
              <a:buClr>
                <a:srgbClr val="0000FF"/>
              </a:buClr>
              <a:buSzPct val="50000"/>
              <a:buFont typeface="Monotype Sorts" pitchFamily="2" charset="2"/>
              <a:buChar char="l"/>
            </a:pPr>
            <a:r>
              <a:rPr lang="zh-CN" altLang="en-US" dirty="0">
                <a:solidFill>
                  <a:srgbClr val="000000"/>
                </a:solidFill>
                <a:latin typeface="幼圆" pitchFamily="49" charset="-122"/>
                <a:ea typeface="幼圆" pitchFamily="49" charset="-122"/>
              </a:rPr>
              <a:t>分区分配采用以</a:t>
            </a:r>
            <a:r>
              <a:rPr lang="zh-CN" altLang="en-US" dirty="0">
                <a:solidFill>
                  <a:srgbClr val="FF0000"/>
                </a:solidFill>
                <a:latin typeface="幼圆" pitchFamily="49" charset="-122"/>
                <a:ea typeface="幼圆" pitchFamily="49" charset="-122"/>
              </a:rPr>
              <a:t>空间换时间</a:t>
            </a:r>
            <a:r>
              <a:rPr lang="zh-CN" altLang="en-US" dirty="0">
                <a:solidFill>
                  <a:srgbClr val="000000"/>
                </a:solidFill>
                <a:latin typeface="幼圆" pitchFamily="49" charset="-122"/>
                <a:ea typeface="幼圆" pitchFamily="49" charset="-122"/>
              </a:rPr>
              <a:t>，存在一定浪费</a:t>
            </a:r>
            <a:endParaRPr lang="zh-CN" altLang="en-US" b="0" dirty="0">
              <a:solidFill>
                <a:schemeClr val="tx1"/>
              </a:solidFill>
              <a:latin typeface="幼圆" pitchFamily="49" charset="-122"/>
              <a:ea typeface="幼圆" pitchFamily="49" charset="-122"/>
            </a:endParaRPr>
          </a:p>
        </p:txBody>
      </p:sp>
      <p:sp>
        <p:nvSpPr>
          <p:cNvPr id="36904" name="TextBox 42">
            <a:extLst>
              <a:ext uri="{FF2B5EF4-FFF2-40B4-BE49-F238E27FC236}">
                <a16:creationId xmlns:a16="http://schemas.microsoft.com/office/drawing/2014/main" id="{0A0CD36E-401F-1542-9086-796477F26B36}"/>
              </a:ext>
            </a:extLst>
          </p:cNvPr>
          <p:cNvSpPr txBox="1">
            <a:spLocks noChangeArrowheads="1"/>
          </p:cNvSpPr>
          <p:nvPr/>
        </p:nvSpPr>
        <p:spPr bwMode="auto">
          <a:xfrm>
            <a:off x="6246019" y="4076701"/>
            <a:ext cx="1566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空闲分区管理</a:t>
            </a:r>
          </a:p>
        </p:txBody>
      </p:sp>
      <p:sp>
        <p:nvSpPr>
          <p:cNvPr id="41" name="Rectangle 2">
            <a:extLst>
              <a:ext uri="{FF2B5EF4-FFF2-40B4-BE49-F238E27FC236}">
                <a16:creationId xmlns:a16="http://schemas.microsoft.com/office/drawing/2014/main" id="{26948EDE-518E-3048-8A89-327486ECDE66}"/>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2627341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blinds(horizontal)">
                                      <p:cBhvr>
                                        <p:cTn id="7" dur="500"/>
                                        <p:tgtEl>
                                          <p:spTgt spid="552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blinds(horizontal)">
                                      <p:cBhvr>
                                        <p:cTn id="12" dur="500"/>
                                        <p:tgtEl>
                                          <p:spTgt spid="5529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Effect transition="in" filter="blinds(horizontal)">
                                      <p:cBhvr>
                                        <p:cTn id="17" dur="500"/>
                                        <p:tgtEl>
                                          <p:spTgt spid="5529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5298">
                                            <p:txEl>
                                              <p:pRg st="3" end="3"/>
                                            </p:txEl>
                                          </p:spTgt>
                                        </p:tgtEl>
                                        <p:attrNameLst>
                                          <p:attrName>style.visibility</p:attrName>
                                        </p:attrNameLst>
                                      </p:cBhvr>
                                      <p:to>
                                        <p:strVal val="visible"/>
                                      </p:to>
                                    </p:set>
                                    <p:animEffect transition="in" filter="blinds(horizontal)">
                                      <p:cBhvr>
                                        <p:cTn id="22" dur="500"/>
                                        <p:tgtEl>
                                          <p:spTgt spid="5529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5298">
                                            <p:txEl>
                                              <p:pRg st="4" end="4"/>
                                            </p:txEl>
                                          </p:spTgt>
                                        </p:tgtEl>
                                        <p:attrNameLst>
                                          <p:attrName>style.visibility</p:attrName>
                                        </p:attrNameLst>
                                      </p:cBhvr>
                                      <p:to>
                                        <p:strVal val="visible"/>
                                      </p:to>
                                    </p:set>
                                    <p:animEffect transition="in" filter="blinds(horizontal)">
                                      <p:cBhvr>
                                        <p:cTn id="27" dur="500"/>
                                        <p:tgtEl>
                                          <p:spTgt spid="5529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5298">
                                            <p:txEl>
                                              <p:pRg st="5" end="5"/>
                                            </p:txEl>
                                          </p:spTgt>
                                        </p:tgtEl>
                                        <p:attrNameLst>
                                          <p:attrName>style.visibility</p:attrName>
                                        </p:attrNameLst>
                                      </p:cBhvr>
                                      <p:to>
                                        <p:strVal val="visible"/>
                                      </p:to>
                                    </p:set>
                                    <p:animEffect transition="in" filter="blinds(horizontal)">
                                      <p:cBhvr>
                                        <p:cTn id="32" dur="500"/>
                                        <p:tgtEl>
                                          <p:spTgt spid="5529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5298">
                                            <p:txEl>
                                              <p:pRg st="6" end="6"/>
                                            </p:txEl>
                                          </p:spTgt>
                                        </p:tgtEl>
                                        <p:attrNameLst>
                                          <p:attrName>style.visibility</p:attrName>
                                        </p:attrNameLst>
                                      </p:cBhvr>
                                      <p:to>
                                        <p:strVal val="visible"/>
                                      </p:to>
                                    </p:set>
                                    <p:animEffect transition="in" filter="blinds(horizontal)">
                                      <p:cBhvr>
                                        <p:cTn id="37" dur="500"/>
                                        <p:tgtEl>
                                          <p:spTgt spid="55298">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linds(horizontal)">
                                      <p:cBhvr>
                                        <p:cTn id="4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bldLvl="2"/>
      <p:bldP spid="4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内容占位符 2">
            <a:extLst>
              <a:ext uri="{FF2B5EF4-FFF2-40B4-BE49-F238E27FC236}">
                <a16:creationId xmlns:a16="http://schemas.microsoft.com/office/drawing/2014/main" id="{DBE48735-3610-7C41-9445-176BD635BE6D}"/>
              </a:ext>
            </a:extLst>
          </p:cNvPr>
          <p:cNvSpPr>
            <a:spLocks noGrp="1"/>
          </p:cNvSpPr>
          <p:nvPr>
            <p:ph idx="1"/>
          </p:nvPr>
        </p:nvSpPr>
        <p:spPr>
          <a:xfrm>
            <a:off x="440800" y="1117997"/>
            <a:ext cx="5088909" cy="4339828"/>
          </a:xfrm>
        </p:spPr>
        <p:txBody>
          <a:bodyPr/>
          <a:lstStyle/>
          <a:p>
            <a:pPr>
              <a:buClr>
                <a:srgbClr val="0000FF"/>
              </a:buClr>
              <a:buFont typeface="Monotype Sorts" pitchFamily="2" charset="2"/>
              <a:buNone/>
            </a:pPr>
            <a:r>
              <a:rPr lang="zh-CN" altLang="en-US" b="1" dirty="0">
                <a:solidFill>
                  <a:srgbClr val="FF3300"/>
                </a:solidFill>
                <a:latin typeface="Arial" panose="020B0604020202020204" pitchFamily="34" charset="0"/>
                <a:ea typeface="幼圆" pitchFamily="49" charset="-122"/>
              </a:rPr>
              <a:t>分区的分配和回收操作</a:t>
            </a:r>
            <a:endParaRPr lang="en-US" altLang="zh-CN" b="1" dirty="0">
              <a:solidFill>
                <a:srgbClr val="FF3300"/>
              </a:solidFill>
              <a:latin typeface="Arial" panose="020B0604020202020204" pitchFamily="34" charset="0"/>
              <a:ea typeface="幼圆" pitchFamily="49" charset="-122"/>
            </a:endParaRPr>
          </a:p>
          <a:p>
            <a:pPr>
              <a:buClr>
                <a:srgbClr val="0000FF"/>
              </a:buClr>
              <a:buSzPct val="50000"/>
              <a:buFont typeface="Wingdings" pitchFamily="2" charset="2"/>
              <a:buChar char="n"/>
            </a:pPr>
            <a:r>
              <a:rPr lang="zh-CN" altLang="en-US" b="1" dirty="0">
                <a:solidFill>
                  <a:srgbClr val="0000FF"/>
                </a:solidFill>
                <a:latin typeface="Arial" panose="020B0604020202020204" pitchFamily="34" charset="0"/>
                <a:ea typeface="幼圆" pitchFamily="49" charset="-122"/>
              </a:rPr>
              <a:t>分配内存</a:t>
            </a:r>
            <a:endParaRPr lang="en-US" altLang="zh-CN" b="1" dirty="0">
              <a:solidFill>
                <a:srgbClr val="0000FF"/>
              </a:solidFill>
              <a:latin typeface="Arial" panose="020B0604020202020204" pitchFamily="34" charset="0"/>
              <a:ea typeface="幼圆" pitchFamily="49" charset="-122"/>
            </a:endParaRPr>
          </a:p>
          <a:p>
            <a:pPr lvl="1">
              <a:buClr>
                <a:srgbClr val="0000FF"/>
              </a:buClr>
            </a:pPr>
            <a:r>
              <a:rPr lang="zh-CN" altLang="en-US" sz="2400" b="1" dirty="0">
                <a:solidFill>
                  <a:srgbClr val="000000"/>
                </a:solidFill>
                <a:latin typeface="Arial" panose="020B0604020202020204" pitchFamily="34" charset="0"/>
                <a:ea typeface="幼圆" pitchFamily="49" charset="-122"/>
              </a:rPr>
              <a:t>系统利用某种分配算法，从空闲分区链（表）中找到所需的分区</a:t>
            </a:r>
            <a:endParaRPr lang="en-US" altLang="zh-CN" sz="2400" b="1" dirty="0">
              <a:solidFill>
                <a:srgbClr val="000000"/>
              </a:solidFill>
              <a:latin typeface="Arial" panose="020B0604020202020204" pitchFamily="34" charset="0"/>
              <a:ea typeface="幼圆" pitchFamily="49" charset="-122"/>
            </a:endParaRPr>
          </a:p>
          <a:p>
            <a:pPr lvl="1">
              <a:buClr>
                <a:srgbClr val="0000FF"/>
              </a:buClr>
            </a:pPr>
            <a:r>
              <a:rPr lang="zh-CN" altLang="en-US" sz="2400" b="1" dirty="0">
                <a:solidFill>
                  <a:srgbClr val="000000"/>
                </a:solidFill>
                <a:latin typeface="Arial" panose="020B0604020202020204" pitchFamily="34" charset="0"/>
                <a:ea typeface="幼圆" pitchFamily="49" charset="-122"/>
              </a:rPr>
              <a:t>从该分区中划分出与请求的大小相等的内存空间分配出去</a:t>
            </a:r>
            <a:endParaRPr lang="en-US" altLang="zh-CN" sz="2400" b="1" dirty="0">
              <a:solidFill>
                <a:srgbClr val="000000"/>
              </a:solidFill>
              <a:latin typeface="Arial" panose="020B0604020202020204" pitchFamily="34" charset="0"/>
              <a:ea typeface="幼圆" pitchFamily="49" charset="-122"/>
            </a:endParaRPr>
          </a:p>
          <a:p>
            <a:pPr lvl="1">
              <a:buClr>
                <a:srgbClr val="0000FF"/>
              </a:buClr>
            </a:pPr>
            <a:r>
              <a:rPr lang="zh-CN" altLang="en-US" sz="2400" b="1" dirty="0">
                <a:solidFill>
                  <a:srgbClr val="000000"/>
                </a:solidFill>
                <a:latin typeface="Arial" panose="020B0604020202020204" pitchFamily="34" charset="0"/>
                <a:ea typeface="幼圆" pitchFamily="49" charset="-122"/>
              </a:rPr>
              <a:t>将分配区的首址返回给调用者</a:t>
            </a:r>
            <a:endParaRPr lang="zh-CN" altLang="en-US" sz="2400" b="1" dirty="0">
              <a:solidFill>
                <a:srgbClr val="0000FF"/>
              </a:solidFill>
            </a:endParaRPr>
          </a:p>
        </p:txBody>
      </p:sp>
      <p:graphicFrame>
        <p:nvGraphicFramePr>
          <p:cNvPr id="4" name="Group 158">
            <a:extLst>
              <a:ext uri="{FF2B5EF4-FFF2-40B4-BE49-F238E27FC236}">
                <a16:creationId xmlns:a16="http://schemas.microsoft.com/office/drawing/2014/main" id="{5FCC7F89-11CC-194D-8617-ED1DE73DE6FE}"/>
              </a:ext>
            </a:extLst>
          </p:cNvPr>
          <p:cNvGraphicFramePr>
            <a:graphicFrameLocks noGrp="1"/>
          </p:cNvGraphicFramePr>
          <p:nvPr/>
        </p:nvGraphicFramePr>
        <p:xfrm>
          <a:off x="6761560" y="1339455"/>
          <a:ext cx="857250" cy="4502823"/>
        </p:xfrm>
        <a:graphic>
          <a:graphicData uri="http://schemas.openxmlformats.org/drawingml/2006/table">
            <a:tbl>
              <a:tblPr/>
              <a:tblGrid>
                <a:gridCol w="857250">
                  <a:extLst>
                    <a:ext uri="{9D8B030D-6E8A-4147-A177-3AD203B41FA5}">
                      <a16:colId xmlns:a16="http://schemas.microsoft.com/office/drawing/2014/main" val="20000"/>
                    </a:ext>
                  </a:extLst>
                </a:gridCol>
              </a:tblGrid>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733">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Arial Black" pitchFamily="34" charset="0"/>
                        <a:ea typeface="幼圆" pitchFamily="49"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1"/>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3"/>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5"/>
                  </a:ext>
                </a:extLst>
              </a:tr>
              <a:tr h="379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7"/>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08"/>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0"/>
                  </a:ext>
                </a:extLst>
              </a:tr>
              <a:tr h="1599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98410">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2"/>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696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6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hlink"/>
                    </a:solidFill>
                  </a:tcPr>
                </a:tc>
                <a:extLst>
                  <a:ext uri="{0D108BD9-81ED-4DB2-BD59-A6C34878D82A}">
                    <a16:rowId xmlns:a16="http://schemas.microsoft.com/office/drawing/2014/main" val="10014"/>
                  </a:ext>
                </a:extLst>
              </a:tr>
              <a:tr h="485278">
                <a:tc>
                  <a:txBody>
                    <a:bodyPr/>
                    <a:lstStyle/>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p>
                      <a:pPr marL="0" marR="0" lvl="0" indent="0" algn="l" defTabSz="914400" rtl="0" eaLnBrk="1" fontAlgn="base" latinLnBrk="0" hangingPunct="1">
                        <a:lnSpc>
                          <a:spcPct val="75000"/>
                        </a:lnSpc>
                        <a:spcBef>
                          <a:spcPct val="20000"/>
                        </a:spcBef>
                        <a:spcAft>
                          <a:spcPct val="0"/>
                        </a:spcAft>
                        <a:buClrTx/>
                        <a:buSzTx/>
                        <a:buFontTx/>
                        <a:buNone/>
                        <a:tabLst/>
                      </a:pPr>
                      <a:endParaRPr kumimoji="1" lang="en-US" altLang="zh-CN" sz="6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56" marB="34256"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
        <p:nvSpPr>
          <p:cNvPr id="5" name="Text Box 159">
            <a:extLst>
              <a:ext uri="{FF2B5EF4-FFF2-40B4-BE49-F238E27FC236}">
                <a16:creationId xmlns:a16="http://schemas.microsoft.com/office/drawing/2014/main" id="{ACB8815B-FAB1-204C-9DF1-6CE3C4AE6584}"/>
              </a:ext>
            </a:extLst>
          </p:cNvPr>
          <p:cNvSpPr txBox="1">
            <a:spLocks noChangeArrowheads="1"/>
          </p:cNvSpPr>
          <p:nvPr/>
        </p:nvSpPr>
        <p:spPr bwMode="auto">
          <a:xfrm>
            <a:off x="6247210" y="1373982"/>
            <a:ext cx="514350"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nSpc>
                <a:spcPct val="80000"/>
              </a:lnSpc>
              <a:spcBef>
                <a:spcPct val="50000"/>
              </a:spcBef>
            </a:pPr>
            <a:r>
              <a:rPr lang="en-US" altLang="zh-CN" sz="1500">
                <a:solidFill>
                  <a:srgbClr val="0000FF"/>
                </a:solidFill>
              </a:rPr>
              <a:t> 8M</a:t>
            </a:r>
          </a:p>
          <a:p>
            <a:pPr>
              <a:lnSpc>
                <a:spcPct val="80000"/>
              </a:lnSpc>
              <a:spcBef>
                <a:spcPct val="50000"/>
              </a:spcBef>
            </a:pPr>
            <a:endParaRPr lang="en-US" altLang="zh-CN" sz="1500">
              <a:solidFill>
                <a:srgbClr val="0000FF"/>
              </a:solidFill>
            </a:endParaRPr>
          </a:p>
          <a:p>
            <a:pPr>
              <a:lnSpc>
                <a:spcPct val="80000"/>
              </a:lnSpc>
              <a:spcBef>
                <a:spcPct val="50000"/>
              </a:spcBef>
            </a:pPr>
            <a:r>
              <a:rPr lang="en-US" altLang="zh-CN" sz="1500">
                <a:solidFill>
                  <a:srgbClr val="0000FF"/>
                </a:solidFill>
              </a:rPr>
              <a:t>12M</a:t>
            </a:r>
          </a:p>
        </p:txBody>
      </p:sp>
      <p:sp>
        <p:nvSpPr>
          <p:cNvPr id="6" name="Text Box 160">
            <a:extLst>
              <a:ext uri="{FF2B5EF4-FFF2-40B4-BE49-F238E27FC236}">
                <a16:creationId xmlns:a16="http://schemas.microsoft.com/office/drawing/2014/main" id="{A37A7CE8-08B0-5C49-9885-4C975A23B84C}"/>
              </a:ext>
            </a:extLst>
          </p:cNvPr>
          <p:cNvSpPr txBox="1">
            <a:spLocks noChangeArrowheads="1"/>
          </p:cNvSpPr>
          <p:nvPr/>
        </p:nvSpPr>
        <p:spPr bwMode="auto">
          <a:xfrm>
            <a:off x="6293644" y="235029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22M</a:t>
            </a:r>
          </a:p>
        </p:txBody>
      </p:sp>
      <p:sp>
        <p:nvSpPr>
          <p:cNvPr id="7" name="Text Box 161">
            <a:extLst>
              <a:ext uri="{FF2B5EF4-FFF2-40B4-BE49-F238E27FC236}">
                <a16:creationId xmlns:a16="http://schemas.microsoft.com/office/drawing/2014/main" id="{C388EFAE-93CF-E84F-9399-387D6527C6C4}"/>
              </a:ext>
            </a:extLst>
          </p:cNvPr>
          <p:cNvSpPr txBox="1">
            <a:spLocks noChangeArrowheads="1"/>
          </p:cNvSpPr>
          <p:nvPr/>
        </p:nvSpPr>
        <p:spPr bwMode="auto">
          <a:xfrm>
            <a:off x="6247210" y="2939654"/>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18M</a:t>
            </a:r>
          </a:p>
        </p:txBody>
      </p:sp>
      <p:sp>
        <p:nvSpPr>
          <p:cNvPr id="8" name="Text Box 162">
            <a:extLst>
              <a:ext uri="{FF2B5EF4-FFF2-40B4-BE49-F238E27FC236}">
                <a16:creationId xmlns:a16="http://schemas.microsoft.com/office/drawing/2014/main" id="{4582850B-73C5-8043-8A9C-98790C2D60EF}"/>
              </a:ext>
            </a:extLst>
          </p:cNvPr>
          <p:cNvSpPr txBox="1">
            <a:spLocks noChangeArrowheads="1"/>
          </p:cNvSpPr>
          <p:nvPr/>
        </p:nvSpPr>
        <p:spPr bwMode="auto">
          <a:xfrm>
            <a:off x="6304360" y="3771900"/>
            <a:ext cx="9144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8M</a:t>
            </a:r>
          </a:p>
        </p:txBody>
      </p:sp>
      <p:sp>
        <p:nvSpPr>
          <p:cNvPr id="9" name="Text Box 163">
            <a:extLst>
              <a:ext uri="{FF2B5EF4-FFF2-40B4-BE49-F238E27FC236}">
                <a16:creationId xmlns:a16="http://schemas.microsoft.com/office/drawing/2014/main" id="{D3279E8F-6F6F-AE43-B27C-0A524E8BE770}"/>
              </a:ext>
            </a:extLst>
          </p:cNvPr>
          <p:cNvSpPr txBox="1">
            <a:spLocks noChangeArrowheads="1"/>
          </p:cNvSpPr>
          <p:nvPr/>
        </p:nvSpPr>
        <p:spPr bwMode="auto">
          <a:xfrm>
            <a:off x="6304360" y="4194573"/>
            <a:ext cx="10287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6M</a:t>
            </a:r>
          </a:p>
        </p:txBody>
      </p:sp>
      <p:sp>
        <p:nvSpPr>
          <p:cNvPr id="10" name="Text Box 164">
            <a:extLst>
              <a:ext uri="{FF2B5EF4-FFF2-40B4-BE49-F238E27FC236}">
                <a16:creationId xmlns:a16="http://schemas.microsoft.com/office/drawing/2014/main" id="{BE5023EC-5ED3-A547-B531-9827F48C321A}"/>
              </a:ext>
            </a:extLst>
          </p:cNvPr>
          <p:cNvSpPr txBox="1">
            <a:spLocks noChangeArrowheads="1"/>
          </p:cNvSpPr>
          <p:nvPr/>
        </p:nvSpPr>
        <p:spPr bwMode="auto">
          <a:xfrm>
            <a:off x="6293644" y="4814888"/>
            <a:ext cx="7429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14M</a:t>
            </a:r>
          </a:p>
        </p:txBody>
      </p:sp>
      <p:sp>
        <p:nvSpPr>
          <p:cNvPr id="11" name="Text Box 165">
            <a:extLst>
              <a:ext uri="{FF2B5EF4-FFF2-40B4-BE49-F238E27FC236}">
                <a16:creationId xmlns:a16="http://schemas.microsoft.com/office/drawing/2014/main" id="{BF754F19-3212-6A41-8916-4881860AB03B}"/>
              </a:ext>
            </a:extLst>
          </p:cNvPr>
          <p:cNvSpPr txBox="1">
            <a:spLocks noChangeArrowheads="1"/>
          </p:cNvSpPr>
          <p:nvPr/>
        </p:nvSpPr>
        <p:spPr bwMode="auto">
          <a:xfrm>
            <a:off x="6297216" y="5457825"/>
            <a:ext cx="685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sz="1500">
                <a:solidFill>
                  <a:srgbClr val="0000FF"/>
                </a:solidFill>
              </a:rPr>
              <a:t>36M</a:t>
            </a:r>
          </a:p>
        </p:txBody>
      </p:sp>
      <p:sp>
        <p:nvSpPr>
          <p:cNvPr id="12" name="TextBox 11">
            <a:extLst>
              <a:ext uri="{FF2B5EF4-FFF2-40B4-BE49-F238E27FC236}">
                <a16:creationId xmlns:a16="http://schemas.microsoft.com/office/drawing/2014/main" id="{61346965-8FAC-4A4C-A7B3-967589965C30}"/>
              </a:ext>
            </a:extLst>
          </p:cNvPr>
          <p:cNvSpPr txBox="1">
            <a:spLocks noChangeArrowheads="1"/>
          </p:cNvSpPr>
          <p:nvPr/>
        </p:nvSpPr>
        <p:spPr bwMode="auto">
          <a:xfrm>
            <a:off x="7539336" y="2196703"/>
            <a:ext cx="461665" cy="251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latin typeface="幼圆" pitchFamily="49" charset="-122"/>
                <a:ea typeface="幼圆" pitchFamily="49" charset="-122"/>
              </a:rPr>
              <a:t>某一时刻内存使用情况</a:t>
            </a:r>
          </a:p>
        </p:txBody>
      </p:sp>
      <p:sp>
        <p:nvSpPr>
          <p:cNvPr id="13" name="矩形 12">
            <a:extLst>
              <a:ext uri="{FF2B5EF4-FFF2-40B4-BE49-F238E27FC236}">
                <a16:creationId xmlns:a16="http://schemas.microsoft.com/office/drawing/2014/main" id="{E35E4A7D-5F9C-1144-859B-AF6654783EB7}"/>
              </a:ext>
            </a:extLst>
          </p:cNvPr>
          <p:cNvSpPr>
            <a:spLocks noChangeArrowheads="1"/>
          </p:cNvSpPr>
          <p:nvPr/>
        </p:nvSpPr>
        <p:spPr bwMode="auto">
          <a:xfrm>
            <a:off x="6768704" y="3570685"/>
            <a:ext cx="857250" cy="428625"/>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pSp>
        <p:nvGrpSpPr>
          <p:cNvPr id="2" name="组合 13">
            <a:extLst>
              <a:ext uri="{FF2B5EF4-FFF2-40B4-BE49-F238E27FC236}">
                <a16:creationId xmlns:a16="http://schemas.microsoft.com/office/drawing/2014/main" id="{37FACE3B-DD23-5441-95AC-0B7C3C276599}"/>
              </a:ext>
            </a:extLst>
          </p:cNvPr>
          <p:cNvGrpSpPr>
            <a:grpSpLocks/>
          </p:cNvGrpSpPr>
          <p:nvPr/>
        </p:nvGrpSpPr>
        <p:grpSpPr bwMode="auto">
          <a:xfrm>
            <a:off x="5686425" y="2607469"/>
            <a:ext cx="1028700" cy="285750"/>
            <a:chOff x="5715000" y="2057400"/>
            <a:chExt cx="1371600" cy="381000"/>
          </a:xfrm>
        </p:grpSpPr>
        <p:sp>
          <p:nvSpPr>
            <p:cNvPr id="37944" name="Line 267">
              <a:extLst>
                <a:ext uri="{FF2B5EF4-FFF2-40B4-BE49-F238E27FC236}">
                  <a16:creationId xmlns:a16="http://schemas.microsoft.com/office/drawing/2014/main" id="{1448F63F-C2A4-7B49-BE71-305E80C12996}"/>
                </a:ext>
              </a:extLst>
            </p:cNvPr>
            <p:cNvSpPr>
              <a:spLocks noChangeShapeType="1"/>
            </p:cNvSpPr>
            <p:nvPr/>
          </p:nvSpPr>
          <p:spPr bwMode="auto">
            <a:xfrm>
              <a:off x="5715000" y="2438400"/>
              <a:ext cx="13716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945" name="Line 272">
              <a:extLst>
                <a:ext uri="{FF2B5EF4-FFF2-40B4-BE49-F238E27FC236}">
                  <a16:creationId xmlns:a16="http://schemas.microsoft.com/office/drawing/2014/main" id="{606545D6-F74C-554D-9410-3C5AE8CE743E}"/>
                </a:ext>
              </a:extLst>
            </p:cNvPr>
            <p:cNvSpPr>
              <a:spLocks noChangeShapeType="1"/>
            </p:cNvSpPr>
            <p:nvPr/>
          </p:nvSpPr>
          <p:spPr bwMode="auto">
            <a:xfrm flipV="1">
              <a:off x="5715000" y="2057400"/>
              <a:ext cx="0" cy="381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7" name="矩形 16">
            <a:extLst>
              <a:ext uri="{FF2B5EF4-FFF2-40B4-BE49-F238E27FC236}">
                <a16:creationId xmlns:a16="http://schemas.microsoft.com/office/drawing/2014/main" id="{2F0F823E-6386-E745-B750-20A6DA4AD77A}"/>
              </a:ext>
            </a:extLst>
          </p:cNvPr>
          <p:cNvSpPr>
            <a:spLocks noChangeArrowheads="1"/>
          </p:cNvSpPr>
          <p:nvPr/>
        </p:nvSpPr>
        <p:spPr bwMode="auto">
          <a:xfrm>
            <a:off x="6768704" y="2893220"/>
            <a:ext cx="857250" cy="321469"/>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18" name="TextBox 17">
            <a:extLst>
              <a:ext uri="{FF2B5EF4-FFF2-40B4-BE49-F238E27FC236}">
                <a16:creationId xmlns:a16="http://schemas.microsoft.com/office/drawing/2014/main" id="{29298AFF-9B6D-FB4C-9C12-B54ADD8B5284}"/>
              </a:ext>
            </a:extLst>
          </p:cNvPr>
          <p:cNvSpPr txBox="1">
            <a:spLocks noChangeArrowheads="1"/>
          </p:cNvSpPr>
          <p:nvPr/>
        </p:nvSpPr>
        <p:spPr bwMode="auto">
          <a:xfrm>
            <a:off x="6822283" y="2893220"/>
            <a:ext cx="8036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D60093"/>
                </a:solidFill>
              </a:rPr>
              <a:t>16MB</a:t>
            </a:r>
            <a:endParaRPr lang="zh-CN" altLang="en-US">
              <a:solidFill>
                <a:srgbClr val="D60093"/>
              </a:solidFill>
            </a:endParaRPr>
          </a:p>
        </p:txBody>
      </p:sp>
      <p:sp>
        <p:nvSpPr>
          <p:cNvPr id="19" name="矩形 18">
            <a:extLst>
              <a:ext uri="{FF2B5EF4-FFF2-40B4-BE49-F238E27FC236}">
                <a16:creationId xmlns:a16="http://schemas.microsoft.com/office/drawing/2014/main" id="{805E320E-B7C2-224B-A33D-B26CF674B76B}"/>
              </a:ext>
            </a:extLst>
          </p:cNvPr>
          <p:cNvSpPr>
            <a:spLocks noChangeArrowheads="1"/>
          </p:cNvSpPr>
          <p:nvPr/>
        </p:nvSpPr>
        <p:spPr bwMode="auto">
          <a:xfrm>
            <a:off x="6768704" y="3561161"/>
            <a:ext cx="857250" cy="267890"/>
          </a:xfrm>
          <a:prstGeom prst="rect">
            <a:avLst/>
          </a:prstGeom>
          <a:solidFill>
            <a:srgbClr val="0000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cxnSp>
        <p:nvCxnSpPr>
          <p:cNvPr id="20" name="直接箭头连接符 19">
            <a:extLst>
              <a:ext uri="{FF2B5EF4-FFF2-40B4-BE49-F238E27FC236}">
                <a16:creationId xmlns:a16="http://schemas.microsoft.com/office/drawing/2014/main" id="{9E89C212-CE79-344D-A8B6-BEA5831A6EAA}"/>
              </a:ext>
            </a:extLst>
          </p:cNvPr>
          <p:cNvCxnSpPr>
            <a:cxnSpLocks noChangeShapeType="1"/>
          </p:cNvCxnSpPr>
          <p:nvPr/>
        </p:nvCxnSpPr>
        <p:spPr bwMode="auto">
          <a:xfrm>
            <a:off x="5804297" y="3696892"/>
            <a:ext cx="803672" cy="1190"/>
          </a:xfrm>
          <a:prstGeom prst="straightConnector1">
            <a:avLst/>
          </a:prstGeom>
          <a:noFill/>
          <a:ln w="38100" algn="ctr">
            <a:solidFill>
              <a:srgbClr val="0000FF"/>
            </a:solidFill>
            <a:round/>
            <a:headEnd type="none" w="sm" len="sm"/>
            <a:tailEnd type="arrow" w="med" len="med"/>
          </a:ln>
          <a:extLst>
            <a:ext uri="{909E8E84-426E-40DD-AFC4-6F175D3DCCD1}">
              <a14:hiddenFill xmlns:a14="http://schemas.microsoft.com/office/drawing/2010/main">
                <a:noFill/>
              </a14:hiddenFill>
            </a:ext>
          </a:extLst>
        </p:spPr>
      </p:cxnSp>
      <p:sp>
        <p:nvSpPr>
          <p:cNvPr id="21" name="TextBox 20">
            <a:extLst>
              <a:ext uri="{FF2B5EF4-FFF2-40B4-BE49-F238E27FC236}">
                <a16:creationId xmlns:a16="http://schemas.microsoft.com/office/drawing/2014/main" id="{EFE0D14E-866D-4742-B409-862F3948DADD}"/>
              </a:ext>
            </a:extLst>
          </p:cNvPr>
          <p:cNvSpPr txBox="1">
            <a:spLocks noChangeArrowheads="1"/>
          </p:cNvSpPr>
          <p:nvPr/>
        </p:nvSpPr>
        <p:spPr bwMode="auto">
          <a:xfrm>
            <a:off x="6740130" y="3536157"/>
            <a:ext cx="11251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最近分配</a:t>
            </a:r>
          </a:p>
        </p:txBody>
      </p:sp>
      <p:sp>
        <p:nvSpPr>
          <p:cNvPr id="22" name="TextBox 21">
            <a:extLst>
              <a:ext uri="{FF2B5EF4-FFF2-40B4-BE49-F238E27FC236}">
                <a16:creationId xmlns:a16="http://schemas.microsoft.com/office/drawing/2014/main" id="{1B58C1DE-C8D3-EC4C-8B4B-C552CF716C98}"/>
              </a:ext>
            </a:extLst>
          </p:cNvPr>
          <p:cNvSpPr txBox="1">
            <a:spLocks noChangeArrowheads="1"/>
          </p:cNvSpPr>
          <p:nvPr/>
        </p:nvSpPr>
        <p:spPr bwMode="auto">
          <a:xfrm>
            <a:off x="7511700" y="3000376"/>
            <a:ext cx="489301" cy="203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D60093"/>
                </a:solidFill>
                <a:latin typeface="幼圆" pitchFamily="49" charset="-122"/>
                <a:ea typeface="幼圆" pitchFamily="49" charset="-122"/>
              </a:rPr>
              <a:t>分配</a:t>
            </a:r>
            <a:r>
              <a:rPr lang="en-US" altLang="zh-CN">
                <a:solidFill>
                  <a:srgbClr val="D60093"/>
                </a:solidFill>
                <a:latin typeface="幼圆" pitchFamily="49" charset="-122"/>
                <a:ea typeface="幼圆" pitchFamily="49" charset="-122"/>
              </a:rPr>
              <a:t>16MB</a:t>
            </a:r>
            <a:r>
              <a:rPr lang="zh-CN" altLang="en-US">
                <a:solidFill>
                  <a:srgbClr val="D60093"/>
                </a:solidFill>
                <a:latin typeface="幼圆" pitchFamily="49" charset="-122"/>
                <a:ea typeface="幼圆" pitchFamily="49" charset="-122"/>
              </a:rPr>
              <a:t>空间</a:t>
            </a:r>
          </a:p>
        </p:txBody>
      </p:sp>
      <p:sp>
        <p:nvSpPr>
          <p:cNvPr id="23" name="Rectangle 2">
            <a:extLst>
              <a:ext uri="{FF2B5EF4-FFF2-40B4-BE49-F238E27FC236}">
                <a16:creationId xmlns:a16="http://schemas.microsoft.com/office/drawing/2014/main" id="{CDA996A1-053C-1840-8222-152EEF346EDB}"/>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977905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linds(horizontal)">
                                      <p:cBhvr>
                                        <p:cTn id="31" dur="500"/>
                                        <p:tgtEl>
                                          <p:spTgt spid="1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par>
                                <p:cTn id="38" presetID="3" presetClass="entr" presetSubtype="1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dissolve">
                                      <p:cBhvr>
                                        <p:cTn id="43"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44" fill="hold" nodeType="clickPar">
                      <p:stCondLst>
                        <p:cond delay="indefinite"/>
                      </p:stCondLst>
                      <p:childTnLst>
                        <p:par>
                          <p:cTn id="45" fill="hold" nodeType="withGroup">
                            <p:stCondLst>
                              <p:cond delay="0"/>
                            </p:stCondLst>
                            <p:childTnLst>
                              <p:par>
                                <p:cTn id="46" presetID="15" presetClass="entr" presetSubtype="0"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1000" fill="hold"/>
                                        <p:tgtEl>
                                          <p:spTgt spid="22"/>
                                        </p:tgtEl>
                                        <p:attrNameLst>
                                          <p:attrName>ppt_w</p:attrName>
                                        </p:attrNameLst>
                                      </p:cBhvr>
                                      <p:tavLst>
                                        <p:tav tm="0">
                                          <p:val>
                                            <p:fltVal val="0"/>
                                          </p:val>
                                        </p:tav>
                                        <p:tav tm="100000">
                                          <p:val>
                                            <p:strVal val="#ppt_w"/>
                                          </p:val>
                                        </p:tav>
                                      </p:tavLst>
                                    </p:anim>
                                    <p:anim calcmode="lin" valueType="num">
                                      <p:cBhvr>
                                        <p:cTn id="49" dur="1000" fill="hold"/>
                                        <p:tgtEl>
                                          <p:spTgt spid="22"/>
                                        </p:tgtEl>
                                        <p:attrNameLst>
                                          <p:attrName>ppt_h</p:attrName>
                                        </p:attrNameLst>
                                      </p:cBhvr>
                                      <p:tavLst>
                                        <p:tav tm="0">
                                          <p:val>
                                            <p:fltVal val="0"/>
                                          </p:val>
                                        </p:tav>
                                        <p:tav tm="100000">
                                          <p:val>
                                            <p:strVal val="#ppt_h"/>
                                          </p:val>
                                        </p:tav>
                                      </p:tavLst>
                                    </p:anim>
                                    <p:anim calcmode="lin" valueType="num">
                                      <p:cBhvr>
                                        <p:cTn id="50"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51"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blinds(horizontal)">
                                      <p:cBhvr>
                                        <p:cTn id="56" dur="500"/>
                                        <p:tgtEl>
                                          <p:spTgt spid="2"/>
                                        </p:tgtEl>
                                      </p:cBhvr>
                                    </p:animEffect>
                                  </p:childTnLst>
                                </p:cTn>
                              </p:par>
                              <p:par>
                                <p:cTn id="57" presetID="42" presetClass="path" presetSubtype="0" accel="50000" decel="50000" fill="hold" nodeType="withEffect">
                                  <p:stCondLst>
                                    <p:cond delay="0"/>
                                  </p:stCondLst>
                                  <p:childTnLst>
                                    <p:animMotion origin="layout" path="M -0.00122 -0.25625 L -0.00122 0.03746 " pathEditMode="relative" rAng="0" ptsTypes="AA">
                                      <p:cBhvr>
                                        <p:cTn id="58" dur="2000" fill="hold"/>
                                        <p:tgtEl>
                                          <p:spTgt spid="2"/>
                                        </p:tgtEl>
                                        <p:attrNameLst>
                                          <p:attrName>ppt_x</p:attrName>
                                          <p:attrName>ppt_y</p:attrName>
                                        </p:attrNameLst>
                                      </p:cBhvr>
                                      <p:rCtr x="0" y="14685"/>
                                    </p:animMotion>
                                  </p:childTnLst>
                                </p:cTn>
                              </p:par>
                            </p:childTnLst>
                          </p:cTn>
                        </p:par>
                      </p:childTnLst>
                    </p:cTn>
                  </p:par>
                  <p:par>
                    <p:cTn id="59" fill="hold" nodeType="clickPar">
                      <p:stCondLst>
                        <p:cond delay="indefinite"/>
                      </p:stCondLst>
                      <p:childTnLst>
                        <p:par>
                          <p:cTn id="60" fill="hold" nodeType="withGroup">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blinds(horizontal)">
                                      <p:cBhvr>
                                        <p:cTn id="63" dur="500"/>
                                        <p:tgtEl>
                                          <p:spTgt spid="17"/>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blinds(horizontal)">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animBg="1"/>
      <p:bldP spid="17" grpId="0" animBg="1"/>
      <p:bldP spid="18" grpId="0"/>
      <p:bldP spid="19" grpId="0" animBg="1"/>
      <p:bldP spid="21" grpId="0"/>
      <p:bldP spid="2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4-8">
            <a:extLst>
              <a:ext uri="{FF2B5EF4-FFF2-40B4-BE49-F238E27FC236}">
                <a16:creationId xmlns:a16="http://schemas.microsoft.com/office/drawing/2014/main" id="{06004AC4-A679-6A46-9FD4-E39F40B2A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2548" y="1393031"/>
            <a:ext cx="3911203"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TextBox 4">
            <a:extLst>
              <a:ext uri="{FF2B5EF4-FFF2-40B4-BE49-F238E27FC236}">
                <a16:creationId xmlns:a16="http://schemas.microsoft.com/office/drawing/2014/main" id="{F41F1328-379B-1B4A-8BBC-154D5B873FDF}"/>
              </a:ext>
            </a:extLst>
          </p:cNvPr>
          <p:cNvSpPr txBox="1">
            <a:spLocks noChangeArrowheads="1"/>
          </p:cNvSpPr>
          <p:nvPr/>
        </p:nvSpPr>
        <p:spPr bwMode="auto">
          <a:xfrm>
            <a:off x="2089190" y="2035969"/>
            <a:ext cx="553998" cy="198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400">
                <a:solidFill>
                  <a:srgbClr val="0000FF"/>
                </a:solidFill>
                <a:latin typeface="幼圆" pitchFamily="49" charset="-122"/>
                <a:ea typeface="幼圆" pitchFamily="49" charset="-122"/>
              </a:rPr>
              <a:t>内存分配流程</a:t>
            </a:r>
          </a:p>
        </p:txBody>
      </p:sp>
      <p:sp>
        <p:nvSpPr>
          <p:cNvPr id="5" name="Rectangle 2">
            <a:extLst>
              <a:ext uri="{FF2B5EF4-FFF2-40B4-BE49-F238E27FC236}">
                <a16:creationId xmlns:a16="http://schemas.microsoft.com/office/drawing/2014/main" id="{05B6D919-7390-A34F-BE07-DE7A402100B1}"/>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22185108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内容占位符 2">
            <a:extLst>
              <a:ext uri="{FF2B5EF4-FFF2-40B4-BE49-F238E27FC236}">
                <a16:creationId xmlns:a16="http://schemas.microsoft.com/office/drawing/2014/main" id="{7E9965AB-F537-2F44-BDE1-B0613E5177A8}"/>
              </a:ext>
            </a:extLst>
          </p:cNvPr>
          <p:cNvSpPr>
            <a:spLocks noGrp="1"/>
          </p:cNvSpPr>
          <p:nvPr>
            <p:ph idx="1"/>
          </p:nvPr>
        </p:nvSpPr>
        <p:spPr>
          <a:xfrm>
            <a:off x="1625205" y="1468041"/>
            <a:ext cx="6241256" cy="3086100"/>
          </a:xfrm>
        </p:spPr>
        <p:txBody>
          <a:bodyPr/>
          <a:lstStyle/>
          <a:p>
            <a:pPr>
              <a:buClr>
                <a:srgbClr val="0000FF"/>
              </a:buClr>
            </a:pPr>
            <a:r>
              <a:rPr lang="zh-CN" altLang="en-US" b="1">
                <a:solidFill>
                  <a:srgbClr val="0000FF"/>
                </a:solidFill>
                <a:latin typeface="Arial" panose="020B0604020202020204" pitchFamily="34" charset="0"/>
                <a:ea typeface="幼圆" pitchFamily="49" charset="-122"/>
              </a:rPr>
              <a:t>回收内存</a:t>
            </a:r>
            <a:endParaRPr lang="en-US" altLang="zh-CN" b="1">
              <a:solidFill>
                <a:srgbClr val="0000FF"/>
              </a:solidFill>
              <a:latin typeface="Arial" panose="020B0604020202020204" pitchFamily="34" charset="0"/>
              <a:ea typeface="幼圆" pitchFamily="49" charset="-122"/>
            </a:endParaRPr>
          </a:p>
          <a:p>
            <a:pPr lvl="1">
              <a:buClr>
                <a:srgbClr val="0000FF"/>
              </a:buClr>
            </a:pPr>
            <a:r>
              <a:rPr lang="en-US" altLang="zh-CN" b="1">
                <a:solidFill>
                  <a:srgbClr val="000000"/>
                </a:solidFill>
                <a:latin typeface="Arial" panose="020B0604020202020204" pitchFamily="34" charset="0"/>
                <a:ea typeface="幼圆" pitchFamily="49" charset="-122"/>
              </a:rPr>
              <a:t> </a:t>
            </a:r>
            <a:r>
              <a:rPr lang="zh-CN" altLang="en-US" b="1">
                <a:solidFill>
                  <a:srgbClr val="000000"/>
                </a:solidFill>
                <a:latin typeface="Arial" panose="020B0604020202020204" pitchFamily="34" charset="0"/>
                <a:ea typeface="幼圆" pitchFamily="49" charset="-122"/>
              </a:rPr>
              <a:t>当进程运行完毕释放内存时，系统根据回收区的首址，从空闲区链中找到相应的插入点：</a:t>
            </a:r>
          </a:p>
          <a:p>
            <a:pPr lvl="2">
              <a:buClr>
                <a:srgbClr val="0000FF"/>
              </a:buClr>
              <a:buFont typeface="Wingdings" pitchFamily="2" charset="2"/>
              <a:buChar char="Ø"/>
            </a:pPr>
            <a:r>
              <a:rPr lang="zh-CN" altLang="en-US" sz="2100" b="1">
                <a:solidFill>
                  <a:srgbClr val="000000"/>
                </a:solidFill>
                <a:latin typeface="Arial" panose="020B0604020202020204" pitchFamily="34" charset="0"/>
                <a:ea typeface="幼圆" pitchFamily="49" charset="-122"/>
              </a:rPr>
              <a:t> 回收区与插入点的前一个分区相邻接</a:t>
            </a:r>
            <a:endParaRPr lang="en-US" altLang="zh-CN" sz="2100" b="1">
              <a:solidFill>
                <a:srgbClr val="000000"/>
              </a:solidFill>
              <a:latin typeface="Arial" panose="020B0604020202020204" pitchFamily="34" charset="0"/>
              <a:ea typeface="幼圆" pitchFamily="49" charset="-122"/>
            </a:endParaRPr>
          </a:p>
          <a:p>
            <a:pPr lvl="2">
              <a:buClr>
                <a:srgbClr val="0000FF"/>
              </a:buClr>
              <a:buFont typeface="Wingdings" pitchFamily="2" charset="2"/>
              <a:buChar char="Ø"/>
            </a:pPr>
            <a:r>
              <a:rPr lang="zh-CN" altLang="en-US" sz="2100" b="1">
                <a:solidFill>
                  <a:srgbClr val="000000"/>
                </a:solidFill>
                <a:latin typeface="Arial" panose="020B0604020202020204" pitchFamily="34" charset="0"/>
                <a:ea typeface="幼圆" pitchFamily="49" charset="-122"/>
              </a:rPr>
              <a:t> 回收区与插入点的后一分区相邻接</a:t>
            </a:r>
            <a:endParaRPr lang="en-US" altLang="zh-CN" sz="2100" b="1">
              <a:solidFill>
                <a:srgbClr val="000000"/>
              </a:solidFill>
              <a:latin typeface="Arial" panose="020B0604020202020204" pitchFamily="34" charset="0"/>
              <a:ea typeface="幼圆" pitchFamily="49" charset="-122"/>
            </a:endParaRPr>
          </a:p>
          <a:p>
            <a:pPr lvl="2">
              <a:buClr>
                <a:srgbClr val="0000FF"/>
              </a:buClr>
              <a:buFont typeface="Wingdings" pitchFamily="2" charset="2"/>
              <a:buChar char="Ø"/>
            </a:pPr>
            <a:r>
              <a:rPr lang="zh-CN" altLang="en-US" sz="2100" b="1">
                <a:solidFill>
                  <a:srgbClr val="000000"/>
                </a:solidFill>
                <a:latin typeface="Arial" panose="020B0604020202020204" pitchFamily="34" charset="0"/>
                <a:ea typeface="幼圆" pitchFamily="49" charset="-122"/>
              </a:rPr>
              <a:t> 回收区同时与插入点的前、后两个分区邻接</a:t>
            </a:r>
            <a:endParaRPr lang="en-US" altLang="zh-CN" sz="2100" b="1">
              <a:solidFill>
                <a:srgbClr val="000000"/>
              </a:solidFill>
              <a:latin typeface="Arial" panose="020B0604020202020204" pitchFamily="34" charset="0"/>
              <a:ea typeface="幼圆" pitchFamily="49" charset="-122"/>
            </a:endParaRPr>
          </a:p>
          <a:p>
            <a:pPr lvl="2">
              <a:buClr>
                <a:srgbClr val="0000FF"/>
              </a:buClr>
              <a:buFont typeface="Wingdings" pitchFamily="2" charset="2"/>
              <a:buChar char="Ø"/>
            </a:pPr>
            <a:r>
              <a:rPr lang="zh-CN" altLang="en-US" sz="2100" b="1">
                <a:solidFill>
                  <a:srgbClr val="000000"/>
                </a:solidFill>
                <a:latin typeface="Arial" panose="020B0604020202020204" pitchFamily="34" charset="0"/>
                <a:ea typeface="幼圆" pitchFamily="49" charset="-122"/>
              </a:rPr>
              <a:t> 回收区不与任何分区邻接</a:t>
            </a:r>
            <a:endParaRPr lang="zh-CN" altLang="en-US" sz="2100" b="1">
              <a:solidFill>
                <a:srgbClr val="000000"/>
              </a:solidFill>
            </a:endParaRPr>
          </a:p>
        </p:txBody>
      </p:sp>
      <p:sp>
        <p:nvSpPr>
          <p:cNvPr id="4" name="Rectangle 2">
            <a:extLst>
              <a:ext uri="{FF2B5EF4-FFF2-40B4-BE49-F238E27FC236}">
                <a16:creationId xmlns:a16="http://schemas.microsoft.com/office/drawing/2014/main" id="{F78A11A8-EBE8-6C48-AEB2-23B5E1BB67B4}"/>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3337652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Effect transition="in" filter="blinds(horizontal)">
                                      <p:cBhvr>
                                        <p:cTn id="7" dur="500"/>
                                        <p:tgtEl>
                                          <p:spTgt spid="593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9394">
                                            <p:txEl>
                                              <p:pRg st="1" end="1"/>
                                            </p:txEl>
                                          </p:spTgt>
                                        </p:tgtEl>
                                        <p:attrNameLst>
                                          <p:attrName>style.visibility</p:attrName>
                                        </p:attrNameLst>
                                      </p:cBhvr>
                                      <p:to>
                                        <p:strVal val="visible"/>
                                      </p:to>
                                    </p:set>
                                    <p:animEffect transition="in" filter="blinds(horizontal)">
                                      <p:cBhvr>
                                        <p:cTn id="12" dur="500"/>
                                        <p:tgtEl>
                                          <p:spTgt spid="593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9394">
                                            <p:txEl>
                                              <p:pRg st="2" end="2"/>
                                            </p:txEl>
                                          </p:spTgt>
                                        </p:tgtEl>
                                        <p:attrNameLst>
                                          <p:attrName>style.visibility</p:attrName>
                                        </p:attrNameLst>
                                      </p:cBhvr>
                                      <p:to>
                                        <p:strVal val="visible"/>
                                      </p:to>
                                    </p:set>
                                    <p:animEffect transition="in" filter="blinds(horizontal)">
                                      <p:cBhvr>
                                        <p:cTn id="17" dur="500"/>
                                        <p:tgtEl>
                                          <p:spTgt spid="5939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9394">
                                            <p:txEl>
                                              <p:pRg st="3" end="3"/>
                                            </p:txEl>
                                          </p:spTgt>
                                        </p:tgtEl>
                                        <p:attrNameLst>
                                          <p:attrName>style.visibility</p:attrName>
                                        </p:attrNameLst>
                                      </p:cBhvr>
                                      <p:to>
                                        <p:strVal val="visible"/>
                                      </p:to>
                                    </p:set>
                                    <p:animEffect transition="in" filter="blinds(horizontal)">
                                      <p:cBhvr>
                                        <p:cTn id="22" dur="500"/>
                                        <p:tgtEl>
                                          <p:spTgt spid="5939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9394">
                                            <p:txEl>
                                              <p:pRg st="4" end="4"/>
                                            </p:txEl>
                                          </p:spTgt>
                                        </p:tgtEl>
                                        <p:attrNameLst>
                                          <p:attrName>style.visibility</p:attrName>
                                        </p:attrNameLst>
                                      </p:cBhvr>
                                      <p:to>
                                        <p:strVal val="visible"/>
                                      </p:to>
                                    </p:set>
                                    <p:animEffect transition="in" filter="blinds(horizontal)">
                                      <p:cBhvr>
                                        <p:cTn id="27" dur="500"/>
                                        <p:tgtEl>
                                          <p:spTgt spid="5939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9394">
                                            <p:txEl>
                                              <p:pRg st="5" end="5"/>
                                            </p:txEl>
                                          </p:spTgt>
                                        </p:tgtEl>
                                        <p:attrNameLst>
                                          <p:attrName>style.visibility</p:attrName>
                                        </p:attrNameLst>
                                      </p:cBhvr>
                                      <p:to>
                                        <p:strVal val="visible"/>
                                      </p:to>
                                    </p:set>
                                    <p:animEffect transition="in" filter="blinds(horizontal)">
                                      <p:cBhvr>
                                        <p:cTn id="32" dur="500"/>
                                        <p:tgtEl>
                                          <p:spTgt spid="5939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矩形 28">
            <a:extLst>
              <a:ext uri="{FF2B5EF4-FFF2-40B4-BE49-F238E27FC236}">
                <a16:creationId xmlns:a16="http://schemas.microsoft.com/office/drawing/2014/main" id="{9673C63E-5CEB-1E47-A22B-BEA6514B533D}"/>
              </a:ext>
            </a:extLst>
          </p:cNvPr>
          <p:cNvSpPr>
            <a:spLocks noChangeArrowheads="1"/>
          </p:cNvSpPr>
          <p:nvPr/>
        </p:nvSpPr>
        <p:spPr bwMode="auto">
          <a:xfrm>
            <a:off x="1143000" y="857250"/>
            <a:ext cx="6858000" cy="5143500"/>
          </a:xfrm>
          <a:prstGeom prst="rect">
            <a:avLst/>
          </a:prstGeom>
          <a:solidFill>
            <a:srgbClr val="FFFFFF"/>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graphicFrame>
        <p:nvGraphicFramePr>
          <p:cNvPr id="4" name="Group 111">
            <a:extLst>
              <a:ext uri="{FF2B5EF4-FFF2-40B4-BE49-F238E27FC236}">
                <a16:creationId xmlns:a16="http://schemas.microsoft.com/office/drawing/2014/main" id="{65AB231E-DA60-944D-9217-F933BE19FB3F}"/>
              </a:ext>
            </a:extLst>
          </p:cNvPr>
          <p:cNvGraphicFramePr>
            <a:graphicFrameLocks noGrp="1"/>
          </p:cNvGraphicFramePr>
          <p:nvPr/>
        </p:nvGraphicFramePr>
        <p:xfrm>
          <a:off x="2171700" y="2114551"/>
          <a:ext cx="1371600" cy="2171701"/>
        </p:xfrm>
        <a:graphic>
          <a:graphicData uri="http://schemas.openxmlformats.org/drawingml/2006/table">
            <a:tbl>
              <a:tblPr/>
              <a:tblGrid>
                <a:gridCol w="1371600">
                  <a:extLst>
                    <a:ext uri="{9D8B030D-6E8A-4147-A177-3AD203B41FA5}">
                      <a16:colId xmlns:a16="http://schemas.microsoft.com/office/drawing/2014/main" val="20000"/>
                    </a:ext>
                  </a:extLst>
                </a:gridCol>
              </a:tblGrid>
              <a:tr h="4560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036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036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084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90" marB="3429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5" name="Group 112">
            <a:extLst>
              <a:ext uri="{FF2B5EF4-FFF2-40B4-BE49-F238E27FC236}">
                <a16:creationId xmlns:a16="http://schemas.microsoft.com/office/drawing/2014/main" id="{750DC6C4-C1C0-1A42-8B7C-D6561E5D9D6D}"/>
              </a:ext>
            </a:extLst>
          </p:cNvPr>
          <p:cNvGraphicFramePr>
            <a:graphicFrameLocks noGrp="1"/>
          </p:cNvGraphicFramePr>
          <p:nvPr/>
        </p:nvGraphicFramePr>
        <p:xfrm>
          <a:off x="4114800" y="2114550"/>
          <a:ext cx="1257300" cy="2172998"/>
        </p:xfrm>
        <a:graphic>
          <a:graphicData uri="http://schemas.openxmlformats.org/drawingml/2006/table">
            <a:tbl>
              <a:tblPr/>
              <a:tblGrid>
                <a:gridCol w="1257300">
                  <a:extLst>
                    <a:ext uri="{9D8B030D-6E8A-4147-A177-3AD203B41FA5}">
                      <a16:colId xmlns:a16="http://schemas.microsoft.com/office/drawing/2014/main" val="20000"/>
                    </a:ext>
                  </a:extLst>
                </a:gridCol>
              </a:tblGrid>
              <a:tr h="457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8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8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500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dirty="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6" name="Group 113">
            <a:extLst>
              <a:ext uri="{FF2B5EF4-FFF2-40B4-BE49-F238E27FC236}">
                <a16:creationId xmlns:a16="http://schemas.microsoft.com/office/drawing/2014/main" id="{AE2ADA87-369E-9549-AF71-1C7734138554}"/>
              </a:ext>
            </a:extLst>
          </p:cNvPr>
          <p:cNvGraphicFramePr>
            <a:graphicFrameLocks noGrp="1"/>
          </p:cNvGraphicFramePr>
          <p:nvPr/>
        </p:nvGraphicFramePr>
        <p:xfrm>
          <a:off x="6229350" y="2114550"/>
          <a:ext cx="1257300" cy="2172998"/>
        </p:xfrm>
        <a:graphic>
          <a:graphicData uri="http://schemas.openxmlformats.org/drawingml/2006/table">
            <a:tbl>
              <a:tblPr/>
              <a:tblGrid>
                <a:gridCol w="1257300">
                  <a:extLst>
                    <a:ext uri="{9D8B030D-6E8A-4147-A177-3AD203B41FA5}">
                      <a16:colId xmlns:a16="http://schemas.microsoft.com/office/drawing/2014/main" val="20000"/>
                    </a:ext>
                  </a:extLst>
                </a:gridCol>
              </a:tblGrid>
              <a:tr h="457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88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88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886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500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zh-CN" sz="2100" b="0" i="0" u="none" strike="noStrike" cap="none" normalizeH="0" baseline="0">
                        <a:ln>
                          <a:noFill/>
                        </a:ln>
                        <a:solidFill>
                          <a:schemeClr val="tx1"/>
                        </a:solidFill>
                        <a:effectLst/>
                        <a:latin typeface="Times New Roman" pitchFamily="18" charset="0"/>
                        <a:ea typeface="宋体" pitchFamily="2" charset="-122"/>
                      </a:endParaRPr>
                    </a:p>
                  </a:txBody>
                  <a:tcPr marL="68580" marR="68580" marT="34286" marB="342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41003" name="Text Box 90">
            <a:extLst>
              <a:ext uri="{FF2B5EF4-FFF2-40B4-BE49-F238E27FC236}">
                <a16:creationId xmlns:a16="http://schemas.microsoft.com/office/drawing/2014/main" id="{70A82B9B-0F9B-154A-B030-CBF7A4A41710}"/>
              </a:ext>
            </a:extLst>
          </p:cNvPr>
          <p:cNvSpPr txBox="1">
            <a:spLocks noChangeArrowheads="1"/>
          </p:cNvSpPr>
          <p:nvPr/>
        </p:nvSpPr>
        <p:spPr bwMode="auto">
          <a:xfrm>
            <a:off x="2514600" y="2628901"/>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F1</a:t>
            </a:r>
          </a:p>
        </p:txBody>
      </p:sp>
      <p:sp>
        <p:nvSpPr>
          <p:cNvPr id="41004" name="Text Box 91">
            <a:extLst>
              <a:ext uri="{FF2B5EF4-FFF2-40B4-BE49-F238E27FC236}">
                <a16:creationId xmlns:a16="http://schemas.microsoft.com/office/drawing/2014/main" id="{5F18C7B8-EF1A-8E42-AF25-6029420BF092}"/>
              </a:ext>
            </a:extLst>
          </p:cNvPr>
          <p:cNvSpPr txBox="1">
            <a:spLocks noChangeArrowheads="1"/>
          </p:cNvSpPr>
          <p:nvPr/>
        </p:nvSpPr>
        <p:spPr bwMode="auto">
          <a:xfrm>
            <a:off x="2457450" y="2971801"/>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回收区</a:t>
            </a:r>
          </a:p>
        </p:txBody>
      </p:sp>
      <p:sp>
        <p:nvSpPr>
          <p:cNvPr id="41005" name="Text Box 92">
            <a:extLst>
              <a:ext uri="{FF2B5EF4-FFF2-40B4-BE49-F238E27FC236}">
                <a16:creationId xmlns:a16="http://schemas.microsoft.com/office/drawing/2014/main" id="{BB102460-F041-A84D-91B2-610FC59D1F0B}"/>
              </a:ext>
            </a:extLst>
          </p:cNvPr>
          <p:cNvSpPr txBox="1">
            <a:spLocks noChangeArrowheads="1"/>
          </p:cNvSpPr>
          <p:nvPr/>
        </p:nvSpPr>
        <p:spPr bwMode="auto">
          <a:xfrm>
            <a:off x="4400550" y="2971801"/>
            <a:ext cx="1085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回收区</a:t>
            </a:r>
          </a:p>
        </p:txBody>
      </p:sp>
      <p:sp>
        <p:nvSpPr>
          <p:cNvPr id="41006" name="Text Box 93">
            <a:extLst>
              <a:ext uri="{FF2B5EF4-FFF2-40B4-BE49-F238E27FC236}">
                <a16:creationId xmlns:a16="http://schemas.microsoft.com/office/drawing/2014/main" id="{611D79D9-833D-D54A-B045-E302DC4353B3}"/>
              </a:ext>
            </a:extLst>
          </p:cNvPr>
          <p:cNvSpPr txBox="1">
            <a:spLocks noChangeArrowheads="1"/>
          </p:cNvSpPr>
          <p:nvPr/>
        </p:nvSpPr>
        <p:spPr bwMode="auto">
          <a:xfrm>
            <a:off x="6400800" y="3000376"/>
            <a:ext cx="91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回收区</a:t>
            </a:r>
          </a:p>
        </p:txBody>
      </p:sp>
      <p:sp>
        <p:nvSpPr>
          <p:cNvPr id="41007" name="Text Box 94">
            <a:extLst>
              <a:ext uri="{FF2B5EF4-FFF2-40B4-BE49-F238E27FC236}">
                <a16:creationId xmlns:a16="http://schemas.microsoft.com/office/drawing/2014/main" id="{084C0E39-3267-1F40-B713-3E57EE48681F}"/>
              </a:ext>
            </a:extLst>
          </p:cNvPr>
          <p:cNvSpPr txBox="1">
            <a:spLocks noChangeArrowheads="1"/>
          </p:cNvSpPr>
          <p:nvPr/>
        </p:nvSpPr>
        <p:spPr bwMode="auto">
          <a:xfrm>
            <a:off x="4400550" y="3371851"/>
            <a:ext cx="51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F2</a:t>
            </a:r>
          </a:p>
        </p:txBody>
      </p:sp>
      <p:sp>
        <p:nvSpPr>
          <p:cNvPr id="41008" name="Text Box 95">
            <a:extLst>
              <a:ext uri="{FF2B5EF4-FFF2-40B4-BE49-F238E27FC236}">
                <a16:creationId xmlns:a16="http://schemas.microsoft.com/office/drawing/2014/main" id="{8037FABE-A53C-3448-8ECA-0D10D4F4588E}"/>
              </a:ext>
            </a:extLst>
          </p:cNvPr>
          <p:cNvSpPr txBox="1">
            <a:spLocks noChangeArrowheads="1"/>
          </p:cNvSpPr>
          <p:nvPr/>
        </p:nvSpPr>
        <p:spPr bwMode="auto">
          <a:xfrm>
            <a:off x="6572250" y="2571751"/>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F1</a:t>
            </a:r>
          </a:p>
        </p:txBody>
      </p:sp>
      <p:sp>
        <p:nvSpPr>
          <p:cNvPr id="41009" name="Text Box 96">
            <a:extLst>
              <a:ext uri="{FF2B5EF4-FFF2-40B4-BE49-F238E27FC236}">
                <a16:creationId xmlns:a16="http://schemas.microsoft.com/office/drawing/2014/main" id="{D776E0A1-355A-8B40-B922-22EDCE9EC12B}"/>
              </a:ext>
            </a:extLst>
          </p:cNvPr>
          <p:cNvSpPr txBox="1">
            <a:spLocks noChangeArrowheads="1"/>
          </p:cNvSpPr>
          <p:nvPr/>
        </p:nvSpPr>
        <p:spPr bwMode="auto">
          <a:xfrm>
            <a:off x="6629400" y="3371851"/>
            <a:ext cx="400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F2</a:t>
            </a:r>
          </a:p>
        </p:txBody>
      </p:sp>
      <p:sp>
        <p:nvSpPr>
          <p:cNvPr id="41010" name="AutoShape 97">
            <a:extLst>
              <a:ext uri="{FF2B5EF4-FFF2-40B4-BE49-F238E27FC236}">
                <a16:creationId xmlns:a16="http://schemas.microsoft.com/office/drawing/2014/main" id="{9C81DDEE-5ACB-A340-B9EA-D61B65CB0533}"/>
              </a:ext>
            </a:extLst>
          </p:cNvPr>
          <p:cNvSpPr>
            <a:spLocks/>
          </p:cNvSpPr>
          <p:nvPr/>
        </p:nvSpPr>
        <p:spPr bwMode="auto">
          <a:xfrm>
            <a:off x="3543300" y="2571750"/>
            <a:ext cx="57150" cy="800100"/>
          </a:xfrm>
          <a:prstGeom prst="rightBrace">
            <a:avLst>
              <a:gd name="adj1" fmla="val 116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41011" name="AutoShape 98">
            <a:extLst>
              <a:ext uri="{FF2B5EF4-FFF2-40B4-BE49-F238E27FC236}">
                <a16:creationId xmlns:a16="http://schemas.microsoft.com/office/drawing/2014/main" id="{83844EA8-DEB1-D547-A1F0-911F6C862D6F}"/>
              </a:ext>
            </a:extLst>
          </p:cNvPr>
          <p:cNvSpPr>
            <a:spLocks/>
          </p:cNvSpPr>
          <p:nvPr/>
        </p:nvSpPr>
        <p:spPr bwMode="auto">
          <a:xfrm>
            <a:off x="5372100" y="2914650"/>
            <a:ext cx="57150" cy="800100"/>
          </a:xfrm>
          <a:prstGeom prst="rightBrace">
            <a:avLst>
              <a:gd name="adj1" fmla="val 11666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41012" name="AutoShape 99">
            <a:extLst>
              <a:ext uri="{FF2B5EF4-FFF2-40B4-BE49-F238E27FC236}">
                <a16:creationId xmlns:a16="http://schemas.microsoft.com/office/drawing/2014/main" id="{CBDE3A4C-EAE4-8F41-8221-81856E2A4BBC}"/>
              </a:ext>
            </a:extLst>
          </p:cNvPr>
          <p:cNvSpPr>
            <a:spLocks/>
          </p:cNvSpPr>
          <p:nvPr/>
        </p:nvSpPr>
        <p:spPr bwMode="auto">
          <a:xfrm>
            <a:off x="7486650" y="2571750"/>
            <a:ext cx="114300" cy="1143000"/>
          </a:xfrm>
          <a:prstGeom prst="rightBrace">
            <a:avLst>
              <a:gd name="adj1" fmla="val 8333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solidFill>
                <a:srgbClr val="000000"/>
              </a:solidFill>
              <a:latin typeface="幼圆" pitchFamily="49" charset="-122"/>
              <a:ea typeface="幼圆" pitchFamily="49" charset="-122"/>
            </a:endParaRPr>
          </a:p>
        </p:txBody>
      </p:sp>
      <p:sp>
        <p:nvSpPr>
          <p:cNvPr id="17" name="AutoShape 100">
            <a:extLst>
              <a:ext uri="{FF2B5EF4-FFF2-40B4-BE49-F238E27FC236}">
                <a16:creationId xmlns:a16="http://schemas.microsoft.com/office/drawing/2014/main" id="{4E1463AC-BB1D-F441-8D52-894F8C35913F}"/>
              </a:ext>
            </a:extLst>
          </p:cNvPr>
          <p:cNvSpPr>
            <a:spLocks noChangeArrowheads="1"/>
          </p:cNvSpPr>
          <p:nvPr/>
        </p:nvSpPr>
        <p:spPr bwMode="auto">
          <a:xfrm>
            <a:off x="1371600" y="1660923"/>
            <a:ext cx="571500" cy="910828"/>
          </a:xfrm>
          <a:prstGeom prst="wedgeRectCallout">
            <a:avLst>
              <a:gd name="adj1" fmla="val 86250"/>
              <a:gd name="adj2" fmla="val 47472"/>
            </a:avLst>
          </a:prstGeom>
          <a:solidFill>
            <a:srgbClr val="0000FF"/>
          </a:solidFill>
          <a:ln w="9525">
            <a:solidFill>
              <a:schemeClr val="tx1"/>
            </a:solidFill>
            <a:miter lim="800000"/>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合并后首地址</a:t>
            </a:r>
          </a:p>
        </p:txBody>
      </p:sp>
      <p:sp>
        <p:nvSpPr>
          <p:cNvPr id="18" name="AutoShape 101">
            <a:extLst>
              <a:ext uri="{FF2B5EF4-FFF2-40B4-BE49-F238E27FC236}">
                <a16:creationId xmlns:a16="http://schemas.microsoft.com/office/drawing/2014/main" id="{4BC49FE5-F80E-2842-87AA-D9376854C7E0}"/>
              </a:ext>
            </a:extLst>
          </p:cNvPr>
          <p:cNvSpPr>
            <a:spLocks noChangeArrowheads="1"/>
          </p:cNvSpPr>
          <p:nvPr/>
        </p:nvSpPr>
        <p:spPr bwMode="auto">
          <a:xfrm>
            <a:off x="3314700" y="1750219"/>
            <a:ext cx="1657350" cy="285750"/>
          </a:xfrm>
          <a:prstGeom prst="wedgeRectCallout">
            <a:avLst>
              <a:gd name="adj1" fmla="val -1292"/>
              <a:gd name="adj2" fmla="val 377917"/>
            </a:avLst>
          </a:prstGeom>
          <a:solidFill>
            <a:srgbClr val="0000FF"/>
          </a:solidFill>
          <a:ln w="9525">
            <a:solidFill>
              <a:schemeClr val="tx1"/>
            </a:solidFill>
            <a:miter lim="800000"/>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FFFFFF"/>
                </a:solidFill>
                <a:latin typeface="幼圆" pitchFamily="49" charset="-122"/>
                <a:ea typeface="幼圆" pitchFamily="49" charset="-122"/>
              </a:rPr>
              <a:t>合并后首地址</a:t>
            </a:r>
          </a:p>
        </p:txBody>
      </p:sp>
      <p:sp>
        <p:nvSpPr>
          <p:cNvPr id="19" name="AutoShape 102">
            <a:extLst>
              <a:ext uri="{FF2B5EF4-FFF2-40B4-BE49-F238E27FC236}">
                <a16:creationId xmlns:a16="http://schemas.microsoft.com/office/drawing/2014/main" id="{A0E81CD2-1A4E-DB4A-AAF2-6E4050B199AE}"/>
              </a:ext>
            </a:extLst>
          </p:cNvPr>
          <p:cNvSpPr>
            <a:spLocks noChangeArrowheads="1"/>
          </p:cNvSpPr>
          <p:nvPr/>
        </p:nvSpPr>
        <p:spPr bwMode="auto">
          <a:xfrm>
            <a:off x="5486400" y="1771650"/>
            <a:ext cx="571500" cy="800100"/>
          </a:xfrm>
          <a:prstGeom prst="wedgeRectCallout">
            <a:avLst>
              <a:gd name="adj1" fmla="val 76250"/>
              <a:gd name="adj2" fmla="val 49255"/>
            </a:avLst>
          </a:prstGeom>
          <a:solidFill>
            <a:srgbClr val="0000FF"/>
          </a:solidFill>
          <a:ln w="9525">
            <a:solidFill>
              <a:schemeClr val="tx1"/>
            </a:solidFill>
            <a:miter lim="800000"/>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合并后首地址</a:t>
            </a:r>
          </a:p>
        </p:txBody>
      </p:sp>
      <p:sp>
        <p:nvSpPr>
          <p:cNvPr id="41016" name="Text Box 103">
            <a:extLst>
              <a:ext uri="{FF2B5EF4-FFF2-40B4-BE49-F238E27FC236}">
                <a16:creationId xmlns:a16="http://schemas.microsoft.com/office/drawing/2014/main" id="{932D4860-9565-E847-87A0-974A28AE5E50}"/>
              </a:ext>
            </a:extLst>
          </p:cNvPr>
          <p:cNvSpPr txBox="1">
            <a:spLocks noChangeArrowheads="1"/>
          </p:cNvSpPr>
          <p:nvPr/>
        </p:nvSpPr>
        <p:spPr bwMode="auto">
          <a:xfrm>
            <a:off x="3600450" y="2743201"/>
            <a:ext cx="400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合并</a:t>
            </a:r>
          </a:p>
        </p:txBody>
      </p:sp>
      <p:sp>
        <p:nvSpPr>
          <p:cNvPr id="41017" name="Text Box 104">
            <a:extLst>
              <a:ext uri="{FF2B5EF4-FFF2-40B4-BE49-F238E27FC236}">
                <a16:creationId xmlns:a16="http://schemas.microsoft.com/office/drawing/2014/main" id="{F6640A7F-8E6C-6C4B-BC64-C8F9DDEC9EE7}"/>
              </a:ext>
            </a:extLst>
          </p:cNvPr>
          <p:cNvSpPr txBox="1">
            <a:spLocks noChangeArrowheads="1"/>
          </p:cNvSpPr>
          <p:nvPr/>
        </p:nvSpPr>
        <p:spPr bwMode="auto">
          <a:xfrm>
            <a:off x="5372100" y="3028951"/>
            <a:ext cx="400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合并</a:t>
            </a:r>
          </a:p>
        </p:txBody>
      </p:sp>
      <p:sp>
        <p:nvSpPr>
          <p:cNvPr id="41018" name="Text Box 105">
            <a:extLst>
              <a:ext uri="{FF2B5EF4-FFF2-40B4-BE49-F238E27FC236}">
                <a16:creationId xmlns:a16="http://schemas.microsoft.com/office/drawing/2014/main" id="{AE22FB7C-E58E-E44C-A1C8-7D6EBD40BC6F}"/>
              </a:ext>
            </a:extLst>
          </p:cNvPr>
          <p:cNvSpPr txBox="1">
            <a:spLocks noChangeArrowheads="1"/>
          </p:cNvSpPr>
          <p:nvPr/>
        </p:nvSpPr>
        <p:spPr bwMode="auto">
          <a:xfrm>
            <a:off x="7600950" y="2800351"/>
            <a:ext cx="400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合并</a:t>
            </a:r>
          </a:p>
        </p:txBody>
      </p:sp>
      <p:sp>
        <p:nvSpPr>
          <p:cNvPr id="41019" name="Text Box 106">
            <a:extLst>
              <a:ext uri="{FF2B5EF4-FFF2-40B4-BE49-F238E27FC236}">
                <a16:creationId xmlns:a16="http://schemas.microsoft.com/office/drawing/2014/main" id="{AE441517-2871-AF44-B24C-06A597FC427F}"/>
              </a:ext>
            </a:extLst>
          </p:cNvPr>
          <p:cNvSpPr txBox="1">
            <a:spLocks noChangeArrowheads="1"/>
          </p:cNvSpPr>
          <p:nvPr/>
        </p:nvSpPr>
        <p:spPr bwMode="auto">
          <a:xfrm>
            <a:off x="2457450" y="4400551"/>
            <a:ext cx="7429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a:solidFill>
                  <a:srgbClr val="000000"/>
                </a:solidFill>
                <a:latin typeface="幼圆" pitchFamily="49" charset="-122"/>
                <a:ea typeface="幼圆" pitchFamily="49" charset="-122"/>
              </a:rPr>
              <a:t>（</a:t>
            </a:r>
            <a:r>
              <a:rPr lang="en-US" altLang="zh-CN">
                <a:solidFill>
                  <a:srgbClr val="000000"/>
                </a:solidFill>
                <a:latin typeface="幼圆" pitchFamily="49" charset="-122"/>
                <a:ea typeface="幼圆" pitchFamily="49" charset="-122"/>
              </a:rPr>
              <a:t>a</a:t>
            </a:r>
            <a:r>
              <a:rPr lang="zh-CN" altLang="en-US">
                <a:solidFill>
                  <a:srgbClr val="000000"/>
                </a:solidFill>
                <a:latin typeface="幼圆" pitchFamily="49" charset="-122"/>
                <a:ea typeface="幼圆" pitchFamily="49" charset="-122"/>
              </a:rPr>
              <a:t>）</a:t>
            </a:r>
          </a:p>
        </p:txBody>
      </p:sp>
      <p:sp>
        <p:nvSpPr>
          <p:cNvPr id="41020" name="Text Box 107">
            <a:extLst>
              <a:ext uri="{FF2B5EF4-FFF2-40B4-BE49-F238E27FC236}">
                <a16:creationId xmlns:a16="http://schemas.microsoft.com/office/drawing/2014/main" id="{4584F919-839B-6042-8B52-6FFEACA17A43}"/>
              </a:ext>
            </a:extLst>
          </p:cNvPr>
          <p:cNvSpPr txBox="1">
            <a:spLocks noChangeArrowheads="1"/>
          </p:cNvSpPr>
          <p:nvPr/>
        </p:nvSpPr>
        <p:spPr bwMode="auto">
          <a:xfrm>
            <a:off x="4572000" y="4400551"/>
            <a:ext cx="7429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(b)</a:t>
            </a:r>
          </a:p>
        </p:txBody>
      </p:sp>
      <p:sp>
        <p:nvSpPr>
          <p:cNvPr id="41021" name="Text Box 108">
            <a:extLst>
              <a:ext uri="{FF2B5EF4-FFF2-40B4-BE49-F238E27FC236}">
                <a16:creationId xmlns:a16="http://schemas.microsoft.com/office/drawing/2014/main" id="{812F0509-9355-064D-B0A0-402B277FC8D5}"/>
              </a:ext>
            </a:extLst>
          </p:cNvPr>
          <p:cNvSpPr txBox="1">
            <a:spLocks noChangeArrowheads="1"/>
          </p:cNvSpPr>
          <p:nvPr/>
        </p:nvSpPr>
        <p:spPr bwMode="auto">
          <a:xfrm>
            <a:off x="6572250" y="4400551"/>
            <a:ext cx="571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00"/>
                </a:solidFill>
                <a:latin typeface="幼圆" pitchFamily="49" charset="-122"/>
                <a:ea typeface="幼圆" pitchFamily="49" charset="-122"/>
              </a:rPr>
              <a:t>(c)</a:t>
            </a:r>
          </a:p>
        </p:txBody>
      </p:sp>
      <p:sp>
        <p:nvSpPr>
          <p:cNvPr id="41022" name="Text Box 109">
            <a:extLst>
              <a:ext uri="{FF2B5EF4-FFF2-40B4-BE49-F238E27FC236}">
                <a16:creationId xmlns:a16="http://schemas.microsoft.com/office/drawing/2014/main" id="{856F1ABC-6DC5-2B4B-AEA0-870D3E0E38BD}"/>
              </a:ext>
            </a:extLst>
          </p:cNvPr>
          <p:cNvSpPr txBox="1">
            <a:spLocks noChangeArrowheads="1"/>
          </p:cNvSpPr>
          <p:nvPr/>
        </p:nvSpPr>
        <p:spPr bwMode="auto">
          <a:xfrm>
            <a:off x="3143251" y="5089923"/>
            <a:ext cx="287536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zh-CN" altLang="en-US" sz="2100">
                <a:solidFill>
                  <a:srgbClr val="0000FF"/>
                </a:solidFill>
                <a:latin typeface="幼圆" pitchFamily="49" charset="-122"/>
                <a:ea typeface="幼圆" pitchFamily="49" charset="-122"/>
              </a:rPr>
              <a:t>内存回收时的情况</a:t>
            </a:r>
          </a:p>
        </p:txBody>
      </p:sp>
      <p:sp>
        <p:nvSpPr>
          <p:cNvPr id="27" name="AutoShape 110">
            <a:extLst>
              <a:ext uri="{FF2B5EF4-FFF2-40B4-BE49-F238E27FC236}">
                <a16:creationId xmlns:a16="http://schemas.microsoft.com/office/drawing/2014/main" id="{20888A69-4941-2A41-9F84-59499A4A2637}"/>
              </a:ext>
            </a:extLst>
          </p:cNvPr>
          <p:cNvSpPr>
            <a:spLocks noChangeArrowheads="1"/>
          </p:cNvSpPr>
          <p:nvPr/>
        </p:nvSpPr>
        <p:spPr bwMode="auto">
          <a:xfrm flipV="1">
            <a:off x="1371600" y="3371850"/>
            <a:ext cx="571500" cy="1396604"/>
          </a:xfrm>
          <a:prstGeom prst="wedgeRoundRectCallout">
            <a:avLst>
              <a:gd name="adj1" fmla="val 87681"/>
              <a:gd name="adj2" fmla="val 74694"/>
              <a:gd name="adj3" fmla="val 16667"/>
            </a:avLst>
          </a:prstGeom>
          <a:solidFill>
            <a:srgbClr val="CC3399"/>
          </a:solidFill>
          <a:ln w="9525">
            <a:solidFill>
              <a:schemeClr val="tx1"/>
            </a:solidFill>
            <a:miter lim="800000"/>
            <a:headEnd/>
            <a:tailEnd/>
          </a:ln>
        </p:spPr>
        <p:txBody>
          <a:bodyPr rot="10800000"/>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FFFFFF"/>
                </a:solidFill>
                <a:latin typeface="幼圆" pitchFamily="49" charset="-122"/>
                <a:ea typeface="幼圆" pitchFamily="49" charset="-122"/>
              </a:rPr>
              <a:t>回收区首地址</a:t>
            </a:r>
          </a:p>
        </p:txBody>
      </p:sp>
      <p:sp>
        <p:nvSpPr>
          <p:cNvPr id="28" name="AutoShape 115">
            <a:extLst>
              <a:ext uri="{FF2B5EF4-FFF2-40B4-BE49-F238E27FC236}">
                <a16:creationId xmlns:a16="http://schemas.microsoft.com/office/drawing/2014/main" id="{9AA243CD-6FB7-BA45-967B-30CF21E6D4E8}"/>
              </a:ext>
            </a:extLst>
          </p:cNvPr>
          <p:cNvSpPr>
            <a:spLocks noChangeArrowheads="1"/>
          </p:cNvSpPr>
          <p:nvPr/>
        </p:nvSpPr>
        <p:spPr bwMode="auto">
          <a:xfrm>
            <a:off x="1200150" y="2686050"/>
            <a:ext cx="800100" cy="285750"/>
          </a:xfrm>
          <a:prstGeom prst="wedgeRoundRectCallout">
            <a:avLst>
              <a:gd name="adj1" fmla="val 72769"/>
              <a:gd name="adj2" fmla="val 50000"/>
              <a:gd name="adj3" fmla="val 16667"/>
            </a:avLst>
          </a:prstGeom>
          <a:solidFill>
            <a:schemeClr val="hlink"/>
          </a:solidFill>
          <a:ln w="9525">
            <a:solidFill>
              <a:schemeClr val="tx1"/>
            </a:solidFill>
            <a:miter lim="800000"/>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1500">
                <a:solidFill>
                  <a:srgbClr val="000000"/>
                </a:solidFill>
                <a:latin typeface="幼圆" pitchFamily="49" charset="-122"/>
                <a:ea typeface="幼圆" pitchFamily="49" charset="-122"/>
              </a:rPr>
              <a:t>插入点</a:t>
            </a:r>
          </a:p>
        </p:txBody>
      </p:sp>
      <p:sp>
        <p:nvSpPr>
          <p:cNvPr id="30" name="矩形 29">
            <a:extLst>
              <a:ext uri="{FF2B5EF4-FFF2-40B4-BE49-F238E27FC236}">
                <a16:creationId xmlns:a16="http://schemas.microsoft.com/office/drawing/2014/main" id="{486F1EA8-E1E4-C54F-8035-83218BF11F3B}"/>
              </a:ext>
            </a:extLst>
          </p:cNvPr>
          <p:cNvSpPr>
            <a:spLocks noChangeArrowheads="1"/>
          </p:cNvSpPr>
          <p:nvPr/>
        </p:nvSpPr>
        <p:spPr bwMode="auto">
          <a:xfrm>
            <a:off x="2189561" y="2571751"/>
            <a:ext cx="1339453" cy="803672"/>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1" name="矩形 30">
            <a:extLst>
              <a:ext uri="{FF2B5EF4-FFF2-40B4-BE49-F238E27FC236}">
                <a16:creationId xmlns:a16="http://schemas.microsoft.com/office/drawing/2014/main" id="{3657AB2E-0BEC-054A-BA75-DAC540AADD9A}"/>
              </a:ext>
            </a:extLst>
          </p:cNvPr>
          <p:cNvSpPr>
            <a:spLocks noChangeArrowheads="1"/>
          </p:cNvSpPr>
          <p:nvPr/>
        </p:nvSpPr>
        <p:spPr bwMode="auto">
          <a:xfrm>
            <a:off x="4127897" y="2946797"/>
            <a:ext cx="1232297" cy="803672"/>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32" name="矩形 31">
            <a:extLst>
              <a:ext uri="{FF2B5EF4-FFF2-40B4-BE49-F238E27FC236}">
                <a16:creationId xmlns:a16="http://schemas.microsoft.com/office/drawing/2014/main" id="{D9BC796D-BB37-C547-8722-602137253EA9}"/>
              </a:ext>
            </a:extLst>
          </p:cNvPr>
          <p:cNvSpPr>
            <a:spLocks noChangeArrowheads="1"/>
          </p:cNvSpPr>
          <p:nvPr/>
        </p:nvSpPr>
        <p:spPr bwMode="auto">
          <a:xfrm>
            <a:off x="6236495" y="2571751"/>
            <a:ext cx="1232297" cy="1178719"/>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Tree>
    <p:extLst>
      <p:ext uri="{BB962C8B-B14F-4D97-AF65-F5344CB8AC3E}">
        <p14:creationId xmlns:p14="http://schemas.microsoft.com/office/powerpoint/2010/main" val="1333846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0-#ppt_w/2"/>
                                          </p:val>
                                        </p:tav>
                                        <p:tav tm="100000">
                                          <p:val>
                                            <p:strVal val="#ppt_x"/>
                                          </p:val>
                                        </p:tav>
                                      </p:tavLst>
                                    </p:anim>
                                    <p:anim calcmode="lin" valueType="num">
                                      <p:cBhvr additive="base">
                                        <p:cTn id="14" dur="500" fill="hold"/>
                                        <p:tgtEl>
                                          <p:spTgt spid="2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blinds(horizontal)">
                                      <p:cBhvr>
                                        <p:cTn id="25" dur="500"/>
                                        <p:tgtEl>
                                          <p:spTgt spid="3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whoosh.wav"/>
                                        </p:tgtEl>
                                      </p:cMediaNode>
                                    </p:audio>
                                  </p:sub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blinds(horizontal)">
                                      <p:cBhvr>
                                        <p:cTn id="36" dur="500"/>
                                        <p:tgtEl>
                                          <p:spTgt spid="3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0-#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linds(horizontal)">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autoUpdateAnimBg="0"/>
      <p:bldP spid="18" grpId="0" animBg="1" autoUpdateAnimBg="0"/>
      <p:bldP spid="19" grpId="0" animBg="1" autoUpdateAnimBg="0"/>
      <p:bldP spid="27" grpId="0" animBg="1" autoUpdateAnimBg="0"/>
      <p:bldP spid="28" grpId="0" animBg="1" autoUpdateAnimBg="0"/>
      <p:bldP spid="30" grpId="0" animBg="1"/>
      <p:bldP spid="31" grpId="0" animBg="1"/>
      <p:bldP spid="3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4-10">
            <a:extLst>
              <a:ext uri="{FF2B5EF4-FFF2-40B4-BE49-F238E27FC236}">
                <a16:creationId xmlns:a16="http://schemas.microsoft.com/office/drawing/2014/main" id="{4A0C8CC0-DA85-404D-8831-1E29E9658C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8110" y="1285876"/>
            <a:ext cx="5514975" cy="444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8" name="TextBox 3">
            <a:extLst>
              <a:ext uri="{FF2B5EF4-FFF2-40B4-BE49-F238E27FC236}">
                <a16:creationId xmlns:a16="http://schemas.microsoft.com/office/drawing/2014/main" id="{241CA0A8-4F07-7F4C-968A-9A033D807014}"/>
              </a:ext>
            </a:extLst>
          </p:cNvPr>
          <p:cNvSpPr txBox="1">
            <a:spLocks noChangeArrowheads="1"/>
          </p:cNvSpPr>
          <p:nvPr/>
        </p:nvSpPr>
        <p:spPr bwMode="auto">
          <a:xfrm>
            <a:off x="1656161" y="1593057"/>
            <a:ext cx="18359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内存回收流程</a:t>
            </a:r>
          </a:p>
        </p:txBody>
      </p:sp>
      <p:sp>
        <p:nvSpPr>
          <p:cNvPr id="5" name="Rectangle 2">
            <a:extLst>
              <a:ext uri="{FF2B5EF4-FFF2-40B4-BE49-F238E27FC236}">
                <a16:creationId xmlns:a16="http://schemas.microsoft.com/office/drawing/2014/main" id="{450FF678-DCB1-894C-A946-EF7CEC406960}"/>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29895402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7C4B4DB-CC33-1841-B2A0-0004A251AA68}"/>
              </a:ext>
            </a:extLst>
          </p:cNvPr>
          <p:cNvSpPr>
            <a:spLocks noGrp="1"/>
          </p:cNvSpPr>
          <p:nvPr>
            <p:ph idx="1"/>
          </p:nvPr>
        </p:nvSpPr>
        <p:spPr>
          <a:xfrm>
            <a:off x="656612" y="1054480"/>
            <a:ext cx="4879796" cy="2946797"/>
          </a:xfrm>
        </p:spPr>
        <p:txBody>
          <a:bodyPr/>
          <a:lstStyle/>
          <a:p>
            <a:pPr>
              <a:buClr>
                <a:srgbClr val="0000FF"/>
              </a:buClr>
            </a:pPr>
            <a:r>
              <a:rPr lang="zh-CN" altLang="en-US" sz="2000" b="1" dirty="0">
                <a:solidFill>
                  <a:srgbClr val="D60093"/>
                </a:solidFill>
                <a:latin typeface="幼圆" pitchFamily="49" charset="-122"/>
                <a:ea typeface="幼圆" pitchFamily="49" charset="-122"/>
              </a:rPr>
              <a:t>连续分配的重要特点</a:t>
            </a:r>
            <a:endParaRPr lang="en-US" altLang="zh-CN" sz="2000" b="1" dirty="0">
              <a:solidFill>
                <a:srgbClr val="D60093"/>
              </a:solidFill>
              <a:latin typeface="幼圆" pitchFamily="49" charset="-122"/>
              <a:ea typeface="幼圆" pitchFamily="49" charset="-122"/>
            </a:endParaRPr>
          </a:p>
          <a:p>
            <a:pPr lvl="1">
              <a:buClr>
                <a:srgbClr val="0000FF"/>
              </a:buClr>
            </a:pPr>
            <a:r>
              <a:rPr lang="zh-CN" altLang="en-US" sz="2000" b="1" dirty="0">
                <a:solidFill>
                  <a:srgbClr val="000000"/>
                </a:solidFill>
                <a:latin typeface="幼圆" pitchFamily="49" charset="-122"/>
                <a:ea typeface="幼圆" pitchFamily="49" charset="-122"/>
              </a:rPr>
              <a:t>一个系统或用户程序必须被装入一片连续的内存空间</a:t>
            </a:r>
            <a:endParaRPr lang="en-US" altLang="zh-CN" sz="2000" b="1" dirty="0">
              <a:solidFill>
                <a:srgbClr val="000000"/>
              </a:solidFill>
              <a:latin typeface="幼圆" pitchFamily="49" charset="-122"/>
              <a:ea typeface="幼圆" pitchFamily="49" charset="-122"/>
            </a:endParaRPr>
          </a:p>
          <a:p>
            <a:pPr>
              <a:buClr>
                <a:srgbClr val="0000FF"/>
              </a:buClr>
            </a:pPr>
            <a:r>
              <a:rPr lang="zh-CN" altLang="en-US" sz="2000" b="1" dirty="0">
                <a:solidFill>
                  <a:srgbClr val="0000FF"/>
                </a:solidFill>
                <a:latin typeface="幼圆" pitchFamily="49" charset="-122"/>
                <a:ea typeface="幼圆" pitchFamily="49" charset="-122"/>
              </a:rPr>
              <a:t>紧凑</a:t>
            </a:r>
            <a:endParaRPr lang="en-US" altLang="zh-CN" sz="2000" b="1" dirty="0">
              <a:solidFill>
                <a:srgbClr val="0000FF"/>
              </a:solidFill>
              <a:latin typeface="幼圆" pitchFamily="49" charset="-122"/>
              <a:ea typeface="幼圆" pitchFamily="49" charset="-122"/>
            </a:endParaRPr>
          </a:p>
          <a:p>
            <a:pPr lvl="1">
              <a:buClr>
                <a:srgbClr val="0000FF"/>
              </a:buClr>
            </a:pPr>
            <a:r>
              <a:rPr lang="zh-CN" altLang="en-US" sz="2000" b="1" dirty="0">
                <a:solidFill>
                  <a:srgbClr val="000000"/>
                </a:solidFill>
                <a:latin typeface="幼圆" pitchFamily="49" charset="-122"/>
                <a:ea typeface="幼圆" pitchFamily="49" charset="-122"/>
              </a:rPr>
              <a:t>移动内存中的作业位置，把原来分散的小分区拼接成一个大分区</a:t>
            </a:r>
          </a:p>
        </p:txBody>
      </p:sp>
      <p:sp>
        <p:nvSpPr>
          <p:cNvPr id="5" name="Text Box 77">
            <a:extLst>
              <a:ext uri="{FF2B5EF4-FFF2-40B4-BE49-F238E27FC236}">
                <a16:creationId xmlns:a16="http://schemas.microsoft.com/office/drawing/2014/main" id="{C9CC73F4-D8EC-8C4A-9C09-EE5937B032BB}"/>
              </a:ext>
            </a:extLst>
          </p:cNvPr>
          <p:cNvSpPr txBox="1">
            <a:spLocks noChangeArrowheads="1"/>
          </p:cNvSpPr>
          <p:nvPr/>
        </p:nvSpPr>
        <p:spPr bwMode="auto">
          <a:xfrm>
            <a:off x="6192442" y="5113735"/>
            <a:ext cx="1674019" cy="3693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(b)</a:t>
            </a:r>
            <a:r>
              <a:rPr lang="zh-CN" altLang="en-US">
                <a:solidFill>
                  <a:srgbClr val="0000FF"/>
                </a:solidFill>
              </a:rPr>
              <a:t>程序移动后</a:t>
            </a:r>
          </a:p>
        </p:txBody>
      </p:sp>
      <p:sp>
        <p:nvSpPr>
          <p:cNvPr id="43013" name="矩形 47">
            <a:extLst>
              <a:ext uri="{FF2B5EF4-FFF2-40B4-BE49-F238E27FC236}">
                <a16:creationId xmlns:a16="http://schemas.microsoft.com/office/drawing/2014/main" id="{A05DE673-00D6-7041-8E2A-77CEF2D817EF}"/>
              </a:ext>
            </a:extLst>
          </p:cNvPr>
          <p:cNvSpPr>
            <a:spLocks noChangeArrowheads="1"/>
          </p:cNvSpPr>
          <p:nvPr/>
        </p:nvSpPr>
        <p:spPr bwMode="auto">
          <a:xfrm>
            <a:off x="6113860" y="1759744"/>
            <a:ext cx="1565672" cy="3239691"/>
          </a:xfrm>
          <a:prstGeom prst="rect">
            <a:avLst/>
          </a:prstGeom>
          <a:solidFill>
            <a:srgbClr val="FFFFFF"/>
          </a:solidFill>
          <a:ln w="19050"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7" name="矩形 6">
            <a:extLst>
              <a:ext uri="{FF2B5EF4-FFF2-40B4-BE49-F238E27FC236}">
                <a16:creationId xmlns:a16="http://schemas.microsoft.com/office/drawing/2014/main" id="{7C177023-CEA4-E546-92F6-0C214DEEBC89}"/>
              </a:ext>
            </a:extLst>
          </p:cNvPr>
          <p:cNvSpPr/>
          <p:nvPr/>
        </p:nvSpPr>
        <p:spPr bwMode="auto">
          <a:xfrm>
            <a:off x="6113860" y="3595689"/>
            <a:ext cx="1565672" cy="432197"/>
          </a:xfrm>
          <a:prstGeom prst="rect">
            <a:avLst/>
          </a:prstGeom>
          <a:solidFill>
            <a:srgbClr val="0070C0"/>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8F8F8"/>
                </a:solidFill>
                <a:effectLst>
                  <a:outerShdw blurRad="38100" dist="38100" dir="2700000" algn="tl">
                    <a:srgbClr val="000000"/>
                  </a:outerShdw>
                </a:effectLst>
              </a:rPr>
              <a:t>进程</a:t>
            </a:r>
            <a:r>
              <a:rPr lang="en-US" altLang="zh-CN">
                <a:solidFill>
                  <a:srgbClr val="F8F8F8"/>
                </a:solidFill>
                <a:effectLst>
                  <a:outerShdw blurRad="38100" dist="38100" dir="2700000" algn="tl">
                    <a:srgbClr val="000000"/>
                  </a:outerShdw>
                </a:effectLst>
              </a:rPr>
              <a:t>6</a:t>
            </a:r>
            <a:endParaRPr lang="zh-CN" altLang="en-US">
              <a:solidFill>
                <a:srgbClr val="F8F8F8"/>
              </a:solidFill>
              <a:effectLst>
                <a:outerShdw blurRad="38100" dist="38100" dir="2700000" algn="tl">
                  <a:srgbClr val="000000"/>
                </a:outerShdw>
              </a:effectLst>
            </a:endParaRPr>
          </a:p>
        </p:txBody>
      </p:sp>
      <p:sp>
        <p:nvSpPr>
          <p:cNvPr id="8" name="矩形 7">
            <a:extLst>
              <a:ext uri="{FF2B5EF4-FFF2-40B4-BE49-F238E27FC236}">
                <a16:creationId xmlns:a16="http://schemas.microsoft.com/office/drawing/2014/main" id="{16A3D725-22CB-E14C-B5D4-7B345AEB7196}"/>
              </a:ext>
            </a:extLst>
          </p:cNvPr>
          <p:cNvSpPr/>
          <p:nvPr/>
        </p:nvSpPr>
        <p:spPr bwMode="auto">
          <a:xfrm>
            <a:off x="6113860" y="2137173"/>
            <a:ext cx="1565672" cy="378619"/>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8F8F8"/>
                </a:solidFill>
                <a:effectLst>
                  <a:outerShdw blurRad="38100" dist="38100" dir="2700000" algn="tl">
                    <a:srgbClr val="000000"/>
                  </a:outerShdw>
                </a:effectLst>
              </a:rPr>
              <a:t>进程</a:t>
            </a:r>
            <a:r>
              <a:rPr lang="en-US" altLang="zh-CN">
                <a:solidFill>
                  <a:srgbClr val="F8F8F8"/>
                </a:solidFill>
                <a:effectLst>
                  <a:outerShdw blurRad="38100" dist="38100" dir="2700000" algn="tl">
                    <a:srgbClr val="000000"/>
                  </a:outerShdw>
                </a:effectLst>
              </a:rPr>
              <a:t>1</a:t>
            </a:r>
            <a:endParaRPr lang="zh-CN" altLang="en-US">
              <a:solidFill>
                <a:srgbClr val="F8F8F8"/>
              </a:solidFill>
              <a:effectLst>
                <a:outerShdw blurRad="38100" dist="38100" dir="2700000" algn="tl">
                  <a:srgbClr val="000000"/>
                </a:outerShdw>
              </a:effectLst>
            </a:endParaRPr>
          </a:p>
        </p:txBody>
      </p:sp>
      <p:sp>
        <p:nvSpPr>
          <p:cNvPr id="9" name="矩形 8">
            <a:extLst>
              <a:ext uri="{FF2B5EF4-FFF2-40B4-BE49-F238E27FC236}">
                <a16:creationId xmlns:a16="http://schemas.microsoft.com/office/drawing/2014/main" id="{24F9E4A0-2262-DA4E-8EDB-517EC6711D80}"/>
              </a:ext>
            </a:extLst>
          </p:cNvPr>
          <p:cNvSpPr/>
          <p:nvPr/>
        </p:nvSpPr>
        <p:spPr bwMode="auto">
          <a:xfrm>
            <a:off x="6113860" y="1759744"/>
            <a:ext cx="1565672" cy="377429"/>
          </a:xfrm>
          <a:prstGeom prst="rect">
            <a:avLst/>
          </a:prstGeom>
          <a:solidFill>
            <a:srgbClr val="0000FF"/>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8F8F8"/>
                </a:solidFill>
                <a:effectLst>
                  <a:outerShdw blurRad="38100" dist="38100" dir="2700000" algn="tl">
                    <a:srgbClr val="000000"/>
                  </a:outerShdw>
                </a:effectLst>
              </a:rPr>
              <a:t>操作系统</a:t>
            </a:r>
          </a:p>
        </p:txBody>
      </p:sp>
      <p:sp>
        <p:nvSpPr>
          <p:cNvPr id="43017" name="TextBox 53">
            <a:extLst>
              <a:ext uri="{FF2B5EF4-FFF2-40B4-BE49-F238E27FC236}">
                <a16:creationId xmlns:a16="http://schemas.microsoft.com/office/drawing/2014/main" id="{92C3C7CE-B961-704F-92DB-C34C579BC3B9}"/>
              </a:ext>
            </a:extLst>
          </p:cNvPr>
          <p:cNvSpPr txBox="1">
            <a:spLocks noChangeArrowheads="1"/>
          </p:cNvSpPr>
          <p:nvPr/>
        </p:nvSpPr>
        <p:spPr bwMode="auto">
          <a:xfrm>
            <a:off x="6492479" y="2515791"/>
            <a:ext cx="971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10KB</a:t>
            </a:r>
            <a:endParaRPr lang="zh-CN" altLang="en-US">
              <a:solidFill>
                <a:srgbClr val="0000FF"/>
              </a:solidFill>
            </a:endParaRPr>
          </a:p>
        </p:txBody>
      </p:sp>
      <p:sp>
        <p:nvSpPr>
          <p:cNvPr id="43018" name="TextBox 54">
            <a:extLst>
              <a:ext uri="{FF2B5EF4-FFF2-40B4-BE49-F238E27FC236}">
                <a16:creationId xmlns:a16="http://schemas.microsoft.com/office/drawing/2014/main" id="{9F145C94-DD6B-F14E-9857-67C399CD11A4}"/>
              </a:ext>
            </a:extLst>
          </p:cNvPr>
          <p:cNvSpPr txBox="1">
            <a:spLocks noChangeArrowheads="1"/>
          </p:cNvSpPr>
          <p:nvPr/>
        </p:nvSpPr>
        <p:spPr bwMode="auto">
          <a:xfrm>
            <a:off x="6492479" y="3218261"/>
            <a:ext cx="971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30KB</a:t>
            </a:r>
            <a:endParaRPr lang="zh-CN" altLang="en-US">
              <a:solidFill>
                <a:srgbClr val="0000FF"/>
              </a:solidFill>
            </a:endParaRPr>
          </a:p>
        </p:txBody>
      </p:sp>
      <p:sp>
        <p:nvSpPr>
          <p:cNvPr id="43019" name="TextBox 55">
            <a:extLst>
              <a:ext uri="{FF2B5EF4-FFF2-40B4-BE49-F238E27FC236}">
                <a16:creationId xmlns:a16="http://schemas.microsoft.com/office/drawing/2014/main" id="{D24C1579-9474-1F49-AA98-69D2545CC8A4}"/>
              </a:ext>
            </a:extLst>
          </p:cNvPr>
          <p:cNvSpPr txBox="1">
            <a:spLocks noChangeArrowheads="1"/>
          </p:cNvSpPr>
          <p:nvPr/>
        </p:nvSpPr>
        <p:spPr bwMode="auto">
          <a:xfrm>
            <a:off x="6492479" y="4005263"/>
            <a:ext cx="971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14KB</a:t>
            </a:r>
            <a:endParaRPr lang="zh-CN" altLang="en-US">
              <a:solidFill>
                <a:srgbClr val="0000FF"/>
              </a:solidFill>
            </a:endParaRPr>
          </a:p>
        </p:txBody>
      </p:sp>
      <p:sp>
        <p:nvSpPr>
          <p:cNvPr id="43020" name="TextBox 56">
            <a:extLst>
              <a:ext uri="{FF2B5EF4-FFF2-40B4-BE49-F238E27FC236}">
                <a16:creationId xmlns:a16="http://schemas.microsoft.com/office/drawing/2014/main" id="{ACB6642D-D6C7-7043-AC71-D2BFF9E2A86A}"/>
              </a:ext>
            </a:extLst>
          </p:cNvPr>
          <p:cNvSpPr txBox="1">
            <a:spLocks noChangeArrowheads="1"/>
          </p:cNvSpPr>
          <p:nvPr/>
        </p:nvSpPr>
        <p:spPr bwMode="auto">
          <a:xfrm>
            <a:off x="6492479" y="4622007"/>
            <a:ext cx="971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26KB</a:t>
            </a:r>
            <a:endParaRPr lang="zh-CN" altLang="en-US">
              <a:solidFill>
                <a:srgbClr val="0000FF"/>
              </a:solidFill>
            </a:endParaRPr>
          </a:p>
        </p:txBody>
      </p:sp>
      <p:sp>
        <p:nvSpPr>
          <p:cNvPr id="14" name="矩形 13">
            <a:extLst>
              <a:ext uri="{FF2B5EF4-FFF2-40B4-BE49-F238E27FC236}">
                <a16:creationId xmlns:a16="http://schemas.microsoft.com/office/drawing/2014/main" id="{98707306-ED84-614A-A109-81D783CC92AA}"/>
              </a:ext>
            </a:extLst>
          </p:cNvPr>
          <p:cNvSpPr/>
          <p:nvPr/>
        </p:nvSpPr>
        <p:spPr bwMode="auto">
          <a:xfrm>
            <a:off x="6113860" y="2839641"/>
            <a:ext cx="1565672" cy="323850"/>
          </a:xfrm>
          <a:prstGeom prst="rect">
            <a:avLst/>
          </a:prstGeom>
          <a:solidFill>
            <a:srgbClr val="FFCC00"/>
          </a:solidFill>
          <a:ln w="9525" cap="flat" cmpd="sng" algn="ctr">
            <a:solidFill>
              <a:schemeClr val="tx1"/>
            </a:solidFill>
            <a:prstDash val="solid"/>
            <a:round/>
            <a:headEnd type="none" w="med" len="med"/>
            <a:tailEnd type="none" w="med" len="med"/>
          </a:ln>
          <a:effec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0000FF"/>
                </a:solidFill>
                <a:effectLst>
                  <a:outerShdw blurRad="38100" dist="38100" dir="2700000" algn="tl">
                    <a:srgbClr val="000000"/>
                  </a:outerShdw>
                </a:effectLst>
              </a:rPr>
              <a:t>进程</a:t>
            </a:r>
            <a:r>
              <a:rPr lang="en-US" altLang="zh-CN">
                <a:solidFill>
                  <a:srgbClr val="0000FF"/>
                </a:solidFill>
                <a:effectLst>
                  <a:outerShdw blurRad="38100" dist="38100" dir="2700000" algn="tl">
                    <a:srgbClr val="000000"/>
                  </a:outerShdw>
                </a:effectLst>
              </a:rPr>
              <a:t>3</a:t>
            </a:r>
            <a:endParaRPr lang="zh-CN" altLang="en-US">
              <a:solidFill>
                <a:srgbClr val="0000FF"/>
              </a:solidFill>
              <a:effectLst>
                <a:outerShdw blurRad="38100" dist="38100" dir="2700000" algn="tl">
                  <a:srgbClr val="000000"/>
                </a:outerShdw>
              </a:effectLst>
            </a:endParaRPr>
          </a:p>
        </p:txBody>
      </p:sp>
      <p:sp>
        <p:nvSpPr>
          <p:cNvPr id="15" name="矩形 14">
            <a:extLst>
              <a:ext uri="{FF2B5EF4-FFF2-40B4-BE49-F238E27FC236}">
                <a16:creationId xmlns:a16="http://schemas.microsoft.com/office/drawing/2014/main" id="{3409EF11-EFBB-694A-BE45-C497533F829D}"/>
              </a:ext>
            </a:extLst>
          </p:cNvPr>
          <p:cNvSpPr>
            <a:spLocks noChangeArrowheads="1"/>
          </p:cNvSpPr>
          <p:nvPr/>
        </p:nvSpPr>
        <p:spPr bwMode="auto">
          <a:xfrm>
            <a:off x="6113860" y="4305300"/>
            <a:ext cx="1565672" cy="386954"/>
          </a:xfrm>
          <a:prstGeom prst="rect">
            <a:avLst/>
          </a:prstGeom>
          <a:solidFill>
            <a:srgbClr val="FFFF99"/>
          </a:solidFill>
          <a:ln w="9525" algn="ctr">
            <a:solidFill>
              <a:schemeClr val="tx1"/>
            </a:solidFill>
            <a:round/>
            <a:headEnd/>
            <a:tailEnd/>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0000FF"/>
                </a:solidFill>
              </a:rPr>
              <a:t>进程</a:t>
            </a:r>
            <a:r>
              <a:rPr lang="en-US" altLang="zh-CN">
                <a:solidFill>
                  <a:srgbClr val="0000FF"/>
                </a:solidFill>
              </a:rPr>
              <a:t>9</a:t>
            </a:r>
            <a:endParaRPr lang="zh-CN" altLang="en-US">
              <a:solidFill>
                <a:srgbClr val="0000FF"/>
              </a:solidFill>
            </a:endParaRPr>
          </a:p>
        </p:txBody>
      </p:sp>
      <p:grpSp>
        <p:nvGrpSpPr>
          <p:cNvPr id="2" name="组合 62">
            <a:extLst>
              <a:ext uri="{FF2B5EF4-FFF2-40B4-BE49-F238E27FC236}">
                <a16:creationId xmlns:a16="http://schemas.microsoft.com/office/drawing/2014/main" id="{B1771876-97F8-8D44-B78C-042652332F6E}"/>
              </a:ext>
            </a:extLst>
          </p:cNvPr>
          <p:cNvGrpSpPr>
            <a:grpSpLocks/>
          </p:cNvGrpSpPr>
          <p:nvPr/>
        </p:nvGrpSpPr>
        <p:grpSpPr bwMode="auto">
          <a:xfrm>
            <a:off x="6216519" y="4076348"/>
            <a:ext cx="1379817" cy="810815"/>
            <a:chOff x="5612095" y="4196312"/>
            <a:chExt cx="1840223" cy="1080121"/>
          </a:xfrm>
          <a:solidFill>
            <a:srgbClr val="FFFFFF"/>
          </a:solidFill>
        </p:grpSpPr>
        <p:sp>
          <p:nvSpPr>
            <p:cNvPr id="17" name="矩形 57">
              <a:extLst>
                <a:ext uri="{FF2B5EF4-FFF2-40B4-BE49-F238E27FC236}">
                  <a16:creationId xmlns:a16="http://schemas.microsoft.com/office/drawing/2014/main" id="{A6607B34-1417-7648-A11C-28BF80D143FF}"/>
                </a:ext>
              </a:extLst>
            </p:cNvPr>
            <p:cNvSpPr>
              <a:spLocks noChangeArrowheads="1"/>
            </p:cNvSpPr>
            <p:nvPr/>
          </p:nvSpPr>
          <p:spPr bwMode="auto">
            <a:xfrm>
              <a:off x="5612095" y="4196312"/>
              <a:ext cx="1656183" cy="1080121"/>
            </a:xfrm>
            <a:prstGeom prst="rect">
              <a:avLst/>
            </a:prstGeom>
            <a:grpFill/>
            <a:ln w="9525" algn="ctr">
              <a:noFill/>
              <a:round/>
              <a:headEnd/>
              <a:tailEnd/>
            </a:ln>
          </p:spPr>
          <p:txBody>
            <a:bodyPr/>
            <a:lstStyle/>
            <a:p>
              <a:pPr>
                <a:defRPr/>
              </a:pPr>
              <a:endParaRPr lang="zh-CN" altLang="en-US"/>
            </a:p>
          </p:txBody>
        </p:sp>
        <p:sp>
          <p:nvSpPr>
            <p:cNvPr id="18" name="TextBox 58">
              <a:extLst>
                <a:ext uri="{FF2B5EF4-FFF2-40B4-BE49-F238E27FC236}">
                  <a16:creationId xmlns:a16="http://schemas.microsoft.com/office/drawing/2014/main" id="{44A19AB4-1328-5443-AA7A-4D2DE8495C2F}"/>
                </a:ext>
              </a:extLst>
            </p:cNvPr>
            <p:cNvSpPr txBox="1">
              <a:spLocks noChangeArrowheads="1"/>
            </p:cNvSpPr>
            <p:nvPr/>
          </p:nvSpPr>
          <p:spPr bwMode="auto">
            <a:xfrm>
              <a:off x="6228182" y="4670880"/>
              <a:ext cx="1224136" cy="492003"/>
            </a:xfrm>
            <a:prstGeom prst="rect">
              <a:avLst/>
            </a:prstGeom>
            <a:grpFill/>
            <a:ln w="9525">
              <a:noFill/>
              <a:miter lim="800000"/>
              <a:headEnd/>
              <a:tailEnd/>
            </a:ln>
          </p:spPr>
          <p:txBody>
            <a:bodyPr>
              <a:spAutoFit/>
            </a:bodyPr>
            <a:lstStyle/>
            <a:p>
              <a:pPr>
                <a:defRPr/>
              </a:pPr>
              <a:r>
                <a:rPr lang="en-US" altLang="zh-CN" dirty="0">
                  <a:solidFill>
                    <a:srgbClr val="0000FF"/>
                  </a:solidFill>
                </a:rPr>
                <a:t>80KB</a:t>
              </a:r>
              <a:endParaRPr lang="zh-CN" altLang="en-US" dirty="0">
                <a:solidFill>
                  <a:srgbClr val="0000FF"/>
                </a:solidFill>
              </a:endParaRPr>
            </a:p>
          </p:txBody>
        </p:sp>
      </p:grpSp>
      <p:sp>
        <p:nvSpPr>
          <p:cNvPr id="19" name="Text Box 77">
            <a:extLst>
              <a:ext uri="{FF2B5EF4-FFF2-40B4-BE49-F238E27FC236}">
                <a16:creationId xmlns:a16="http://schemas.microsoft.com/office/drawing/2014/main" id="{B83A4A42-CAF2-F44E-BA3B-AC47F0960698}"/>
              </a:ext>
            </a:extLst>
          </p:cNvPr>
          <p:cNvSpPr txBox="1">
            <a:spLocks noChangeArrowheads="1"/>
          </p:cNvSpPr>
          <p:nvPr/>
        </p:nvSpPr>
        <p:spPr bwMode="auto">
          <a:xfrm>
            <a:off x="6207920" y="5111354"/>
            <a:ext cx="16740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50000"/>
              </a:spcBef>
            </a:pPr>
            <a:r>
              <a:rPr lang="en-US" altLang="zh-CN">
                <a:solidFill>
                  <a:srgbClr val="0000FF"/>
                </a:solidFill>
              </a:rPr>
              <a:t>(a)</a:t>
            </a:r>
            <a:r>
              <a:rPr lang="zh-CN" altLang="en-US">
                <a:solidFill>
                  <a:srgbClr val="0000FF"/>
                </a:solidFill>
              </a:rPr>
              <a:t>程序移动前</a:t>
            </a:r>
          </a:p>
        </p:txBody>
      </p:sp>
      <p:sp>
        <p:nvSpPr>
          <p:cNvPr id="20" name="TextBox 19">
            <a:extLst>
              <a:ext uri="{FF2B5EF4-FFF2-40B4-BE49-F238E27FC236}">
                <a16:creationId xmlns:a16="http://schemas.microsoft.com/office/drawing/2014/main" id="{54E8A012-D449-2946-95B4-F724106305C6}"/>
              </a:ext>
            </a:extLst>
          </p:cNvPr>
          <p:cNvSpPr txBox="1">
            <a:spLocks noChangeArrowheads="1"/>
          </p:cNvSpPr>
          <p:nvPr/>
        </p:nvSpPr>
        <p:spPr bwMode="auto">
          <a:xfrm>
            <a:off x="807301" y="4063260"/>
            <a:ext cx="46287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buClr>
                <a:srgbClr val="0000FF"/>
              </a:buClr>
            </a:pPr>
            <a:r>
              <a:rPr lang="zh-CN" altLang="en-US" sz="2100" dirty="0">
                <a:solidFill>
                  <a:srgbClr val="D60093"/>
                </a:solidFill>
                <a:latin typeface="幼圆" pitchFamily="49" charset="-122"/>
                <a:ea typeface="幼圆" pitchFamily="49" charset="-122"/>
              </a:rPr>
              <a:t>如果一个要求</a:t>
            </a:r>
            <a:r>
              <a:rPr lang="en-US" altLang="zh-CN" sz="2100" dirty="0">
                <a:solidFill>
                  <a:srgbClr val="0000FF"/>
                </a:solidFill>
                <a:latin typeface="幼圆" pitchFamily="49" charset="-122"/>
                <a:ea typeface="幼圆" pitchFamily="49" charset="-122"/>
              </a:rPr>
              <a:t>40KB</a:t>
            </a:r>
            <a:r>
              <a:rPr lang="zh-CN" altLang="en-US" sz="2100" dirty="0">
                <a:solidFill>
                  <a:srgbClr val="D60093"/>
                </a:solidFill>
                <a:latin typeface="幼圆" pitchFamily="49" charset="-122"/>
                <a:ea typeface="幼圆" pitchFamily="49" charset="-122"/>
              </a:rPr>
              <a:t>的作业到达，系统能否满足其要求？</a:t>
            </a:r>
            <a:endParaRPr lang="en-US" altLang="zh-CN" sz="2100" dirty="0">
              <a:solidFill>
                <a:srgbClr val="D60093"/>
              </a:solidFill>
              <a:latin typeface="幼圆" pitchFamily="49" charset="-122"/>
              <a:ea typeface="幼圆" pitchFamily="49" charset="-122"/>
            </a:endParaRPr>
          </a:p>
        </p:txBody>
      </p:sp>
      <p:grpSp>
        <p:nvGrpSpPr>
          <p:cNvPr id="4" name="组合 27">
            <a:extLst>
              <a:ext uri="{FF2B5EF4-FFF2-40B4-BE49-F238E27FC236}">
                <a16:creationId xmlns:a16="http://schemas.microsoft.com/office/drawing/2014/main" id="{F81CC883-6614-3244-A916-774FBB506499}"/>
              </a:ext>
            </a:extLst>
          </p:cNvPr>
          <p:cNvGrpSpPr>
            <a:grpSpLocks/>
          </p:cNvGrpSpPr>
          <p:nvPr/>
        </p:nvGrpSpPr>
        <p:grpSpPr bwMode="auto">
          <a:xfrm>
            <a:off x="6125767" y="2518172"/>
            <a:ext cx="1553765" cy="369332"/>
            <a:chOff x="6643702" y="2214554"/>
            <a:chExt cx="2071702" cy="492126"/>
          </a:xfrm>
        </p:grpSpPr>
        <p:sp>
          <p:nvSpPr>
            <p:cNvPr id="43034" name="矩形 20">
              <a:extLst>
                <a:ext uri="{FF2B5EF4-FFF2-40B4-BE49-F238E27FC236}">
                  <a16:creationId xmlns:a16="http://schemas.microsoft.com/office/drawing/2014/main" id="{E440226E-1F80-B84D-AD0E-1D024C1B25C9}"/>
                </a:ext>
              </a:extLst>
            </p:cNvPr>
            <p:cNvSpPr>
              <a:spLocks noChangeArrowheads="1"/>
            </p:cNvSpPr>
            <p:nvPr/>
          </p:nvSpPr>
          <p:spPr bwMode="auto">
            <a:xfrm>
              <a:off x="6643702" y="2214554"/>
              <a:ext cx="2071702" cy="428628"/>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3035" name="TextBox 21">
              <a:extLst>
                <a:ext uri="{FF2B5EF4-FFF2-40B4-BE49-F238E27FC236}">
                  <a16:creationId xmlns:a16="http://schemas.microsoft.com/office/drawing/2014/main" id="{1C99E8B1-2649-EF46-AD73-F186B43460FE}"/>
                </a:ext>
              </a:extLst>
            </p:cNvPr>
            <p:cNvSpPr txBox="1">
              <a:spLocks noChangeArrowheads="1"/>
            </p:cNvSpPr>
            <p:nvPr/>
          </p:nvSpPr>
          <p:spPr bwMode="auto">
            <a:xfrm>
              <a:off x="7218058" y="2214554"/>
              <a:ext cx="1170393" cy="49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进程</a:t>
              </a:r>
              <a:r>
                <a:rPr lang="en-US" altLang="zh-CN">
                  <a:solidFill>
                    <a:srgbClr val="0000FF"/>
                  </a:solidFill>
                </a:rPr>
                <a:t>2</a:t>
              </a:r>
              <a:endParaRPr lang="zh-CN" altLang="en-US">
                <a:solidFill>
                  <a:srgbClr val="0000FF"/>
                </a:solidFill>
              </a:endParaRPr>
            </a:p>
          </p:txBody>
        </p:sp>
      </p:grpSp>
      <p:grpSp>
        <p:nvGrpSpPr>
          <p:cNvPr id="6" name="组合 28">
            <a:extLst>
              <a:ext uri="{FF2B5EF4-FFF2-40B4-BE49-F238E27FC236}">
                <a16:creationId xmlns:a16="http://schemas.microsoft.com/office/drawing/2014/main" id="{9E65D1E6-7326-2E49-9F8C-602C94A33B56}"/>
              </a:ext>
            </a:extLst>
          </p:cNvPr>
          <p:cNvGrpSpPr>
            <a:grpSpLocks/>
          </p:cNvGrpSpPr>
          <p:nvPr/>
        </p:nvGrpSpPr>
        <p:grpSpPr bwMode="auto">
          <a:xfrm>
            <a:off x="6125767" y="3161110"/>
            <a:ext cx="1553765" cy="428625"/>
            <a:chOff x="6643702" y="3071810"/>
            <a:chExt cx="2071702" cy="571504"/>
          </a:xfrm>
        </p:grpSpPr>
        <p:sp>
          <p:nvSpPr>
            <p:cNvPr id="43032" name="矩形 23">
              <a:extLst>
                <a:ext uri="{FF2B5EF4-FFF2-40B4-BE49-F238E27FC236}">
                  <a16:creationId xmlns:a16="http://schemas.microsoft.com/office/drawing/2014/main" id="{85CD76C9-1285-9941-BFD6-5B0794D9E411}"/>
                </a:ext>
              </a:extLst>
            </p:cNvPr>
            <p:cNvSpPr>
              <a:spLocks noChangeArrowheads="1"/>
            </p:cNvSpPr>
            <p:nvPr/>
          </p:nvSpPr>
          <p:spPr bwMode="auto">
            <a:xfrm>
              <a:off x="6643702" y="3071810"/>
              <a:ext cx="2071702" cy="571504"/>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3033" name="TextBox 22">
              <a:extLst>
                <a:ext uri="{FF2B5EF4-FFF2-40B4-BE49-F238E27FC236}">
                  <a16:creationId xmlns:a16="http://schemas.microsoft.com/office/drawing/2014/main" id="{251F9D71-047F-EF4F-AE57-7ABEF4D93F44}"/>
                </a:ext>
              </a:extLst>
            </p:cNvPr>
            <p:cNvSpPr txBox="1">
              <a:spLocks noChangeArrowheads="1"/>
            </p:cNvSpPr>
            <p:nvPr/>
          </p:nvSpPr>
          <p:spPr bwMode="auto">
            <a:xfrm>
              <a:off x="7146050" y="3110212"/>
              <a:ext cx="1242401" cy="49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进程</a:t>
              </a:r>
              <a:r>
                <a:rPr lang="en-US" altLang="zh-CN">
                  <a:solidFill>
                    <a:srgbClr val="0000FF"/>
                  </a:solidFill>
                </a:rPr>
                <a:t>4</a:t>
              </a:r>
              <a:endParaRPr lang="zh-CN" altLang="en-US">
                <a:solidFill>
                  <a:srgbClr val="0000FF"/>
                </a:solidFill>
              </a:endParaRPr>
            </a:p>
          </p:txBody>
        </p:sp>
      </p:grpSp>
      <p:grpSp>
        <p:nvGrpSpPr>
          <p:cNvPr id="10" name="组合 29">
            <a:extLst>
              <a:ext uri="{FF2B5EF4-FFF2-40B4-BE49-F238E27FC236}">
                <a16:creationId xmlns:a16="http://schemas.microsoft.com/office/drawing/2014/main" id="{AF0CB0B2-D030-5E45-84FC-2A5F312B99AF}"/>
              </a:ext>
            </a:extLst>
          </p:cNvPr>
          <p:cNvGrpSpPr>
            <a:grpSpLocks/>
          </p:cNvGrpSpPr>
          <p:nvPr/>
        </p:nvGrpSpPr>
        <p:grpSpPr bwMode="auto">
          <a:xfrm>
            <a:off x="6125766" y="3993358"/>
            <a:ext cx="1632347" cy="369332"/>
            <a:chOff x="6643702" y="4181781"/>
            <a:chExt cx="2176799" cy="492124"/>
          </a:xfrm>
        </p:grpSpPr>
        <p:sp>
          <p:nvSpPr>
            <p:cNvPr id="43030" name="矩形 24">
              <a:extLst>
                <a:ext uri="{FF2B5EF4-FFF2-40B4-BE49-F238E27FC236}">
                  <a16:creationId xmlns:a16="http://schemas.microsoft.com/office/drawing/2014/main" id="{473BD0CE-9E76-004D-AC25-F800463105C2}"/>
                </a:ext>
              </a:extLst>
            </p:cNvPr>
            <p:cNvSpPr>
              <a:spLocks noChangeArrowheads="1"/>
            </p:cNvSpPr>
            <p:nvPr/>
          </p:nvSpPr>
          <p:spPr bwMode="auto">
            <a:xfrm>
              <a:off x="6643702" y="4227697"/>
              <a:ext cx="2071702" cy="357190"/>
            </a:xfrm>
            <a:prstGeom prst="rect">
              <a:avLst/>
            </a:prstGeom>
            <a:solidFill>
              <a:schemeClr val="accent1"/>
            </a:solidFill>
            <a:ln w="12700" algn="ctr">
              <a:solidFill>
                <a:schemeClr val="tx1"/>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3031" name="TextBox 26">
              <a:extLst>
                <a:ext uri="{FF2B5EF4-FFF2-40B4-BE49-F238E27FC236}">
                  <a16:creationId xmlns:a16="http://schemas.microsoft.com/office/drawing/2014/main" id="{9F809752-E868-8540-8D53-6EC31FB98EA6}"/>
                </a:ext>
              </a:extLst>
            </p:cNvPr>
            <p:cNvSpPr txBox="1">
              <a:spLocks noChangeArrowheads="1"/>
            </p:cNvSpPr>
            <p:nvPr/>
          </p:nvSpPr>
          <p:spPr bwMode="auto">
            <a:xfrm>
              <a:off x="7177427" y="4181781"/>
              <a:ext cx="1643074" cy="492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a:solidFill>
                    <a:srgbClr val="0000FF"/>
                  </a:solidFill>
                </a:rPr>
                <a:t>进程</a:t>
              </a:r>
              <a:r>
                <a:rPr lang="en-US" altLang="zh-CN">
                  <a:solidFill>
                    <a:srgbClr val="0000FF"/>
                  </a:solidFill>
                </a:rPr>
                <a:t>7</a:t>
              </a:r>
              <a:endParaRPr lang="zh-CN" altLang="en-US">
                <a:solidFill>
                  <a:srgbClr val="0000FF"/>
                </a:solidFill>
              </a:endParaRPr>
            </a:p>
          </p:txBody>
        </p:sp>
      </p:grpSp>
      <p:sp>
        <p:nvSpPr>
          <p:cNvPr id="31" name="TextBox 30">
            <a:extLst>
              <a:ext uri="{FF2B5EF4-FFF2-40B4-BE49-F238E27FC236}">
                <a16:creationId xmlns:a16="http://schemas.microsoft.com/office/drawing/2014/main" id="{D1D5D1BD-4413-954E-8E9E-7B414FFF9DCC}"/>
              </a:ext>
            </a:extLst>
          </p:cNvPr>
          <p:cNvSpPr txBox="1">
            <a:spLocks noChangeArrowheads="1"/>
          </p:cNvSpPr>
          <p:nvPr/>
        </p:nvSpPr>
        <p:spPr bwMode="auto">
          <a:xfrm>
            <a:off x="807300" y="4926688"/>
            <a:ext cx="46287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dirty="0">
                <a:solidFill>
                  <a:srgbClr val="FF0000"/>
                </a:solidFill>
                <a:latin typeface="幼圆" pitchFamily="49" charset="-122"/>
                <a:ea typeface="幼圆" pitchFamily="49" charset="-122"/>
              </a:rPr>
              <a:t>问题：</a:t>
            </a:r>
            <a:r>
              <a:rPr lang="zh-CN" altLang="en-US" sz="2100" dirty="0">
                <a:solidFill>
                  <a:srgbClr val="0000FF"/>
                </a:solidFill>
                <a:latin typeface="幼圆" pitchFamily="49" charset="-122"/>
                <a:ea typeface="幼圆" pitchFamily="49" charset="-122"/>
              </a:rPr>
              <a:t>程序在内存中移动后，如何才能保证程序的正确运行？</a:t>
            </a:r>
            <a:endParaRPr lang="zh-CN" altLang="en-US" sz="2100" dirty="0"/>
          </a:p>
        </p:txBody>
      </p:sp>
      <p:sp>
        <p:nvSpPr>
          <p:cNvPr id="30" name="Rectangle 2">
            <a:extLst>
              <a:ext uri="{FF2B5EF4-FFF2-40B4-BE49-F238E27FC236}">
                <a16:creationId xmlns:a16="http://schemas.microsoft.com/office/drawing/2014/main" id="{9A629198-D8A4-764F-B846-646574AE63E4}"/>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894704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xit" presetSubtype="4" fill="hold" nodeType="clickEffect">
                                  <p:stCondLst>
                                    <p:cond delay="0"/>
                                  </p:stCondLst>
                                  <p:childTnLst>
                                    <p:anim calcmode="lin" valueType="num">
                                      <p:cBhvr additive="base">
                                        <p:cTn id="16" dur="5000"/>
                                        <p:tgtEl>
                                          <p:spTgt spid="10"/>
                                        </p:tgtEl>
                                        <p:attrNameLst>
                                          <p:attrName>ppt_x</p:attrName>
                                        </p:attrNameLst>
                                      </p:cBhvr>
                                      <p:tavLst>
                                        <p:tav tm="0">
                                          <p:val>
                                            <p:strVal val="ppt_x"/>
                                          </p:val>
                                        </p:tav>
                                        <p:tav tm="100000">
                                          <p:val>
                                            <p:strVal val="ppt_x"/>
                                          </p:val>
                                        </p:tav>
                                      </p:tavLst>
                                    </p:anim>
                                    <p:anim calcmode="lin" valueType="num">
                                      <p:cBhvr additive="base">
                                        <p:cTn id="17" dur="5000"/>
                                        <p:tgtEl>
                                          <p:spTgt spid="10"/>
                                        </p:tgtEl>
                                        <p:attrNameLst>
                                          <p:attrName>ppt_y</p:attrName>
                                        </p:attrNameLst>
                                      </p:cBhvr>
                                      <p:tavLst>
                                        <p:tav tm="0">
                                          <p:val>
                                            <p:strVal val="ppt_y"/>
                                          </p:val>
                                        </p:tav>
                                        <p:tav tm="100000">
                                          <p:val>
                                            <p:strVal val="1+ppt_h/2"/>
                                          </p:val>
                                        </p:tav>
                                      </p:tavLst>
                                    </p:anim>
                                    <p:set>
                                      <p:cBhvr>
                                        <p:cTn id="18" dur="1" fill="hold">
                                          <p:stCondLst>
                                            <p:cond delay="4999"/>
                                          </p:stCondLst>
                                        </p:cTn>
                                        <p:tgtEl>
                                          <p:spTgt spid="10"/>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fltVal val="0"/>
                                          </p:val>
                                        </p:tav>
                                        <p:tav tm="100000">
                                          <p:val>
                                            <p:strVal val="#ppt_w"/>
                                          </p:val>
                                        </p:tav>
                                      </p:tavLst>
                                    </p:anim>
                                    <p:anim calcmode="lin" valueType="num">
                                      <p:cBhvr>
                                        <p:cTn id="24" dur="1000" fill="hold"/>
                                        <p:tgtEl>
                                          <p:spTgt spid="20"/>
                                        </p:tgtEl>
                                        <p:attrNameLst>
                                          <p:attrName>ppt_h</p:attrName>
                                        </p:attrNameLst>
                                      </p:cBhvr>
                                      <p:tavLst>
                                        <p:tav tm="0">
                                          <p:val>
                                            <p:fltVal val="0"/>
                                          </p:val>
                                        </p:tav>
                                        <p:tav tm="100000">
                                          <p:val>
                                            <p:strVal val="#ppt_h"/>
                                          </p:val>
                                        </p:tav>
                                      </p:tavLst>
                                    </p:anim>
                                    <p:anim calcmode="lin" valueType="num">
                                      <p:cBhvr>
                                        <p:cTn id="25"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0"/>
                                        </p:tgtEl>
                                        <p:attrNameLst>
                                          <p:attrName>ppt_y</p:attrName>
                                        </p:attrNameLst>
                                      </p:cBhvr>
                                      <p:tavLst>
                                        <p:tav tm="0" fmla="#ppt_y+(sin(-2*pi*(1-$))*-#ppt_x+cos(-2*pi*(1-$))*(1-#ppt_y))*(1-$)">
                                          <p:val>
                                            <p:fltVal val="0"/>
                                          </p:val>
                                        </p:tav>
                                        <p:tav tm="100000">
                                          <p:val>
                                            <p:fltVal val="1"/>
                                          </p:val>
                                        </p:tav>
                                      </p:tavLst>
                                    </p:anim>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64" presetClass="path" presetSubtype="0" accel="50000" decel="50000" fill="hold" grpId="0" nodeType="clickEffect">
                                  <p:stCondLst>
                                    <p:cond delay="0"/>
                                  </p:stCondLst>
                                  <p:childTnLst>
                                    <p:animMotion origin="layout" path="M 0.00034 0.04283 L 0.00034 -0.06203 " pathEditMode="relative" rAng="0" ptsTypes="AA">
                                      <p:cBhvr>
                                        <p:cTn id="30" dur="2000" fill="hold"/>
                                        <p:tgtEl>
                                          <p:spTgt spid="14"/>
                                        </p:tgtEl>
                                        <p:attrNameLst>
                                          <p:attrName>ppt_x</p:attrName>
                                          <p:attrName>ppt_y</p:attrName>
                                        </p:attrNameLst>
                                      </p:cBhvr>
                                      <p:rCtr x="0" y="-5255"/>
                                    </p:animMotion>
                                  </p:childTnLst>
                                </p:cTn>
                              </p:par>
                              <p:par>
                                <p:cTn id="31" presetID="3" presetClass="entr" presetSubtype="1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linds(horizontal)">
                                      <p:cBhvr>
                                        <p:cTn id="33"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4" fill="hold" nodeType="clickPar">
                      <p:stCondLst>
                        <p:cond delay="indefinite"/>
                      </p:stCondLst>
                      <p:childTnLst>
                        <p:par>
                          <p:cTn id="35" fill="hold" nodeType="withGroup">
                            <p:stCondLst>
                              <p:cond delay="0"/>
                            </p:stCondLst>
                            <p:childTnLst>
                              <p:par>
                                <p:cTn id="36" presetID="64" presetClass="path" presetSubtype="0" accel="50000" decel="50000" fill="hold" grpId="0" nodeType="clickEffect">
                                  <p:stCondLst>
                                    <p:cond delay="0"/>
                                  </p:stCondLst>
                                  <p:childTnLst>
                                    <p:animMotion origin="layout" path="M 0.00017 -0.02176 L 0.00034 -0.14722 " pathEditMode="relative" rAng="0" ptsTypes="AA">
                                      <p:cBhvr>
                                        <p:cTn id="37" dur="2000" fill="hold"/>
                                        <p:tgtEl>
                                          <p:spTgt spid="7"/>
                                        </p:tgtEl>
                                        <p:attrNameLst>
                                          <p:attrName>ppt_x</p:attrName>
                                          <p:attrName>ppt_y</p:attrName>
                                        </p:attrNameLst>
                                      </p:cBhvr>
                                      <p:rCtr x="0" y="-6273"/>
                                    </p:animMotion>
                                  </p:childTnLst>
                                </p:cTn>
                              </p:par>
                            </p:childTnLst>
                          </p:cTn>
                        </p:par>
                      </p:childTnLst>
                    </p:cTn>
                  </p:par>
                  <p:par>
                    <p:cTn id="38" fill="hold" nodeType="clickPar">
                      <p:stCondLst>
                        <p:cond delay="indefinite"/>
                      </p:stCondLst>
                      <p:childTnLst>
                        <p:par>
                          <p:cTn id="39" fill="hold" nodeType="withGroup">
                            <p:stCondLst>
                              <p:cond delay="0"/>
                            </p:stCondLst>
                            <p:childTnLst>
                              <p:par>
                                <p:cTn id="40" presetID="64" presetClass="path" presetSubtype="0" accel="50000" decel="50000" fill="hold" grpId="0" nodeType="clickEffect">
                                  <p:stCondLst>
                                    <p:cond delay="0"/>
                                  </p:stCondLst>
                                  <p:childTnLst>
                                    <p:animMotion origin="layout" path="M 4.44444E-6 -0.10024 L 4.44444E-6 -0.20139 " pathEditMode="relative" rAng="0" ptsTypes="AA">
                                      <p:cBhvr>
                                        <p:cTn id="41" dur="2000" fill="hold"/>
                                        <p:tgtEl>
                                          <p:spTgt spid="15"/>
                                        </p:tgtEl>
                                        <p:attrNameLst>
                                          <p:attrName>ppt_x</p:attrName>
                                          <p:attrName>ppt_y</p:attrName>
                                        </p:attrNameLst>
                                      </p:cBhvr>
                                      <p:rCtr x="0" y="-5069"/>
                                    </p:animMotion>
                                  </p:childTnLst>
                                </p:cTn>
                              </p:par>
                            </p:childTnLst>
                          </p:cTn>
                        </p:par>
                        <p:par>
                          <p:cTn id="42" fill="hold" nodeType="afterGroup">
                            <p:stCondLst>
                              <p:cond delay="2000"/>
                            </p:stCondLst>
                            <p:childTnLst>
                              <p:par>
                                <p:cTn id="43" presetID="3" presetClass="entr" presetSubtype="10"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blinds(horizontal)">
                                      <p:cBhvr>
                                        <p:cTn id="45" dur="500"/>
                                        <p:tgtEl>
                                          <p:spTgt spid="2"/>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blinds(horizontal)">
                                      <p:cBhvr>
                                        <p:cTn id="48" dur="500"/>
                                        <p:tgtEl>
                                          <p:spTgt spid="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blinds(horizontal)">
                                      <p:cBhvr>
                                        <p:cTn id="53" dur="500"/>
                                        <p:tgtEl>
                                          <p:spTgt spid="3">
                                            <p:txEl>
                                              <p:pRg st="2" end="2"/>
                                            </p:txEl>
                                          </p:spTgt>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3">
                                            <p:txEl>
                                              <p:pRg st="3" end="3"/>
                                            </p:txEl>
                                          </p:spTgt>
                                        </p:tgtEl>
                                        <p:attrNameLst>
                                          <p:attrName>style.visibility</p:attrName>
                                        </p:attrNameLst>
                                      </p:cBhvr>
                                      <p:to>
                                        <p:strVal val="visible"/>
                                      </p:to>
                                    </p:set>
                                    <p:animEffect transition="in" filter="blinds(horizontal)">
                                      <p:cBhvr>
                                        <p:cTn id="56" dur="500"/>
                                        <p:tgtEl>
                                          <p:spTgt spid="3">
                                            <p:txEl>
                                              <p:pRg st="3" end="3"/>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5" presetClass="entr" presetSubtype="0" fill="hold" grpId="0" nodeType="click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1000" fill="hold"/>
                                        <p:tgtEl>
                                          <p:spTgt spid="31"/>
                                        </p:tgtEl>
                                        <p:attrNameLst>
                                          <p:attrName>ppt_w</p:attrName>
                                        </p:attrNameLst>
                                      </p:cBhvr>
                                      <p:tavLst>
                                        <p:tav tm="0">
                                          <p:val>
                                            <p:fltVal val="0"/>
                                          </p:val>
                                        </p:tav>
                                        <p:tav tm="100000">
                                          <p:val>
                                            <p:strVal val="#ppt_w"/>
                                          </p:val>
                                        </p:tav>
                                      </p:tavLst>
                                    </p:anim>
                                    <p:anim calcmode="lin" valueType="num">
                                      <p:cBhvr>
                                        <p:cTn id="62" dur="1000" fill="hold"/>
                                        <p:tgtEl>
                                          <p:spTgt spid="31"/>
                                        </p:tgtEl>
                                        <p:attrNameLst>
                                          <p:attrName>ppt_h</p:attrName>
                                        </p:attrNameLst>
                                      </p:cBhvr>
                                      <p:tavLst>
                                        <p:tav tm="0">
                                          <p:val>
                                            <p:fltVal val="0"/>
                                          </p:val>
                                        </p:tav>
                                        <p:tav tm="100000">
                                          <p:val>
                                            <p:strVal val="#ppt_h"/>
                                          </p:val>
                                        </p:tav>
                                      </p:tavLst>
                                    </p:anim>
                                    <p:anim calcmode="lin" valueType="num">
                                      <p:cBhvr>
                                        <p:cTn id="63"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7" grpId="0" animBg="1"/>
      <p:bldP spid="14" grpId="0" animBg="1"/>
      <p:bldP spid="15" grpId="0" animBg="1"/>
      <p:bldP spid="19" grpId="0"/>
      <p:bldP spid="20" grpId="0"/>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A67D055-207A-2E4C-9637-2B2EFE96FD5B}"/>
              </a:ext>
            </a:extLst>
          </p:cNvPr>
          <p:cNvSpPr>
            <a:spLocks noGrp="1"/>
          </p:cNvSpPr>
          <p:nvPr>
            <p:ph idx="1"/>
          </p:nvPr>
        </p:nvSpPr>
        <p:spPr>
          <a:xfrm>
            <a:off x="467544" y="1052736"/>
            <a:ext cx="8280920" cy="4071938"/>
          </a:xfrm>
        </p:spPr>
        <p:txBody>
          <a:bodyPr/>
          <a:lstStyle/>
          <a:p>
            <a:pPr>
              <a:buClr>
                <a:srgbClr val="0000FF"/>
              </a:buClr>
            </a:pPr>
            <a:r>
              <a:rPr lang="zh-CN" altLang="en-US" b="1" dirty="0">
                <a:solidFill>
                  <a:srgbClr val="0000FF"/>
                </a:solidFill>
                <a:latin typeface="幼圆" pitchFamily="49" charset="-122"/>
                <a:ea typeface="幼圆" pitchFamily="49" charset="-122"/>
              </a:rPr>
              <a:t>动态重定位</a:t>
            </a:r>
            <a:endParaRPr lang="en-US" altLang="zh-CN" b="1" dirty="0">
              <a:solidFill>
                <a:srgbClr val="0000FF"/>
              </a:solidFill>
              <a:latin typeface="幼圆" pitchFamily="49" charset="-122"/>
              <a:ea typeface="幼圆" pitchFamily="49" charset="-122"/>
            </a:endParaRPr>
          </a:p>
          <a:p>
            <a:pPr lvl="1">
              <a:buClr>
                <a:srgbClr val="0000FF"/>
              </a:buClr>
              <a:buFont typeface="Wingdings" pitchFamily="2" charset="2"/>
              <a:buChar char="l"/>
            </a:pPr>
            <a:r>
              <a:rPr lang="zh-CN" altLang="en-US" b="1" dirty="0">
                <a:solidFill>
                  <a:srgbClr val="000000"/>
                </a:solidFill>
                <a:latin typeface="Arial" panose="020B0604020202020204" pitchFamily="34" charset="0"/>
                <a:ea typeface="幼圆" pitchFamily="49" charset="-122"/>
              </a:rPr>
              <a:t>地址变换过程是在程序执行期间，随着对每条指令和数据的访问而自动进行的。</a:t>
            </a:r>
          </a:p>
          <a:p>
            <a:pPr lvl="1">
              <a:buClr>
                <a:srgbClr val="0000FF"/>
              </a:buClr>
              <a:buFont typeface="Wingdings" pitchFamily="2" charset="2"/>
              <a:buChar char="l"/>
            </a:pPr>
            <a:r>
              <a:rPr lang="zh-CN" altLang="en-US" b="1" dirty="0">
                <a:solidFill>
                  <a:srgbClr val="D60093"/>
                </a:solidFill>
                <a:latin typeface="幼圆" pitchFamily="49" charset="-122"/>
                <a:ea typeface="幼圆" pitchFamily="49" charset="-122"/>
              </a:rPr>
              <a:t>地址映射：</a:t>
            </a:r>
            <a:r>
              <a:rPr lang="zh-CN" altLang="en-US" b="1" dirty="0">
                <a:solidFill>
                  <a:srgbClr val="000000"/>
                </a:solidFill>
                <a:latin typeface="幼圆" pitchFamily="49" charset="-122"/>
                <a:ea typeface="幼圆" pitchFamily="49" charset="-122"/>
              </a:rPr>
              <a:t>由相对地址转换为主存绝对地址的过程</a:t>
            </a:r>
            <a:endParaRPr lang="zh-CN" altLang="en-US" b="1" dirty="0">
              <a:solidFill>
                <a:srgbClr val="000000"/>
              </a:solidFill>
              <a:effectLst>
                <a:outerShdw blurRad="38100" dist="38100" dir="2700000" algn="tl">
                  <a:srgbClr val="C0C0C0"/>
                </a:outerShdw>
              </a:effectLst>
              <a:latin typeface="幼圆" pitchFamily="49" charset="-122"/>
              <a:ea typeface="幼圆" pitchFamily="49" charset="-122"/>
            </a:endParaRPr>
          </a:p>
          <a:p>
            <a:pPr lvl="1">
              <a:buClr>
                <a:srgbClr val="0000FF"/>
              </a:buClr>
            </a:pPr>
            <a:r>
              <a:rPr lang="zh-CN" altLang="en-US" b="1" dirty="0">
                <a:solidFill>
                  <a:srgbClr val="D60093"/>
                </a:solidFill>
                <a:latin typeface="幼圆" pitchFamily="49" charset="-122"/>
                <a:ea typeface="幼圆" pitchFamily="49" charset="-122"/>
              </a:rPr>
              <a:t>硬件支持</a:t>
            </a:r>
            <a:endParaRPr lang="en-US" altLang="zh-CN" b="1" dirty="0">
              <a:solidFill>
                <a:srgbClr val="D60093"/>
              </a:solidFill>
              <a:latin typeface="幼圆" pitchFamily="49" charset="-122"/>
              <a:ea typeface="幼圆" pitchFamily="49" charset="-122"/>
            </a:endParaRPr>
          </a:p>
          <a:p>
            <a:pPr lvl="2">
              <a:buClr>
                <a:srgbClr val="0000FF"/>
              </a:buClr>
              <a:buFont typeface="Wingdings" pitchFamily="2" charset="2"/>
              <a:buChar char="Ø"/>
            </a:pPr>
            <a:r>
              <a:rPr lang="zh-CN" altLang="en-US" sz="2100" b="1" dirty="0">
                <a:solidFill>
                  <a:srgbClr val="0000FF"/>
                </a:solidFill>
                <a:latin typeface="Arial" panose="020B0604020202020204" pitchFamily="34" charset="0"/>
                <a:ea typeface="幼圆" pitchFamily="49" charset="-122"/>
              </a:rPr>
              <a:t>重定位寄存器</a:t>
            </a:r>
            <a:endParaRPr lang="en-US" altLang="zh-CN" sz="2100" b="1" dirty="0">
              <a:solidFill>
                <a:srgbClr val="0000FF"/>
              </a:solidFill>
              <a:latin typeface="Arial" panose="020B0604020202020204" pitchFamily="34" charset="0"/>
              <a:ea typeface="幼圆" pitchFamily="49" charset="-122"/>
            </a:endParaRPr>
          </a:p>
          <a:p>
            <a:pPr lvl="3">
              <a:buClr>
                <a:srgbClr val="0000FF"/>
              </a:buClr>
              <a:buFont typeface="Wingdings" pitchFamily="2" charset="2"/>
              <a:buChar char="ü"/>
            </a:pPr>
            <a:r>
              <a:rPr lang="zh-CN" altLang="en-US" sz="2100" b="1" dirty="0">
                <a:solidFill>
                  <a:srgbClr val="000000"/>
                </a:solidFill>
                <a:latin typeface="Arial" panose="020B0604020202020204" pitchFamily="34" charset="0"/>
                <a:ea typeface="幼圆" pitchFamily="49" charset="-122"/>
              </a:rPr>
              <a:t>保存作业在内存中的开始地址</a:t>
            </a:r>
            <a:endParaRPr lang="en-US" altLang="zh-CN" sz="2100" b="1" dirty="0">
              <a:solidFill>
                <a:srgbClr val="000000"/>
              </a:solidFill>
              <a:latin typeface="Arial" panose="020B0604020202020204" pitchFamily="34" charset="0"/>
              <a:ea typeface="幼圆" pitchFamily="49" charset="-122"/>
            </a:endParaRPr>
          </a:p>
          <a:p>
            <a:pPr lvl="3">
              <a:buClr>
                <a:srgbClr val="0000FF"/>
              </a:buClr>
              <a:buFont typeface="Wingdings" pitchFamily="2" charset="2"/>
              <a:buChar char="ü"/>
            </a:pPr>
            <a:r>
              <a:rPr lang="zh-CN" altLang="en-US" sz="2100" b="1" dirty="0">
                <a:solidFill>
                  <a:srgbClr val="000000"/>
                </a:solidFill>
                <a:latin typeface="Arial" panose="020B0604020202020204" pitchFamily="34" charset="0"/>
                <a:ea typeface="幼圆" pitchFamily="49" charset="-122"/>
              </a:rPr>
              <a:t>提高地址映射速度</a:t>
            </a:r>
            <a:endParaRPr lang="en-US" altLang="zh-CN" sz="2100" b="1" dirty="0">
              <a:solidFill>
                <a:srgbClr val="000000"/>
              </a:solidFill>
              <a:latin typeface="Arial" panose="020B0604020202020204" pitchFamily="34" charset="0"/>
              <a:ea typeface="幼圆" pitchFamily="49" charset="-122"/>
            </a:endParaRPr>
          </a:p>
          <a:p>
            <a:pPr lvl="1">
              <a:buClr>
                <a:srgbClr val="0000FF"/>
              </a:buClr>
              <a:buFont typeface="Wingdings" pitchFamily="2" charset="2"/>
              <a:buChar char="l"/>
            </a:pPr>
            <a:r>
              <a:rPr lang="zh-CN" altLang="en-US" b="1" dirty="0">
                <a:solidFill>
                  <a:srgbClr val="0000FF"/>
                </a:solidFill>
                <a:latin typeface="Arial" panose="020B0604020202020204" pitchFamily="34" charset="0"/>
                <a:ea typeface="幼圆" pitchFamily="49" charset="-122"/>
              </a:rPr>
              <a:t>内存绝对地址 </a:t>
            </a:r>
            <a:r>
              <a:rPr lang="en-US" altLang="zh-CN" b="1" dirty="0">
                <a:solidFill>
                  <a:srgbClr val="000000"/>
                </a:solidFill>
                <a:latin typeface="Arial" panose="020B0604020202020204" pitchFamily="34" charset="0"/>
                <a:ea typeface="幼圆" pitchFamily="49" charset="-122"/>
              </a:rPr>
              <a:t>= </a:t>
            </a:r>
            <a:r>
              <a:rPr lang="zh-CN" altLang="en-US" b="1" dirty="0">
                <a:solidFill>
                  <a:srgbClr val="000000"/>
                </a:solidFill>
                <a:latin typeface="Arial" panose="020B0604020202020204" pitchFamily="34" charset="0"/>
                <a:ea typeface="幼圆" pitchFamily="49" charset="-122"/>
              </a:rPr>
              <a:t>相对地址</a:t>
            </a:r>
            <a:r>
              <a:rPr lang="en-US" altLang="zh-CN" b="1" dirty="0">
                <a:solidFill>
                  <a:srgbClr val="000000"/>
                </a:solidFill>
                <a:latin typeface="Arial" panose="020B0604020202020204" pitchFamily="34" charset="0"/>
                <a:ea typeface="幼圆" pitchFamily="49" charset="-122"/>
              </a:rPr>
              <a:t>+</a:t>
            </a:r>
            <a:r>
              <a:rPr lang="zh-CN" altLang="en-US" b="1" dirty="0">
                <a:solidFill>
                  <a:srgbClr val="000000"/>
                </a:solidFill>
                <a:latin typeface="Arial" panose="020B0604020202020204" pitchFamily="34" charset="0"/>
                <a:ea typeface="幼圆" pitchFamily="49" charset="-122"/>
              </a:rPr>
              <a:t>重定位寄存器中的地址</a:t>
            </a:r>
            <a:endParaRPr lang="zh-CN" altLang="en-US" sz="2400" b="1" dirty="0">
              <a:solidFill>
                <a:srgbClr val="000000"/>
              </a:solidFill>
              <a:latin typeface="幼圆" pitchFamily="49" charset="-122"/>
              <a:ea typeface="幼圆" pitchFamily="49" charset="-122"/>
            </a:endParaRPr>
          </a:p>
        </p:txBody>
      </p:sp>
      <p:sp>
        <p:nvSpPr>
          <p:cNvPr id="4" name="Rectangle 2">
            <a:extLst>
              <a:ext uri="{FF2B5EF4-FFF2-40B4-BE49-F238E27FC236}">
                <a16:creationId xmlns:a16="http://schemas.microsoft.com/office/drawing/2014/main" id="{5A413A16-71F5-4B40-A3FF-17E88A5F5D1A}"/>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581596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linds(horizontal)">
                                      <p:cBhvr>
                                        <p:cTn id="30" dur="500"/>
                                        <p:tgtEl>
                                          <p:spTgt spid="3">
                                            <p:txEl>
                                              <p:pRg st="5" end="5"/>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linds(horizontal)">
                                      <p:cBhvr>
                                        <p:cTn id="33" dur="500"/>
                                        <p:tgtEl>
                                          <p:spTgt spid="3">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linds(horizontal)">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4-12">
            <a:extLst>
              <a:ext uri="{FF2B5EF4-FFF2-40B4-BE49-F238E27FC236}">
                <a16:creationId xmlns:a16="http://schemas.microsoft.com/office/drawing/2014/main" id="{1F9E5F34-7AB4-2043-BB69-8EEA6F66A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3094" y="1553766"/>
            <a:ext cx="5748338" cy="305633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19D0018B-385E-CA45-8D6E-EFEF1EF3987A}"/>
              </a:ext>
            </a:extLst>
          </p:cNvPr>
          <p:cNvSpPr txBox="1">
            <a:spLocks noChangeArrowheads="1"/>
          </p:cNvSpPr>
          <p:nvPr/>
        </p:nvSpPr>
        <p:spPr bwMode="auto">
          <a:xfrm>
            <a:off x="3500439" y="5089922"/>
            <a:ext cx="2893219" cy="357188"/>
          </a:xfrm>
          <a:prstGeom prst="rect">
            <a:avLst/>
          </a:prstGeom>
          <a:noFill/>
          <a:ln w="9525">
            <a:noFill/>
            <a:miter lim="800000"/>
            <a:headEnd/>
            <a:tailEnd/>
          </a:ln>
        </p:spPr>
        <p:txBody>
          <a:bodyPr/>
          <a:lstStyle>
            <a:lvl1pPr marL="342900" indent="-342900">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spcBef>
                <a:spcPct val="20000"/>
              </a:spcBef>
              <a:buClr>
                <a:schemeClr val="bg2"/>
              </a:buClr>
            </a:pPr>
            <a:r>
              <a:rPr lang="zh-CN" altLang="en-US" sz="2100">
                <a:solidFill>
                  <a:srgbClr val="0000FF"/>
                </a:solidFill>
                <a:latin typeface="幼圆" pitchFamily="49" charset="-122"/>
                <a:ea typeface="幼圆" pitchFamily="49" charset="-122"/>
              </a:rPr>
              <a:t>动态重定位示意图</a:t>
            </a:r>
          </a:p>
        </p:txBody>
      </p:sp>
      <p:sp>
        <p:nvSpPr>
          <p:cNvPr id="45061" name="矩形 5">
            <a:extLst>
              <a:ext uri="{FF2B5EF4-FFF2-40B4-BE49-F238E27FC236}">
                <a16:creationId xmlns:a16="http://schemas.microsoft.com/office/drawing/2014/main" id="{38E36F4D-8A0C-5E4E-963C-2A162EB9B423}"/>
              </a:ext>
            </a:extLst>
          </p:cNvPr>
          <p:cNvSpPr>
            <a:spLocks noChangeArrowheads="1"/>
          </p:cNvSpPr>
          <p:nvPr/>
        </p:nvSpPr>
        <p:spPr bwMode="auto">
          <a:xfrm>
            <a:off x="5922169" y="2402681"/>
            <a:ext cx="377429" cy="161925"/>
          </a:xfrm>
          <a:prstGeom prst="rect">
            <a:avLst/>
          </a:prstGeom>
          <a:solidFill>
            <a:srgbClr val="FFFFFF"/>
          </a:solidFill>
          <a:ln>
            <a:noFill/>
          </a:ln>
          <a:extLst>
            <a:ext uri="{91240B29-F687-4F45-9708-019B960494DF}">
              <a14:hiddenLine xmlns:a14="http://schemas.microsoft.com/office/drawing/2010/main" w="12700" algn="ctr">
                <a:solidFill>
                  <a:srgbClr val="000000"/>
                </a:solidFill>
                <a:round/>
                <a:headEnd type="none" w="sm" len="sm"/>
                <a:tailEnd type="none" w="sm" len="sm"/>
              </a14:hiddenLine>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5062" name="TextBox 7">
            <a:extLst>
              <a:ext uri="{FF2B5EF4-FFF2-40B4-BE49-F238E27FC236}">
                <a16:creationId xmlns:a16="http://schemas.microsoft.com/office/drawing/2014/main" id="{3061709C-B0CA-F348-B29D-60A013270D55}"/>
              </a:ext>
            </a:extLst>
          </p:cNvPr>
          <p:cNvSpPr txBox="1">
            <a:spLocks noChangeArrowheads="1"/>
          </p:cNvSpPr>
          <p:nvPr/>
        </p:nvSpPr>
        <p:spPr bwMode="auto">
          <a:xfrm>
            <a:off x="5813823" y="2726531"/>
            <a:ext cx="5405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FF0000"/>
                </a:solidFill>
              </a:rPr>
              <a:t>12500</a:t>
            </a:r>
            <a:endParaRPr lang="zh-CN" altLang="en-US">
              <a:solidFill>
                <a:srgbClr val="FF0000"/>
              </a:solidFill>
            </a:endParaRPr>
          </a:p>
        </p:txBody>
      </p:sp>
      <p:sp>
        <p:nvSpPr>
          <p:cNvPr id="45063" name="圆角矩形 8">
            <a:extLst>
              <a:ext uri="{FF2B5EF4-FFF2-40B4-BE49-F238E27FC236}">
                <a16:creationId xmlns:a16="http://schemas.microsoft.com/office/drawing/2014/main" id="{22B7C055-2960-6C4D-B53E-41AECCCF601D}"/>
              </a:ext>
            </a:extLst>
          </p:cNvPr>
          <p:cNvSpPr>
            <a:spLocks noChangeArrowheads="1"/>
          </p:cNvSpPr>
          <p:nvPr/>
        </p:nvSpPr>
        <p:spPr bwMode="auto">
          <a:xfrm>
            <a:off x="2789636" y="2294336"/>
            <a:ext cx="378619" cy="163115"/>
          </a:xfrm>
          <a:prstGeom prst="roundRect">
            <a:avLst>
              <a:gd name="adj" fmla="val 16667"/>
            </a:avLst>
          </a:prstGeom>
          <a:solidFill>
            <a:srgbClr val="FFFFFF"/>
          </a:solidFill>
          <a:ln w="12700" algn="ctr">
            <a:solidFill>
              <a:srgbClr val="FFFFFF"/>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5064" name="TextBox 8">
            <a:extLst>
              <a:ext uri="{FF2B5EF4-FFF2-40B4-BE49-F238E27FC236}">
                <a16:creationId xmlns:a16="http://schemas.microsoft.com/office/drawing/2014/main" id="{D03FF1CB-4546-6D48-AA21-CDEF6F13B74E}"/>
              </a:ext>
            </a:extLst>
          </p:cNvPr>
          <p:cNvSpPr txBox="1">
            <a:spLocks noChangeArrowheads="1"/>
          </p:cNvSpPr>
          <p:nvPr/>
        </p:nvSpPr>
        <p:spPr bwMode="auto">
          <a:xfrm>
            <a:off x="2789635" y="2233613"/>
            <a:ext cx="5941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2500</a:t>
            </a:r>
            <a:endParaRPr lang="zh-CN" altLang="en-US">
              <a:solidFill>
                <a:srgbClr val="0000FF"/>
              </a:solidFill>
            </a:endParaRPr>
          </a:p>
        </p:txBody>
      </p:sp>
      <p:sp>
        <p:nvSpPr>
          <p:cNvPr id="45065" name="圆角矩形 9">
            <a:extLst>
              <a:ext uri="{FF2B5EF4-FFF2-40B4-BE49-F238E27FC236}">
                <a16:creationId xmlns:a16="http://schemas.microsoft.com/office/drawing/2014/main" id="{929D8A86-988C-5347-B34F-79C564BB4ED9}"/>
              </a:ext>
            </a:extLst>
          </p:cNvPr>
          <p:cNvSpPr>
            <a:spLocks noChangeArrowheads="1"/>
          </p:cNvSpPr>
          <p:nvPr/>
        </p:nvSpPr>
        <p:spPr bwMode="auto">
          <a:xfrm>
            <a:off x="6893720" y="2294336"/>
            <a:ext cx="378619" cy="163115"/>
          </a:xfrm>
          <a:prstGeom prst="roundRect">
            <a:avLst>
              <a:gd name="adj" fmla="val 16667"/>
            </a:avLst>
          </a:prstGeom>
          <a:noFill/>
          <a:ln w="12700" algn="ctr">
            <a:solidFill>
              <a:srgbClr val="FFFFFF"/>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5066" name="圆角矩形 10">
            <a:extLst>
              <a:ext uri="{FF2B5EF4-FFF2-40B4-BE49-F238E27FC236}">
                <a16:creationId xmlns:a16="http://schemas.microsoft.com/office/drawing/2014/main" id="{774C7CE4-388D-E745-BEDB-66BB043A693D}"/>
              </a:ext>
            </a:extLst>
          </p:cNvPr>
          <p:cNvSpPr>
            <a:spLocks noChangeArrowheads="1"/>
          </p:cNvSpPr>
          <p:nvPr/>
        </p:nvSpPr>
        <p:spPr bwMode="auto">
          <a:xfrm>
            <a:off x="6893719" y="2294336"/>
            <a:ext cx="486966" cy="163115"/>
          </a:xfrm>
          <a:prstGeom prst="roundRect">
            <a:avLst>
              <a:gd name="adj" fmla="val 16667"/>
            </a:avLst>
          </a:prstGeom>
          <a:solidFill>
            <a:srgbClr val="FFFFFF"/>
          </a:solidFill>
          <a:ln w="12700" algn="ctr">
            <a:solidFill>
              <a:srgbClr val="FFFFFF"/>
            </a:solidFill>
            <a:round/>
            <a:headEnd type="none" w="sm" len="sm"/>
            <a:tailEnd type="none" w="sm" len="sm"/>
          </a:ln>
        </p:spPr>
        <p:txBody>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endParaRPr lang="zh-CN" altLang="en-US"/>
          </a:p>
        </p:txBody>
      </p:sp>
      <p:sp>
        <p:nvSpPr>
          <p:cNvPr id="45067" name="TextBox 9">
            <a:extLst>
              <a:ext uri="{FF2B5EF4-FFF2-40B4-BE49-F238E27FC236}">
                <a16:creationId xmlns:a16="http://schemas.microsoft.com/office/drawing/2014/main" id="{7DD7F5D8-C9DC-3C4F-9405-73966493FEC4}"/>
              </a:ext>
            </a:extLst>
          </p:cNvPr>
          <p:cNvSpPr txBox="1">
            <a:spLocks noChangeArrowheads="1"/>
          </p:cNvSpPr>
          <p:nvPr/>
        </p:nvSpPr>
        <p:spPr bwMode="auto">
          <a:xfrm>
            <a:off x="6893720" y="2240756"/>
            <a:ext cx="5941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en-US" altLang="zh-CN">
                <a:solidFill>
                  <a:srgbClr val="0000FF"/>
                </a:solidFill>
              </a:rPr>
              <a:t>2500</a:t>
            </a:r>
            <a:endParaRPr lang="zh-CN" altLang="en-US">
              <a:solidFill>
                <a:srgbClr val="0000FF"/>
              </a:solidFill>
            </a:endParaRPr>
          </a:p>
        </p:txBody>
      </p:sp>
      <p:sp>
        <p:nvSpPr>
          <p:cNvPr id="12" name="Rectangle 2">
            <a:extLst>
              <a:ext uri="{FF2B5EF4-FFF2-40B4-BE49-F238E27FC236}">
                <a16:creationId xmlns:a16="http://schemas.microsoft.com/office/drawing/2014/main" id="{C361334F-678C-A644-89C2-9731AC81A642}"/>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34968792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内容占位符 2">
            <a:extLst>
              <a:ext uri="{FF2B5EF4-FFF2-40B4-BE49-F238E27FC236}">
                <a16:creationId xmlns:a16="http://schemas.microsoft.com/office/drawing/2014/main" id="{07AE99B0-26CF-9841-8A8C-7BAA33BEAF8A}"/>
              </a:ext>
            </a:extLst>
          </p:cNvPr>
          <p:cNvSpPr>
            <a:spLocks noGrp="1"/>
          </p:cNvSpPr>
          <p:nvPr>
            <p:ph idx="1"/>
          </p:nvPr>
        </p:nvSpPr>
        <p:spPr>
          <a:xfrm>
            <a:off x="539552" y="980728"/>
            <a:ext cx="9073008" cy="4232672"/>
          </a:xfrm>
        </p:spPr>
        <p:txBody>
          <a:bodyPr/>
          <a:lstStyle/>
          <a:p>
            <a:pPr>
              <a:buClr>
                <a:srgbClr val="0000FF"/>
              </a:buClr>
            </a:pPr>
            <a:r>
              <a:rPr lang="zh-CN" altLang="en-US" sz="2100" b="1" dirty="0">
                <a:solidFill>
                  <a:srgbClr val="0000FF"/>
                </a:solidFill>
                <a:latin typeface="幼圆" pitchFamily="49" charset="-122"/>
                <a:ea typeface="幼圆" pitchFamily="49" charset="-122"/>
              </a:rPr>
              <a:t>动态重定位分区分配算法</a:t>
            </a:r>
            <a:endParaRPr lang="en-US" altLang="zh-CN" sz="2100" b="1" dirty="0">
              <a:solidFill>
                <a:srgbClr val="0000FF"/>
              </a:solidFill>
              <a:latin typeface="幼圆" pitchFamily="49" charset="-122"/>
              <a:ea typeface="幼圆" pitchFamily="49" charset="-122"/>
            </a:endParaRPr>
          </a:p>
          <a:p>
            <a:pPr lvl="1">
              <a:buClr>
                <a:srgbClr val="0000FF"/>
              </a:buClr>
            </a:pPr>
            <a:r>
              <a:rPr lang="zh-CN" altLang="en-US" b="1" dirty="0">
                <a:solidFill>
                  <a:srgbClr val="FF3300"/>
                </a:solidFill>
                <a:latin typeface="幼圆" pitchFamily="49" charset="-122"/>
                <a:ea typeface="幼圆" pitchFamily="49" charset="-122"/>
              </a:rPr>
              <a:t>紧凑</a:t>
            </a:r>
            <a:r>
              <a:rPr lang="en-US" altLang="zh-CN" b="1" dirty="0">
                <a:solidFill>
                  <a:srgbClr val="FF3300"/>
                </a:solidFill>
                <a:latin typeface="幼圆" pitchFamily="49" charset="-122"/>
                <a:ea typeface="幼圆" pitchFamily="49" charset="-122"/>
              </a:rPr>
              <a:t>+</a:t>
            </a:r>
            <a:r>
              <a:rPr lang="zh-CN" altLang="en-US" b="1" dirty="0">
                <a:solidFill>
                  <a:srgbClr val="FF3300"/>
                </a:solidFill>
                <a:latin typeface="幼圆" pitchFamily="49" charset="-122"/>
                <a:ea typeface="幼圆" pitchFamily="49" charset="-122"/>
              </a:rPr>
              <a:t>动态分区分配算法</a:t>
            </a:r>
            <a:endParaRPr lang="en-US" altLang="zh-CN" b="1" dirty="0">
              <a:solidFill>
                <a:srgbClr val="FF3300"/>
              </a:solidFill>
              <a:latin typeface="幼圆" pitchFamily="49" charset="-122"/>
              <a:ea typeface="幼圆" pitchFamily="49" charset="-122"/>
            </a:endParaRPr>
          </a:p>
          <a:p>
            <a:pPr lvl="1" eaLnBrk="1" hangingPunct="1">
              <a:buClr>
                <a:srgbClr val="0000FF"/>
              </a:buClr>
            </a:pPr>
            <a:r>
              <a:rPr lang="zh-CN" altLang="en-US" b="1" dirty="0">
                <a:solidFill>
                  <a:srgbClr val="0000FF"/>
                </a:solidFill>
                <a:latin typeface="幼圆" pitchFamily="49" charset="-122"/>
                <a:ea typeface="幼圆" pitchFamily="49" charset="-122"/>
              </a:rPr>
              <a:t>关键</a:t>
            </a:r>
            <a:r>
              <a:rPr lang="en-US" altLang="zh-CN" b="1" dirty="0">
                <a:solidFill>
                  <a:srgbClr val="0000FF"/>
                </a:solidFill>
                <a:latin typeface="幼圆" pitchFamily="49" charset="-122"/>
                <a:ea typeface="幼圆" pitchFamily="49" charset="-122"/>
              </a:rPr>
              <a:t>:</a:t>
            </a:r>
            <a:r>
              <a:rPr lang="zh-CN" altLang="en-US" b="1" dirty="0">
                <a:solidFill>
                  <a:srgbClr val="D60093"/>
                </a:solidFill>
                <a:latin typeface="幼圆" pitchFamily="49" charset="-122"/>
                <a:ea typeface="幼圆" pitchFamily="49" charset="-122"/>
              </a:rPr>
              <a:t>存储器紧凑方法</a:t>
            </a:r>
            <a:endParaRPr lang="en-US" altLang="zh-CN" b="1" dirty="0">
              <a:solidFill>
                <a:srgbClr val="D60093"/>
              </a:solidFill>
              <a:latin typeface="幼圆" pitchFamily="49" charset="-122"/>
              <a:ea typeface="幼圆" pitchFamily="49" charset="-122"/>
            </a:endParaRPr>
          </a:p>
          <a:p>
            <a:pPr lvl="2" eaLnBrk="1" hangingPunct="1">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在某个分区被释放后立即进行紧凑</a:t>
            </a:r>
            <a:endParaRPr lang="en-US" altLang="zh-CN" sz="2100" b="1" dirty="0">
              <a:solidFill>
                <a:srgbClr val="000000"/>
              </a:solidFill>
              <a:latin typeface="幼圆" pitchFamily="49" charset="-122"/>
              <a:ea typeface="幼圆" pitchFamily="49" charset="-122"/>
            </a:endParaRPr>
          </a:p>
          <a:p>
            <a:pPr lvl="2" eaLnBrk="1" hangingPunct="1">
              <a:buClr>
                <a:srgbClr val="0000FF"/>
              </a:buClr>
              <a:buFont typeface="Wingdings" pitchFamily="2" charset="2"/>
              <a:buChar char="Ø"/>
            </a:pPr>
            <a:r>
              <a:rPr lang="zh-CN" altLang="en-US" sz="2100" b="1" dirty="0">
                <a:solidFill>
                  <a:srgbClr val="000000"/>
                </a:solidFill>
                <a:latin typeface="幼圆" pitchFamily="49" charset="-122"/>
                <a:ea typeface="幼圆" pitchFamily="49" charset="-122"/>
              </a:rPr>
              <a:t>当“请求分配模块”找不到足够大的分区分给用户时再进行紧凑</a:t>
            </a:r>
            <a:endParaRPr lang="en-US" altLang="zh-CN" sz="2100" b="1" dirty="0">
              <a:solidFill>
                <a:srgbClr val="000000"/>
              </a:solidFill>
              <a:latin typeface="幼圆" pitchFamily="49" charset="-122"/>
              <a:ea typeface="幼圆" pitchFamily="49" charset="-122"/>
            </a:endParaRPr>
          </a:p>
          <a:p>
            <a:pPr>
              <a:buClr>
                <a:srgbClr val="0000FF"/>
              </a:buClr>
            </a:pPr>
            <a:r>
              <a:rPr lang="zh-CN" altLang="en-US" sz="2100" b="1" dirty="0">
                <a:solidFill>
                  <a:srgbClr val="0000FF"/>
                </a:solidFill>
                <a:latin typeface="幼圆" pitchFamily="49" charset="-122"/>
                <a:ea typeface="幼圆" pitchFamily="49" charset="-122"/>
              </a:rPr>
              <a:t>特点</a:t>
            </a:r>
          </a:p>
          <a:p>
            <a:pPr lvl="1" eaLnBrk="1" hangingPunct="1">
              <a:buClr>
                <a:srgbClr val="0000FF"/>
              </a:buClr>
            </a:pPr>
            <a:r>
              <a:rPr lang="zh-CN" altLang="en-US" b="1" dirty="0">
                <a:solidFill>
                  <a:srgbClr val="000000"/>
                </a:solidFill>
                <a:latin typeface="幼圆" pitchFamily="49" charset="-122"/>
                <a:ea typeface="幼圆" pitchFamily="49" charset="-122"/>
              </a:rPr>
              <a:t>可以消除碎片，能有效利用主存空间</a:t>
            </a:r>
            <a:endParaRPr lang="en-US" altLang="zh-CN" b="1" dirty="0">
              <a:solidFill>
                <a:srgbClr val="000000"/>
              </a:solidFill>
              <a:latin typeface="幼圆" pitchFamily="49" charset="-122"/>
              <a:ea typeface="幼圆" pitchFamily="49" charset="-122"/>
            </a:endParaRPr>
          </a:p>
          <a:p>
            <a:pPr lvl="1" eaLnBrk="1" hangingPunct="1">
              <a:buClr>
                <a:srgbClr val="0000FF"/>
              </a:buClr>
            </a:pPr>
            <a:r>
              <a:rPr lang="zh-CN" altLang="en-US" b="1" dirty="0">
                <a:solidFill>
                  <a:srgbClr val="000000"/>
                </a:solidFill>
                <a:latin typeface="幼圆" pitchFamily="49" charset="-122"/>
                <a:ea typeface="幼圆" pitchFamily="49" charset="-122"/>
              </a:rPr>
              <a:t>提高多道程序系统的多道度，提高了处理机和外设的利用率</a:t>
            </a:r>
            <a:endParaRPr lang="en-US" altLang="zh-CN" b="1" dirty="0">
              <a:solidFill>
                <a:srgbClr val="000000"/>
              </a:solidFill>
              <a:latin typeface="幼圆" pitchFamily="49" charset="-122"/>
              <a:ea typeface="幼圆" pitchFamily="49" charset="-122"/>
            </a:endParaRPr>
          </a:p>
          <a:p>
            <a:pPr lvl="1" eaLnBrk="1" hangingPunct="1">
              <a:buClr>
                <a:srgbClr val="0000FF"/>
              </a:buClr>
            </a:pPr>
            <a:r>
              <a:rPr lang="zh-CN" altLang="en-US" b="1" dirty="0">
                <a:solidFill>
                  <a:srgbClr val="000000"/>
                </a:solidFill>
                <a:latin typeface="幼圆" pitchFamily="49" charset="-122"/>
                <a:ea typeface="幼圆" pitchFamily="49" charset="-122"/>
              </a:rPr>
              <a:t>需要动态重定位硬件支持，提高了计算机成本</a:t>
            </a:r>
            <a:endParaRPr lang="en-US" altLang="zh-CN" b="1" dirty="0">
              <a:solidFill>
                <a:srgbClr val="000000"/>
              </a:solidFill>
              <a:latin typeface="幼圆" pitchFamily="49" charset="-122"/>
              <a:ea typeface="幼圆" pitchFamily="49" charset="-122"/>
            </a:endParaRPr>
          </a:p>
          <a:p>
            <a:pPr lvl="1" eaLnBrk="1" hangingPunct="1">
              <a:buClr>
                <a:srgbClr val="0000FF"/>
              </a:buClr>
            </a:pPr>
            <a:r>
              <a:rPr lang="zh-CN" altLang="en-US" b="1" dirty="0">
                <a:solidFill>
                  <a:srgbClr val="000000"/>
                </a:solidFill>
                <a:latin typeface="幼圆" pitchFamily="49" charset="-122"/>
                <a:ea typeface="幼圆" pitchFamily="49" charset="-122"/>
              </a:rPr>
              <a:t>紧</a:t>
            </a:r>
            <a:r>
              <a:rPr lang="zh-CN" altLang="en-US" b="1" dirty="0">
                <a:solidFill>
                  <a:srgbClr val="000000"/>
                </a:solidFill>
                <a:latin typeface="Arial" panose="020B0604020202020204" pitchFamily="34" charset="0"/>
                <a:ea typeface="幼圆" pitchFamily="49" charset="-122"/>
              </a:rPr>
              <a:t>凑</a:t>
            </a:r>
            <a:r>
              <a:rPr lang="zh-CN" altLang="en-US" b="1" dirty="0">
                <a:solidFill>
                  <a:srgbClr val="000000"/>
                </a:solidFill>
                <a:latin typeface="幼圆" pitchFamily="49" charset="-122"/>
                <a:ea typeface="幼圆" pitchFamily="49" charset="-122"/>
              </a:rPr>
              <a:t>工作要花费系统开销，降低了速度</a:t>
            </a:r>
            <a:endParaRPr lang="en-US" altLang="zh-CN" dirty="0">
              <a:latin typeface="幼圆" pitchFamily="49" charset="-122"/>
              <a:ea typeface="幼圆" pitchFamily="49" charset="-122"/>
            </a:endParaRPr>
          </a:p>
        </p:txBody>
      </p:sp>
      <p:sp>
        <p:nvSpPr>
          <p:cNvPr id="4" name="Rectangle 2">
            <a:extLst>
              <a:ext uri="{FF2B5EF4-FFF2-40B4-BE49-F238E27FC236}">
                <a16:creationId xmlns:a16="http://schemas.microsoft.com/office/drawing/2014/main" id="{9148A0C3-23B8-CE42-8358-883943584CCB}"/>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4821539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blinds(horizontal)">
                                      <p:cBhvr>
                                        <p:cTn id="7" dur="500"/>
                                        <p:tgtEl>
                                          <p:spTgt spid="6553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blinds(horizontal)">
                                      <p:cBhvr>
                                        <p:cTn id="12" dur="500"/>
                                        <p:tgtEl>
                                          <p:spTgt spid="6553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5538">
                                            <p:txEl>
                                              <p:pRg st="2" end="2"/>
                                            </p:txEl>
                                          </p:spTgt>
                                        </p:tgtEl>
                                        <p:attrNameLst>
                                          <p:attrName>style.visibility</p:attrName>
                                        </p:attrNameLst>
                                      </p:cBhvr>
                                      <p:to>
                                        <p:strVal val="visible"/>
                                      </p:to>
                                    </p:set>
                                    <p:animEffect transition="in" filter="blinds(horizontal)">
                                      <p:cBhvr>
                                        <p:cTn id="17" dur="500"/>
                                        <p:tgtEl>
                                          <p:spTgt spid="65538">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5538">
                                            <p:txEl>
                                              <p:pRg st="3" end="3"/>
                                            </p:txEl>
                                          </p:spTgt>
                                        </p:tgtEl>
                                        <p:attrNameLst>
                                          <p:attrName>style.visibility</p:attrName>
                                        </p:attrNameLst>
                                      </p:cBhvr>
                                      <p:to>
                                        <p:strVal val="visible"/>
                                      </p:to>
                                    </p:set>
                                    <p:animEffect transition="in" filter="blinds(horizontal)">
                                      <p:cBhvr>
                                        <p:cTn id="20" dur="500"/>
                                        <p:tgtEl>
                                          <p:spTgt spid="65538">
                                            <p:txEl>
                                              <p:pRg st="3" end="3"/>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65538">
                                            <p:txEl>
                                              <p:pRg st="4" end="4"/>
                                            </p:txEl>
                                          </p:spTgt>
                                        </p:tgtEl>
                                        <p:attrNameLst>
                                          <p:attrName>style.visibility</p:attrName>
                                        </p:attrNameLst>
                                      </p:cBhvr>
                                      <p:to>
                                        <p:strVal val="visible"/>
                                      </p:to>
                                    </p:set>
                                    <p:animEffect transition="in" filter="blinds(horizontal)">
                                      <p:cBhvr>
                                        <p:cTn id="23" dur="500"/>
                                        <p:tgtEl>
                                          <p:spTgt spid="65538">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65538">
                                            <p:txEl>
                                              <p:pRg st="5" end="5"/>
                                            </p:txEl>
                                          </p:spTgt>
                                        </p:tgtEl>
                                        <p:attrNameLst>
                                          <p:attrName>style.visibility</p:attrName>
                                        </p:attrNameLst>
                                      </p:cBhvr>
                                      <p:to>
                                        <p:strVal val="visible"/>
                                      </p:to>
                                    </p:set>
                                    <p:animEffect transition="in" filter="blinds(horizontal)">
                                      <p:cBhvr>
                                        <p:cTn id="28" dur="500"/>
                                        <p:tgtEl>
                                          <p:spTgt spid="65538">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65538">
                                            <p:txEl>
                                              <p:pRg st="6" end="6"/>
                                            </p:txEl>
                                          </p:spTgt>
                                        </p:tgtEl>
                                        <p:attrNameLst>
                                          <p:attrName>style.visibility</p:attrName>
                                        </p:attrNameLst>
                                      </p:cBhvr>
                                      <p:to>
                                        <p:strVal val="visible"/>
                                      </p:to>
                                    </p:set>
                                    <p:animEffect transition="in" filter="blinds(horizontal)">
                                      <p:cBhvr>
                                        <p:cTn id="33" dur="500"/>
                                        <p:tgtEl>
                                          <p:spTgt spid="65538">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65538">
                                            <p:txEl>
                                              <p:pRg st="7" end="7"/>
                                            </p:txEl>
                                          </p:spTgt>
                                        </p:tgtEl>
                                        <p:attrNameLst>
                                          <p:attrName>style.visibility</p:attrName>
                                        </p:attrNameLst>
                                      </p:cBhvr>
                                      <p:to>
                                        <p:strVal val="visible"/>
                                      </p:to>
                                    </p:set>
                                    <p:animEffect transition="in" filter="blinds(horizontal)">
                                      <p:cBhvr>
                                        <p:cTn id="38" dur="500"/>
                                        <p:tgtEl>
                                          <p:spTgt spid="65538">
                                            <p:txEl>
                                              <p:pRg st="7" end="7"/>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65538">
                                            <p:txEl>
                                              <p:pRg st="8" end="8"/>
                                            </p:txEl>
                                          </p:spTgt>
                                        </p:tgtEl>
                                        <p:attrNameLst>
                                          <p:attrName>style.visibility</p:attrName>
                                        </p:attrNameLst>
                                      </p:cBhvr>
                                      <p:to>
                                        <p:strVal val="visible"/>
                                      </p:to>
                                    </p:set>
                                    <p:animEffect transition="in" filter="blinds(horizontal)">
                                      <p:cBhvr>
                                        <p:cTn id="43" dur="500"/>
                                        <p:tgtEl>
                                          <p:spTgt spid="65538">
                                            <p:txEl>
                                              <p:pRg st="8" end="8"/>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65538">
                                            <p:txEl>
                                              <p:pRg st="9" end="9"/>
                                            </p:txEl>
                                          </p:spTgt>
                                        </p:tgtEl>
                                        <p:attrNameLst>
                                          <p:attrName>style.visibility</p:attrName>
                                        </p:attrNameLst>
                                      </p:cBhvr>
                                      <p:to>
                                        <p:strVal val="visible"/>
                                      </p:to>
                                    </p:set>
                                    <p:animEffect transition="in" filter="blinds(horizontal)">
                                      <p:cBhvr>
                                        <p:cTn id="48" dur="500"/>
                                        <p:tgtEl>
                                          <p:spTgt spid="6553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bldLvl="2"/>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a:extLst>
              <a:ext uri="{FF2B5EF4-FFF2-40B4-BE49-F238E27FC236}">
                <a16:creationId xmlns:a16="http://schemas.microsoft.com/office/drawing/2014/main" id="{D99F89F9-FACB-3749-85E2-FBAA4EBD6D3E}"/>
              </a:ext>
            </a:extLst>
          </p:cNvPr>
          <p:cNvSpPr>
            <a:spLocks noChangeArrowheads="1"/>
          </p:cNvSpPr>
          <p:nvPr/>
        </p:nvSpPr>
        <p:spPr bwMode="auto">
          <a:xfrm>
            <a:off x="3836194" y="2289572"/>
            <a:ext cx="2457450" cy="400050"/>
          </a:xfrm>
          <a:prstGeom prst="flowChartPreparation">
            <a:avLst/>
          </a:prstGeom>
          <a:solidFill>
            <a:srgbClr val="3333FF"/>
          </a:solidFill>
          <a:ln w="12700">
            <a:solidFill>
              <a:schemeClr val="tx1"/>
            </a:solidFill>
            <a:miter lim="800000"/>
            <a:headEnd type="none" w="sm" len="sm"/>
            <a:tailEnd type="none" w="sm" len="sm"/>
          </a:ln>
          <a:effectLst>
            <a:outerShdw dist="35921" dir="2700000" algn="ctr" rotWithShape="0">
              <a:schemeClr val="bg2"/>
            </a:outerShdw>
          </a:effectLst>
        </p:spPr>
        <p:txBody>
          <a:bodyPr wrap="none" anchor="ctr"/>
          <a:lstStyle/>
          <a:p>
            <a:pPr algn="ctr">
              <a:defRPr/>
            </a:pPr>
            <a:r>
              <a:rPr lang="en-US" altLang="zh-CN">
                <a:solidFill>
                  <a:srgbClr val="FFFFFF"/>
                </a:solidFill>
              </a:rPr>
              <a:t> </a:t>
            </a:r>
            <a:r>
              <a:rPr lang="zh-CN" altLang="en-US">
                <a:solidFill>
                  <a:srgbClr val="FFFFFF"/>
                </a:solidFill>
              </a:rPr>
              <a:t>找到可用区？</a:t>
            </a:r>
          </a:p>
        </p:txBody>
      </p:sp>
      <p:sp>
        <p:nvSpPr>
          <p:cNvPr id="5" name="AutoShape 3">
            <a:extLst>
              <a:ext uri="{FF2B5EF4-FFF2-40B4-BE49-F238E27FC236}">
                <a16:creationId xmlns:a16="http://schemas.microsoft.com/office/drawing/2014/main" id="{333C1440-6365-4540-BCEE-82C050123582}"/>
              </a:ext>
            </a:extLst>
          </p:cNvPr>
          <p:cNvSpPr>
            <a:spLocks noChangeArrowheads="1"/>
          </p:cNvSpPr>
          <p:nvPr/>
        </p:nvSpPr>
        <p:spPr bwMode="auto">
          <a:xfrm>
            <a:off x="3721894" y="2975372"/>
            <a:ext cx="2457450" cy="742950"/>
          </a:xfrm>
          <a:prstGeom prst="flowChartPreparation">
            <a:avLst/>
          </a:prstGeom>
          <a:solidFill>
            <a:srgbClr val="3333FF"/>
          </a:solidFill>
          <a:ln w="12700">
            <a:solidFill>
              <a:schemeClr val="tx1"/>
            </a:solidFill>
            <a:miter lim="800000"/>
            <a:headEnd type="none" w="sm" len="sm"/>
            <a:tailEnd type="none" w="sm" len="sm"/>
          </a:ln>
          <a:effectLst>
            <a:outerShdw dist="35921" dir="2700000" algn="ctr" rotWithShape="0">
              <a:schemeClr val="bg2"/>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rPr>
              <a:t>空闲分区</a:t>
            </a:r>
          </a:p>
          <a:p>
            <a:pPr algn="ctr"/>
            <a:r>
              <a:rPr lang="zh-CN" altLang="en-US">
                <a:solidFill>
                  <a:srgbClr val="FFFFFF"/>
                </a:solidFill>
              </a:rPr>
              <a:t>总和</a:t>
            </a:r>
            <a:r>
              <a:rPr lang="en-US" altLang="zh-CN">
                <a:solidFill>
                  <a:srgbClr val="FFFFFF"/>
                </a:solidFill>
              </a:rPr>
              <a:t>&gt;=uk ?</a:t>
            </a:r>
          </a:p>
        </p:txBody>
      </p:sp>
      <p:sp>
        <p:nvSpPr>
          <p:cNvPr id="6" name="AutoShape 4">
            <a:extLst>
              <a:ext uri="{FF2B5EF4-FFF2-40B4-BE49-F238E27FC236}">
                <a16:creationId xmlns:a16="http://schemas.microsoft.com/office/drawing/2014/main" id="{226A5F52-0297-6D4B-823E-5916F885FA68}"/>
              </a:ext>
            </a:extLst>
          </p:cNvPr>
          <p:cNvSpPr>
            <a:spLocks noChangeArrowheads="1"/>
          </p:cNvSpPr>
          <p:nvPr/>
        </p:nvSpPr>
        <p:spPr bwMode="auto">
          <a:xfrm>
            <a:off x="1893094" y="2918222"/>
            <a:ext cx="1257300" cy="571500"/>
          </a:xfrm>
          <a:prstGeom prst="flowChartProcess">
            <a:avLst/>
          </a:prstGeom>
          <a:solidFill>
            <a:srgbClr val="3333FF"/>
          </a:solidFill>
          <a:ln w="12700">
            <a:solidFill>
              <a:schemeClr val="tx1"/>
            </a:solidFill>
            <a:miter lim="800000"/>
            <a:headEnd type="none" w="sm" len="sm"/>
            <a:tailEnd type="none" w="sm" len="sm"/>
          </a:ln>
          <a:effectLst>
            <a:outerShdw dist="35921" dir="2700000" algn="ctr" rotWithShape="0">
              <a:schemeClr val="bg2"/>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rPr>
              <a:t>修改有关的</a:t>
            </a:r>
          </a:p>
          <a:p>
            <a:pPr algn="ctr"/>
            <a:r>
              <a:rPr lang="zh-CN" altLang="en-US">
                <a:solidFill>
                  <a:srgbClr val="FFFFFF"/>
                </a:solidFill>
              </a:rPr>
              <a:t>数据结构</a:t>
            </a:r>
          </a:p>
        </p:txBody>
      </p:sp>
      <p:sp>
        <p:nvSpPr>
          <p:cNvPr id="7" name="AutoShape 5">
            <a:extLst>
              <a:ext uri="{FF2B5EF4-FFF2-40B4-BE49-F238E27FC236}">
                <a16:creationId xmlns:a16="http://schemas.microsoft.com/office/drawing/2014/main" id="{947C6E13-25D4-3543-9B0C-53468869212F}"/>
              </a:ext>
            </a:extLst>
          </p:cNvPr>
          <p:cNvSpPr>
            <a:spLocks noChangeArrowheads="1"/>
          </p:cNvSpPr>
          <p:nvPr/>
        </p:nvSpPr>
        <p:spPr bwMode="auto">
          <a:xfrm>
            <a:off x="3550444" y="4118372"/>
            <a:ext cx="2800350" cy="342900"/>
          </a:xfrm>
          <a:prstGeom prst="flowChartProcess">
            <a:avLst/>
          </a:prstGeom>
          <a:solidFill>
            <a:srgbClr val="3333FF"/>
          </a:solidFill>
          <a:ln w="12700">
            <a:solidFill>
              <a:schemeClr val="tx1"/>
            </a:solidFill>
            <a:miter lim="800000"/>
            <a:headEnd type="none" w="sm" len="sm"/>
            <a:tailEnd type="none" w="sm" len="sm"/>
          </a:ln>
          <a:effectLst>
            <a:outerShdw dist="35921" dir="2700000" algn="ctr" rotWithShape="0">
              <a:schemeClr val="bg2"/>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rPr>
              <a:t>进行紧缩形成连续空闲区</a:t>
            </a:r>
          </a:p>
        </p:txBody>
      </p:sp>
      <p:sp>
        <p:nvSpPr>
          <p:cNvPr id="8" name="AutoShape 6">
            <a:extLst>
              <a:ext uri="{FF2B5EF4-FFF2-40B4-BE49-F238E27FC236}">
                <a16:creationId xmlns:a16="http://schemas.microsoft.com/office/drawing/2014/main" id="{244D660C-6860-D148-9250-DDE77BFC63F6}"/>
              </a:ext>
            </a:extLst>
          </p:cNvPr>
          <p:cNvSpPr>
            <a:spLocks noChangeArrowheads="1"/>
          </p:cNvSpPr>
          <p:nvPr/>
        </p:nvSpPr>
        <p:spPr bwMode="auto">
          <a:xfrm>
            <a:off x="3893344" y="4804172"/>
            <a:ext cx="2171700" cy="400050"/>
          </a:xfrm>
          <a:prstGeom prst="flowChartProcess">
            <a:avLst/>
          </a:prstGeom>
          <a:solidFill>
            <a:srgbClr val="3333FF"/>
          </a:solidFill>
          <a:ln w="12700">
            <a:solidFill>
              <a:schemeClr val="tx1"/>
            </a:solidFill>
            <a:miter lim="800000"/>
            <a:headEnd type="none" w="sm" len="sm"/>
            <a:tailEnd type="none" w="sm" len="sm"/>
          </a:ln>
          <a:effectLst>
            <a:outerShdw dist="35921" dir="2700000" algn="ctr" rotWithShape="0">
              <a:schemeClr val="bg2"/>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rPr>
              <a:t>修改有关的数据结构</a:t>
            </a:r>
          </a:p>
        </p:txBody>
      </p:sp>
      <p:sp>
        <p:nvSpPr>
          <p:cNvPr id="9" name="Line 7">
            <a:extLst>
              <a:ext uri="{FF2B5EF4-FFF2-40B4-BE49-F238E27FC236}">
                <a16:creationId xmlns:a16="http://schemas.microsoft.com/office/drawing/2014/main" id="{6186592D-1227-F844-804C-35EAE08E6F60}"/>
              </a:ext>
            </a:extLst>
          </p:cNvPr>
          <p:cNvSpPr>
            <a:spLocks noChangeShapeType="1"/>
          </p:cNvSpPr>
          <p:nvPr/>
        </p:nvSpPr>
        <p:spPr bwMode="auto">
          <a:xfrm>
            <a:off x="4979194" y="2689622"/>
            <a:ext cx="0" cy="2857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 name="Line 8">
            <a:extLst>
              <a:ext uri="{FF2B5EF4-FFF2-40B4-BE49-F238E27FC236}">
                <a16:creationId xmlns:a16="http://schemas.microsoft.com/office/drawing/2014/main" id="{892EEE33-17BD-FE42-9A73-3861221CA421}"/>
              </a:ext>
            </a:extLst>
          </p:cNvPr>
          <p:cNvSpPr>
            <a:spLocks noChangeShapeType="1"/>
          </p:cNvSpPr>
          <p:nvPr/>
        </p:nvSpPr>
        <p:spPr bwMode="auto">
          <a:xfrm>
            <a:off x="4979194" y="3718322"/>
            <a:ext cx="0" cy="4000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 name="Line 9">
            <a:extLst>
              <a:ext uri="{FF2B5EF4-FFF2-40B4-BE49-F238E27FC236}">
                <a16:creationId xmlns:a16="http://schemas.microsoft.com/office/drawing/2014/main" id="{5715DA4A-89AC-C144-8E95-83D9FBBDAA76}"/>
              </a:ext>
            </a:extLst>
          </p:cNvPr>
          <p:cNvSpPr>
            <a:spLocks noChangeShapeType="1"/>
          </p:cNvSpPr>
          <p:nvPr/>
        </p:nvSpPr>
        <p:spPr bwMode="auto">
          <a:xfrm>
            <a:off x="6922294" y="3375422"/>
            <a:ext cx="0" cy="4000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10">
            <a:extLst>
              <a:ext uri="{FF2B5EF4-FFF2-40B4-BE49-F238E27FC236}">
                <a16:creationId xmlns:a16="http://schemas.microsoft.com/office/drawing/2014/main" id="{CC5867BA-D08B-0843-A1E0-186F0042D305}"/>
              </a:ext>
            </a:extLst>
          </p:cNvPr>
          <p:cNvSpPr>
            <a:spLocks noChangeShapeType="1"/>
          </p:cNvSpPr>
          <p:nvPr/>
        </p:nvSpPr>
        <p:spPr bwMode="auto">
          <a:xfrm>
            <a:off x="4979194" y="4461272"/>
            <a:ext cx="0" cy="2857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1">
            <a:extLst>
              <a:ext uri="{FF2B5EF4-FFF2-40B4-BE49-F238E27FC236}">
                <a16:creationId xmlns:a16="http://schemas.microsoft.com/office/drawing/2014/main" id="{C07BE0D6-A444-564A-A63E-FFF92BC86D71}"/>
              </a:ext>
            </a:extLst>
          </p:cNvPr>
          <p:cNvSpPr>
            <a:spLocks noChangeShapeType="1"/>
          </p:cNvSpPr>
          <p:nvPr/>
        </p:nvSpPr>
        <p:spPr bwMode="auto">
          <a:xfrm flipH="1">
            <a:off x="6179344" y="3375422"/>
            <a:ext cx="742950" cy="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AutoShape 12">
            <a:extLst>
              <a:ext uri="{FF2B5EF4-FFF2-40B4-BE49-F238E27FC236}">
                <a16:creationId xmlns:a16="http://schemas.microsoft.com/office/drawing/2014/main" id="{008E4BBD-8FA7-5748-9F93-38D01F5DF7FE}"/>
              </a:ext>
            </a:extLst>
          </p:cNvPr>
          <p:cNvSpPr>
            <a:spLocks noChangeArrowheads="1"/>
          </p:cNvSpPr>
          <p:nvPr/>
        </p:nvSpPr>
        <p:spPr bwMode="auto">
          <a:xfrm>
            <a:off x="1721644" y="2175272"/>
            <a:ext cx="1428750" cy="571500"/>
          </a:xfrm>
          <a:prstGeom prst="flowChartProcess">
            <a:avLst/>
          </a:prstGeom>
          <a:solidFill>
            <a:srgbClr val="3333FF"/>
          </a:solidFill>
          <a:ln w="12700">
            <a:solidFill>
              <a:schemeClr val="tx1"/>
            </a:solidFill>
            <a:miter lim="800000"/>
            <a:headEnd type="none" w="sm" len="sm"/>
            <a:tailEnd type="none" w="sm" len="sm"/>
          </a:ln>
          <a:effectLst>
            <a:outerShdw dist="35921" dir="2700000" algn="ctr" rotWithShape="0">
              <a:schemeClr val="bg2"/>
            </a:outerShdw>
          </a:effec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rPr>
              <a:t>按动态分区方</a:t>
            </a:r>
          </a:p>
          <a:p>
            <a:pPr algn="ctr"/>
            <a:r>
              <a:rPr lang="zh-CN" altLang="en-US">
                <a:solidFill>
                  <a:srgbClr val="FFFFFF"/>
                </a:solidFill>
              </a:rPr>
              <a:t>式进行分配</a:t>
            </a:r>
          </a:p>
        </p:txBody>
      </p:sp>
      <p:sp>
        <p:nvSpPr>
          <p:cNvPr id="15" name="Line 13">
            <a:extLst>
              <a:ext uri="{FF2B5EF4-FFF2-40B4-BE49-F238E27FC236}">
                <a16:creationId xmlns:a16="http://schemas.microsoft.com/office/drawing/2014/main" id="{AE92A489-55CE-4441-A805-042110AFD9DA}"/>
              </a:ext>
            </a:extLst>
          </p:cNvPr>
          <p:cNvSpPr>
            <a:spLocks noChangeShapeType="1"/>
          </p:cNvSpPr>
          <p:nvPr/>
        </p:nvSpPr>
        <p:spPr bwMode="auto">
          <a:xfrm flipH="1">
            <a:off x="3150394" y="2518172"/>
            <a:ext cx="685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 name="Rectangle 14">
            <a:extLst>
              <a:ext uri="{FF2B5EF4-FFF2-40B4-BE49-F238E27FC236}">
                <a16:creationId xmlns:a16="http://schemas.microsoft.com/office/drawing/2014/main" id="{45587D60-646A-7741-8A52-B01F6269B8F7}"/>
              </a:ext>
            </a:extLst>
          </p:cNvPr>
          <p:cNvSpPr>
            <a:spLocks noChangeArrowheads="1"/>
          </p:cNvSpPr>
          <p:nvPr/>
        </p:nvSpPr>
        <p:spPr bwMode="auto">
          <a:xfrm>
            <a:off x="3436144" y="2289572"/>
            <a:ext cx="4000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en-US" altLang="zh-CN">
                <a:solidFill>
                  <a:schemeClr val="tx2"/>
                </a:solidFill>
              </a:rPr>
              <a:t>Y</a:t>
            </a:r>
          </a:p>
        </p:txBody>
      </p:sp>
      <p:sp>
        <p:nvSpPr>
          <p:cNvPr id="17" name="Rectangle 15">
            <a:extLst>
              <a:ext uri="{FF2B5EF4-FFF2-40B4-BE49-F238E27FC236}">
                <a16:creationId xmlns:a16="http://schemas.microsoft.com/office/drawing/2014/main" id="{CB4CBE34-CDC9-2241-ABE8-077DC42F3DD6}"/>
              </a:ext>
            </a:extLst>
          </p:cNvPr>
          <p:cNvSpPr>
            <a:spLocks noChangeArrowheads="1"/>
          </p:cNvSpPr>
          <p:nvPr/>
        </p:nvSpPr>
        <p:spPr bwMode="auto">
          <a:xfrm>
            <a:off x="4979194" y="3775472"/>
            <a:ext cx="4000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en-US" altLang="zh-CN">
                <a:solidFill>
                  <a:schemeClr val="tx2"/>
                </a:solidFill>
              </a:rPr>
              <a:t>Y</a:t>
            </a:r>
          </a:p>
        </p:txBody>
      </p:sp>
      <p:sp>
        <p:nvSpPr>
          <p:cNvPr id="18" name="Rectangle 16">
            <a:extLst>
              <a:ext uri="{FF2B5EF4-FFF2-40B4-BE49-F238E27FC236}">
                <a16:creationId xmlns:a16="http://schemas.microsoft.com/office/drawing/2014/main" id="{72F8D95E-B14D-3D4F-9D9A-3D976824DC5D}"/>
              </a:ext>
            </a:extLst>
          </p:cNvPr>
          <p:cNvSpPr>
            <a:spLocks noChangeArrowheads="1"/>
          </p:cNvSpPr>
          <p:nvPr/>
        </p:nvSpPr>
        <p:spPr bwMode="auto">
          <a:xfrm>
            <a:off x="4922044" y="2689622"/>
            <a:ext cx="4000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en-US" altLang="zh-CN">
                <a:solidFill>
                  <a:schemeClr val="tx2"/>
                </a:solidFill>
              </a:rPr>
              <a:t>N</a:t>
            </a:r>
          </a:p>
        </p:txBody>
      </p:sp>
      <p:sp>
        <p:nvSpPr>
          <p:cNvPr id="19" name="Rectangle 17">
            <a:extLst>
              <a:ext uri="{FF2B5EF4-FFF2-40B4-BE49-F238E27FC236}">
                <a16:creationId xmlns:a16="http://schemas.microsoft.com/office/drawing/2014/main" id="{9DCAF726-1C96-644E-8DE2-15A47B9199B6}"/>
              </a:ext>
            </a:extLst>
          </p:cNvPr>
          <p:cNvSpPr>
            <a:spLocks noChangeArrowheads="1"/>
          </p:cNvSpPr>
          <p:nvPr/>
        </p:nvSpPr>
        <p:spPr bwMode="auto">
          <a:xfrm>
            <a:off x="6122194" y="3089672"/>
            <a:ext cx="40005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en-US" altLang="zh-CN">
                <a:solidFill>
                  <a:schemeClr val="tx2"/>
                </a:solidFill>
              </a:rPr>
              <a:t>N</a:t>
            </a:r>
          </a:p>
        </p:txBody>
      </p:sp>
      <p:sp>
        <p:nvSpPr>
          <p:cNvPr id="20" name="Line 18">
            <a:extLst>
              <a:ext uri="{FF2B5EF4-FFF2-40B4-BE49-F238E27FC236}">
                <a16:creationId xmlns:a16="http://schemas.microsoft.com/office/drawing/2014/main" id="{02FEFB61-5998-B84E-B89A-03628FA78727}"/>
              </a:ext>
            </a:extLst>
          </p:cNvPr>
          <p:cNvSpPr>
            <a:spLocks noChangeShapeType="1"/>
          </p:cNvSpPr>
          <p:nvPr/>
        </p:nvSpPr>
        <p:spPr bwMode="auto">
          <a:xfrm flipH="1">
            <a:off x="3436144" y="4975622"/>
            <a:ext cx="457200" cy="0"/>
          </a:xfrm>
          <a:prstGeom prst="line">
            <a:avLst/>
          </a:prstGeom>
          <a:noFill/>
          <a:ln w="381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19">
            <a:extLst>
              <a:ext uri="{FF2B5EF4-FFF2-40B4-BE49-F238E27FC236}">
                <a16:creationId xmlns:a16="http://schemas.microsoft.com/office/drawing/2014/main" id="{6D1D5A22-9987-5540-8A41-EB8CCB24221A}"/>
              </a:ext>
            </a:extLst>
          </p:cNvPr>
          <p:cNvSpPr>
            <a:spLocks noChangeShapeType="1"/>
          </p:cNvSpPr>
          <p:nvPr/>
        </p:nvSpPr>
        <p:spPr bwMode="auto">
          <a:xfrm>
            <a:off x="2464594" y="3432572"/>
            <a:ext cx="0" cy="8572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2" name="AutoShape 20">
            <a:extLst>
              <a:ext uri="{FF2B5EF4-FFF2-40B4-BE49-F238E27FC236}">
                <a16:creationId xmlns:a16="http://schemas.microsoft.com/office/drawing/2014/main" id="{31D4F2F9-73F8-E64E-B8FA-31A2B3832323}"/>
              </a:ext>
            </a:extLst>
          </p:cNvPr>
          <p:cNvSpPr>
            <a:spLocks noChangeArrowheads="1"/>
          </p:cNvSpPr>
          <p:nvPr/>
        </p:nvSpPr>
        <p:spPr bwMode="auto">
          <a:xfrm>
            <a:off x="3950494" y="1660922"/>
            <a:ext cx="2114550" cy="342900"/>
          </a:xfrm>
          <a:prstGeom prst="flowChartAlternateProcess">
            <a:avLst/>
          </a:prstGeom>
          <a:solidFill>
            <a:srgbClr val="3333FF"/>
          </a:solidFill>
          <a:ln w="12700">
            <a:solidFill>
              <a:schemeClr val="tx1"/>
            </a:solidFill>
            <a:miter lim="800000"/>
            <a:headEnd type="none" w="sm" len="sm"/>
            <a:tailEnd type="none" w="sm" len="sm"/>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latin typeface="幼圆" pitchFamily="49" charset="-122"/>
                <a:ea typeface="幼圆" pitchFamily="49" charset="-122"/>
              </a:rPr>
              <a:t>请求分配</a:t>
            </a:r>
            <a:r>
              <a:rPr lang="en-US" altLang="zh-CN">
                <a:solidFill>
                  <a:srgbClr val="FFFFFF"/>
                </a:solidFill>
                <a:latin typeface="幼圆" pitchFamily="49" charset="-122"/>
                <a:ea typeface="幼圆" pitchFamily="49" charset="-122"/>
              </a:rPr>
              <a:t>uk</a:t>
            </a:r>
            <a:r>
              <a:rPr lang="zh-CN" altLang="en-US">
                <a:solidFill>
                  <a:srgbClr val="FFFFFF"/>
                </a:solidFill>
                <a:latin typeface="幼圆" pitchFamily="49" charset="-122"/>
                <a:ea typeface="幼圆" pitchFamily="49" charset="-122"/>
              </a:rPr>
              <a:t>分区</a:t>
            </a:r>
          </a:p>
        </p:txBody>
      </p:sp>
      <p:sp>
        <p:nvSpPr>
          <p:cNvPr id="23" name="Line 21">
            <a:extLst>
              <a:ext uri="{FF2B5EF4-FFF2-40B4-BE49-F238E27FC236}">
                <a16:creationId xmlns:a16="http://schemas.microsoft.com/office/drawing/2014/main" id="{534E5FA8-02C8-1943-BB43-966F1B5B2168}"/>
              </a:ext>
            </a:extLst>
          </p:cNvPr>
          <p:cNvSpPr>
            <a:spLocks noChangeShapeType="1"/>
          </p:cNvSpPr>
          <p:nvPr/>
        </p:nvSpPr>
        <p:spPr bwMode="auto">
          <a:xfrm>
            <a:off x="4979194" y="2003822"/>
            <a:ext cx="0" cy="2857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22">
            <a:extLst>
              <a:ext uri="{FF2B5EF4-FFF2-40B4-BE49-F238E27FC236}">
                <a16:creationId xmlns:a16="http://schemas.microsoft.com/office/drawing/2014/main" id="{CC870F60-BEA1-BA44-A890-350F4409907C}"/>
              </a:ext>
            </a:extLst>
          </p:cNvPr>
          <p:cNvSpPr>
            <a:spLocks noChangeShapeType="1"/>
          </p:cNvSpPr>
          <p:nvPr/>
        </p:nvSpPr>
        <p:spPr bwMode="auto">
          <a:xfrm>
            <a:off x="2464594" y="2746772"/>
            <a:ext cx="0" cy="1714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5" name="AutoShape 23">
            <a:extLst>
              <a:ext uri="{FF2B5EF4-FFF2-40B4-BE49-F238E27FC236}">
                <a16:creationId xmlns:a16="http://schemas.microsoft.com/office/drawing/2014/main" id="{966BCE66-74CA-4746-9121-1FFCC989694D}"/>
              </a:ext>
            </a:extLst>
          </p:cNvPr>
          <p:cNvSpPr>
            <a:spLocks noChangeArrowheads="1"/>
          </p:cNvSpPr>
          <p:nvPr/>
        </p:nvSpPr>
        <p:spPr bwMode="auto">
          <a:xfrm>
            <a:off x="1721644" y="4289822"/>
            <a:ext cx="1428750" cy="571500"/>
          </a:xfrm>
          <a:prstGeom prst="flowChartAlternateProcess">
            <a:avLst/>
          </a:prstGeom>
          <a:solidFill>
            <a:srgbClr val="3333FF"/>
          </a:solidFill>
          <a:ln w="12700">
            <a:solidFill>
              <a:schemeClr val="tx1"/>
            </a:solidFill>
            <a:miter lim="800000"/>
            <a:headEnd type="none" w="sm" len="sm"/>
            <a:tailEnd type="none" w="sm" len="sm"/>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latin typeface="幼圆" pitchFamily="49" charset="-122"/>
                <a:ea typeface="幼圆" pitchFamily="49" charset="-122"/>
              </a:rPr>
              <a:t>返回分区号</a:t>
            </a:r>
          </a:p>
          <a:p>
            <a:pPr algn="ctr"/>
            <a:r>
              <a:rPr lang="zh-CN" altLang="en-US">
                <a:solidFill>
                  <a:srgbClr val="FFFFFF"/>
                </a:solidFill>
                <a:latin typeface="幼圆" pitchFamily="49" charset="-122"/>
                <a:ea typeface="幼圆" pitchFamily="49" charset="-122"/>
              </a:rPr>
              <a:t>及首址</a:t>
            </a:r>
          </a:p>
        </p:txBody>
      </p:sp>
      <p:sp>
        <p:nvSpPr>
          <p:cNvPr id="26" name="Line 24">
            <a:extLst>
              <a:ext uri="{FF2B5EF4-FFF2-40B4-BE49-F238E27FC236}">
                <a16:creationId xmlns:a16="http://schemas.microsoft.com/office/drawing/2014/main" id="{057BF417-1429-3D49-AA61-7CD6D527CCB6}"/>
              </a:ext>
            </a:extLst>
          </p:cNvPr>
          <p:cNvSpPr>
            <a:spLocks noChangeShapeType="1"/>
          </p:cNvSpPr>
          <p:nvPr/>
        </p:nvSpPr>
        <p:spPr bwMode="auto">
          <a:xfrm>
            <a:off x="3436144" y="2518172"/>
            <a:ext cx="0" cy="245745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AutoShape 25">
            <a:extLst>
              <a:ext uri="{FF2B5EF4-FFF2-40B4-BE49-F238E27FC236}">
                <a16:creationId xmlns:a16="http://schemas.microsoft.com/office/drawing/2014/main" id="{FD83B70E-2028-0440-8DD4-005ABE35708F}"/>
              </a:ext>
            </a:extLst>
          </p:cNvPr>
          <p:cNvSpPr>
            <a:spLocks noChangeArrowheads="1"/>
          </p:cNvSpPr>
          <p:nvPr/>
        </p:nvSpPr>
        <p:spPr bwMode="auto">
          <a:xfrm>
            <a:off x="6465094" y="3775472"/>
            <a:ext cx="1428750" cy="571500"/>
          </a:xfrm>
          <a:prstGeom prst="flowChartAlternateProcess">
            <a:avLst/>
          </a:prstGeom>
          <a:solidFill>
            <a:srgbClr val="3333FF"/>
          </a:solidFill>
          <a:ln w="12700">
            <a:solidFill>
              <a:schemeClr val="tx1"/>
            </a:solidFill>
            <a:miter lim="800000"/>
            <a:headEnd type="none" w="sm" len="sm"/>
            <a:tailEnd type="none" w="sm" len="sm"/>
          </a:ln>
        </p:spPr>
        <p:txBody>
          <a:bodyPr wrap="none" anchor="ct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pPr algn="ctr"/>
            <a:r>
              <a:rPr lang="zh-CN" altLang="en-US">
                <a:solidFill>
                  <a:srgbClr val="FFFFFF"/>
                </a:solidFill>
                <a:latin typeface="幼圆" pitchFamily="49" charset="-122"/>
                <a:ea typeface="幼圆" pitchFamily="49" charset="-122"/>
              </a:rPr>
              <a:t>无法分配</a:t>
            </a:r>
          </a:p>
          <a:p>
            <a:pPr algn="ctr"/>
            <a:r>
              <a:rPr lang="zh-CN" altLang="en-US">
                <a:solidFill>
                  <a:srgbClr val="FFFFFF"/>
                </a:solidFill>
                <a:latin typeface="幼圆" pitchFamily="49" charset="-122"/>
                <a:ea typeface="幼圆" pitchFamily="49" charset="-122"/>
              </a:rPr>
              <a:t>返回</a:t>
            </a:r>
          </a:p>
        </p:txBody>
      </p:sp>
      <p:sp>
        <p:nvSpPr>
          <p:cNvPr id="47130" name="TextBox 27">
            <a:extLst>
              <a:ext uri="{FF2B5EF4-FFF2-40B4-BE49-F238E27FC236}">
                <a16:creationId xmlns:a16="http://schemas.microsoft.com/office/drawing/2014/main" id="{B81515BF-6E85-5F4D-B69B-0BCC70CF7F58}"/>
              </a:ext>
            </a:extLst>
          </p:cNvPr>
          <p:cNvSpPr txBox="1">
            <a:spLocks noChangeArrowheads="1"/>
          </p:cNvSpPr>
          <p:nvPr/>
        </p:nvSpPr>
        <p:spPr bwMode="auto">
          <a:xfrm>
            <a:off x="3554016" y="5357813"/>
            <a:ext cx="337542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b="1">
                <a:solidFill>
                  <a:schemeClr val="hlink"/>
                </a:solidFill>
                <a:latin typeface="Arial Narrow" panose="020B0604020202020204" pitchFamily="34" charset="0"/>
                <a:ea typeface="宋体" panose="02010600030101010101" pitchFamily="2" charset="-122"/>
              </a:defRPr>
            </a:lvl1pPr>
            <a:lvl2pPr marL="742950" indent="-285750">
              <a:defRPr kumimoji="1" b="1">
                <a:solidFill>
                  <a:schemeClr val="hlink"/>
                </a:solidFill>
                <a:latin typeface="Arial Narrow" panose="020B0604020202020204" pitchFamily="34" charset="0"/>
                <a:ea typeface="宋体" panose="02010600030101010101" pitchFamily="2" charset="-122"/>
              </a:defRPr>
            </a:lvl2pPr>
            <a:lvl3pPr marL="1143000" indent="-228600">
              <a:defRPr kumimoji="1" b="1">
                <a:solidFill>
                  <a:schemeClr val="hlink"/>
                </a:solidFill>
                <a:latin typeface="Arial Narrow" panose="020B0604020202020204" pitchFamily="34" charset="0"/>
                <a:ea typeface="宋体" panose="02010600030101010101" pitchFamily="2" charset="-122"/>
              </a:defRPr>
            </a:lvl3pPr>
            <a:lvl4pPr marL="1600200" indent="-228600">
              <a:defRPr kumimoji="1" b="1">
                <a:solidFill>
                  <a:schemeClr val="hlink"/>
                </a:solidFill>
                <a:latin typeface="Arial Narrow" panose="020B0604020202020204" pitchFamily="34" charset="0"/>
                <a:ea typeface="宋体" panose="02010600030101010101" pitchFamily="2" charset="-122"/>
              </a:defRPr>
            </a:lvl4pPr>
            <a:lvl5pPr marL="2057400" indent="-228600">
              <a:defRPr kumimoji="1" b="1">
                <a:solidFill>
                  <a:schemeClr val="hlink"/>
                </a:solidFill>
                <a:latin typeface="Arial Narrow"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b="1">
                <a:solidFill>
                  <a:schemeClr val="hlink"/>
                </a:solidFill>
                <a:latin typeface="Arial Narrow" panose="020B0604020202020204" pitchFamily="34" charset="0"/>
                <a:ea typeface="宋体" panose="02010600030101010101" pitchFamily="2" charset="-122"/>
              </a:defRPr>
            </a:lvl9pPr>
          </a:lstStyle>
          <a:p>
            <a:r>
              <a:rPr lang="zh-CN" altLang="en-US" sz="2100">
                <a:solidFill>
                  <a:srgbClr val="0000FF"/>
                </a:solidFill>
              </a:rPr>
              <a:t>动态分区分配算法流程</a:t>
            </a:r>
          </a:p>
        </p:txBody>
      </p:sp>
      <p:sp>
        <p:nvSpPr>
          <p:cNvPr id="28" name="Rectangle 2">
            <a:extLst>
              <a:ext uri="{FF2B5EF4-FFF2-40B4-BE49-F238E27FC236}">
                <a16:creationId xmlns:a16="http://schemas.microsoft.com/office/drawing/2014/main" id="{4B1A37B2-8F26-F643-B6B7-50DD563A4FFB}"/>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extLst>
      <p:ext uri="{BB962C8B-B14F-4D97-AF65-F5344CB8AC3E}">
        <p14:creationId xmlns:p14="http://schemas.microsoft.com/office/powerpoint/2010/main" val="10826777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dissolve">
                                      <p:cBhvr>
                                        <p:cTn id="11" dur="500"/>
                                        <p:tgtEl>
                                          <p:spTgt spid="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nodeType="afterGroup">
                            <p:stCondLst>
                              <p:cond delay="500"/>
                            </p:stCondLst>
                            <p:childTnLst>
                              <p:par>
                                <p:cTn id="18" presetID="9"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cTn>
                              </p:par>
                            </p:childTnLst>
                          </p:cTn>
                        </p:par>
                        <p:par>
                          <p:cTn id="21" fill="hold" nodeType="afterGroup">
                            <p:stCondLst>
                              <p:cond delay="1000"/>
                            </p:stCondLst>
                            <p:childTnLst>
                              <p:par>
                                <p:cTn id="22" presetID="9"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dissolve">
                                      <p:cBhvr>
                                        <p:cTn id="24" dur="500"/>
                                        <p:tgtEl>
                                          <p:spTgt spid="16"/>
                                        </p:tgtEl>
                                      </p:cBhvr>
                                    </p:animEffect>
                                  </p:childTnLst>
                                </p:cTn>
                              </p:par>
                            </p:childTnLst>
                          </p:cTn>
                        </p:par>
                        <p:par>
                          <p:cTn id="25" fill="hold" nodeType="afterGroup">
                            <p:stCondLst>
                              <p:cond delay="1500"/>
                            </p:stCondLst>
                            <p:childTnLst>
                              <p:par>
                                <p:cTn id="26" presetID="9"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500"/>
                                        <p:tgtEl>
                                          <p:spTgt spid="15"/>
                                        </p:tgtEl>
                                      </p:cBhvr>
                                    </p:animEffect>
                                  </p:childTnLst>
                                </p:cTn>
                              </p:par>
                            </p:childTnLst>
                          </p:cTn>
                        </p:par>
                        <p:par>
                          <p:cTn id="29" fill="hold" nodeType="afterGroup">
                            <p:stCondLst>
                              <p:cond delay="2000"/>
                            </p:stCondLst>
                            <p:childTnLst>
                              <p:par>
                                <p:cTn id="30" presetID="9"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par>
                          <p:cTn id="33" fill="hold" nodeType="afterGroup">
                            <p:stCondLst>
                              <p:cond delay="2500"/>
                            </p:stCondLst>
                            <p:childTnLst>
                              <p:par>
                                <p:cTn id="34" presetID="9"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par>
                          <p:cTn id="37" fill="hold" nodeType="afterGroup">
                            <p:stCondLst>
                              <p:cond delay="3000"/>
                            </p:stCondLst>
                            <p:childTnLst>
                              <p:par>
                                <p:cTn id="38" presetID="9"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dissolve">
                                      <p:cBhvr>
                                        <p:cTn id="40" dur="500"/>
                                        <p:tgtEl>
                                          <p:spTgt spid="6"/>
                                        </p:tgtEl>
                                      </p:cBhvr>
                                    </p:animEffect>
                                  </p:childTnLst>
                                </p:cTn>
                              </p:par>
                            </p:childTnLst>
                          </p:cTn>
                        </p:par>
                        <p:par>
                          <p:cTn id="41" fill="hold" nodeType="afterGroup">
                            <p:stCondLst>
                              <p:cond delay="3500"/>
                            </p:stCondLst>
                            <p:childTnLst>
                              <p:par>
                                <p:cTn id="42" presetID="9"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dissolve">
                                      <p:cBhvr>
                                        <p:cTn id="44" dur="500"/>
                                        <p:tgtEl>
                                          <p:spTgt spid="21"/>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dissolve">
                                      <p:cBhvr>
                                        <p:cTn id="49" dur="500"/>
                                        <p:tgtEl>
                                          <p:spTgt spid="2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dissolve">
                                      <p:cBhvr>
                                        <p:cTn id="54" dur="500"/>
                                        <p:tgtEl>
                                          <p:spTgt spid="18"/>
                                        </p:tgtEl>
                                      </p:cBhvr>
                                    </p:animEffect>
                                  </p:childTnLst>
                                </p:cTn>
                              </p:par>
                            </p:childTnLst>
                          </p:cTn>
                        </p:par>
                        <p:par>
                          <p:cTn id="55" fill="hold" nodeType="afterGroup">
                            <p:stCondLst>
                              <p:cond delay="500"/>
                            </p:stCondLst>
                            <p:childTnLst>
                              <p:par>
                                <p:cTn id="56" presetID="9" presetClass="entr" presetSubtype="0"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dissolve">
                                      <p:cBhvr>
                                        <p:cTn id="58" dur="500"/>
                                        <p:tgtEl>
                                          <p:spTgt spid="5"/>
                                        </p:tgtEl>
                                      </p:cBhvr>
                                    </p:animEffect>
                                  </p:childTnLst>
                                </p:cTn>
                              </p:par>
                            </p:childTnLst>
                          </p:cTn>
                        </p:par>
                        <p:par>
                          <p:cTn id="59" fill="hold" nodeType="afterGroup">
                            <p:stCondLst>
                              <p:cond delay="1000"/>
                            </p:stCondLst>
                            <p:childTnLst>
                              <p:par>
                                <p:cTn id="60" presetID="9" presetClass="entr" presetSubtype="0"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dissolve">
                                      <p:cBhvr>
                                        <p:cTn id="62" dur="500"/>
                                        <p:tgtEl>
                                          <p:spTgt spid="13"/>
                                        </p:tgtEl>
                                      </p:cBhvr>
                                    </p:animEffect>
                                  </p:childTnLst>
                                </p:cTn>
                              </p:par>
                            </p:childTnLst>
                          </p:cTn>
                        </p:par>
                        <p:par>
                          <p:cTn id="63" fill="hold" nodeType="afterGroup">
                            <p:stCondLst>
                              <p:cond delay="1500"/>
                            </p:stCondLst>
                            <p:childTnLst>
                              <p:par>
                                <p:cTn id="64" presetID="9" presetClass="entr" presetSubtype="0" fill="hold"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dissolve">
                                      <p:cBhvr>
                                        <p:cTn id="66" dur="500"/>
                                        <p:tgtEl>
                                          <p:spTgt spid="11"/>
                                        </p:tgtEl>
                                      </p:cBhvr>
                                    </p:animEffect>
                                  </p:childTnLst>
                                </p:cTn>
                              </p:par>
                            </p:childTnLst>
                          </p:cTn>
                        </p:par>
                        <p:par>
                          <p:cTn id="67" fill="hold" nodeType="afterGroup">
                            <p:stCondLst>
                              <p:cond delay="2000"/>
                            </p:stCondLst>
                            <p:childTnLst>
                              <p:par>
                                <p:cTn id="68" presetID="9"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dissolve">
                                      <p:cBhvr>
                                        <p:cTn id="70" dur="500"/>
                                        <p:tgtEl>
                                          <p:spTgt spid="27"/>
                                        </p:tgtEl>
                                      </p:cBhvr>
                                    </p:animEffect>
                                  </p:childTnLst>
                                </p:cTn>
                              </p:par>
                            </p:childTnLst>
                          </p:cTn>
                        </p:par>
                        <p:par>
                          <p:cTn id="71" fill="hold" nodeType="afterGroup">
                            <p:stCondLst>
                              <p:cond delay="2500"/>
                            </p:stCondLst>
                            <p:childTnLst>
                              <p:par>
                                <p:cTn id="72" presetID="9"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dissolve">
                                      <p:cBhvr>
                                        <p:cTn id="74" dur="500"/>
                                        <p:tgtEl>
                                          <p:spTgt spid="19"/>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9" presetClass="entr" presetSubtype="0" fill="hold"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dissolve">
                                      <p:cBhvr>
                                        <p:cTn id="79" dur="500"/>
                                        <p:tgtEl>
                                          <p:spTgt spid="10"/>
                                        </p:tgtEl>
                                      </p:cBhvr>
                                    </p:animEffect>
                                  </p:childTnLst>
                                </p:cTn>
                              </p:par>
                            </p:childTnLst>
                          </p:cTn>
                        </p:par>
                        <p:par>
                          <p:cTn id="80" fill="hold" nodeType="afterGroup">
                            <p:stCondLst>
                              <p:cond delay="500"/>
                            </p:stCondLst>
                            <p:childTnLst>
                              <p:par>
                                <p:cTn id="81" presetID="9"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dissolve">
                                      <p:cBhvr>
                                        <p:cTn id="83" dur="500"/>
                                        <p:tgtEl>
                                          <p:spTgt spid="17"/>
                                        </p:tgtEl>
                                      </p:cBhvr>
                                    </p:animEffect>
                                  </p:childTnLst>
                                </p:cTn>
                              </p:par>
                            </p:childTnLst>
                          </p:cTn>
                        </p:par>
                        <p:par>
                          <p:cTn id="84" fill="hold" nodeType="afterGroup">
                            <p:stCondLst>
                              <p:cond delay="1000"/>
                            </p:stCondLst>
                            <p:childTnLst>
                              <p:par>
                                <p:cTn id="85" presetID="9" presetClass="entr" presetSubtype="0"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dissolve">
                                      <p:cBhvr>
                                        <p:cTn id="87" dur="500"/>
                                        <p:tgtEl>
                                          <p:spTgt spid="7"/>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9" presetClass="entr" presetSubtype="0" fill="hold" nodeType="clickEffect">
                                  <p:stCondLst>
                                    <p:cond delay="0"/>
                                  </p:stCondLst>
                                  <p:childTnLst>
                                    <p:set>
                                      <p:cBhvr>
                                        <p:cTn id="91" dur="1" fill="hold">
                                          <p:stCondLst>
                                            <p:cond delay="0"/>
                                          </p:stCondLst>
                                        </p:cTn>
                                        <p:tgtEl>
                                          <p:spTgt spid="12"/>
                                        </p:tgtEl>
                                        <p:attrNameLst>
                                          <p:attrName>style.visibility</p:attrName>
                                        </p:attrNameLst>
                                      </p:cBhvr>
                                      <p:to>
                                        <p:strVal val="visible"/>
                                      </p:to>
                                    </p:set>
                                    <p:animEffect transition="in" filter="dissolve">
                                      <p:cBhvr>
                                        <p:cTn id="92" dur="500"/>
                                        <p:tgtEl>
                                          <p:spTgt spid="12"/>
                                        </p:tgtEl>
                                      </p:cBhvr>
                                    </p:animEffect>
                                  </p:childTnLst>
                                </p:cTn>
                              </p:par>
                            </p:childTnLst>
                          </p:cTn>
                        </p:par>
                        <p:par>
                          <p:cTn id="93" fill="hold" nodeType="afterGroup">
                            <p:stCondLst>
                              <p:cond delay="500"/>
                            </p:stCondLst>
                            <p:childTnLst>
                              <p:par>
                                <p:cTn id="94" presetID="9" presetClass="entr" presetSubtype="0" fill="hold" grpId="0" nodeType="after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dissolve">
                                      <p:cBhvr>
                                        <p:cTn id="96" dur="500"/>
                                        <p:tgtEl>
                                          <p:spTgt spid="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9" presetClass="entr" presetSubtype="0" fill="hold" nodeType="click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dissolve">
                                      <p:cBhvr>
                                        <p:cTn id="101" dur="500"/>
                                        <p:tgtEl>
                                          <p:spTgt spid="20"/>
                                        </p:tgtEl>
                                      </p:cBhvr>
                                    </p:animEffect>
                                  </p:childTnLst>
                                </p:cTn>
                              </p:par>
                            </p:childTnLst>
                          </p:cTn>
                        </p:par>
                        <p:par>
                          <p:cTn id="102" fill="hold" nodeType="afterGroup">
                            <p:stCondLst>
                              <p:cond delay="500"/>
                            </p:stCondLst>
                            <p:childTnLst>
                              <p:par>
                                <p:cTn id="103" presetID="9" presetClass="entr" presetSubtype="0" fill="hold"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dissolve">
                                      <p:cBhvr>
                                        <p:cTn id="10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P spid="6" grpId="0" animBg="1" autoUpdateAnimBg="0"/>
      <p:bldP spid="7" grpId="0" animBg="1" autoUpdateAnimBg="0"/>
      <p:bldP spid="8" grpId="0" animBg="1" autoUpdateAnimBg="0"/>
      <p:bldP spid="14" grpId="0" animBg="1" autoUpdateAnimBg="0"/>
      <p:bldP spid="16" grpId="0" autoUpdateAnimBg="0"/>
      <p:bldP spid="17" grpId="0" autoUpdateAnimBg="0"/>
      <p:bldP spid="18" grpId="0" autoUpdateAnimBg="0"/>
      <p:bldP spid="19" grpId="0" autoUpdateAnimBg="0"/>
      <p:bldP spid="22" grpId="0" animBg="1" autoUpdateAnimBg="0"/>
      <p:bldP spid="25" grpId="0" animBg="1" autoUpdateAnimBg="0"/>
      <p:bldP spid="27" grpId="0" animBg="1"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a:extLst>
              <a:ext uri="{FF2B5EF4-FFF2-40B4-BE49-F238E27FC236}">
                <a16:creationId xmlns:a16="http://schemas.microsoft.com/office/drawing/2014/main" id="{18EC1F6A-E57C-44F5-B004-3B59C5AC9878}"/>
              </a:ext>
            </a:extLst>
          </p:cNvPr>
          <p:cNvSpPr>
            <a:spLocks noGrp="1" noChangeArrowheads="1"/>
          </p:cNvSpPr>
          <p:nvPr>
            <p:ph type="title"/>
          </p:nvPr>
        </p:nvSpPr>
        <p:spPr>
          <a:xfrm>
            <a:off x="93663" y="908050"/>
            <a:ext cx="8839200" cy="1512888"/>
          </a:xfrm>
        </p:spPr>
        <p:txBody>
          <a:bodyPr/>
          <a:lstStyle/>
          <a:p>
            <a:pPr marL="790575" indent="-1079500" algn="just" eaLnBrk="1" hangingPunct="1">
              <a:lnSpc>
                <a:spcPct val="150000"/>
              </a:lnSpc>
              <a:buClr>
                <a:srgbClr val="FF0000"/>
              </a:buClr>
            </a:pPr>
            <a:r>
              <a:rPr lang="en-US" altLang="zh-CN" sz="2000" dirty="0">
                <a:solidFill>
                  <a:srgbClr val="0000FF"/>
                </a:solidFill>
                <a:latin typeface="微软雅黑" panose="020B0503020204020204" pitchFamily="34" charset="-122"/>
                <a:ea typeface="微软雅黑" panose="020B0503020204020204" pitchFamily="34" charset="-122"/>
              </a:rPr>
              <a:t>【</a:t>
            </a:r>
            <a:r>
              <a:rPr lang="zh-CN" altLang="en-US" sz="2000" dirty="0">
                <a:solidFill>
                  <a:srgbClr val="0000FF"/>
                </a:solidFill>
                <a:latin typeface="微软雅黑" panose="020B0503020204020204" pitchFamily="34" charset="-122"/>
                <a:ea typeface="微软雅黑" panose="020B0503020204020204" pitchFamily="34" charset="-122"/>
              </a:rPr>
              <a:t>例</a:t>
            </a:r>
            <a:r>
              <a:rPr lang="en-US" altLang="zh-CN" sz="2000" dirty="0">
                <a:solidFill>
                  <a:srgbClr val="0000FF"/>
                </a:solidFill>
                <a:latin typeface="微软雅黑" panose="020B0503020204020204" pitchFamily="34" charset="-122"/>
                <a:ea typeface="微软雅黑" panose="020B0503020204020204" pitchFamily="34" charset="-122"/>
              </a:rPr>
              <a:t>4-2】</a:t>
            </a:r>
            <a:r>
              <a:rPr lang="zh-CN" altLang="en-US" sz="2000" dirty="0"/>
              <a:t>给定当前主存存储空间分配</a:t>
            </a:r>
            <a:r>
              <a:rPr lang="zh-CN" altLang="en-US" sz="2000" dirty="0">
                <a:solidFill>
                  <a:srgbClr val="FF3300"/>
                </a:solidFill>
              </a:rPr>
              <a:t>图</a:t>
            </a:r>
            <a:r>
              <a:rPr lang="en-US" altLang="zh-CN" sz="2000" dirty="0">
                <a:solidFill>
                  <a:srgbClr val="FF3300"/>
                </a:solidFill>
              </a:rPr>
              <a:t>4</a:t>
            </a:r>
            <a:r>
              <a:rPr lang="en-US" altLang="zh-CN" sz="2000">
                <a:solidFill>
                  <a:srgbClr val="FF3300"/>
                </a:solidFill>
              </a:rPr>
              <a:t>-4</a:t>
            </a:r>
            <a:r>
              <a:rPr lang="zh-CN" altLang="en-US" sz="2000" dirty="0"/>
              <a:t>，采用可变分配管理方法，为新来 的</a:t>
            </a:r>
            <a:r>
              <a:rPr lang="en-US" altLang="zh-CN" sz="2000" dirty="0"/>
              <a:t>18KB</a:t>
            </a:r>
            <a:r>
              <a:rPr lang="zh-CN" altLang="en-US" sz="2000" dirty="0"/>
              <a:t>的作业</a:t>
            </a:r>
            <a:r>
              <a:rPr lang="en-US" altLang="zh-CN" sz="2000" dirty="0"/>
              <a:t>3</a:t>
            </a:r>
            <a:r>
              <a:rPr lang="zh-CN" altLang="en-US" sz="2000" dirty="0"/>
              <a:t>分配主存空间；同时用示意图表示作业</a:t>
            </a:r>
            <a:r>
              <a:rPr lang="en-US" altLang="zh-CN" sz="2000" dirty="0"/>
              <a:t>2</a:t>
            </a:r>
            <a:r>
              <a:rPr lang="zh-CN" altLang="en-US" sz="2000" dirty="0"/>
              <a:t>运行结束释放主存空间后的情况。</a:t>
            </a:r>
          </a:p>
        </p:txBody>
      </p:sp>
      <p:sp>
        <p:nvSpPr>
          <p:cNvPr id="34818" name="灯片编号占位符 5">
            <a:extLst>
              <a:ext uri="{FF2B5EF4-FFF2-40B4-BE49-F238E27FC236}">
                <a16:creationId xmlns:a16="http://schemas.microsoft.com/office/drawing/2014/main" id="{975BF49D-0A06-4069-A856-76B2E6440461}"/>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517E13A2-17E6-4B1A-8991-564DE8D3738A}" type="slidenum">
              <a:rPr lang="zh-CN" altLang="en-US" sz="1000">
                <a:solidFill>
                  <a:srgbClr val="000066"/>
                </a:solidFill>
                <a:latin typeface="Times New Roman" panose="02020603050405020304" pitchFamily="18" charset="0"/>
              </a:rPr>
              <a:pPr algn="r" eaLnBrk="1" hangingPunct="1"/>
              <a:t>63</a:t>
            </a:fld>
            <a:endParaRPr lang="en-US" altLang="zh-CN" sz="1000">
              <a:solidFill>
                <a:srgbClr val="000066"/>
              </a:solidFill>
              <a:latin typeface="Times New Roman" panose="02020603050405020304" pitchFamily="18" charset="0"/>
            </a:endParaRPr>
          </a:p>
        </p:txBody>
      </p:sp>
      <p:sp>
        <p:nvSpPr>
          <p:cNvPr id="32771" name="Rectangle 3">
            <a:extLst>
              <a:ext uri="{FF2B5EF4-FFF2-40B4-BE49-F238E27FC236}">
                <a16:creationId xmlns:a16="http://schemas.microsoft.com/office/drawing/2014/main" id="{4634CCAE-5E01-45AD-9C66-170EE3E4D3A7}"/>
              </a:ext>
            </a:extLst>
          </p:cNvPr>
          <p:cNvSpPr>
            <a:spLocks noGrp="1" noChangeArrowheads="1"/>
          </p:cNvSpPr>
          <p:nvPr>
            <p:ph type="body" idx="1"/>
          </p:nvPr>
        </p:nvSpPr>
        <p:spPr>
          <a:xfrm>
            <a:off x="93663" y="2565400"/>
            <a:ext cx="8893175" cy="3384550"/>
          </a:xfrm>
        </p:spPr>
        <p:txBody>
          <a:bodyPr/>
          <a:lstStyle/>
          <a:p>
            <a:pPr indent="-342000" algn="just" eaLnBrk="1" hangingPunct="1">
              <a:lnSpc>
                <a:spcPct val="200000"/>
              </a:lnSpc>
              <a:buFont typeface="Arial" panose="020B0604020202020204" pitchFamily="34" charset="0"/>
              <a:buNone/>
              <a:defRPr/>
            </a:pPr>
            <a:r>
              <a:rPr lang="zh-CN" altLang="en-US" sz="1800" b="1" dirty="0">
                <a:latin typeface="方正粗黑宋简体" panose="02000000000000000000" pitchFamily="2" charset="-122"/>
                <a:ea typeface="方正粗黑宋简体" panose="02000000000000000000" pitchFamily="2" charset="-122"/>
              </a:rPr>
              <a:t>解答：</a:t>
            </a:r>
            <a:r>
              <a:rPr lang="zh-CN" altLang="en-US" sz="1800" dirty="0"/>
              <a:t>要找到一个满足作业3要求的空闲区，当前主存存储空间分配图表明只有大小为30的空闲区满足要求，所以从该空闲区中划分出大小为8KB的区域分配给作业，剩下的空间形成了一个新的空闲区，如图3-4（b）。当作业2运行结束释放所占分区，该分区成为空闲区，存储管理程序将查看与它相邻的分区有无空闲区，如有则合并，如图3-4（c），合并形成一个大小为20KB的空闲区。</a:t>
            </a:r>
          </a:p>
          <a:p>
            <a:pPr algn="just" eaLnBrk="1" hangingPunct="1">
              <a:buFont typeface="Arial" panose="020B0604020202020204" pitchFamily="34" charset="0"/>
              <a:buNone/>
              <a:defRPr/>
            </a:pPr>
            <a:r>
              <a:rPr lang="zh-CN" altLang="en-US" sz="1800" dirty="0"/>
              <a:t>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灯片编号占位符 5">
            <a:extLst>
              <a:ext uri="{FF2B5EF4-FFF2-40B4-BE49-F238E27FC236}">
                <a16:creationId xmlns:a16="http://schemas.microsoft.com/office/drawing/2014/main" id="{2C584FAF-3980-42CA-BDA7-E4429E365528}"/>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412DDCF-B794-438E-B6A3-3EECF94217A0}" type="slidenum">
              <a:rPr lang="zh-CN" altLang="en-US" sz="1000">
                <a:solidFill>
                  <a:srgbClr val="000066"/>
                </a:solidFill>
                <a:latin typeface="Times New Roman" panose="02020603050405020304" pitchFamily="18" charset="0"/>
              </a:rPr>
              <a:pPr algn="r" eaLnBrk="1" hangingPunct="1"/>
              <a:t>64</a:t>
            </a:fld>
            <a:endParaRPr lang="en-US" altLang="zh-CN" sz="1000">
              <a:solidFill>
                <a:srgbClr val="000066"/>
              </a:solidFill>
              <a:latin typeface="Times New Roman" panose="02020603050405020304" pitchFamily="18" charset="0"/>
            </a:endParaRPr>
          </a:p>
        </p:txBody>
      </p:sp>
      <p:sp>
        <p:nvSpPr>
          <p:cNvPr id="35843" name="Text Box 2">
            <a:extLst>
              <a:ext uri="{FF2B5EF4-FFF2-40B4-BE49-F238E27FC236}">
                <a16:creationId xmlns:a16="http://schemas.microsoft.com/office/drawing/2014/main" id="{53E338DE-B8C5-4C54-A288-D1853021009B}"/>
              </a:ext>
            </a:extLst>
          </p:cNvPr>
          <p:cNvSpPr txBox="1">
            <a:spLocks noChangeArrowheads="1"/>
          </p:cNvSpPr>
          <p:nvPr/>
        </p:nvSpPr>
        <p:spPr bwMode="auto">
          <a:xfrm>
            <a:off x="422275" y="2347913"/>
            <a:ext cx="8470900"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0K                       0K                       0K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4K                       4K                       4K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10K                      10K                      10K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20K                      20K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30K                      30K                      30K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48K                      48K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60K                      60K                      60K</a:t>
            </a:r>
          </a:p>
          <a:p>
            <a:pPr eaLnBrk="1" hangingPunct="1">
              <a:spcBef>
                <a:spcPct val="0"/>
              </a:spcBef>
              <a:buFont typeface="Arial" panose="020B0604020202020204" pitchFamily="34" charset="0"/>
              <a:buNone/>
            </a:pPr>
            <a:r>
              <a:rPr lang="zh-CN" altLang="en-US" sz="1800">
                <a:latin typeface="宋体" panose="02010600030101010101" pitchFamily="2" charset="-122"/>
                <a:sym typeface="宋体" panose="02010600030101010101" pitchFamily="2" charset="-122"/>
              </a:rPr>
              <a:t>            （</a:t>
            </a:r>
            <a:r>
              <a:rPr lang="zh-CN" altLang="en-US" sz="1800">
                <a:latin typeface="Times New Roman" panose="02020603050405020304" pitchFamily="18" charset="0"/>
                <a:cs typeface="Times New Roman" panose="02020603050405020304" pitchFamily="18" charset="0"/>
                <a:sym typeface="Times New Roman" panose="02020603050405020304" pitchFamily="18" charset="0"/>
              </a:rPr>
              <a:t>a</a:t>
            </a:r>
            <a:r>
              <a:rPr lang="zh-CN" altLang="en-US" sz="1800">
                <a:latin typeface="宋体" panose="02010600030101010101" pitchFamily="2" charset="-122"/>
                <a:sym typeface="宋体" panose="02010600030101010101" pitchFamily="2" charset="-122"/>
              </a:rPr>
              <a:t>）                   （</a:t>
            </a:r>
            <a:r>
              <a:rPr lang="zh-CN" altLang="en-US" sz="1800">
                <a:latin typeface="Times New Roman" panose="02020603050405020304" pitchFamily="18" charset="0"/>
                <a:cs typeface="Times New Roman" panose="02020603050405020304" pitchFamily="18" charset="0"/>
                <a:sym typeface="Times New Roman" panose="02020603050405020304" pitchFamily="18" charset="0"/>
              </a:rPr>
              <a:t>b</a:t>
            </a:r>
            <a:r>
              <a:rPr lang="zh-CN" altLang="en-US" sz="1800">
                <a:latin typeface="宋体" panose="02010600030101010101" pitchFamily="2" charset="-122"/>
                <a:sym typeface="宋体" panose="02010600030101010101" pitchFamily="2" charset="-122"/>
              </a:rPr>
              <a:t>）                    （</a:t>
            </a:r>
            <a:r>
              <a:rPr lang="zh-CN" altLang="en-US" sz="1800">
                <a:latin typeface="Times New Roman" panose="02020603050405020304" pitchFamily="18" charset="0"/>
                <a:cs typeface="Times New Roman" panose="02020603050405020304" pitchFamily="18" charset="0"/>
                <a:sym typeface="Times New Roman" panose="02020603050405020304" pitchFamily="18" charset="0"/>
              </a:rPr>
              <a:t>c</a:t>
            </a:r>
            <a:r>
              <a:rPr lang="zh-CN" altLang="en-US" sz="1800">
                <a:latin typeface="宋体" panose="02010600030101010101" pitchFamily="2" charset="-122"/>
                <a:sym typeface="宋体" panose="02010600030101010101" pitchFamily="2" charset="-122"/>
              </a:rPr>
              <a:t>）</a:t>
            </a:r>
            <a:r>
              <a:rPr lang="zh-CN" altLang="en-US" sz="1600">
                <a:latin typeface="宋体" panose="02010600030101010101" pitchFamily="2" charset="-122"/>
                <a:sym typeface="宋体" panose="02010600030101010101" pitchFamily="2" charset="-122"/>
              </a:rPr>
              <a:t> </a:t>
            </a:r>
            <a:r>
              <a:rPr lang="zh-CN" altLang="en-US" sz="900">
                <a:latin typeface="宋体" panose="02010600030101010101" pitchFamily="2" charset="-122"/>
                <a:sym typeface="宋体" panose="02010600030101010101" pitchFamily="2" charset="-122"/>
              </a:rPr>
              <a:t>   </a:t>
            </a:r>
            <a:endParaRPr lang="zh-CN" altLang="en-US" sz="1800" b="0">
              <a:latin typeface="Arial" panose="020B0604020202020204" pitchFamily="34" charset="0"/>
            </a:endParaRPr>
          </a:p>
        </p:txBody>
      </p:sp>
      <p:sp>
        <p:nvSpPr>
          <p:cNvPr id="35844" name="Rectangle 3">
            <a:extLst>
              <a:ext uri="{FF2B5EF4-FFF2-40B4-BE49-F238E27FC236}">
                <a16:creationId xmlns:a16="http://schemas.microsoft.com/office/drawing/2014/main" id="{82826311-A483-4B84-AA81-45AD7C952096}"/>
              </a:ext>
            </a:extLst>
          </p:cNvPr>
          <p:cNvSpPr>
            <a:spLocks noGrp="1" noChangeArrowheads="1"/>
          </p:cNvSpPr>
          <p:nvPr>
            <p:ph type="title"/>
          </p:nvPr>
        </p:nvSpPr>
        <p:spPr>
          <a:xfrm>
            <a:off x="-1588" y="714375"/>
            <a:ext cx="9145588" cy="1633538"/>
          </a:xfrm>
          <a:solidFill>
            <a:schemeClr val="bg1"/>
          </a:solidFill>
        </p:spPr>
        <p:txBody>
          <a:bodyPr/>
          <a:lstStyle/>
          <a:p>
            <a:pPr algn="l" eaLnBrk="1" hangingPunct="1">
              <a:lnSpc>
                <a:spcPct val="125000"/>
              </a:lnSpc>
            </a:pPr>
            <a:r>
              <a:rPr lang="zh-CN" altLang="en-US" sz="1600" b="0" dirty="0"/>
              <a:t>          采用已分配区表和未分配区表来描述，可变分区存储管理程序在实施主存的分配时，要到未分配区表查找满足作业3要求的空闲区，然后经过划分，在已分配区表中添加新的分区，同时修改未分配区表中的信息，如表3-3。</a:t>
            </a:r>
            <a:br>
              <a:rPr lang="zh-CN" altLang="en-US" sz="1600" b="0" dirty="0"/>
            </a:br>
            <a:r>
              <a:rPr lang="zh-CN" altLang="en-US" sz="1600" b="0" dirty="0"/>
              <a:t>　　同样的方法，作业2释放主存空间后应相应修改已分配区表和未分配区表信息，读者可以参考教材内容自行绘制。</a:t>
            </a:r>
          </a:p>
        </p:txBody>
      </p:sp>
      <p:pic>
        <p:nvPicPr>
          <p:cNvPr id="31748" name="Picture 9">
            <a:extLst>
              <a:ext uri="{FF2B5EF4-FFF2-40B4-BE49-F238E27FC236}">
                <a16:creationId xmlns:a16="http://schemas.microsoft.com/office/drawing/2014/main" id="{3B1C1500-89AB-44EC-8729-DCD0FF1688B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589" y="2420938"/>
            <a:ext cx="2015876"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0">
            <a:extLst>
              <a:ext uri="{FF2B5EF4-FFF2-40B4-BE49-F238E27FC236}">
                <a16:creationId xmlns:a16="http://schemas.microsoft.com/office/drawing/2014/main" id="{88C695FE-2200-486C-8477-E4CAA1E208F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2420938"/>
            <a:ext cx="1943844"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7" name="Picture 11">
            <a:extLst>
              <a:ext uri="{FF2B5EF4-FFF2-40B4-BE49-F238E27FC236}">
                <a16:creationId xmlns:a16="http://schemas.microsoft.com/office/drawing/2014/main" id="{3170DF99-FB26-4D7F-9E36-27B7E24B768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6163" y="2420938"/>
            <a:ext cx="2013669"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Text Box 12">
            <a:extLst>
              <a:ext uri="{FF2B5EF4-FFF2-40B4-BE49-F238E27FC236}">
                <a16:creationId xmlns:a16="http://schemas.microsoft.com/office/drawing/2014/main" id="{15E304B4-F76F-4329-95BC-EA412841AC24}"/>
              </a:ext>
            </a:extLst>
          </p:cNvPr>
          <p:cNvSpPr txBox="1">
            <a:spLocks noChangeArrowheads="1"/>
          </p:cNvSpPr>
          <p:nvPr/>
        </p:nvSpPr>
        <p:spPr bwMode="auto">
          <a:xfrm>
            <a:off x="2814638" y="6302375"/>
            <a:ext cx="35575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　　</a:t>
            </a:r>
            <a:r>
              <a:rPr lang="zh-CN" altLang="en-US" sz="1800" dirty="0">
                <a:solidFill>
                  <a:srgbClr val="FF3300"/>
                </a:solidFill>
                <a:latin typeface="Arial" panose="020B0604020202020204" pitchFamily="34" charset="0"/>
              </a:rPr>
              <a:t>图</a:t>
            </a:r>
            <a:r>
              <a:rPr lang="en-US" altLang="zh-CN" sz="1800" dirty="0">
                <a:solidFill>
                  <a:srgbClr val="FF3300"/>
                </a:solidFill>
                <a:latin typeface="Arial" panose="020B0604020202020204" pitchFamily="34" charset="0"/>
              </a:rPr>
              <a:t>4-4 </a:t>
            </a:r>
            <a:r>
              <a:rPr lang="zh-CN" altLang="en-US" sz="1800" b="0" dirty="0">
                <a:latin typeface="Arial" panose="020B0604020202020204" pitchFamily="34" charset="0"/>
              </a:rPr>
              <a:t>例</a:t>
            </a:r>
            <a:r>
              <a:rPr lang="en-US" altLang="zh-CN" sz="1800" b="0" dirty="0">
                <a:latin typeface="Arial" panose="020B0604020202020204" pitchFamily="34" charset="0"/>
              </a:rPr>
              <a:t>4.2</a:t>
            </a:r>
            <a:r>
              <a:rPr lang="zh-CN" altLang="en-US" sz="1800" b="0" dirty="0">
                <a:latin typeface="Arial" panose="020B0604020202020204" pitchFamily="34" charset="0"/>
              </a:rPr>
              <a:t>存储空间分配图</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31748"/>
                                        </p:tgtEl>
                                        <p:attrNameLst>
                                          <p:attrName>style.visibility</p:attrName>
                                        </p:attrNameLst>
                                      </p:cBhvr>
                                      <p:to>
                                        <p:strVal val="visible"/>
                                      </p:to>
                                    </p:set>
                                    <p:anim calcmode="lin" valueType="num">
                                      <p:cBhvr additive="base">
                                        <p:cTn id="11" dur="500" fill="hold"/>
                                        <p:tgtEl>
                                          <p:spTgt spid="31748"/>
                                        </p:tgtEl>
                                        <p:attrNameLst>
                                          <p:attrName>ppt_x</p:attrName>
                                        </p:attrNameLst>
                                      </p:cBhvr>
                                      <p:tavLst>
                                        <p:tav tm="0">
                                          <p:val>
                                            <p:strVal val="#ppt_x"/>
                                          </p:val>
                                        </p:tav>
                                        <p:tav tm="100000">
                                          <p:val>
                                            <p:strVal val="#ppt_x"/>
                                          </p:val>
                                        </p:tav>
                                      </p:tavLst>
                                    </p:anim>
                                    <p:anim calcmode="lin" valueType="num">
                                      <p:cBhvr additive="base">
                                        <p:cTn id="12" dur="500" fill="hold"/>
                                        <p:tgtEl>
                                          <p:spTgt spid="317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灯片编号占位符 5">
            <a:extLst>
              <a:ext uri="{FF2B5EF4-FFF2-40B4-BE49-F238E27FC236}">
                <a16:creationId xmlns:a16="http://schemas.microsoft.com/office/drawing/2014/main" id="{DD69D79D-4194-4DC2-8BC9-0E319480EC86}"/>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6E916DE-648E-4F3F-A952-BF439379C37A}" type="slidenum">
              <a:rPr lang="zh-CN" altLang="en-US" sz="1000">
                <a:solidFill>
                  <a:srgbClr val="000066"/>
                </a:solidFill>
                <a:latin typeface="Times New Roman" panose="02020603050405020304" pitchFamily="18" charset="0"/>
              </a:rPr>
              <a:pPr algn="r" eaLnBrk="1" hangingPunct="1"/>
              <a:t>65</a:t>
            </a:fld>
            <a:endParaRPr lang="en-US" altLang="zh-CN" sz="1000">
              <a:solidFill>
                <a:srgbClr val="000066"/>
              </a:solidFill>
              <a:latin typeface="Times New Roman" panose="02020603050405020304" pitchFamily="18" charset="0"/>
            </a:endParaRPr>
          </a:p>
        </p:txBody>
      </p:sp>
      <p:graphicFrame>
        <p:nvGraphicFramePr>
          <p:cNvPr id="34818" name="Group 2">
            <a:extLst>
              <a:ext uri="{FF2B5EF4-FFF2-40B4-BE49-F238E27FC236}">
                <a16:creationId xmlns:a16="http://schemas.microsoft.com/office/drawing/2014/main" id="{5660C243-0541-4388-A4AD-AE49E1CE0E23}"/>
              </a:ext>
            </a:extLst>
          </p:cNvPr>
          <p:cNvGraphicFramePr>
            <a:graphicFrameLocks noGrp="1"/>
          </p:cNvGraphicFramePr>
          <p:nvPr>
            <p:ph sz="quarter" idx="2"/>
          </p:nvPr>
        </p:nvGraphicFramePr>
        <p:xfrm>
          <a:off x="323850" y="1701800"/>
          <a:ext cx="4127500" cy="1349376"/>
        </p:xfrm>
        <a:graphic>
          <a:graphicData uri="http://schemas.openxmlformats.org/drawingml/2006/table">
            <a:tbl>
              <a:tblPr/>
              <a:tblGrid>
                <a:gridCol w="966788">
                  <a:extLst>
                    <a:ext uri="{9D8B030D-6E8A-4147-A177-3AD203B41FA5}">
                      <a16:colId xmlns:a16="http://schemas.microsoft.com/office/drawing/2014/main" val="20000"/>
                    </a:ext>
                  </a:extLst>
                </a:gridCol>
                <a:gridCol w="1189037">
                  <a:extLst>
                    <a:ext uri="{9D8B030D-6E8A-4147-A177-3AD203B41FA5}">
                      <a16:colId xmlns:a16="http://schemas.microsoft.com/office/drawing/2014/main" val="20001"/>
                    </a:ext>
                  </a:extLst>
                </a:gridCol>
                <a:gridCol w="666750">
                  <a:extLst>
                    <a:ext uri="{9D8B030D-6E8A-4147-A177-3AD203B41FA5}">
                      <a16:colId xmlns:a16="http://schemas.microsoft.com/office/drawing/2014/main" val="20002"/>
                    </a:ext>
                  </a:extLst>
                </a:gridCol>
                <a:gridCol w="1304925">
                  <a:extLst>
                    <a:ext uri="{9D8B030D-6E8A-4147-A177-3AD203B41FA5}">
                      <a16:colId xmlns:a16="http://schemas.microsoft.com/office/drawing/2014/main" val="20003"/>
                    </a:ext>
                  </a:extLst>
                </a:gridCol>
              </a:tblGrid>
              <a:tr h="573088">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分区号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起始地址</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长度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zh-CN" altLang="en-US" sz="1800" b="1" i="0" u="none" strike="noStrike" cap="none" normalizeH="0" baseline="0">
                          <a:ln>
                            <a:noFill/>
                          </a:ln>
                          <a:solidFill>
                            <a:srgbClr val="FFFFFF"/>
                          </a:solidFill>
                          <a:effectLst/>
                          <a:latin typeface="Calibri" pitchFamily="34" charset="0"/>
                          <a:ea typeface="宋体" charset="-122"/>
                        </a:rPr>
                        <a:t>占用标志</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376238">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4KB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6KB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JOB1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00050">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20KB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n-US" altLang="zh-CN" sz="1800" b="0" i="0" u="none" strike="noStrike" cap="none" normalizeH="0" baseline="0">
                          <a:ln>
                            <a:noFill/>
                          </a:ln>
                          <a:solidFill>
                            <a:srgbClr val="000000"/>
                          </a:solidFill>
                          <a:effectLst/>
                          <a:latin typeface="Calibri" pitchFamily="34" charset="0"/>
                          <a:ea typeface="宋体" charset="-122"/>
                        </a:rPr>
                        <a:t>JOB2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graphicFrame>
        <p:nvGraphicFramePr>
          <p:cNvPr id="34862" name="Group 46">
            <a:extLst>
              <a:ext uri="{FF2B5EF4-FFF2-40B4-BE49-F238E27FC236}">
                <a16:creationId xmlns:a16="http://schemas.microsoft.com/office/drawing/2014/main" id="{E1A22855-873E-4385-B906-02BB0A31D9EA}"/>
              </a:ext>
            </a:extLst>
          </p:cNvPr>
          <p:cNvGraphicFramePr>
            <a:graphicFrameLocks noGrp="1"/>
          </p:cNvGraphicFramePr>
          <p:nvPr>
            <p:ph sz="quarter" idx="3"/>
          </p:nvPr>
        </p:nvGraphicFramePr>
        <p:xfrm>
          <a:off x="250825" y="3644900"/>
          <a:ext cx="4246563" cy="1441450"/>
        </p:xfrm>
        <a:graphic>
          <a:graphicData uri="http://schemas.openxmlformats.org/drawingml/2006/table">
            <a:tbl>
              <a:tblPr/>
              <a:tblGrid>
                <a:gridCol w="1071563">
                  <a:extLst>
                    <a:ext uri="{9D8B030D-6E8A-4147-A177-3AD203B41FA5}">
                      <a16:colId xmlns:a16="http://schemas.microsoft.com/office/drawing/2014/main" val="20000"/>
                    </a:ext>
                  </a:extLst>
                </a:gridCol>
                <a:gridCol w="1123950">
                  <a:extLst>
                    <a:ext uri="{9D8B030D-6E8A-4147-A177-3AD203B41FA5}">
                      <a16:colId xmlns:a16="http://schemas.microsoft.com/office/drawing/2014/main" val="20001"/>
                    </a:ext>
                  </a:extLst>
                </a:gridCol>
                <a:gridCol w="700087">
                  <a:extLst>
                    <a:ext uri="{9D8B030D-6E8A-4147-A177-3AD203B41FA5}">
                      <a16:colId xmlns:a16="http://schemas.microsoft.com/office/drawing/2014/main" val="20002"/>
                    </a:ext>
                  </a:extLst>
                </a:gridCol>
                <a:gridCol w="1350963">
                  <a:extLst>
                    <a:ext uri="{9D8B030D-6E8A-4147-A177-3AD203B41FA5}">
                      <a16:colId xmlns:a16="http://schemas.microsoft.com/office/drawing/2014/main" val="20003"/>
                    </a:ext>
                  </a:extLst>
                </a:gridCol>
              </a:tblGrid>
              <a:tr h="59690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分区号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起始地址</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长度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占用标志</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22275">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22275">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30KB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30KB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6911" name="Rectangle 90">
            <a:extLst>
              <a:ext uri="{FF2B5EF4-FFF2-40B4-BE49-F238E27FC236}">
                <a16:creationId xmlns:a16="http://schemas.microsoft.com/office/drawing/2014/main" id="{976DE665-61A3-4136-A675-3F392FFBFD21}"/>
              </a:ext>
            </a:extLst>
          </p:cNvPr>
          <p:cNvSpPr>
            <a:spLocks noGrp="1" noChangeArrowheads="1"/>
          </p:cNvSpPr>
          <p:nvPr>
            <p:ph type="title"/>
          </p:nvPr>
        </p:nvSpPr>
        <p:spPr>
          <a:xfrm>
            <a:off x="2082800" y="1084263"/>
            <a:ext cx="4402138" cy="512762"/>
          </a:xfrm>
        </p:spPr>
        <p:txBody>
          <a:bodyPr/>
          <a:lstStyle/>
          <a:p>
            <a:pPr eaLnBrk="1" hangingPunct="1"/>
            <a:r>
              <a:rPr lang="zh-CN" altLang="en-US" sz="2000" dirty="0">
                <a:solidFill>
                  <a:srgbClr val="FF3300"/>
                </a:solidFill>
              </a:rPr>
              <a:t>      表</a:t>
            </a:r>
            <a:r>
              <a:rPr lang="en-US" altLang="zh-CN" sz="2000" dirty="0">
                <a:solidFill>
                  <a:srgbClr val="FF3300"/>
                </a:solidFill>
              </a:rPr>
              <a:t>4</a:t>
            </a:r>
            <a:r>
              <a:rPr lang="zh-CN" altLang="en-US" sz="2000" dirty="0">
                <a:solidFill>
                  <a:srgbClr val="FF3300"/>
                </a:solidFill>
              </a:rPr>
              <a:t>-3  </a:t>
            </a:r>
            <a:r>
              <a:rPr lang="zh-CN" altLang="en-US" sz="2000" b="0" dirty="0"/>
              <a:t>例</a:t>
            </a:r>
            <a:r>
              <a:rPr lang="en-US" altLang="zh-CN" sz="2000" b="0" dirty="0"/>
              <a:t>4</a:t>
            </a:r>
            <a:r>
              <a:rPr lang="zh-CN" altLang="en-US" sz="2000" b="0" dirty="0"/>
              <a:t>.2的分区表示意图</a:t>
            </a:r>
          </a:p>
        </p:txBody>
      </p:sp>
      <p:sp>
        <p:nvSpPr>
          <p:cNvPr id="36912" name="Text Box 96">
            <a:extLst>
              <a:ext uri="{FF2B5EF4-FFF2-40B4-BE49-F238E27FC236}">
                <a16:creationId xmlns:a16="http://schemas.microsoft.com/office/drawing/2014/main" id="{936DD5B4-03EA-4A7A-93C5-22540CBCBAF4}"/>
              </a:ext>
            </a:extLst>
          </p:cNvPr>
          <p:cNvSpPr txBox="1">
            <a:spLocks noChangeArrowheads="1"/>
          </p:cNvSpPr>
          <p:nvPr/>
        </p:nvSpPr>
        <p:spPr bwMode="auto">
          <a:xfrm>
            <a:off x="250825" y="5505450"/>
            <a:ext cx="4933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b="0" dirty="0">
                <a:latin typeface="Arial" panose="020B0604020202020204" pitchFamily="34" charset="0"/>
              </a:rPr>
              <a:t>  作业3装入之前的已分配区表和未分配区表</a:t>
            </a:r>
          </a:p>
        </p:txBody>
      </p:sp>
      <p:graphicFrame>
        <p:nvGraphicFramePr>
          <p:cNvPr id="34913" name="Group 97">
            <a:extLst>
              <a:ext uri="{FF2B5EF4-FFF2-40B4-BE49-F238E27FC236}">
                <a16:creationId xmlns:a16="http://schemas.microsoft.com/office/drawing/2014/main" id="{B1E97002-9F28-4643-A5CB-6D3CD45991C6}"/>
              </a:ext>
            </a:extLst>
          </p:cNvPr>
          <p:cNvGraphicFramePr>
            <a:graphicFrameLocks noGrp="1"/>
          </p:cNvGraphicFramePr>
          <p:nvPr/>
        </p:nvGraphicFramePr>
        <p:xfrm>
          <a:off x="4645025" y="1700213"/>
          <a:ext cx="4203700" cy="1801813"/>
        </p:xfrm>
        <a:graphic>
          <a:graphicData uri="http://schemas.openxmlformats.org/drawingml/2006/table">
            <a:tbl>
              <a:tblPr/>
              <a:tblGrid>
                <a:gridCol w="938213">
                  <a:extLst>
                    <a:ext uri="{9D8B030D-6E8A-4147-A177-3AD203B41FA5}">
                      <a16:colId xmlns:a16="http://schemas.microsoft.com/office/drawing/2014/main" val="20000"/>
                    </a:ext>
                  </a:extLst>
                </a:gridCol>
                <a:gridCol w="1136650">
                  <a:extLst>
                    <a:ext uri="{9D8B030D-6E8A-4147-A177-3AD203B41FA5}">
                      <a16:colId xmlns:a16="http://schemas.microsoft.com/office/drawing/2014/main" val="20001"/>
                    </a:ext>
                  </a:extLst>
                </a:gridCol>
                <a:gridCol w="844550">
                  <a:extLst>
                    <a:ext uri="{9D8B030D-6E8A-4147-A177-3AD203B41FA5}">
                      <a16:colId xmlns:a16="http://schemas.microsoft.com/office/drawing/2014/main" val="20002"/>
                    </a:ext>
                  </a:extLst>
                </a:gridCol>
                <a:gridCol w="1284287">
                  <a:extLst>
                    <a:ext uri="{9D8B030D-6E8A-4147-A177-3AD203B41FA5}">
                      <a16:colId xmlns:a16="http://schemas.microsoft.com/office/drawing/2014/main" val="20003"/>
                    </a:ext>
                  </a:extLst>
                </a:gridCol>
              </a:tblGrid>
              <a:tr h="503237">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分区号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起始地址</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长度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占用标志</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33388">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4KB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6KB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JOB1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33388">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JOB2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31800">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3</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30KB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18KB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JOB3</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graphicFrame>
        <p:nvGraphicFramePr>
          <p:cNvPr id="34970" name="Group 154">
            <a:extLst>
              <a:ext uri="{FF2B5EF4-FFF2-40B4-BE49-F238E27FC236}">
                <a16:creationId xmlns:a16="http://schemas.microsoft.com/office/drawing/2014/main" id="{2A45C2CE-3AB7-4046-934A-08E36658A08B}"/>
              </a:ext>
            </a:extLst>
          </p:cNvPr>
          <p:cNvGraphicFramePr>
            <a:graphicFrameLocks noGrp="1"/>
          </p:cNvGraphicFramePr>
          <p:nvPr/>
        </p:nvGraphicFramePr>
        <p:xfrm>
          <a:off x="4608513" y="3675063"/>
          <a:ext cx="4287837" cy="1411288"/>
        </p:xfrm>
        <a:graphic>
          <a:graphicData uri="http://schemas.openxmlformats.org/drawingml/2006/table">
            <a:tbl>
              <a:tblPr/>
              <a:tblGrid>
                <a:gridCol w="939800">
                  <a:extLst>
                    <a:ext uri="{9D8B030D-6E8A-4147-A177-3AD203B41FA5}">
                      <a16:colId xmlns:a16="http://schemas.microsoft.com/office/drawing/2014/main" val="20000"/>
                    </a:ext>
                  </a:extLst>
                </a:gridCol>
                <a:gridCol w="1177925">
                  <a:extLst>
                    <a:ext uri="{9D8B030D-6E8A-4147-A177-3AD203B41FA5}">
                      <a16:colId xmlns:a16="http://schemas.microsoft.com/office/drawing/2014/main" val="20001"/>
                    </a:ext>
                  </a:extLst>
                </a:gridCol>
                <a:gridCol w="858837">
                  <a:extLst>
                    <a:ext uri="{9D8B030D-6E8A-4147-A177-3AD203B41FA5}">
                      <a16:colId xmlns:a16="http://schemas.microsoft.com/office/drawing/2014/main" val="20002"/>
                    </a:ext>
                  </a:extLst>
                </a:gridCol>
                <a:gridCol w="1311275">
                  <a:extLst>
                    <a:ext uri="{9D8B030D-6E8A-4147-A177-3AD203B41FA5}">
                      <a16:colId xmlns:a16="http://schemas.microsoft.com/office/drawing/2014/main" val="20003"/>
                    </a:ext>
                  </a:extLst>
                </a:gridCol>
              </a:tblGrid>
              <a:tr h="555625">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分区号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起始地址</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长度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占用标志</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27038">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28625">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48KB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12KB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chemeClr val="tx1"/>
                          </a:solidFill>
                          <a:latin typeface="Calibri" panose="020F0502020204030204" pitchFamily="34" charset="0"/>
                          <a:ea typeface="宋体" panose="02010600030101010101" pitchFamily="2" charset="-122"/>
                        </a:defRPr>
                      </a:lvl1pPr>
                      <a:lvl2pPr>
                        <a:spcBef>
                          <a:spcPct val="20000"/>
                        </a:spcBef>
                        <a:defRPr sz="2400">
                          <a:solidFill>
                            <a:schemeClr val="tx1"/>
                          </a:solidFill>
                          <a:latin typeface="Calibri" panose="020F0502020204030204" pitchFamily="34" charset="0"/>
                          <a:ea typeface="宋体" panose="02010600030101010101" pitchFamily="2" charset="-122"/>
                        </a:defRPr>
                      </a:lvl2pPr>
                      <a:lvl3pPr>
                        <a:spcBef>
                          <a:spcPct val="20000"/>
                        </a:spcBef>
                        <a:defRPr sz="2000">
                          <a:solidFill>
                            <a:schemeClr val="tx1"/>
                          </a:solidFill>
                          <a:latin typeface="Calibri" panose="020F0502020204030204" pitchFamily="34" charset="0"/>
                          <a:ea typeface="宋体" panose="02010600030101010101" pitchFamily="2" charset="-122"/>
                        </a:defRPr>
                      </a:lvl3pPr>
                      <a:lvl4pPr>
                        <a:spcBef>
                          <a:spcPct val="20000"/>
                        </a:spcBef>
                        <a:defRPr>
                          <a:solidFill>
                            <a:schemeClr val="tx1"/>
                          </a:solidFill>
                          <a:latin typeface="Calibri" panose="020F0502020204030204" pitchFamily="34" charset="0"/>
                          <a:ea typeface="宋体" panose="02010600030101010101" pitchFamily="2" charset="-122"/>
                        </a:defRPr>
                      </a:lvl4pPr>
                      <a:lvl5pPr>
                        <a:spcBef>
                          <a:spcPct val="20000"/>
                        </a:spcBef>
                        <a:defRPr>
                          <a:solidFill>
                            <a:schemeClr val="tx1"/>
                          </a:solidFill>
                          <a:latin typeface="Calibri" panose="020F0502020204030204" pitchFamily="34" charset="0"/>
                          <a:ea typeface="宋体" panose="02010600030101010101" pitchFamily="2" charset="-122"/>
                        </a:defRPr>
                      </a:lvl5pPr>
                      <a:lvl6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36962" name="Text Box 198">
            <a:extLst>
              <a:ext uri="{FF2B5EF4-FFF2-40B4-BE49-F238E27FC236}">
                <a16:creationId xmlns:a16="http://schemas.microsoft.com/office/drawing/2014/main" id="{0EDA337F-0D7E-42AD-8B21-CE91590597E4}"/>
              </a:ext>
            </a:extLst>
          </p:cNvPr>
          <p:cNvSpPr txBox="1">
            <a:spLocks noChangeArrowheads="1"/>
          </p:cNvSpPr>
          <p:nvPr/>
        </p:nvSpPr>
        <p:spPr bwMode="auto">
          <a:xfrm>
            <a:off x="4706936" y="5505450"/>
            <a:ext cx="44021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600" b="0" dirty="0">
                <a:latin typeface="Arial" panose="020B0604020202020204" pitchFamily="34" charset="0"/>
              </a:rPr>
              <a:t>作业</a:t>
            </a:r>
            <a:r>
              <a:rPr lang="en-US" altLang="zh-CN" sz="1600" b="0" dirty="0">
                <a:latin typeface="Arial" panose="020B0604020202020204" pitchFamily="34" charset="0"/>
              </a:rPr>
              <a:t>3</a:t>
            </a:r>
            <a:r>
              <a:rPr lang="zh-CN" altLang="en-US" sz="1600" b="0" dirty="0">
                <a:latin typeface="Arial" panose="020B0604020202020204" pitchFamily="34" charset="0"/>
              </a:rPr>
              <a:t>装入之后的已分配区表和未分配区表</a:t>
            </a:r>
          </a:p>
          <a:p>
            <a:pPr eaLnBrk="1" hangingPunct="1">
              <a:spcBef>
                <a:spcPct val="0"/>
              </a:spcBef>
              <a:buFont typeface="Arial" panose="020B0604020202020204" pitchFamily="34" charset="0"/>
              <a:buNone/>
            </a:pPr>
            <a:endParaRPr lang="zh-CN" altLang="en-US" sz="1600" b="0" dirty="0">
              <a:latin typeface="Arial" panose="020B0604020202020204"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灯片编号占位符 5">
            <a:extLst>
              <a:ext uri="{FF2B5EF4-FFF2-40B4-BE49-F238E27FC236}">
                <a16:creationId xmlns:a16="http://schemas.microsoft.com/office/drawing/2014/main" id="{D4A07581-9C20-4086-9F85-54284924E08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9A74CD5-9F80-4A3C-B301-537A8B983714}" type="slidenum">
              <a:rPr lang="zh-CN" altLang="en-US" sz="1000">
                <a:solidFill>
                  <a:srgbClr val="000066"/>
                </a:solidFill>
                <a:latin typeface="Times New Roman" panose="02020603050405020304" pitchFamily="18" charset="0"/>
              </a:rPr>
              <a:pPr algn="r" eaLnBrk="1" hangingPunct="1"/>
              <a:t>66</a:t>
            </a:fld>
            <a:endParaRPr lang="en-US" altLang="zh-CN" sz="1000">
              <a:solidFill>
                <a:srgbClr val="000066"/>
              </a:solidFill>
              <a:latin typeface="Times New Roman" panose="02020603050405020304" pitchFamily="18" charset="0"/>
            </a:endParaRPr>
          </a:p>
        </p:txBody>
      </p:sp>
      <p:sp>
        <p:nvSpPr>
          <p:cNvPr id="37891" name="Rectangle 2">
            <a:extLst>
              <a:ext uri="{FF2B5EF4-FFF2-40B4-BE49-F238E27FC236}">
                <a16:creationId xmlns:a16="http://schemas.microsoft.com/office/drawing/2014/main" id="{6CF72881-4810-4E75-B21D-7D728D042B55}"/>
              </a:ext>
            </a:extLst>
          </p:cNvPr>
          <p:cNvSpPr>
            <a:spLocks noGrp="1" noChangeArrowheads="1"/>
          </p:cNvSpPr>
          <p:nvPr>
            <p:ph type="body" idx="1"/>
          </p:nvPr>
        </p:nvSpPr>
        <p:spPr>
          <a:xfrm>
            <a:off x="125413" y="836613"/>
            <a:ext cx="8893175" cy="5832475"/>
          </a:xfrm>
          <a:solidFill>
            <a:schemeClr val="bg1"/>
          </a:solidFill>
        </p:spPr>
        <p:txBody>
          <a:bodyPr/>
          <a:lstStyle/>
          <a:p>
            <a:pPr eaLnBrk="1" hangingPunct="1">
              <a:lnSpc>
                <a:spcPct val="90000"/>
              </a:lnSpc>
              <a:buFont typeface="Arial" panose="020B0604020202020204" pitchFamily="34" charset="0"/>
              <a:buNone/>
            </a:pPr>
            <a:r>
              <a:rPr lang="zh-CN" altLang="en-US" sz="2400" b="1">
                <a:latin typeface="方正粗黑宋简体" panose="02000000000000000000" pitchFamily="2" charset="-122"/>
                <a:ea typeface="方正粗黑宋简体" panose="02000000000000000000" pitchFamily="2" charset="-122"/>
              </a:rPr>
              <a:t>3. 常用的可变分区管理中的分配算法</a:t>
            </a:r>
          </a:p>
          <a:p>
            <a:pPr eaLnBrk="1" hangingPunct="1">
              <a:lnSpc>
                <a:spcPct val="125000"/>
              </a:lnSpc>
              <a:buFont typeface="Arial" panose="020B0604020202020204" pitchFamily="34" charset="0"/>
              <a:buNone/>
            </a:pPr>
            <a:r>
              <a:rPr lang="zh-CN" altLang="en-US" sz="1800"/>
              <a:t>　　　  </a:t>
            </a:r>
            <a:r>
              <a:rPr lang="zh-CN" altLang="en-US" sz="1800" b="1">
                <a:solidFill>
                  <a:srgbClr val="FF3300"/>
                </a:solidFill>
                <a:latin typeface="方正粗黑宋简体" panose="02000000000000000000" pitchFamily="2" charset="-122"/>
                <a:ea typeface="方正粗黑宋简体" panose="02000000000000000000" pitchFamily="2" charset="-122"/>
              </a:rPr>
              <a:t>已分配区表</a:t>
            </a:r>
            <a:r>
              <a:rPr lang="zh-CN" altLang="en-US" sz="1800"/>
              <a:t>和</a:t>
            </a:r>
            <a:r>
              <a:rPr lang="zh-CN" altLang="en-US" sz="1800" b="1">
                <a:solidFill>
                  <a:srgbClr val="FF3300"/>
                </a:solidFill>
                <a:latin typeface="方正粗黑宋简体" panose="02000000000000000000" pitchFamily="2" charset="-122"/>
                <a:ea typeface="方正粗黑宋简体" panose="02000000000000000000" pitchFamily="2" charset="-122"/>
              </a:rPr>
              <a:t>未分配区表</a:t>
            </a:r>
            <a:r>
              <a:rPr lang="zh-CN" altLang="en-US" sz="1800"/>
              <a:t>是</a:t>
            </a:r>
            <a:r>
              <a:rPr lang="zh-CN" altLang="en-US" sz="1800" b="1">
                <a:solidFill>
                  <a:srgbClr val="FF3300"/>
                </a:solidFill>
                <a:latin typeface="方正粗黑宋简体" panose="02000000000000000000" pitchFamily="2" charset="-122"/>
                <a:ea typeface="方正粗黑宋简体" panose="02000000000000000000" pitchFamily="2" charset="-122"/>
              </a:rPr>
              <a:t>主存空间分配</a:t>
            </a:r>
            <a:r>
              <a:rPr lang="zh-CN" altLang="en-US" sz="1800"/>
              <a:t>情况的</a:t>
            </a:r>
            <a:r>
              <a:rPr lang="zh-CN" altLang="en-US" sz="1800" b="1">
                <a:solidFill>
                  <a:srgbClr val="FF3300"/>
                </a:solidFill>
                <a:latin typeface="方正粗黑宋简体" panose="02000000000000000000" pitchFamily="2" charset="-122"/>
                <a:ea typeface="方正粗黑宋简体" panose="02000000000000000000" pitchFamily="2" charset="-122"/>
              </a:rPr>
              <a:t>逻辑表示</a:t>
            </a:r>
            <a:r>
              <a:rPr lang="zh-CN" altLang="en-US" sz="1800"/>
              <a:t>，具体实现时通常采用</a:t>
            </a:r>
            <a:r>
              <a:rPr lang="zh-CN" altLang="en-US" sz="1800" b="1">
                <a:solidFill>
                  <a:srgbClr val="FF3300"/>
                </a:solidFill>
                <a:latin typeface="方正粗黑宋简体" panose="02000000000000000000" pitchFamily="2" charset="-122"/>
                <a:ea typeface="方正粗黑宋简体" panose="02000000000000000000" pitchFamily="2" charset="-122"/>
              </a:rPr>
              <a:t>链表</a:t>
            </a:r>
            <a:r>
              <a:rPr lang="zh-CN" altLang="en-US" sz="1800"/>
              <a:t>，</a:t>
            </a:r>
            <a:r>
              <a:rPr lang="zh-CN" altLang="en-US" sz="1800" b="1">
                <a:solidFill>
                  <a:srgbClr val="0000FF"/>
                </a:solidFill>
                <a:latin typeface="方正粗黑宋简体" panose="02000000000000000000" pitchFamily="2" charset="-122"/>
                <a:ea typeface="方正粗黑宋简体" panose="02000000000000000000" pitchFamily="2" charset="-122"/>
              </a:rPr>
              <a:t>设置空闲区链表和已分区链表</a:t>
            </a:r>
            <a:r>
              <a:rPr lang="zh-CN" altLang="en-US" sz="1800">
                <a:solidFill>
                  <a:srgbClr val="0000FF"/>
                </a:solidFill>
              </a:rPr>
              <a:t>。</a:t>
            </a:r>
            <a:r>
              <a:rPr lang="zh-CN" altLang="en-US" sz="2200" b="1">
                <a:latin typeface="华文行楷" panose="02010800040101010101" pitchFamily="2" charset="-122"/>
                <a:ea typeface="华文行楷" panose="02010800040101010101" pitchFamily="2" charset="-122"/>
              </a:rPr>
              <a:t>通过查找空闲区链表为一个作业分配主存空间，作业释放空间时同样修改空闲区链表内容。</a:t>
            </a:r>
            <a:r>
              <a:rPr lang="zh-CN" altLang="en-US" sz="1800"/>
              <a:t>当系统运转一段时间后，空闲区链表中的内容急剧增多，</a:t>
            </a:r>
            <a:r>
              <a:rPr lang="zh-CN" altLang="en-US" sz="1800" b="1">
                <a:solidFill>
                  <a:srgbClr val="FF3300"/>
                </a:solidFill>
                <a:latin typeface="方正小标宋_GBK" panose="03000509000000000000" pitchFamily="65" charset="-122"/>
                <a:ea typeface="方正小标宋_GBK" panose="03000509000000000000" pitchFamily="65" charset="-122"/>
              </a:rPr>
              <a:t>如何管理空闲区链表才能有利于空闲区的查找、回收呢？</a:t>
            </a:r>
            <a:r>
              <a:rPr lang="zh-CN" altLang="en-US" sz="1800"/>
              <a:t>下面介绍几种常用的可变分区的分配算法。</a:t>
            </a:r>
          </a:p>
          <a:p>
            <a:pPr eaLnBrk="1" hangingPunct="1">
              <a:lnSpc>
                <a:spcPct val="125000"/>
              </a:lnSpc>
              <a:buFont typeface="Arial" panose="020B0604020202020204" pitchFamily="34" charset="0"/>
              <a:buNone/>
            </a:pPr>
            <a:r>
              <a:rPr lang="zh-CN" altLang="en-US" sz="2000" b="1">
                <a:latin typeface="方正粗黑宋简体" panose="02000000000000000000" pitchFamily="2" charset="-122"/>
                <a:ea typeface="方正粗黑宋简体" panose="02000000000000000000" pitchFamily="2" charset="-122"/>
              </a:rPr>
              <a:t>（1）最先适应（First Fit，FF）分配算法</a:t>
            </a:r>
          </a:p>
          <a:p>
            <a:pPr eaLnBrk="1" hangingPunct="1">
              <a:lnSpc>
                <a:spcPct val="125000"/>
              </a:lnSpc>
              <a:buFont typeface="Arial" panose="020B0604020202020204" pitchFamily="34" charset="0"/>
              <a:buNone/>
            </a:pPr>
            <a:r>
              <a:rPr lang="zh-CN" altLang="en-US" sz="1800"/>
              <a:t>　　　    这是一种</a:t>
            </a:r>
            <a:r>
              <a:rPr lang="zh-CN" altLang="en-US" sz="1800" b="1">
                <a:solidFill>
                  <a:srgbClr val="0000FF"/>
                </a:solidFill>
                <a:latin typeface="方正粗黑宋简体" panose="02000000000000000000" pitchFamily="2" charset="-122"/>
                <a:ea typeface="方正粗黑宋简体" panose="02000000000000000000" pitchFamily="2" charset="-122"/>
              </a:rPr>
              <a:t>比较通用的分配算法</a:t>
            </a:r>
            <a:r>
              <a:rPr lang="zh-CN" altLang="en-US" sz="1800"/>
              <a:t>。它所用的空闲区链表的表目是</a:t>
            </a:r>
            <a:r>
              <a:rPr lang="zh-CN" altLang="en-US" sz="1800" b="1">
                <a:solidFill>
                  <a:srgbClr val="7030A0"/>
                </a:solidFill>
                <a:latin typeface="方正粗黑宋简体" panose="02000000000000000000" pitchFamily="2" charset="-122"/>
                <a:ea typeface="方正粗黑宋简体" panose="02000000000000000000" pitchFamily="2" charset="-122"/>
              </a:rPr>
              <a:t>按空闲区在主存中</a:t>
            </a:r>
            <a:r>
              <a:rPr lang="zh-CN" altLang="en-US" sz="1800" b="1" u="sng">
                <a:solidFill>
                  <a:srgbClr val="FF0000"/>
                </a:solidFill>
                <a:latin typeface="方正粗黑宋简体" panose="02000000000000000000" pitchFamily="2" charset="-122"/>
                <a:ea typeface="方正粗黑宋简体" panose="02000000000000000000" pitchFamily="2" charset="-122"/>
              </a:rPr>
              <a:t>起始地址大小递增顺序排列的</a:t>
            </a:r>
            <a:r>
              <a:rPr lang="zh-CN" altLang="en-US" sz="1800"/>
              <a:t>。</a:t>
            </a:r>
            <a:r>
              <a:rPr lang="zh-CN" altLang="en-US" sz="2000" b="1">
                <a:latin typeface="华文行楷" panose="02010800040101010101" pitchFamily="2" charset="-122"/>
                <a:ea typeface="华文行楷" panose="02010800040101010101" pitchFamily="2" charset="-122"/>
              </a:rPr>
              <a:t>为作业分配空闲区时，总是从空闲区链表的表头开始顺序查找，直到找到第一个满足作业要求的空闲区或已到链表尾为止。</a:t>
            </a:r>
          </a:p>
          <a:p>
            <a:pPr eaLnBrk="1" hangingPunct="1">
              <a:lnSpc>
                <a:spcPct val="125000"/>
              </a:lnSpc>
              <a:buFont typeface="Arial" panose="020B0604020202020204" pitchFamily="34" charset="0"/>
              <a:buNone/>
            </a:pPr>
            <a:r>
              <a:rPr lang="zh-CN" altLang="en-US" sz="1800"/>
              <a:t>　　　    </a:t>
            </a:r>
            <a:r>
              <a:rPr lang="zh-CN" altLang="en-US" sz="1800" b="1">
                <a:solidFill>
                  <a:srgbClr val="FF3300"/>
                </a:solidFill>
                <a:latin typeface="方正粗黑宋简体" panose="02000000000000000000" pitchFamily="2" charset="-122"/>
                <a:ea typeface="方正粗黑宋简体" panose="02000000000000000000" pitchFamily="2" charset="-122"/>
              </a:rPr>
              <a:t>优点：</a:t>
            </a:r>
            <a:r>
              <a:rPr lang="zh-CN" altLang="en-US" sz="1800"/>
              <a:t>因为该算法总是从主存空间的低地址部分开始查找，所以尽可能地保留了高地址端地空闲区，以保持一个大的空闲区，有利于大作业的装入；同时在低地址区域空闲区的分配比较均衡，所以</a:t>
            </a:r>
            <a:r>
              <a:rPr lang="zh-CN" altLang="en-US" sz="1800" b="1">
                <a:solidFill>
                  <a:srgbClr val="7030A0"/>
                </a:solidFill>
                <a:latin typeface="方正粗黑宋简体" panose="02000000000000000000" pitchFamily="2" charset="-122"/>
                <a:ea typeface="方正粗黑宋简体" panose="02000000000000000000" pitchFamily="2" charset="-122"/>
              </a:rPr>
              <a:t>该算法便于释放分区时合并相邻的空闲分区</a:t>
            </a:r>
            <a:r>
              <a:rPr lang="zh-CN" altLang="en-US" sz="1800"/>
              <a:t>。</a:t>
            </a:r>
          </a:p>
          <a:p>
            <a:pPr eaLnBrk="1" hangingPunct="1">
              <a:lnSpc>
                <a:spcPct val="125000"/>
              </a:lnSpc>
              <a:buFont typeface="Arial" panose="020B0604020202020204" pitchFamily="34" charset="0"/>
              <a:buNone/>
            </a:pPr>
            <a:r>
              <a:rPr lang="zh-CN" altLang="en-US" sz="1800"/>
              <a:t>　　　    </a:t>
            </a:r>
            <a:r>
              <a:rPr lang="zh-CN" altLang="en-US" sz="1800" b="1">
                <a:solidFill>
                  <a:srgbClr val="FF3300"/>
                </a:solidFill>
                <a:latin typeface="方正粗黑宋简体" panose="02000000000000000000" pitchFamily="2" charset="-122"/>
                <a:ea typeface="方正粗黑宋简体" panose="02000000000000000000" pitchFamily="2" charset="-122"/>
              </a:rPr>
              <a:t>缺点：</a:t>
            </a:r>
            <a:r>
              <a:rPr lang="zh-CN" altLang="en-US" sz="1800"/>
              <a:t>对空闲区链表的查找工作比较</a:t>
            </a:r>
            <a:r>
              <a:rPr lang="zh-CN" altLang="en-US" sz="1800" b="1">
                <a:solidFill>
                  <a:srgbClr val="0000FF"/>
                </a:solidFill>
                <a:latin typeface="方正粗黑宋简体" panose="02000000000000000000" pitchFamily="2" charset="-122"/>
                <a:ea typeface="方正粗黑宋简体" panose="02000000000000000000" pitchFamily="2" charset="-122"/>
              </a:rPr>
              <a:t>耗时</a:t>
            </a:r>
            <a:r>
              <a:rPr lang="zh-CN" altLang="en-US" sz="1800"/>
              <a:t>，影响了系统</a:t>
            </a:r>
            <a:r>
              <a:rPr lang="zh-CN" altLang="en-US" sz="1800" b="1">
                <a:solidFill>
                  <a:srgbClr val="0000FF"/>
                </a:solidFill>
                <a:latin typeface="方正粗黑宋简体" panose="02000000000000000000" pitchFamily="2" charset="-122"/>
                <a:ea typeface="方正粗黑宋简体" panose="02000000000000000000" pitchFamily="2" charset="-122"/>
              </a:rPr>
              <a:t>效率</a:t>
            </a:r>
            <a:r>
              <a:rPr lang="zh-CN" altLang="en-US" sz="1800"/>
              <a:t>。</a:t>
            </a:r>
          </a:p>
        </p:txBody>
      </p:sp>
      <p:sp>
        <p:nvSpPr>
          <p:cNvPr id="4" name="Rectangle 2">
            <a:extLst>
              <a:ext uri="{FF2B5EF4-FFF2-40B4-BE49-F238E27FC236}">
                <a16:creationId xmlns:a16="http://schemas.microsoft.com/office/drawing/2014/main" id="{790B70D2-DC0F-43D1-80EB-6B1EBCDB07EB}"/>
              </a:ext>
            </a:extLst>
          </p:cNvPr>
          <p:cNvSpPr>
            <a:spLocks noGrp="1" noChangeArrowheads="1"/>
          </p:cNvSpPr>
          <p:nvPr>
            <p:ph type="title"/>
          </p:nvPr>
        </p:nvSpPr>
        <p:spPr>
          <a:xfrm>
            <a:off x="2408238" y="66674"/>
            <a:ext cx="4608512" cy="698029"/>
          </a:xfrm>
        </p:spPr>
        <p:txBody>
          <a:bodyPr/>
          <a:lstStyle/>
          <a:p>
            <a:pPr algn="l" eaLnBrk="1" hangingPunct="1"/>
            <a:r>
              <a:rPr lang="en-US" altLang="zh-CN" sz="2800" dirty="0">
                <a:latin typeface="微软雅黑" panose="020B0503020204020204" pitchFamily="34" charset="-122"/>
                <a:ea typeface="微软雅黑" panose="020B0503020204020204" pitchFamily="34" charset="-122"/>
              </a:rPr>
              <a:t>3.3 </a:t>
            </a:r>
            <a:r>
              <a:rPr lang="zh-CN" altLang="en-US" sz="2800" dirty="0">
                <a:latin typeface="微软雅黑" panose="020B0503020204020204" pitchFamily="34" charset="-122"/>
                <a:ea typeface="微软雅黑" panose="020B0503020204020204" pitchFamily="34" charset="-122"/>
              </a:rPr>
              <a:t>可变分区存储管理</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灯片编号占位符 5">
            <a:extLst>
              <a:ext uri="{FF2B5EF4-FFF2-40B4-BE49-F238E27FC236}">
                <a16:creationId xmlns:a16="http://schemas.microsoft.com/office/drawing/2014/main" id="{862842E2-0B87-4208-B57C-B2430B88EC2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88A716A3-ACA2-4D6C-984A-8E363BF6C7E1}" type="slidenum">
              <a:rPr lang="zh-CN" altLang="en-US" sz="1000">
                <a:solidFill>
                  <a:srgbClr val="000066"/>
                </a:solidFill>
                <a:latin typeface="Times New Roman" panose="02020603050405020304" pitchFamily="18" charset="0"/>
              </a:rPr>
              <a:pPr algn="r" eaLnBrk="1" hangingPunct="1"/>
              <a:t>67</a:t>
            </a:fld>
            <a:endParaRPr lang="en-US" altLang="zh-CN" sz="1000">
              <a:solidFill>
                <a:srgbClr val="000066"/>
              </a:solidFill>
              <a:latin typeface="Times New Roman" panose="02020603050405020304" pitchFamily="18" charset="0"/>
            </a:endParaRPr>
          </a:p>
        </p:txBody>
      </p:sp>
      <p:sp>
        <p:nvSpPr>
          <p:cNvPr id="36867" name="Rectangle 3">
            <a:extLst>
              <a:ext uri="{FF2B5EF4-FFF2-40B4-BE49-F238E27FC236}">
                <a16:creationId xmlns:a16="http://schemas.microsoft.com/office/drawing/2014/main" id="{5DD86009-E27B-4040-8692-48D66E7C52EE}"/>
              </a:ext>
            </a:extLst>
          </p:cNvPr>
          <p:cNvSpPr>
            <a:spLocks noGrp="1" noChangeArrowheads="1"/>
          </p:cNvSpPr>
          <p:nvPr>
            <p:ph type="body" idx="1"/>
          </p:nvPr>
        </p:nvSpPr>
        <p:spPr>
          <a:xfrm>
            <a:off x="0" y="115888"/>
            <a:ext cx="9144000" cy="6742112"/>
          </a:xfrm>
          <a:solidFill>
            <a:schemeClr val="bg1"/>
          </a:solidFill>
        </p:spPr>
        <p:txBody>
          <a:bodyPr/>
          <a:lstStyle/>
          <a:p>
            <a:pPr eaLnBrk="1" hangingPunct="1">
              <a:lnSpc>
                <a:spcPct val="90000"/>
              </a:lnSpc>
              <a:buFont typeface="Arial" panose="020B0604020202020204" pitchFamily="34" charset="0"/>
              <a:buNone/>
              <a:defRPr/>
            </a:pPr>
            <a:r>
              <a:rPr lang="zh-CN" altLang="en-US" sz="2000" b="1" dirty="0">
                <a:latin typeface="方正粗黑宋简体" panose="02000000000000000000" pitchFamily="2" charset="-122"/>
                <a:ea typeface="方正粗黑宋简体" panose="02000000000000000000" pitchFamily="2" charset="-122"/>
              </a:rPr>
              <a:t>  （2）最佳适应（Best Fit，BF）分配算法</a:t>
            </a:r>
          </a:p>
          <a:p>
            <a:pPr algn="just" eaLnBrk="1" hangingPunct="1">
              <a:lnSpc>
                <a:spcPct val="114000"/>
              </a:lnSpc>
              <a:buFont typeface="Arial" panose="020B0604020202020204" pitchFamily="34" charset="0"/>
              <a:buNone/>
              <a:defRPr/>
            </a:pPr>
            <a:r>
              <a:rPr lang="zh-CN" altLang="en-US" sz="1800" dirty="0"/>
              <a:t>　　　    为了更有效的利用主存空间，</a:t>
            </a:r>
            <a:r>
              <a:rPr lang="zh-CN" altLang="en-US" sz="1800" b="1" dirty="0">
                <a:solidFill>
                  <a:srgbClr val="0000FF"/>
                </a:solidFill>
                <a:latin typeface="+mj-ea"/>
                <a:ea typeface="+mj-ea"/>
              </a:rPr>
              <a:t>采用最佳适应分配算法为一个作业分配能够满足其要求的并且是大小最接近的空闲区</a:t>
            </a:r>
            <a:r>
              <a:rPr lang="zh-CN" altLang="en-US" sz="1800" dirty="0"/>
              <a:t>。该算法的分配过程与最先适应分配算法相同，</a:t>
            </a:r>
            <a:r>
              <a:rPr lang="zh-CN" altLang="en-US" sz="2000" b="1" dirty="0">
                <a:latin typeface="华文行楷" panose="02010800040101010101" pitchFamily="2" charset="-122"/>
                <a:ea typeface="华文行楷" panose="02010800040101010101" pitchFamily="2" charset="-122"/>
              </a:rPr>
              <a:t>区别在于对空闲区链表中表目的排列顺序不同，最佳适应分配算法要求空闲区链表中的表目必须</a:t>
            </a:r>
            <a:r>
              <a:rPr lang="zh-CN" altLang="en-US" sz="2000" b="1" u="sng" dirty="0">
                <a:solidFill>
                  <a:srgbClr val="FF0000"/>
                </a:solidFill>
                <a:latin typeface="方正粗黑简体" panose="02010601030101010101" pitchFamily="2" charset="-122"/>
                <a:ea typeface="方正粗黑简体" panose="02010601030101010101" pitchFamily="2" charset="-122"/>
              </a:rPr>
              <a:t>以容量大小递增的顺序排列</a:t>
            </a:r>
            <a:r>
              <a:rPr lang="zh-CN" altLang="en-US" sz="2000" b="1" dirty="0">
                <a:latin typeface="华文行楷" panose="02010800040101010101" pitchFamily="2" charset="-122"/>
                <a:ea typeface="华文行楷" panose="02010800040101010101" pitchFamily="2" charset="-122"/>
              </a:rPr>
              <a:t>，这样每次找到的满足条件的空闲区则是最佳的。</a:t>
            </a:r>
          </a:p>
          <a:p>
            <a:pPr algn="just" eaLnBrk="1" hangingPunct="1">
              <a:lnSpc>
                <a:spcPct val="114000"/>
              </a:lnSpc>
              <a:buFont typeface="Arial" panose="020B0604020202020204" pitchFamily="34" charset="0"/>
              <a:buNone/>
              <a:defRPr/>
            </a:pPr>
            <a:r>
              <a:rPr lang="zh-CN" altLang="en-US" sz="1800" dirty="0"/>
              <a:t>　　　   </a:t>
            </a:r>
            <a:r>
              <a:rPr lang="zh-CN" altLang="en-US" sz="1800" b="1" dirty="0">
                <a:solidFill>
                  <a:srgbClr val="0000FF"/>
                </a:solidFill>
                <a:latin typeface="+mj-ea"/>
                <a:ea typeface="+mj-ea"/>
              </a:rPr>
              <a:t>优点：</a:t>
            </a:r>
            <a:r>
              <a:rPr lang="zh-CN" altLang="en-US" sz="1800" dirty="0"/>
              <a:t>相对最先适应分配算法，</a:t>
            </a:r>
            <a:r>
              <a:rPr lang="zh-CN" altLang="en-US" sz="1800" b="1" dirty="0">
                <a:latin typeface="方正小标宋_GBK" panose="03000509000000000000" pitchFamily="65" charset="-122"/>
                <a:ea typeface="方正小标宋_GBK" panose="03000509000000000000" pitchFamily="65" charset="-122"/>
              </a:rPr>
              <a:t>降低了平均查找工作量</a:t>
            </a:r>
            <a:r>
              <a:rPr lang="zh-CN" altLang="en-US" sz="1800" dirty="0"/>
              <a:t>；大小等于作业要求的空闲区总能被找到；尽可能保留了较大的空闲区。</a:t>
            </a:r>
          </a:p>
          <a:p>
            <a:pPr algn="just" eaLnBrk="1" hangingPunct="1">
              <a:lnSpc>
                <a:spcPct val="114000"/>
              </a:lnSpc>
              <a:buFont typeface="Arial" panose="020B0604020202020204" pitchFamily="34" charset="0"/>
              <a:buNone/>
              <a:defRPr/>
            </a:pPr>
            <a:r>
              <a:rPr lang="zh-CN" altLang="en-US" sz="1800" dirty="0"/>
              <a:t>　　　   </a:t>
            </a:r>
            <a:r>
              <a:rPr lang="zh-CN" altLang="en-US" sz="1800" b="1" dirty="0">
                <a:solidFill>
                  <a:srgbClr val="0000FF"/>
                </a:solidFill>
                <a:latin typeface="+mj-ea"/>
                <a:ea typeface="+mj-ea"/>
              </a:rPr>
              <a:t>缺点：</a:t>
            </a:r>
            <a:r>
              <a:rPr lang="zh-CN" altLang="en-US" sz="1800" dirty="0"/>
              <a:t>因为往往不会存在大小等于作业要求的空闲区，所以会</a:t>
            </a:r>
            <a:r>
              <a:rPr lang="zh-CN" altLang="en-US" sz="1800" b="1" dirty="0">
                <a:latin typeface="方正小标宋_GBK" panose="03000509000000000000" pitchFamily="65" charset="-122"/>
                <a:ea typeface="方正小标宋_GBK" panose="03000509000000000000" pitchFamily="65" charset="-122"/>
              </a:rPr>
              <a:t>产生非常小的空闲区</a:t>
            </a:r>
            <a:r>
              <a:rPr lang="zh-CN" altLang="en-US" sz="1800" dirty="0"/>
              <a:t>，这些空闲区可能不能再利用，我们称其为</a:t>
            </a:r>
            <a:r>
              <a:rPr lang="zh-CN" altLang="en-US" sz="1800" dirty="0">
                <a:latin typeface="Arial" panose="020B0604020202020204" pitchFamily="34" charset="0"/>
              </a:rPr>
              <a:t>“</a:t>
            </a:r>
            <a:r>
              <a:rPr lang="zh-CN" altLang="en-US" sz="1800" dirty="0"/>
              <a:t>外部碎片</a:t>
            </a:r>
            <a:r>
              <a:rPr lang="zh-CN" altLang="en-US" sz="1800" dirty="0">
                <a:latin typeface="Arial" panose="020B0604020202020204" pitchFamily="34" charset="0"/>
              </a:rPr>
              <a:t>”</a:t>
            </a:r>
            <a:r>
              <a:rPr lang="zh-CN" altLang="en-US" sz="1800" dirty="0"/>
              <a:t>。</a:t>
            </a:r>
            <a:endParaRPr lang="en-US" altLang="zh-CN" sz="1800" dirty="0"/>
          </a:p>
          <a:p>
            <a:pPr eaLnBrk="1" hangingPunct="1">
              <a:lnSpc>
                <a:spcPct val="90000"/>
              </a:lnSpc>
              <a:buFont typeface="Arial" panose="020B0604020202020204" pitchFamily="34" charset="0"/>
              <a:buNone/>
              <a:defRPr/>
            </a:pPr>
            <a:endParaRPr lang="zh-CN" altLang="en-US" sz="800" dirty="0"/>
          </a:p>
          <a:p>
            <a:pPr eaLnBrk="1" hangingPunct="1">
              <a:lnSpc>
                <a:spcPct val="90000"/>
              </a:lnSpc>
              <a:buFont typeface="Arial" panose="020B0604020202020204" pitchFamily="34" charset="0"/>
              <a:buNone/>
              <a:defRPr/>
            </a:pPr>
            <a:r>
              <a:rPr lang="zh-CN" altLang="en-US" sz="2000" b="1" dirty="0">
                <a:latin typeface="方正粗黑宋简体" panose="02000000000000000000" pitchFamily="2" charset="-122"/>
                <a:ea typeface="方正粗黑宋简体" panose="02000000000000000000" pitchFamily="2" charset="-122"/>
              </a:rPr>
              <a:t>   （3）最坏适应（Worst Fit，WF）分配算法</a:t>
            </a:r>
          </a:p>
          <a:p>
            <a:pPr algn="just" eaLnBrk="1" hangingPunct="1">
              <a:lnSpc>
                <a:spcPct val="114000"/>
              </a:lnSpc>
              <a:buFont typeface="Arial" panose="020B0604020202020204" pitchFamily="34" charset="0"/>
              <a:buNone/>
              <a:defRPr/>
            </a:pPr>
            <a:r>
              <a:rPr lang="zh-CN" altLang="en-US" sz="1800" dirty="0"/>
              <a:t>　　　   </a:t>
            </a:r>
            <a:r>
              <a:rPr lang="zh-CN" altLang="en-US" sz="1800" b="1" dirty="0">
                <a:latin typeface="华文行楷" panose="02010800040101010101" pitchFamily="2" charset="-122"/>
                <a:ea typeface="华文行楷" panose="02010800040101010101" pitchFamily="2" charset="-122"/>
              </a:rPr>
              <a:t>针对最佳适应分配算法容易产生外部碎片这一缺点，</a:t>
            </a:r>
            <a:r>
              <a:rPr lang="zh-CN" altLang="en-US" sz="1800" dirty="0"/>
              <a:t>提出了最坏适应分配算法。其</a:t>
            </a:r>
            <a:r>
              <a:rPr lang="zh-CN" altLang="en-US" sz="1800" b="1" dirty="0">
                <a:solidFill>
                  <a:srgbClr val="0000FF"/>
                </a:solidFill>
                <a:latin typeface="+mj-ea"/>
                <a:ea typeface="+mj-ea"/>
              </a:rPr>
              <a:t>思想是</a:t>
            </a:r>
            <a:r>
              <a:rPr lang="zh-CN" altLang="en-US" sz="1800" b="1" dirty="0">
                <a:latin typeface="方正小标宋_GBK" panose="03000509000000000000" pitchFamily="65" charset="-122"/>
                <a:ea typeface="方正小标宋_GBK" panose="03000509000000000000" pitchFamily="65" charset="-122"/>
              </a:rPr>
              <a:t>每次总是找一个空闲区，它的大小与作业的要求相差最大</a:t>
            </a:r>
            <a:r>
              <a:rPr lang="zh-CN" altLang="en-US" sz="1800" dirty="0"/>
              <a:t>。</a:t>
            </a:r>
            <a:r>
              <a:rPr lang="zh-CN" altLang="en-US" sz="2000" b="1" dirty="0">
                <a:latin typeface="华文行楷" panose="02010800040101010101" pitchFamily="2" charset="-122"/>
                <a:ea typeface="华文行楷" panose="02010800040101010101" pitchFamily="2" charset="-122"/>
              </a:rPr>
              <a:t>依据此思想，只要将空闲区链表中表目</a:t>
            </a:r>
            <a:r>
              <a:rPr lang="zh-CN" altLang="en-US" sz="2000" b="1" dirty="0">
                <a:solidFill>
                  <a:srgbClr val="FF0000"/>
                </a:solidFill>
                <a:latin typeface="方正粗黑简体" panose="02010601030101010101" pitchFamily="2" charset="-122"/>
                <a:ea typeface="方正粗黑简体" panose="02010601030101010101" pitchFamily="2" charset="-122"/>
              </a:rPr>
              <a:t>按照空闲区大小递减的顺序排列</a:t>
            </a:r>
            <a:r>
              <a:rPr lang="zh-CN" altLang="en-US" sz="2000" b="1" dirty="0">
                <a:latin typeface="华文行楷" panose="02010800040101010101" pitchFamily="2" charset="-122"/>
                <a:ea typeface="华文行楷" panose="02010800040101010101" pitchFamily="2" charset="-122"/>
              </a:rPr>
              <a:t>，分配过程与前两者相同，即可实现最坏适应分配。最坏适应分配算法思想的由来主要是</a:t>
            </a:r>
            <a:r>
              <a:rPr lang="zh-CN" altLang="en-US" sz="2000" b="1" i="1" u="sng" dirty="0">
                <a:latin typeface="华文行楷" panose="02010800040101010101" pitchFamily="2" charset="-122"/>
                <a:ea typeface="华文行楷" panose="02010800040101010101" pitchFamily="2" charset="-122"/>
              </a:rPr>
              <a:t>保证每次空闲区分割后剩余部分不会太小，仍可以被再利用，从而减少外部碎片</a:t>
            </a:r>
            <a:r>
              <a:rPr lang="zh-CN" altLang="en-US" sz="2000" b="1" dirty="0">
                <a:latin typeface="华文行楷" panose="02010800040101010101" pitchFamily="2" charset="-122"/>
                <a:ea typeface="华文行楷" panose="02010800040101010101" pitchFamily="2" charset="-122"/>
              </a:rPr>
              <a:t>。</a:t>
            </a:r>
          </a:p>
          <a:p>
            <a:pPr algn="just" eaLnBrk="1" hangingPunct="1">
              <a:lnSpc>
                <a:spcPct val="114000"/>
              </a:lnSpc>
              <a:buFont typeface="Arial" panose="020B0604020202020204" pitchFamily="34" charset="0"/>
              <a:buNone/>
              <a:defRPr/>
            </a:pPr>
            <a:r>
              <a:rPr lang="zh-CN" altLang="en-US" sz="1800" dirty="0"/>
              <a:t>　　　   </a:t>
            </a:r>
            <a:r>
              <a:rPr lang="zh-CN" altLang="en-US" sz="1800" b="1" dirty="0">
                <a:solidFill>
                  <a:srgbClr val="0000FF"/>
                </a:solidFill>
                <a:latin typeface="+mj-ea"/>
                <a:ea typeface="+mj-ea"/>
              </a:rPr>
              <a:t>优点：</a:t>
            </a:r>
            <a:r>
              <a:rPr lang="zh-CN" altLang="en-US" sz="1800" dirty="0"/>
              <a:t>空闲区分配时分割产生的新的空闲区不至于太小，一般仍可以分配使用；</a:t>
            </a:r>
          </a:p>
          <a:p>
            <a:pPr algn="just" eaLnBrk="1" hangingPunct="1">
              <a:lnSpc>
                <a:spcPct val="114000"/>
              </a:lnSpc>
              <a:buFont typeface="Arial" panose="020B0604020202020204" pitchFamily="34" charset="0"/>
              <a:buNone/>
              <a:defRPr/>
            </a:pPr>
            <a:r>
              <a:rPr lang="zh-CN" altLang="en-US" sz="1800" dirty="0"/>
              <a:t>　　　 </a:t>
            </a:r>
            <a:r>
              <a:rPr lang="zh-CN" altLang="en-US" sz="1800" b="1" dirty="0">
                <a:solidFill>
                  <a:srgbClr val="0000FF"/>
                </a:solidFill>
                <a:latin typeface="+mj-ea"/>
                <a:ea typeface="+mj-ea"/>
              </a:rPr>
              <a:t>缺点：</a:t>
            </a:r>
            <a:r>
              <a:rPr lang="zh-CN" altLang="en-US" sz="1800" dirty="0"/>
              <a:t>因为该算法总是分配大的空闲区，所以运行一段时间后，将无空闲区满足大作业的要求。</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灯片编号占位符 5">
            <a:extLst>
              <a:ext uri="{FF2B5EF4-FFF2-40B4-BE49-F238E27FC236}">
                <a16:creationId xmlns:a16="http://schemas.microsoft.com/office/drawing/2014/main" id="{0FB72E51-CC69-4ACF-B5A7-71E1702E376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16C7F3B7-1E2D-4C26-B5B0-D010E41A26B1}" type="slidenum">
              <a:rPr lang="zh-CN" altLang="en-US" sz="1000">
                <a:solidFill>
                  <a:srgbClr val="000066"/>
                </a:solidFill>
                <a:latin typeface="Times New Roman" panose="02020603050405020304" pitchFamily="18" charset="0"/>
              </a:rPr>
              <a:pPr algn="r" eaLnBrk="1" hangingPunct="1"/>
              <a:t>68</a:t>
            </a:fld>
            <a:endParaRPr lang="en-US" altLang="zh-CN" sz="1000">
              <a:solidFill>
                <a:srgbClr val="000066"/>
              </a:solidFill>
              <a:latin typeface="Times New Roman" panose="02020603050405020304" pitchFamily="18" charset="0"/>
            </a:endParaRPr>
          </a:p>
        </p:txBody>
      </p:sp>
      <p:sp>
        <p:nvSpPr>
          <p:cNvPr id="39939" name="Rectangle 3">
            <a:extLst>
              <a:ext uri="{FF2B5EF4-FFF2-40B4-BE49-F238E27FC236}">
                <a16:creationId xmlns:a16="http://schemas.microsoft.com/office/drawing/2014/main" id="{1C7DE5FC-6B65-47BD-B303-51DEB607FAA3}"/>
              </a:ext>
            </a:extLst>
          </p:cNvPr>
          <p:cNvSpPr>
            <a:spLocks noGrp="1" noChangeArrowheads="1"/>
          </p:cNvSpPr>
          <p:nvPr>
            <p:ph type="body" idx="1"/>
          </p:nvPr>
        </p:nvSpPr>
        <p:spPr>
          <a:xfrm>
            <a:off x="0" y="3068638"/>
            <a:ext cx="9148763" cy="3789362"/>
          </a:xfrm>
          <a:solidFill>
            <a:srgbClr val="99FFCC"/>
          </a:solidFill>
        </p:spPr>
        <p:txBody>
          <a:bodyPr/>
          <a:lstStyle/>
          <a:p>
            <a:pPr eaLnBrk="1" hangingPunct="1">
              <a:lnSpc>
                <a:spcPct val="120000"/>
              </a:lnSpc>
              <a:buClr>
                <a:srgbClr val="FF0000"/>
              </a:buClr>
              <a:buFont typeface="Wingdings" panose="05000000000000000000" pitchFamily="2" charset="2"/>
              <a:buChar char="l"/>
            </a:pPr>
            <a:r>
              <a:rPr lang="zh-CN" altLang="en-US" sz="1600"/>
              <a:t>主存空间有一定的分配算法，同样，主存空间的释放也需要完成一定的回收工作。当一个作业将所占用的分区释放后，该分区就空闲了，这时要看与该分区相邻的有无空闲区，如有则要做空闲区合并工作。可以参照前图3-4（c）。</a:t>
            </a:r>
          </a:p>
          <a:p>
            <a:pPr eaLnBrk="1" hangingPunct="1">
              <a:lnSpc>
                <a:spcPct val="120000"/>
              </a:lnSpc>
              <a:buClr>
                <a:srgbClr val="FF0000"/>
              </a:buClr>
              <a:buFont typeface="Wingdings" panose="05000000000000000000" pitchFamily="2" charset="2"/>
              <a:buChar char="l"/>
            </a:pPr>
            <a:r>
              <a:rPr lang="zh-CN" altLang="en-US" sz="1600"/>
              <a:t>在将被释放的分区回收到空闲区链表中时，</a:t>
            </a:r>
            <a:r>
              <a:rPr lang="zh-CN" altLang="en-US" sz="1800" b="1">
                <a:solidFill>
                  <a:srgbClr val="0000FF"/>
                </a:solidFill>
                <a:latin typeface="方正粗黑宋简体" panose="02000000000000000000" pitchFamily="2" charset="-122"/>
                <a:ea typeface="方正粗黑宋简体" panose="02000000000000000000" pitchFamily="2" charset="-122"/>
              </a:rPr>
              <a:t>首先</a:t>
            </a:r>
            <a:r>
              <a:rPr lang="zh-CN" altLang="en-US" sz="1800" b="1" u="sng">
                <a:latin typeface="华文行楷" panose="02010800040101010101" pitchFamily="2" charset="-122"/>
                <a:ea typeface="华文行楷" panose="02010800040101010101" pitchFamily="2" charset="-122"/>
              </a:rPr>
              <a:t>要根据分区的起始地址在链表中找到插入点</a:t>
            </a:r>
            <a:r>
              <a:rPr lang="zh-CN" altLang="en-US" sz="1600"/>
              <a:t>，</a:t>
            </a:r>
            <a:r>
              <a:rPr lang="zh-CN" altLang="en-US" sz="1800" b="1">
                <a:solidFill>
                  <a:srgbClr val="0000FF"/>
                </a:solidFill>
                <a:latin typeface="方正粗黑宋简体" panose="02000000000000000000" pitchFamily="2" charset="-122"/>
                <a:ea typeface="方正粗黑宋简体" panose="02000000000000000000" pitchFamily="2" charset="-122"/>
              </a:rPr>
              <a:t>然后</a:t>
            </a:r>
            <a:r>
              <a:rPr lang="zh-CN" altLang="en-US" sz="1800" b="1" u="sng">
                <a:latin typeface="华文行楷" panose="02010800040101010101" pitchFamily="2" charset="-122"/>
                <a:ea typeface="华文行楷" panose="02010800040101010101" pitchFamily="2" charset="-122"/>
              </a:rPr>
              <a:t>再根据相应的原则进行</a:t>
            </a:r>
            <a:r>
              <a:rPr lang="zh-CN" altLang="en-US" sz="1800" b="1" u="sng">
                <a:solidFill>
                  <a:srgbClr val="FF0000"/>
                </a:solidFill>
                <a:latin typeface="方正粗黑简体" panose="02010601030101010101" pitchFamily="2" charset="-122"/>
                <a:ea typeface="方正粗黑简体" panose="02010601030101010101" pitchFamily="2" charset="-122"/>
              </a:rPr>
              <a:t>合并</a:t>
            </a:r>
            <a:r>
              <a:rPr lang="zh-CN" altLang="en-US" sz="1600"/>
              <a:t>。空闲分区的合并分为三种情况：</a:t>
            </a:r>
            <a:endParaRPr lang="en-US" altLang="zh-CN" sz="1600"/>
          </a:p>
          <a:p>
            <a:pPr eaLnBrk="1" hangingPunct="1">
              <a:lnSpc>
                <a:spcPct val="110000"/>
              </a:lnSpc>
              <a:spcBef>
                <a:spcPct val="0"/>
              </a:spcBef>
              <a:buClr>
                <a:schemeClr val="tx1"/>
              </a:buClr>
              <a:buFont typeface="Wingdings" panose="05000000000000000000" pitchFamily="2" charset="2"/>
              <a:buChar char=""/>
            </a:pPr>
            <a:r>
              <a:rPr lang="zh-CN" altLang="en-US" sz="1600" b="1" u="sng">
                <a:solidFill>
                  <a:srgbClr val="0000FF"/>
                </a:solidFill>
                <a:latin typeface="华文新魏" panose="02010800040101010101" pitchFamily="2" charset="-122"/>
                <a:ea typeface="华文新魏" panose="02010800040101010101" pitchFamily="2" charset="-122"/>
              </a:rPr>
              <a:t>被释放分区插入点上邻一个空闲区，只需将上邻空闲区表目的长度修改为两个空闲区长度之和</a:t>
            </a:r>
            <a:r>
              <a:rPr lang="zh-CN" altLang="en-US" sz="1600"/>
              <a:t>；</a:t>
            </a:r>
            <a:endParaRPr lang="en-US" altLang="zh-CN" sz="1600"/>
          </a:p>
          <a:p>
            <a:pPr eaLnBrk="1" hangingPunct="1">
              <a:lnSpc>
                <a:spcPct val="110000"/>
              </a:lnSpc>
              <a:spcBef>
                <a:spcPct val="0"/>
              </a:spcBef>
              <a:buClr>
                <a:schemeClr val="tx1"/>
              </a:buClr>
              <a:buFont typeface="Wingdings" panose="05000000000000000000" pitchFamily="2" charset="2"/>
              <a:buChar char=""/>
            </a:pPr>
            <a:r>
              <a:rPr lang="zh-CN" altLang="en-US" sz="1600" b="1" u="sng">
                <a:solidFill>
                  <a:srgbClr val="7030A0"/>
                </a:solidFill>
                <a:latin typeface="华文新魏" panose="02010800040101010101" pitchFamily="2" charset="-122"/>
                <a:ea typeface="华文新魏" panose="02010800040101010101" pitchFamily="2" charset="-122"/>
              </a:rPr>
              <a:t>被释放分区插入点下邻一个空闲区，只需将下邻空闲区表目的起始地址该为释放区的起始地址，长度修改为两个空闲区长度之和</a:t>
            </a:r>
            <a:r>
              <a:rPr lang="zh-CN" altLang="en-US" sz="1600"/>
              <a:t>；</a:t>
            </a:r>
            <a:endParaRPr lang="en-US" altLang="zh-CN" sz="1600"/>
          </a:p>
          <a:p>
            <a:pPr eaLnBrk="1" hangingPunct="1">
              <a:lnSpc>
                <a:spcPct val="110000"/>
              </a:lnSpc>
              <a:spcBef>
                <a:spcPct val="0"/>
              </a:spcBef>
              <a:buClr>
                <a:schemeClr val="tx1"/>
              </a:buClr>
              <a:buFont typeface="Wingdings" panose="05000000000000000000" pitchFamily="2" charset="2"/>
              <a:buChar char=""/>
            </a:pPr>
            <a:r>
              <a:rPr lang="zh-CN" altLang="en-US" sz="1600" b="1" u="sng">
                <a:solidFill>
                  <a:srgbClr val="0000FF"/>
                </a:solidFill>
                <a:latin typeface="华文新魏" panose="02010800040101010101" pitchFamily="2" charset="-122"/>
                <a:ea typeface="华文新魏" panose="02010800040101010101" pitchFamily="2" charset="-122"/>
              </a:rPr>
              <a:t>被释放分区插入点上、下都邻接一个空闲区，这时需要将上邻空闲区表目的长度修改为三个空闲区长度之和，再将下邻的空闲区的表目状态置成“空”即可</a:t>
            </a:r>
            <a:r>
              <a:rPr lang="zh-CN" altLang="en-US" sz="1600"/>
              <a:t>。</a:t>
            </a:r>
          </a:p>
          <a:p>
            <a:pPr eaLnBrk="1" hangingPunct="1">
              <a:lnSpc>
                <a:spcPct val="120000"/>
              </a:lnSpc>
              <a:buClr>
                <a:srgbClr val="FF0000"/>
              </a:buClr>
              <a:buFont typeface="Wingdings" panose="05000000000000000000" pitchFamily="2" charset="2"/>
              <a:buChar char="l"/>
            </a:pPr>
            <a:r>
              <a:rPr lang="zh-CN" altLang="en-US" sz="1600"/>
              <a:t>如果被释放分区插入点上、下都不邻接空闲区，则在空闲区链表中找一空表目，将其信息设置为被释放分区的相关信息，如起始地址、长度等，占用标志为</a:t>
            </a:r>
            <a:r>
              <a:rPr lang="zh-CN" altLang="en-US" sz="1600">
                <a:latin typeface="Arial" panose="020B0604020202020204" pitchFamily="34" charset="0"/>
              </a:rPr>
              <a:t>“</a:t>
            </a:r>
            <a:r>
              <a:rPr lang="zh-CN" altLang="en-US" sz="1600"/>
              <a:t>未分配</a:t>
            </a:r>
            <a:r>
              <a:rPr lang="zh-CN" altLang="en-US" sz="1600">
                <a:latin typeface="Arial" panose="020B0604020202020204" pitchFamily="34" charset="0"/>
              </a:rPr>
              <a:t>”</a:t>
            </a:r>
            <a:r>
              <a:rPr lang="zh-CN" altLang="en-US" sz="1600"/>
              <a:t>。</a:t>
            </a:r>
          </a:p>
          <a:p>
            <a:pPr eaLnBrk="1" hangingPunct="1">
              <a:buFont typeface="Arial" panose="020B0604020202020204" pitchFamily="34" charset="0"/>
              <a:buNone/>
            </a:pPr>
            <a:endParaRPr lang="zh-CN" altLang="en-US" sz="1600"/>
          </a:p>
          <a:p>
            <a:pPr eaLnBrk="1" hangingPunct="1">
              <a:buFont typeface="Arial" panose="020B0604020202020204" pitchFamily="34" charset="0"/>
              <a:buNone/>
            </a:pPr>
            <a:endParaRPr lang="zh-CN" altLang="en-US" sz="1600"/>
          </a:p>
          <a:p>
            <a:pPr eaLnBrk="1" hangingPunct="1">
              <a:buFont typeface="Arial" panose="020B0604020202020204" pitchFamily="34" charset="0"/>
              <a:buNone/>
            </a:pPr>
            <a:endParaRPr lang="zh-CN" altLang="en-US" sz="1600"/>
          </a:p>
        </p:txBody>
      </p:sp>
      <p:sp>
        <p:nvSpPr>
          <p:cNvPr id="39940" name="Rectangle 3">
            <a:extLst>
              <a:ext uri="{FF2B5EF4-FFF2-40B4-BE49-F238E27FC236}">
                <a16:creationId xmlns:a16="http://schemas.microsoft.com/office/drawing/2014/main" id="{0AFB6CE5-E0CB-4507-AD67-3D48707107C6}"/>
              </a:ext>
            </a:extLst>
          </p:cNvPr>
          <p:cNvSpPr txBox="1">
            <a:spLocks noChangeArrowheads="1"/>
          </p:cNvSpPr>
          <p:nvPr/>
        </p:nvSpPr>
        <p:spPr bwMode="auto">
          <a:xfrm>
            <a:off x="-4763" y="908050"/>
            <a:ext cx="9036051"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90000"/>
              </a:lnSpc>
              <a:buFont typeface="Arial" panose="020B0604020202020204" pitchFamily="34" charset="0"/>
              <a:buNone/>
            </a:pPr>
            <a:r>
              <a:rPr lang="zh-CN" altLang="en-US" sz="2000">
                <a:latin typeface="方正粗黑宋简体" panose="02000000000000000000" pitchFamily="2" charset="-122"/>
                <a:ea typeface="方正粗黑宋简体" panose="02000000000000000000" pitchFamily="2" charset="-122"/>
              </a:rPr>
              <a:t>（4）下次适应（Next Fit，NF）分配算法</a:t>
            </a:r>
          </a:p>
          <a:p>
            <a:pPr eaLnBrk="1" hangingPunct="1">
              <a:lnSpc>
                <a:spcPct val="114000"/>
              </a:lnSpc>
              <a:buFont typeface="Arial" panose="020B0604020202020204" pitchFamily="34" charset="0"/>
              <a:buNone/>
            </a:pPr>
            <a:r>
              <a:rPr lang="zh-CN" altLang="en-US" sz="1800" b="0"/>
              <a:t>　　　   前面三种分配算法多少都会出现</a:t>
            </a:r>
            <a:r>
              <a:rPr lang="zh-CN" altLang="en-US" sz="1800">
                <a:solidFill>
                  <a:srgbClr val="FF3300"/>
                </a:solidFill>
                <a:latin typeface="方正粗黑宋简体" panose="02000000000000000000" pitchFamily="2" charset="-122"/>
                <a:ea typeface="方正粗黑宋简体" panose="02000000000000000000" pitchFamily="2" charset="-122"/>
              </a:rPr>
              <a:t>空闲区分配集中的现象</a:t>
            </a:r>
            <a:r>
              <a:rPr lang="zh-CN" altLang="en-US" sz="1800" b="0"/>
              <a:t>，这样不利于主存空间的利用。</a:t>
            </a:r>
            <a:r>
              <a:rPr lang="zh-CN" altLang="en-US" sz="1800" b="0">
                <a:solidFill>
                  <a:srgbClr val="0000FF"/>
                </a:solidFill>
                <a:latin typeface="方正粗黑宋简体" panose="02000000000000000000" pitchFamily="2" charset="-122"/>
                <a:ea typeface="方正粗黑宋简体" panose="02000000000000000000" pitchFamily="2" charset="-122"/>
              </a:rPr>
              <a:t>下次适应分配算法</a:t>
            </a:r>
            <a:r>
              <a:rPr lang="zh-CN" altLang="en-US" sz="2000" u="sng">
                <a:latin typeface="华文行楷" panose="02010800040101010101" pitchFamily="2" charset="-122"/>
                <a:ea typeface="华文行楷" panose="02010800040101010101" pitchFamily="2" charset="-122"/>
              </a:rPr>
              <a:t>总是</a:t>
            </a:r>
            <a:r>
              <a:rPr lang="zh-CN" altLang="en-US" sz="2000" u="sng">
                <a:latin typeface="方正粗黑宋简体" panose="02000000000000000000" pitchFamily="2" charset="-122"/>
                <a:ea typeface="方正粗黑宋简体" panose="02000000000000000000" pitchFamily="2" charset="-122"/>
              </a:rPr>
              <a:t>从空闲区链表中上次查找结束处开始顺序查找链表，找到第一个满足作业要求的空闲区，它是最先适应分配算法的变种</a:t>
            </a:r>
            <a:r>
              <a:rPr lang="zh-CN" altLang="en-US" sz="2000" u="sng">
                <a:latin typeface="华文行楷" panose="02010800040101010101" pitchFamily="2" charset="-122"/>
                <a:ea typeface="华文行楷" panose="02010800040101010101" pitchFamily="2" charset="-122"/>
              </a:rPr>
              <a:t>。</a:t>
            </a:r>
          </a:p>
          <a:p>
            <a:pPr eaLnBrk="1" hangingPunct="1">
              <a:lnSpc>
                <a:spcPct val="114000"/>
              </a:lnSpc>
              <a:buFont typeface="Arial" panose="020B0604020202020204" pitchFamily="34" charset="0"/>
              <a:buNone/>
            </a:pPr>
            <a:r>
              <a:rPr lang="zh-CN" altLang="en-US" sz="1800" b="0"/>
              <a:t>　　　</a:t>
            </a:r>
            <a:r>
              <a:rPr lang="zh-CN" altLang="en-US" sz="1800" b="0">
                <a:solidFill>
                  <a:srgbClr val="0000FF"/>
                </a:solidFill>
                <a:latin typeface="方正粗黑宋简体" panose="02000000000000000000" pitchFamily="2" charset="-122"/>
                <a:ea typeface="方正粗黑宋简体" panose="02000000000000000000" pitchFamily="2" charset="-122"/>
              </a:rPr>
              <a:t>  优点：</a:t>
            </a:r>
            <a:r>
              <a:rPr lang="zh-CN" altLang="en-US" sz="1800" b="0"/>
              <a:t>不会导致小的空闲区集中，使主存空间的利用</a:t>
            </a:r>
            <a:r>
              <a:rPr lang="zh-CN" altLang="en-US" sz="1800">
                <a:solidFill>
                  <a:srgbClr val="0000FF"/>
                </a:solidFill>
              </a:rPr>
              <a:t>更加均衡</a:t>
            </a:r>
            <a:r>
              <a:rPr lang="zh-CN" altLang="en-US" sz="1800" b="0"/>
              <a:t>。</a:t>
            </a:r>
          </a:p>
          <a:p>
            <a:pPr eaLnBrk="1" hangingPunct="1">
              <a:lnSpc>
                <a:spcPct val="114000"/>
              </a:lnSpc>
              <a:buFont typeface="Arial" panose="020B0604020202020204" pitchFamily="34" charset="0"/>
              <a:buNone/>
            </a:pPr>
            <a:r>
              <a:rPr lang="zh-CN" altLang="en-US" sz="1800" b="0"/>
              <a:t>　　　  </a:t>
            </a:r>
            <a:r>
              <a:rPr lang="zh-CN" altLang="en-US" sz="1800" b="0">
                <a:solidFill>
                  <a:srgbClr val="0000FF"/>
                </a:solidFill>
                <a:latin typeface="方正粗黑宋简体" panose="02000000000000000000" pitchFamily="2" charset="-122"/>
                <a:ea typeface="方正粗黑宋简体" panose="02000000000000000000" pitchFamily="2" charset="-122"/>
              </a:rPr>
              <a:t>缺点：</a:t>
            </a:r>
            <a:r>
              <a:rPr lang="zh-CN" altLang="en-US" sz="1800" b="0"/>
              <a:t>与最先适应分配算法类似，查找工作量较大，影响系统效率。</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灯片编号占位符 5">
            <a:extLst>
              <a:ext uri="{FF2B5EF4-FFF2-40B4-BE49-F238E27FC236}">
                <a16:creationId xmlns:a16="http://schemas.microsoft.com/office/drawing/2014/main" id="{5BCF0829-A9B8-45D7-956C-EFE46B7A3A9D}"/>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91B85BD7-3A2D-433E-9790-64C2C36C84B1}" type="slidenum">
              <a:rPr lang="zh-CN" altLang="en-US" sz="1000">
                <a:solidFill>
                  <a:srgbClr val="000066"/>
                </a:solidFill>
                <a:latin typeface="Times New Roman" panose="02020603050405020304" pitchFamily="18" charset="0"/>
              </a:rPr>
              <a:pPr algn="r" eaLnBrk="1" hangingPunct="1"/>
              <a:t>69</a:t>
            </a:fld>
            <a:endParaRPr lang="en-US" altLang="zh-CN" sz="1000">
              <a:solidFill>
                <a:srgbClr val="000066"/>
              </a:solidFill>
              <a:latin typeface="Times New Roman" panose="02020603050405020304" pitchFamily="18" charset="0"/>
            </a:endParaRPr>
          </a:p>
        </p:txBody>
      </p:sp>
      <p:sp>
        <p:nvSpPr>
          <p:cNvPr id="40963" name="Rectangle 2">
            <a:extLst>
              <a:ext uri="{FF2B5EF4-FFF2-40B4-BE49-F238E27FC236}">
                <a16:creationId xmlns:a16="http://schemas.microsoft.com/office/drawing/2014/main" id="{2D8FF21C-F830-4FF8-8005-FEC1DAB6800B}"/>
              </a:ext>
            </a:extLst>
          </p:cNvPr>
          <p:cNvSpPr>
            <a:spLocks noGrp="1" noChangeArrowheads="1"/>
          </p:cNvSpPr>
          <p:nvPr>
            <p:ph type="title"/>
          </p:nvPr>
        </p:nvSpPr>
        <p:spPr>
          <a:xfrm>
            <a:off x="125413" y="663575"/>
            <a:ext cx="8893175" cy="1130300"/>
          </a:xfrm>
        </p:spPr>
        <p:txBody>
          <a:bodyPr/>
          <a:lstStyle/>
          <a:p>
            <a:pPr marL="396000" indent="-396000" algn="l" eaLnBrk="1" hangingPunct="1">
              <a:lnSpc>
                <a:spcPct val="150000"/>
              </a:lnSpc>
            </a:pPr>
            <a:r>
              <a:rPr lang="en-US" altLang="zh-CN" sz="2000" dirty="0">
                <a:solidFill>
                  <a:srgbClr val="0000FF"/>
                </a:solidFill>
              </a:rPr>
              <a:t>【</a:t>
            </a:r>
            <a:r>
              <a:rPr lang="zh-CN" altLang="en-US" sz="2000" dirty="0">
                <a:solidFill>
                  <a:srgbClr val="0000FF"/>
                </a:solidFill>
              </a:rPr>
              <a:t>例</a:t>
            </a:r>
            <a:r>
              <a:rPr lang="en-US" altLang="zh-CN" sz="2000" dirty="0">
                <a:solidFill>
                  <a:srgbClr val="0000FF"/>
                </a:solidFill>
              </a:rPr>
              <a:t>4-3】 </a:t>
            </a:r>
            <a:r>
              <a:rPr lang="zh-CN" altLang="en-US" sz="2000" dirty="0"/>
              <a:t>设系统空闲区链表如图</a:t>
            </a:r>
            <a:r>
              <a:rPr lang="en-US" altLang="zh-CN" sz="2000" dirty="0"/>
              <a:t>3-5</a:t>
            </a:r>
            <a:r>
              <a:rPr lang="zh-CN" altLang="en-US" sz="2000" dirty="0"/>
              <a:t>，用户作业先后申请</a:t>
            </a:r>
            <a:r>
              <a:rPr lang="en-US" altLang="zh-CN" sz="2000" dirty="0"/>
              <a:t>7.8KB</a:t>
            </a:r>
            <a:r>
              <a:rPr lang="zh-CN" altLang="en-US" sz="2000" dirty="0"/>
              <a:t>，</a:t>
            </a:r>
            <a:r>
              <a:rPr lang="en-US" altLang="zh-CN" sz="2000" dirty="0"/>
              <a:t>4KB</a:t>
            </a:r>
            <a:r>
              <a:rPr lang="zh-CN" altLang="en-US" sz="2000" dirty="0"/>
              <a:t>大小的空闲区，试用</a:t>
            </a:r>
            <a:r>
              <a:rPr lang="en-US" altLang="zh-CN" sz="2000" dirty="0"/>
              <a:t>4</a:t>
            </a:r>
            <a:r>
              <a:rPr lang="zh-CN" altLang="en-US" sz="2000" dirty="0"/>
              <a:t>种算法找出满足要求的空闲区。</a:t>
            </a:r>
          </a:p>
        </p:txBody>
      </p:sp>
      <p:pic>
        <p:nvPicPr>
          <p:cNvPr id="40964" name="Picture 8" descr="图片1">
            <a:extLst>
              <a:ext uri="{FF2B5EF4-FFF2-40B4-BE49-F238E27FC236}">
                <a16:creationId xmlns:a16="http://schemas.microsoft.com/office/drawing/2014/main" id="{51B69DA7-003C-422A-A1CE-884BA9A6C2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073" y="1989138"/>
            <a:ext cx="8119690" cy="2444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9" descr="图片1">
            <a:extLst>
              <a:ext uri="{FF2B5EF4-FFF2-40B4-BE49-F238E27FC236}">
                <a16:creationId xmlns:a16="http://schemas.microsoft.com/office/drawing/2014/main" id="{DAD90F21-E0EC-426B-B81C-58A2B5E8B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5301208"/>
            <a:ext cx="6481763" cy="9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Text Box 10">
            <a:extLst>
              <a:ext uri="{FF2B5EF4-FFF2-40B4-BE49-F238E27FC236}">
                <a16:creationId xmlns:a16="http://schemas.microsoft.com/office/drawing/2014/main" id="{15DBF66F-CA23-47C7-9840-D72EEA7322E7}"/>
              </a:ext>
            </a:extLst>
          </p:cNvPr>
          <p:cNvSpPr txBox="1">
            <a:spLocks noChangeArrowheads="1"/>
          </p:cNvSpPr>
          <p:nvPr/>
        </p:nvSpPr>
        <p:spPr bwMode="auto">
          <a:xfrm>
            <a:off x="614791" y="4805363"/>
            <a:ext cx="83915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Arial" panose="020B0604020202020204" pitchFamily="34" charset="0"/>
              </a:rPr>
              <a:t>解答： </a:t>
            </a:r>
            <a:r>
              <a:rPr lang="zh-CN" altLang="en-US" sz="1800" b="0">
                <a:latin typeface="Arial" panose="020B0604020202020204" pitchFamily="34" charset="0"/>
              </a:rPr>
              <a:t> FF：先后分配空闲区c，a给相应的作业，同时修改空闲区表内容。</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5">
            <a:extLst>
              <a:ext uri="{FF2B5EF4-FFF2-40B4-BE49-F238E27FC236}">
                <a16:creationId xmlns:a16="http://schemas.microsoft.com/office/drawing/2014/main" id="{97A3522B-3DF1-4677-8629-C05FD84DBF8E}"/>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1F41F563-8169-480B-819C-3DED4F73BE75}" type="slidenum">
              <a:rPr lang="zh-CN" altLang="en-US" sz="1000">
                <a:solidFill>
                  <a:srgbClr val="000066"/>
                </a:solidFill>
                <a:latin typeface="Times New Roman" panose="02020603050405020304" pitchFamily="18" charset="0"/>
              </a:rPr>
              <a:pPr algn="r" eaLnBrk="1" hangingPunct="1"/>
              <a:t>70</a:t>
            </a:fld>
            <a:endParaRPr lang="en-US" altLang="zh-CN" sz="1000">
              <a:solidFill>
                <a:srgbClr val="000066"/>
              </a:solidFill>
              <a:latin typeface="Times New Roman" panose="02020603050405020304" pitchFamily="18" charset="0"/>
            </a:endParaRPr>
          </a:p>
        </p:txBody>
      </p:sp>
      <p:pic>
        <p:nvPicPr>
          <p:cNvPr id="41987" name="Picture 7" descr="图片1">
            <a:extLst>
              <a:ext uri="{FF2B5EF4-FFF2-40B4-BE49-F238E27FC236}">
                <a16:creationId xmlns:a16="http://schemas.microsoft.com/office/drawing/2014/main" id="{CF67EC05-AB95-496C-A7B5-384CE0C344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600" y="1370013"/>
            <a:ext cx="6967538"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8" descr="图片1">
            <a:extLst>
              <a:ext uri="{FF2B5EF4-FFF2-40B4-BE49-F238E27FC236}">
                <a16:creationId xmlns:a16="http://schemas.microsoft.com/office/drawing/2014/main" id="{120D5C2F-85C2-4CEA-B574-20ACBEB7E8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2050" y="3116263"/>
            <a:ext cx="71278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9" descr="图片1">
            <a:extLst>
              <a:ext uri="{FF2B5EF4-FFF2-40B4-BE49-F238E27FC236}">
                <a16:creationId xmlns:a16="http://schemas.microsoft.com/office/drawing/2014/main" id="{3EBAE917-E700-4869-A853-03D6B5E713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7925" y="4841875"/>
            <a:ext cx="712946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Text Box 10">
            <a:extLst>
              <a:ext uri="{FF2B5EF4-FFF2-40B4-BE49-F238E27FC236}">
                <a16:creationId xmlns:a16="http://schemas.microsoft.com/office/drawing/2014/main" id="{44289439-2F24-4E4C-9204-68763DCF613A}"/>
              </a:ext>
            </a:extLst>
          </p:cNvPr>
          <p:cNvSpPr txBox="1">
            <a:spLocks noChangeArrowheads="1"/>
          </p:cNvSpPr>
          <p:nvPr/>
        </p:nvSpPr>
        <p:spPr bwMode="auto">
          <a:xfrm>
            <a:off x="2195513" y="915988"/>
            <a:ext cx="5889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1800" b="0">
                <a:latin typeface="Arial" panose="020B0604020202020204" pitchFamily="34" charset="0"/>
              </a:rPr>
              <a:t>BF</a:t>
            </a:r>
            <a:r>
              <a:rPr lang="zh-CN" altLang="en-US" sz="1800" b="0">
                <a:latin typeface="Arial" panose="020B0604020202020204" pitchFamily="34" charset="0"/>
              </a:rPr>
              <a:t>：首先将最初的空闲链表按分区大小递增排序。</a:t>
            </a:r>
          </a:p>
        </p:txBody>
      </p:sp>
      <p:sp>
        <p:nvSpPr>
          <p:cNvPr id="41991" name="Text Box 11">
            <a:extLst>
              <a:ext uri="{FF2B5EF4-FFF2-40B4-BE49-F238E27FC236}">
                <a16:creationId xmlns:a16="http://schemas.microsoft.com/office/drawing/2014/main" id="{5BBF633B-A676-430E-BE6D-F1544395F00B}"/>
              </a:ext>
            </a:extLst>
          </p:cNvPr>
          <p:cNvSpPr txBox="1">
            <a:spLocks noChangeArrowheads="1"/>
          </p:cNvSpPr>
          <p:nvPr/>
        </p:nvSpPr>
        <p:spPr bwMode="auto">
          <a:xfrm>
            <a:off x="1050925" y="2820988"/>
            <a:ext cx="74564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然后分配空闲区</a:t>
            </a:r>
            <a:r>
              <a:rPr lang="en-US" altLang="zh-CN" sz="1800" b="0">
                <a:latin typeface="Arial" panose="020B0604020202020204" pitchFamily="34" charset="0"/>
              </a:rPr>
              <a:t>d</a:t>
            </a:r>
            <a:r>
              <a:rPr lang="zh-CN" altLang="en-US" sz="1800" b="0">
                <a:latin typeface="Arial" panose="020B0604020202020204" pitchFamily="34" charset="0"/>
              </a:rPr>
              <a:t>给大小为</a:t>
            </a:r>
            <a:r>
              <a:rPr lang="en-US" altLang="zh-CN" sz="1800" b="0">
                <a:latin typeface="Arial" panose="020B0604020202020204" pitchFamily="34" charset="0"/>
              </a:rPr>
              <a:t>8KB</a:t>
            </a:r>
            <a:r>
              <a:rPr lang="zh-CN" altLang="en-US" sz="1800" b="0">
                <a:latin typeface="Arial" panose="020B0604020202020204" pitchFamily="34" charset="0"/>
              </a:rPr>
              <a:t>的作业，同时修改空闲区表内容。</a:t>
            </a:r>
          </a:p>
        </p:txBody>
      </p:sp>
      <p:sp>
        <p:nvSpPr>
          <p:cNvPr id="41992" name="Text Box 12">
            <a:extLst>
              <a:ext uri="{FF2B5EF4-FFF2-40B4-BE49-F238E27FC236}">
                <a16:creationId xmlns:a16="http://schemas.microsoft.com/office/drawing/2014/main" id="{061A3E7A-F6DC-4CC3-9075-6774607E1603}"/>
              </a:ext>
            </a:extLst>
          </p:cNvPr>
          <p:cNvSpPr txBox="1">
            <a:spLocks noChangeArrowheads="1"/>
          </p:cNvSpPr>
          <p:nvPr/>
        </p:nvSpPr>
        <p:spPr bwMode="auto">
          <a:xfrm>
            <a:off x="1147763" y="4510088"/>
            <a:ext cx="60086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然后再对修改后的空闲区链表由小到大排序。</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灯片编号占位符 5">
            <a:extLst>
              <a:ext uri="{FF2B5EF4-FFF2-40B4-BE49-F238E27FC236}">
                <a16:creationId xmlns:a16="http://schemas.microsoft.com/office/drawing/2014/main" id="{CAAD6F50-B45C-4A7B-AECE-EF4AD3EAC13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4CD3563-921C-406F-92DB-15D6264B7A5E}" type="slidenum">
              <a:rPr lang="zh-CN" altLang="en-US" sz="1000">
                <a:solidFill>
                  <a:srgbClr val="000066"/>
                </a:solidFill>
                <a:latin typeface="Times New Roman" panose="02020603050405020304" pitchFamily="18" charset="0"/>
              </a:rPr>
              <a:pPr algn="r" eaLnBrk="1" hangingPunct="1"/>
              <a:t>71</a:t>
            </a:fld>
            <a:endParaRPr lang="en-US" altLang="zh-CN" sz="1000">
              <a:solidFill>
                <a:srgbClr val="000066"/>
              </a:solidFill>
              <a:latin typeface="Times New Roman" panose="02020603050405020304" pitchFamily="18" charset="0"/>
            </a:endParaRPr>
          </a:p>
        </p:txBody>
      </p:sp>
      <p:pic>
        <p:nvPicPr>
          <p:cNvPr id="43011" name="Picture 7" descr="图片1">
            <a:extLst>
              <a:ext uri="{FF2B5EF4-FFF2-40B4-BE49-F238E27FC236}">
                <a16:creationId xmlns:a16="http://schemas.microsoft.com/office/drawing/2014/main" id="{11763562-9FFF-4C10-810D-0C6A00D59F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3421063"/>
            <a:ext cx="7129463"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8" descr="图片1">
            <a:extLst>
              <a:ext uri="{FF2B5EF4-FFF2-40B4-BE49-F238E27FC236}">
                <a16:creationId xmlns:a16="http://schemas.microsoft.com/office/drawing/2014/main" id="{6343285F-37C9-4B7E-BBA5-F1E94ED4DA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163" y="5175250"/>
            <a:ext cx="7126287" cy="95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9" descr="图片1">
            <a:extLst>
              <a:ext uri="{FF2B5EF4-FFF2-40B4-BE49-F238E27FC236}">
                <a16:creationId xmlns:a16="http://schemas.microsoft.com/office/drawing/2014/main" id="{D266A242-1B9B-431E-94B3-80D66CC463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1327150"/>
            <a:ext cx="71294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Text Box 10">
            <a:extLst>
              <a:ext uri="{FF2B5EF4-FFF2-40B4-BE49-F238E27FC236}">
                <a16:creationId xmlns:a16="http://schemas.microsoft.com/office/drawing/2014/main" id="{CD49FC52-B266-40B0-8D84-9036511D0D75}"/>
              </a:ext>
            </a:extLst>
          </p:cNvPr>
          <p:cNvSpPr txBox="1">
            <a:spLocks noChangeArrowheads="1"/>
          </p:cNvSpPr>
          <p:nvPr/>
        </p:nvSpPr>
        <p:spPr bwMode="auto">
          <a:xfrm>
            <a:off x="2124075" y="960438"/>
            <a:ext cx="6699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最后将空闲区</a:t>
            </a:r>
            <a:r>
              <a:rPr lang="en-US" altLang="zh-CN" sz="1800" b="0">
                <a:latin typeface="Arial" panose="020B0604020202020204" pitchFamily="34" charset="0"/>
              </a:rPr>
              <a:t>f</a:t>
            </a:r>
            <a:r>
              <a:rPr lang="zh-CN" altLang="en-US" sz="1800" b="0">
                <a:latin typeface="Arial" panose="020B0604020202020204" pitchFamily="34" charset="0"/>
              </a:rPr>
              <a:t>分配给大小为</a:t>
            </a:r>
            <a:r>
              <a:rPr lang="en-US" altLang="zh-CN" sz="1800" b="0">
                <a:latin typeface="Arial" panose="020B0604020202020204" pitchFamily="34" charset="0"/>
              </a:rPr>
              <a:t>4KB</a:t>
            </a:r>
            <a:r>
              <a:rPr lang="zh-CN" altLang="en-US" sz="1800" b="0">
                <a:latin typeface="Arial" panose="020B0604020202020204" pitchFamily="34" charset="0"/>
              </a:rPr>
              <a:t>的作业，同时修改空闲区表内容。</a:t>
            </a:r>
          </a:p>
        </p:txBody>
      </p:sp>
      <p:sp>
        <p:nvSpPr>
          <p:cNvPr id="43015" name="Text Box 11">
            <a:extLst>
              <a:ext uri="{FF2B5EF4-FFF2-40B4-BE49-F238E27FC236}">
                <a16:creationId xmlns:a16="http://schemas.microsoft.com/office/drawing/2014/main" id="{78ECFFE0-B111-4124-AB0C-74DEF22DB6C1}"/>
              </a:ext>
            </a:extLst>
          </p:cNvPr>
          <p:cNvSpPr txBox="1">
            <a:spLocks noChangeArrowheads="1"/>
          </p:cNvSpPr>
          <p:nvPr/>
        </p:nvSpPr>
        <p:spPr bwMode="auto">
          <a:xfrm>
            <a:off x="1187450" y="2879725"/>
            <a:ext cx="763587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1800" b="0">
                <a:latin typeface="Arial" panose="020B0604020202020204" pitchFamily="34" charset="0"/>
              </a:rPr>
              <a:t>WF</a:t>
            </a:r>
            <a:r>
              <a:rPr lang="zh-CN" altLang="en-US" sz="1800" b="0">
                <a:latin typeface="Arial" panose="020B0604020202020204" pitchFamily="34" charset="0"/>
              </a:rPr>
              <a:t>：首先将最初的空闲链表按分区大小递减排序，然后先后将空闲区</a:t>
            </a:r>
            <a:r>
              <a:rPr lang="en-US" altLang="zh-CN" sz="1800" b="0">
                <a:latin typeface="Arial" panose="020B0604020202020204" pitchFamily="34" charset="0"/>
              </a:rPr>
              <a:t>e</a:t>
            </a:r>
            <a:r>
              <a:rPr lang="zh-CN" altLang="en-US" sz="1800" b="0">
                <a:latin typeface="Arial" panose="020B0604020202020204" pitchFamily="34" charset="0"/>
              </a:rPr>
              <a:t>分配给</a:t>
            </a:r>
            <a:r>
              <a:rPr lang="en-US" altLang="zh-CN" sz="1800" b="0">
                <a:latin typeface="Arial" panose="020B0604020202020204" pitchFamily="34" charset="0"/>
              </a:rPr>
              <a:t>7.8KB</a:t>
            </a:r>
            <a:r>
              <a:rPr lang="zh-CN" altLang="en-US" sz="1800" b="0">
                <a:latin typeface="Arial" panose="020B0604020202020204" pitchFamily="34" charset="0"/>
              </a:rPr>
              <a:t>大小的作业，修改内容后再分配大小为</a:t>
            </a:r>
            <a:r>
              <a:rPr lang="en-US" altLang="zh-CN" sz="1800" b="0">
                <a:latin typeface="Arial" panose="020B0604020202020204" pitchFamily="34" charset="0"/>
              </a:rPr>
              <a:t>4KB</a:t>
            </a:r>
            <a:r>
              <a:rPr lang="zh-CN" altLang="en-US" sz="1800" b="0">
                <a:latin typeface="Arial" panose="020B0604020202020204" pitchFamily="34" charset="0"/>
              </a:rPr>
              <a:t>的作业。</a:t>
            </a:r>
          </a:p>
        </p:txBody>
      </p:sp>
      <p:sp>
        <p:nvSpPr>
          <p:cNvPr id="43016" name="Text Box 12">
            <a:extLst>
              <a:ext uri="{FF2B5EF4-FFF2-40B4-BE49-F238E27FC236}">
                <a16:creationId xmlns:a16="http://schemas.microsoft.com/office/drawing/2014/main" id="{4570854A-5FA8-47F6-911F-D071BE5A8DD4}"/>
              </a:ext>
            </a:extLst>
          </p:cNvPr>
          <p:cNvSpPr txBox="1">
            <a:spLocks noChangeArrowheads="1"/>
          </p:cNvSpPr>
          <p:nvPr/>
        </p:nvSpPr>
        <p:spPr bwMode="auto">
          <a:xfrm>
            <a:off x="1173163" y="4881563"/>
            <a:ext cx="64452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1800" b="0">
                <a:latin typeface="Arial" panose="020B0604020202020204" pitchFamily="34" charset="0"/>
              </a:rPr>
              <a:t>NF</a:t>
            </a:r>
            <a:r>
              <a:rPr lang="zh-CN" altLang="en-US" sz="1800" b="0">
                <a:latin typeface="Arial" panose="020B0604020202020204" pitchFamily="34" charset="0"/>
              </a:rPr>
              <a:t>：将空闲区</a:t>
            </a:r>
            <a:r>
              <a:rPr lang="en-US" altLang="zh-CN" sz="1800" b="0">
                <a:latin typeface="Arial" panose="020B0604020202020204" pitchFamily="34" charset="0"/>
              </a:rPr>
              <a:t>c</a:t>
            </a:r>
            <a:r>
              <a:rPr lang="zh-CN" altLang="en-US" sz="1800" b="0">
                <a:latin typeface="Arial" panose="020B0604020202020204" pitchFamily="34" charset="0"/>
              </a:rPr>
              <a:t>，</a:t>
            </a:r>
            <a:r>
              <a:rPr lang="en-US" altLang="zh-CN" sz="1800" b="0">
                <a:latin typeface="Arial" panose="020B0604020202020204" pitchFamily="34" charset="0"/>
              </a:rPr>
              <a:t>d</a:t>
            </a:r>
            <a:r>
              <a:rPr lang="zh-CN" altLang="en-US" sz="1800" b="0">
                <a:latin typeface="Arial" panose="020B0604020202020204" pitchFamily="34" charset="0"/>
              </a:rPr>
              <a:t>分别先后分配给两个作业。</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灯片编号占位符 5">
            <a:extLst>
              <a:ext uri="{FF2B5EF4-FFF2-40B4-BE49-F238E27FC236}">
                <a16:creationId xmlns:a16="http://schemas.microsoft.com/office/drawing/2014/main" id="{D675ABE7-26B9-47E5-A5CE-B8D450E8E544}"/>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BDF1BDC-EE21-45AD-933E-5496DAE58F5F}" type="slidenum">
              <a:rPr lang="zh-CN" altLang="en-US" sz="1000">
                <a:solidFill>
                  <a:srgbClr val="000066"/>
                </a:solidFill>
                <a:latin typeface="Times New Roman" panose="02020603050405020304" pitchFamily="18" charset="0"/>
              </a:rPr>
              <a:pPr algn="r" eaLnBrk="1" hangingPunct="1"/>
              <a:t>72</a:t>
            </a:fld>
            <a:endParaRPr lang="en-US" altLang="zh-CN" sz="1000">
              <a:solidFill>
                <a:srgbClr val="000066"/>
              </a:solidFill>
              <a:latin typeface="Times New Roman" panose="02020603050405020304" pitchFamily="18" charset="0"/>
            </a:endParaRPr>
          </a:p>
        </p:txBody>
      </p:sp>
      <p:sp>
        <p:nvSpPr>
          <p:cNvPr id="43011" name="Rectangle 3">
            <a:extLst>
              <a:ext uri="{FF2B5EF4-FFF2-40B4-BE49-F238E27FC236}">
                <a16:creationId xmlns:a16="http://schemas.microsoft.com/office/drawing/2014/main" id="{32413DFA-94FC-4A44-B57E-44559728386A}"/>
              </a:ext>
            </a:extLst>
          </p:cNvPr>
          <p:cNvSpPr>
            <a:spLocks noGrp="1" noChangeArrowheads="1"/>
          </p:cNvSpPr>
          <p:nvPr>
            <p:ph type="body" idx="1"/>
          </p:nvPr>
        </p:nvSpPr>
        <p:spPr>
          <a:xfrm>
            <a:off x="9525" y="908050"/>
            <a:ext cx="9026525" cy="5834063"/>
          </a:xfrm>
        </p:spPr>
        <p:txBody>
          <a:bodyPr/>
          <a:lstStyle/>
          <a:p>
            <a:pPr eaLnBrk="1" hangingPunct="1">
              <a:buFont typeface="Arial" panose="020B0604020202020204" pitchFamily="34" charset="0"/>
              <a:buNone/>
              <a:defRPr/>
            </a:pPr>
            <a:r>
              <a:rPr lang="zh-CN" altLang="en-US" sz="2400" b="1" dirty="0">
                <a:latin typeface="方正粗黑宋简体" panose="02000000000000000000" pitchFamily="2" charset="-122"/>
                <a:ea typeface="方正粗黑宋简体" panose="02000000000000000000" pitchFamily="2" charset="-122"/>
              </a:rPr>
              <a:t>4.  地址转换和存储保护</a:t>
            </a:r>
          </a:p>
          <a:p>
            <a:pPr eaLnBrk="1" hangingPunct="1">
              <a:lnSpc>
                <a:spcPct val="50000"/>
              </a:lnSpc>
              <a:spcBef>
                <a:spcPts val="0"/>
              </a:spcBef>
              <a:buFont typeface="Arial" panose="020B0604020202020204" pitchFamily="34" charset="0"/>
              <a:buNone/>
              <a:defRPr/>
            </a:pPr>
            <a:r>
              <a:rPr lang="zh-CN" altLang="en-US" sz="1800" dirty="0"/>
              <a:t>　</a:t>
            </a:r>
            <a:r>
              <a:rPr lang="zh-CN" altLang="en-US" sz="1000" dirty="0"/>
              <a:t>　</a:t>
            </a:r>
            <a:r>
              <a:rPr lang="zh-CN" altLang="en-US" sz="800" dirty="0"/>
              <a:t>　   </a:t>
            </a:r>
          </a:p>
          <a:p>
            <a:pPr eaLnBrk="1" hangingPunct="1">
              <a:lnSpc>
                <a:spcPct val="150000"/>
              </a:lnSpc>
              <a:buClr>
                <a:srgbClr val="FF0000"/>
              </a:buClr>
              <a:buFont typeface="Wingdings" panose="05000000000000000000" pitchFamily="2" charset="2"/>
              <a:buChar char="l"/>
              <a:defRPr/>
            </a:pPr>
            <a:r>
              <a:rPr lang="zh-CN" altLang="en-US" sz="1800" dirty="0"/>
              <a:t>相对于固定分区存储管理中的静态重定位地址转换方法，</a:t>
            </a:r>
            <a:r>
              <a:rPr lang="zh-CN" altLang="en-US" sz="1800" b="1" dirty="0">
                <a:solidFill>
                  <a:srgbClr val="0000FF"/>
                </a:solidFill>
              </a:rPr>
              <a:t>可变分区存储管理中的地址转换过程通常采用动态重定位技术。</a:t>
            </a:r>
            <a:r>
              <a:rPr lang="zh-CN" altLang="en-US" sz="1800" dirty="0"/>
              <a:t>这里需要硬件支持，</a:t>
            </a:r>
            <a:r>
              <a:rPr lang="zh-CN" altLang="en-US" sz="1800" b="1" dirty="0">
                <a:solidFill>
                  <a:srgbClr val="0000FF"/>
                </a:solidFill>
                <a:latin typeface="方正粗黑宋简体" panose="02000000000000000000" pitchFamily="2" charset="-122"/>
                <a:ea typeface="方正粗黑宋简体" panose="02000000000000000000" pitchFamily="2" charset="-122"/>
              </a:rPr>
              <a:t>硬件设置两个专用控制寄存器：</a:t>
            </a:r>
            <a:r>
              <a:rPr lang="zh-CN" altLang="en-US" sz="1800" dirty="0">
                <a:solidFill>
                  <a:srgbClr val="FF3300"/>
                </a:solidFill>
                <a:latin typeface="方正粗黑宋简体" panose="02000000000000000000" pitchFamily="2" charset="-122"/>
                <a:ea typeface="方正粗黑宋简体" panose="02000000000000000000" pitchFamily="2" charset="-122"/>
              </a:rPr>
              <a:t>基址寄存器</a:t>
            </a:r>
            <a:r>
              <a:rPr lang="zh-CN" altLang="en-US" sz="1800" dirty="0"/>
              <a:t>和</a:t>
            </a:r>
            <a:r>
              <a:rPr lang="zh-CN" altLang="en-US" sz="1800" dirty="0">
                <a:solidFill>
                  <a:srgbClr val="FF3300"/>
                </a:solidFill>
                <a:latin typeface="方正粗黑宋简体" panose="02000000000000000000" pitchFamily="2" charset="-122"/>
                <a:ea typeface="方正粗黑宋简体" panose="02000000000000000000" pitchFamily="2" charset="-122"/>
              </a:rPr>
              <a:t>限长寄存器</a:t>
            </a:r>
            <a:r>
              <a:rPr lang="zh-CN" altLang="en-US" sz="1800" dirty="0"/>
              <a:t>。</a:t>
            </a:r>
            <a:r>
              <a:rPr lang="zh-CN" altLang="en-US" sz="1800" b="1" dirty="0">
                <a:solidFill>
                  <a:srgbClr val="0000FF"/>
                </a:solidFill>
                <a:latin typeface="方正粗黑宋简体" panose="02000000000000000000" pitchFamily="2" charset="-122"/>
                <a:ea typeface="方正粗黑宋简体" panose="02000000000000000000" pitchFamily="2" charset="-122"/>
              </a:rPr>
              <a:t>基址寄存器</a:t>
            </a:r>
            <a:r>
              <a:rPr lang="zh-CN" altLang="en-US" sz="1800" b="1" u="sng" dirty="0">
                <a:latin typeface="华文行楷" panose="02010800040101010101" pitchFamily="2" charset="-122"/>
                <a:ea typeface="华文行楷" panose="02010800040101010101" pitchFamily="2" charset="-122"/>
              </a:rPr>
              <a:t>存放分配给作业使用的分区的起始地址</a:t>
            </a:r>
            <a:r>
              <a:rPr lang="zh-CN" altLang="en-US" sz="1800" dirty="0"/>
              <a:t>，</a:t>
            </a:r>
            <a:r>
              <a:rPr lang="zh-CN" altLang="en-US" sz="1800" b="1" dirty="0">
                <a:solidFill>
                  <a:srgbClr val="0000FF"/>
                </a:solidFill>
                <a:latin typeface="方正粗黑宋简体" panose="02000000000000000000" pitchFamily="2" charset="-122"/>
                <a:ea typeface="方正粗黑宋简体" panose="02000000000000000000" pitchFamily="2" charset="-122"/>
              </a:rPr>
              <a:t>限长寄存器</a:t>
            </a:r>
            <a:r>
              <a:rPr lang="zh-CN" altLang="en-US" sz="1800" b="1" u="sng" dirty="0">
                <a:latin typeface="华文行楷" panose="02010800040101010101" pitchFamily="2" charset="-122"/>
                <a:ea typeface="华文行楷" panose="02010800040101010101" pitchFamily="2" charset="-122"/>
              </a:rPr>
              <a:t>存放作业所要占用的连续存储空间的大小</a:t>
            </a:r>
            <a:r>
              <a:rPr lang="zh-CN" altLang="en-US" sz="1800" dirty="0"/>
              <a:t>。</a:t>
            </a:r>
          </a:p>
          <a:p>
            <a:pPr eaLnBrk="1" hangingPunct="1">
              <a:lnSpc>
                <a:spcPct val="150000"/>
              </a:lnSpc>
              <a:buClr>
                <a:srgbClr val="FF0000"/>
              </a:buClr>
              <a:buFont typeface="Wingdings" panose="05000000000000000000" pitchFamily="2" charset="2"/>
              <a:buChar char="l"/>
              <a:defRPr/>
            </a:pPr>
            <a:r>
              <a:rPr lang="zh-CN" altLang="en-US" sz="1800" b="1" dirty="0">
                <a:latin typeface="+mj-ea"/>
                <a:ea typeface="+mj-ea"/>
              </a:rPr>
              <a:t>当作业被装入所分配的主存分区，并被处理器运行时，分区的起始地址和长度就被送入基址寄存器和限长寄存器。</a:t>
            </a:r>
            <a:r>
              <a:rPr lang="zh-CN" altLang="en-US" sz="1800" dirty="0"/>
              <a:t>作业执行过程中，</a:t>
            </a:r>
            <a:r>
              <a:rPr lang="zh-CN" altLang="en-US" sz="1800" b="1" u="sng" dirty="0">
                <a:latin typeface="华文新魏" panose="02010800040101010101" pitchFamily="2" charset="-122"/>
                <a:ea typeface="华文新魏" panose="02010800040101010101" pitchFamily="2" charset="-122"/>
              </a:rPr>
              <a:t>处理器每执行一条指令都要取出该指令中的逻辑地址，将其与限长寄存器的值进行比较，当逻辑地址小于限长寄存器的值时，表示欲访问的主存地址在分区范围内，即可将逻辑地址与基址寄存器的值相加得到该条指令的物理地址；</a:t>
            </a:r>
            <a:r>
              <a:rPr lang="zh-CN" altLang="en-US" sz="1800" dirty="0">
                <a:solidFill>
                  <a:srgbClr val="FF3300"/>
                </a:solidFill>
                <a:latin typeface="方正粗黑宋简体" panose="02000000000000000000" pitchFamily="2" charset="-122"/>
                <a:ea typeface="方正粗黑宋简体" panose="02000000000000000000" pitchFamily="2" charset="-122"/>
              </a:rPr>
              <a:t>否则，</a:t>
            </a:r>
            <a:r>
              <a:rPr lang="zh-CN" altLang="en-US" sz="1800" b="1" u="sng" dirty="0">
                <a:latin typeface="华文新魏" panose="02010800040101010101" pitchFamily="2" charset="-122"/>
                <a:ea typeface="华文新魏" panose="02010800040101010101" pitchFamily="2" charset="-122"/>
              </a:rPr>
              <a:t>当逻辑地址大于限长寄存器的值时，表示欲访问的主存地址超出分区范围，这时将产生“地址越界”的中断事件，从而达到存储保护的目的。</a:t>
            </a:r>
            <a:r>
              <a:rPr lang="zh-CN" altLang="en-US" sz="1800" dirty="0"/>
              <a:t>通常称这种存储保护方法为</a:t>
            </a:r>
            <a:r>
              <a:rPr lang="zh-CN" altLang="en-US" sz="1800" dirty="0">
                <a:latin typeface="Arial" panose="020B0604020202020204" pitchFamily="34" charset="0"/>
              </a:rPr>
              <a:t>“</a:t>
            </a:r>
            <a:r>
              <a:rPr lang="zh-CN" altLang="en-US" sz="1800" b="1" dirty="0">
                <a:solidFill>
                  <a:srgbClr val="0000FF"/>
                </a:solidFill>
                <a:latin typeface="方正粗黑宋简体" panose="02000000000000000000" pitchFamily="2" charset="-122"/>
                <a:ea typeface="方正粗黑宋简体" panose="02000000000000000000" pitchFamily="2" charset="-122"/>
              </a:rPr>
              <a:t>基址—限长寄存器对</a:t>
            </a:r>
            <a:r>
              <a:rPr lang="zh-CN" altLang="en-US" sz="1800" dirty="0">
                <a:latin typeface="Arial" panose="020B0604020202020204" pitchFamily="34" charset="0"/>
              </a:rPr>
              <a:t>”</a:t>
            </a:r>
            <a:r>
              <a:rPr lang="zh-CN" altLang="en-US" sz="1800" dirty="0"/>
              <a:t>法。图3-6是可变分区存储管理中的地址转换和存储保护示意图。</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灯片编号占位符 5">
            <a:extLst>
              <a:ext uri="{FF2B5EF4-FFF2-40B4-BE49-F238E27FC236}">
                <a16:creationId xmlns:a16="http://schemas.microsoft.com/office/drawing/2014/main" id="{6D0FDE61-A6E0-41A5-83C7-8285C651693F}"/>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B974732-C46C-430E-8DA7-C3126F4B3F17}" type="slidenum">
              <a:rPr lang="zh-CN" altLang="en-US" sz="1000">
                <a:solidFill>
                  <a:srgbClr val="000066"/>
                </a:solidFill>
                <a:latin typeface="Times New Roman" panose="02020603050405020304" pitchFamily="18" charset="0"/>
              </a:rPr>
              <a:pPr algn="r" eaLnBrk="1" hangingPunct="1"/>
              <a:t>73</a:t>
            </a:fld>
            <a:endParaRPr lang="en-US" altLang="zh-CN" sz="1000">
              <a:solidFill>
                <a:srgbClr val="000066"/>
              </a:solidFill>
              <a:latin typeface="Times New Roman" panose="02020603050405020304" pitchFamily="18" charset="0"/>
            </a:endParaRPr>
          </a:p>
        </p:txBody>
      </p:sp>
      <p:pic>
        <p:nvPicPr>
          <p:cNvPr id="45059" name="Picture 7" descr="图片1">
            <a:extLst>
              <a:ext uri="{FF2B5EF4-FFF2-40B4-BE49-F238E27FC236}">
                <a16:creationId xmlns:a16="http://schemas.microsoft.com/office/drawing/2014/main" id="{253CF55D-CB42-46DA-869C-BFD98497D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525" y="1181100"/>
            <a:ext cx="6437313"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0" name="Text Box 8">
            <a:extLst>
              <a:ext uri="{FF2B5EF4-FFF2-40B4-BE49-F238E27FC236}">
                <a16:creationId xmlns:a16="http://schemas.microsoft.com/office/drawing/2014/main" id="{9C6D57D3-B32D-4BC5-91E4-77195E4E43A2}"/>
              </a:ext>
            </a:extLst>
          </p:cNvPr>
          <p:cNvSpPr txBox="1">
            <a:spLocks noChangeArrowheads="1"/>
          </p:cNvSpPr>
          <p:nvPr/>
        </p:nvSpPr>
        <p:spPr bwMode="auto">
          <a:xfrm>
            <a:off x="2238375" y="3533775"/>
            <a:ext cx="62960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4-6 </a:t>
            </a:r>
            <a:r>
              <a:rPr lang="zh-CN" altLang="en-US" sz="1800" b="0" dirty="0">
                <a:latin typeface="Arial" panose="020B0604020202020204" pitchFamily="34" charset="0"/>
              </a:rPr>
              <a:t>可变分区存储管理的地址转换和存储保护示意图</a:t>
            </a:r>
          </a:p>
        </p:txBody>
      </p:sp>
      <p:sp>
        <p:nvSpPr>
          <p:cNvPr id="45061" name="Text Box 9">
            <a:extLst>
              <a:ext uri="{FF2B5EF4-FFF2-40B4-BE49-F238E27FC236}">
                <a16:creationId xmlns:a16="http://schemas.microsoft.com/office/drawing/2014/main" id="{87FD30B4-B91C-4B26-B1EB-619FC105847D}"/>
              </a:ext>
            </a:extLst>
          </p:cNvPr>
          <p:cNvSpPr txBox="1">
            <a:spLocks noChangeArrowheads="1"/>
          </p:cNvSpPr>
          <p:nvPr/>
        </p:nvSpPr>
        <p:spPr bwMode="auto">
          <a:xfrm>
            <a:off x="357188" y="4292600"/>
            <a:ext cx="8535987"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800" b="0">
                <a:latin typeface="Arial" panose="020B0604020202020204" pitchFamily="34" charset="0"/>
              </a:rPr>
              <a:t>        “基址—限长寄存器对”法</a:t>
            </a:r>
            <a:r>
              <a:rPr lang="zh-CN" altLang="en-US" sz="1800">
                <a:latin typeface="方正正粗黑简体" panose="02000000000000000000" pitchFamily="2" charset="-122"/>
                <a:ea typeface="方正正粗黑简体" panose="02000000000000000000" pitchFamily="2" charset="-122"/>
              </a:rPr>
              <a:t>适用于多道程序系统</a:t>
            </a:r>
            <a:r>
              <a:rPr lang="zh-CN" altLang="en-US" sz="1800" b="0">
                <a:latin typeface="Arial" panose="020B0604020202020204" pitchFamily="34" charset="0"/>
              </a:rPr>
              <a:t>。硬件</a:t>
            </a:r>
            <a:r>
              <a:rPr lang="zh-CN" altLang="en-US" sz="1800">
                <a:solidFill>
                  <a:srgbClr val="0000FF"/>
                </a:solidFill>
                <a:latin typeface="Arial" panose="020B0604020202020204" pitchFamily="34" charset="0"/>
              </a:rPr>
              <a:t>只需设置一对基址—限长寄存器</a:t>
            </a:r>
            <a:r>
              <a:rPr lang="zh-CN" altLang="en-US" sz="1800" b="0">
                <a:latin typeface="Arial" panose="020B0604020202020204" pitchFamily="34" charset="0"/>
              </a:rPr>
              <a:t>，作业相应的进程在执行中出现等待时，系统程序将基址—限长寄存器的内容随同该进程的PSW等信息保存起来，再把选中的作业的基址—限长寄存器值送入基址—限长寄存器中。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灯片编号占位符 5">
            <a:extLst>
              <a:ext uri="{FF2B5EF4-FFF2-40B4-BE49-F238E27FC236}">
                <a16:creationId xmlns:a16="http://schemas.microsoft.com/office/drawing/2014/main" id="{8FB0D08D-B2B5-40F6-A38E-6CB76BC88719}"/>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4418B73-2444-4E26-8C2A-3E270D55E85D}" type="slidenum">
              <a:rPr lang="zh-CN" altLang="en-US" sz="1000">
                <a:solidFill>
                  <a:srgbClr val="000066"/>
                </a:solidFill>
                <a:latin typeface="Times New Roman" panose="02020603050405020304" pitchFamily="18" charset="0"/>
              </a:rPr>
              <a:pPr algn="r" eaLnBrk="1" hangingPunct="1"/>
              <a:t>74</a:t>
            </a:fld>
            <a:endParaRPr lang="en-US" altLang="zh-CN" sz="1000">
              <a:solidFill>
                <a:srgbClr val="000066"/>
              </a:solidFill>
              <a:latin typeface="Times New Roman" panose="02020603050405020304" pitchFamily="18" charset="0"/>
            </a:endParaRPr>
          </a:p>
        </p:txBody>
      </p:sp>
      <p:sp>
        <p:nvSpPr>
          <p:cNvPr id="46083" name="Rectangle 3">
            <a:extLst>
              <a:ext uri="{FF2B5EF4-FFF2-40B4-BE49-F238E27FC236}">
                <a16:creationId xmlns:a16="http://schemas.microsoft.com/office/drawing/2014/main" id="{7440CBE6-BCFD-4449-9DFC-B69D93661EF5}"/>
              </a:ext>
            </a:extLst>
          </p:cNvPr>
          <p:cNvSpPr>
            <a:spLocks noGrp="1" noChangeArrowheads="1"/>
          </p:cNvSpPr>
          <p:nvPr>
            <p:ph type="body" idx="1"/>
          </p:nvPr>
        </p:nvSpPr>
        <p:spPr>
          <a:xfrm>
            <a:off x="0" y="981075"/>
            <a:ext cx="9036050" cy="5688013"/>
          </a:xfrm>
          <a:solidFill>
            <a:schemeClr val="bg1"/>
          </a:solidFill>
        </p:spPr>
        <p:txBody>
          <a:bodyPr/>
          <a:lstStyle/>
          <a:p>
            <a:pPr eaLnBrk="1" hangingPunct="1">
              <a:buFont typeface="Arial" panose="020B0604020202020204" pitchFamily="34" charset="0"/>
              <a:buNone/>
            </a:pPr>
            <a:r>
              <a:rPr lang="zh-CN" altLang="en-US" sz="2000" b="1">
                <a:latin typeface="方正粗黑宋简体" panose="02000000000000000000" pitchFamily="2" charset="-122"/>
                <a:ea typeface="方正粗黑宋简体" panose="02000000000000000000" pitchFamily="2" charset="-122"/>
              </a:rPr>
              <a:t>5. 移动技术与内存紧缩</a:t>
            </a:r>
          </a:p>
          <a:p>
            <a:pPr eaLnBrk="1" hangingPunct="1">
              <a:lnSpc>
                <a:spcPct val="150000"/>
              </a:lnSpc>
              <a:buFont typeface="Arial" panose="020B0604020202020204" pitchFamily="34" charset="0"/>
              <a:buNone/>
            </a:pPr>
            <a:r>
              <a:rPr lang="zh-CN" altLang="en-US" sz="1800"/>
              <a:t>　　</a:t>
            </a:r>
            <a:r>
              <a:rPr lang="zh-CN" altLang="en-US" sz="1800" b="1"/>
              <a:t>　   可变分区相对于固定分区有了比较大的进步，它克服了固定分区中</a:t>
            </a:r>
            <a:r>
              <a:rPr lang="zh-CN" altLang="en-US" sz="1800" b="1">
                <a:latin typeface="Arial" panose="020B0604020202020204" pitchFamily="34" charset="0"/>
              </a:rPr>
              <a:t>“</a:t>
            </a:r>
            <a:r>
              <a:rPr lang="zh-CN" altLang="en-US" sz="2000" b="1">
                <a:solidFill>
                  <a:srgbClr val="FF3300"/>
                </a:solidFill>
                <a:latin typeface="方正粗黑宋简体" panose="02000000000000000000" pitchFamily="2" charset="-122"/>
                <a:ea typeface="方正粗黑宋简体" panose="02000000000000000000" pitchFamily="2" charset="-122"/>
              </a:rPr>
              <a:t>内部碎片</a:t>
            </a:r>
            <a:r>
              <a:rPr lang="zh-CN" altLang="en-US" sz="1800" b="1">
                <a:latin typeface="Arial" panose="020B0604020202020204" pitchFamily="34" charset="0"/>
              </a:rPr>
              <a:t>”</a:t>
            </a:r>
            <a:r>
              <a:rPr lang="zh-CN" altLang="en-US" sz="1800" b="1"/>
              <a:t>多并导致主存利用率低的缺点，但该方法却存在</a:t>
            </a:r>
            <a:r>
              <a:rPr lang="zh-CN" altLang="en-US" sz="1800" b="1">
                <a:latin typeface="Arial" panose="020B0604020202020204" pitchFamily="34" charset="0"/>
              </a:rPr>
              <a:t>“</a:t>
            </a:r>
            <a:r>
              <a:rPr lang="zh-CN" altLang="en-US" sz="2000" b="1">
                <a:solidFill>
                  <a:srgbClr val="FF3300"/>
                </a:solidFill>
                <a:latin typeface="方正粗黑宋简体" panose="02000000000000000000" pitchFamily="2" charset="-122"/>
                <a:ea typeface="方正粗黑宋简体" panose="02000000000000000000" pitchFamily="2" charset="-122"/>
              </a:rPr>
              <a:t>外部碎片</a:t>
            </a:r>
            <a:r>
              <a:rPr lang="zh-CN" altLang="en-US" sz="1800" b="1">
                <a:latin typeface="Arial" panose="020B0604020202020204" pitchFamily="34" charset="0"/>
              </a:rPr>
              <a:t>”</a:t>
            </a:r>
            <a:r>
              <a:rPr lang="zh-CN" altLang="en-US" sz="1800" b="1"/>
              <a:t>的问题。如何解决外部碎片问题在可变分区存储管理方案中就显得尤为重要，</a:t>
            </a:r>
            <a:r>
              <a:rPr lang="zh-CN" altLang="en-US" sz="2000" b="1">
                <a:solidFill>
                  <a:srgbClr val="FF3300"/>
                </a:solidFill>
                <a:latin typeface="方正粗黑宋简体" panose="02000000000000000000" pitchFamily="2" charset="-122"/>
                <a:ea typeface="方正粗黑宋简体" panose="02000000000000000000" pitchFamily="2" charset="-122"/>
              </a:rPr>
              <a:t>移动技术</a:t>
            </a:r>
            <a:r>
              <a:rPr lang="zh-CN" altLang="en-US" sz="1800" b="1"/>
              <a:t>应运而生了。</a:t>
            </a:r>
          </a:p>
          <a:p>
            <a:pPr eaLnBrk="1" hangingPunct="1">
              <a:lnSpc>
                <a:spcPct val="150000"/>
              </a:lnSpc>
              <a:buFont typeface="Arial" panose="020B0604020202020204" pitchFamily="34" charset="0"/>
              <a:buNone/>
            </a:pPr>
            <a:r>
              <a:rPr lang="zh-CN" altLang="en-US" sz="1800" b="1"/>
              <a:t>　　　   </a:t>
            </a:r>
            <a:r>
              <a:rPr lang="zh-CN" altLang="en-US" sz="2000" b="1" u="sng">
                <a:solidFill>
                  <a:srgbClr val="0000FF"/>
                </a:solidFill>
                <a:latin typeface="方正粗黑宋简体" panose="02000000000000000000" pitchFamily="2" charset="-122"/>
                <a:ea typeface="方正粗黑宋简体" panose="02000000000000000000" pitchFamily="2" charset="-122"/>
              </a:rPr>
              <a:t>移动技术的基本思想</a:t>
            </a:r>
            <a:r>
              <a:rPr lang="zh-CN" altLang="en-US" sz="1800" b="1"/>
              <a:t>是：</a:t>
            </a:r>
            <a:r>
              <a:rPr lang="zh-CN" altLang="en-US" sz="1800" b="1">
                <a:latin typeface="华文新魏" panose="02010800040101010101" pitchFamily="2" charset="-122"/>
                <a:ea typeface="华文新魏" panose="02010800040101010101" pitchFamily="2" charset="-122"/>
              </a:rPr>
              <a:t>把作业所占用的已分配分区移向内存的一端，使之成为一个连续的区域，并把所有空闲区集中成一个较大的空闲区</a:t>
            </a:r>
            <a:r>
              <a:rPr lang="zh-CN" altLang="en-US" sz="1800" b="1"/>
              <a:t>。通常也称这个移动的过程为</a:t>
            </a:r>
            <a:r>
              <a:rPr lang="zh-CN" altLang="en-US" sz="1800" b="1">
                <a:latin typeface="Arial" panose="020B0604020202020204" pitchFamily="34" charset="0"/>
              </a:rPr>
              <a:t>“</a:t>
            </a:r>
            <a:r>
              <a:rPr lang="zh-CN" altLang="en-US" sz="2000" b="1">
                <a:solidFill>
                  <a:srgbClr val="FF3300"/>
                </a:solidFill>
                <a:latin typeface="方正粗黑宋简体" panose="02000000000000000000" pitchFamily="2" charset="-122"/>
                <a:ea typeface="方正粗黑宋简体" panose="02000000000000000000" pitchFamily="2" charset="-122"/>
              </a:rPr>
              <a:t>紧缩</a:t>
            </a:r>
            <a:r>
              <a:rPr lang="zh-CN" altLang="en-US" sz="1800" b="1">
                <a:latin typeface="Arial" panose="020B0604020202020204" pitchFamily="34" charset="0"/>
              </a:rPr>
              <a:t>”</a:t>
            </a:r>
            <a:r>
              <a:rPr lang="zh-CN" altLang="en-US" sz="1800" b="1"/>
              <a:t>。为了支持移动技术，</a:t>
            </a:r>
            <a:r>
              <a:rPr lang="zh-CN" altLang="en-US" sz="1800" b="1" u="sng">
                <a:latin typeface="方正小标宋_GBK" panose="03000509000000000000" pitchFamily="65" charset="-122"/>
                <a:ea typeface="方正小标宋_GBK" panose="03000509000000000000" pitchFamily="65" charset="-122"/>
              </a:rPr>
              <a:t>作业的地址转换必须采用动态重定位技术，这样作业在主存中移动时，</a:t>
            </a:r>
            <a:r>
              <a:rPr lang="zh-CN" altLang="en-US" sz="1800" b="1"/>
              <a:t>只需改变重定位寄存器中的内容为移动后所在分区的起始地址。图3-7为移动技术实施过程示意图。</a:t>
            </a:r>
          </a:p>
          <a:p>
            <a:pPr eaLnBrk="1" hangingPunct="1">
              <a:lnSpc>
                <a:spcPct val="150000"/>
              </a:lnSpc>
              <a:buFont typeface="Arial" panose="020B0604020202020204" pitchFamily="34" charset="0"/>
              <a:buNone/>
            </a:pPr>
            <a:r>
              <a:rPr lang="zh-CN" altLang="en-US" sz="1800" b="1"/>
              <a:t>　　　   移动技术虽然整理了主存空间，使本来零散的</a:t>
            </a:r>
            <a:r>
              <a:rPr lang="zh-CN" altLang="en-US" sz="1800" b="1">
                <a:latin typeface="Arial" panose="020B0604020202020204" pitchFamily="34" charset="0"/>
              </a:rPr>
              <a:t>“</a:t>
            </a:r>
            <a:r>
              <a:rPr lang="zh-CN" altLang="en-US" sz="1800" b="1"/>
              <a:t>外部碎片</a:t>
            </a:r>
            <a:r>
              <a:rPr lang="zh-CN" altLang="en-US" sz="1800" b="1">
                <a:latin typeface="Arial" panose="020B0604020202020204" pitchFamily="34" charset="0"/>
              </a:rPr>
              <a:t>”</a:t>
            </a:r>
            <a:r>
              <a:rPr lang="zh-CN" altLang="en-US" sz="1800" b="1"/>
              <a:t>集中起来，但它采取的是</a:t>
            </a:r>
            <a:r>
              <a:rPr lang="zh-CN" altLang="en-US" sz="2000" b="1">
                <a:solidFill>
                  <a:srgbClr val="FF3300"/>
                </a:solidFill>
                <a:latin typeface="方正粗黑宋简体" panose="02000000000000000000" pitchFamily="2" charset="-122"/>
                <a:ea typeface="方正粗黑宋简体" panose="02000000000000000000" pitchFamily="2" charset="-122"/>
              </a:rPr>
              <a:t>以时间换取空间的策略</a:t>
            </a:r>
            <a:r>
              <a:rPr lang="zh-CN" altLang="en-US" sz="1800" b="1"/>
              <a:t>，移动技术将</a:t>
            </a:r>
            <a:r>
              <a:rPr lang="zh-CN" altLang="en-US" sz="2000" b="1">
                <a:solidFill>
                  <a:srgbClr val="FF3300"/>
                </a:solidFill>
                <a:latin typeface="方正粗黑宋简体" panose="02000000000000000000" pitchFamily="2" charset="-122"/>
                <a:ea typeface="方正粗黑宋简体" panose="02000000000000000000" pitchFamily="2" charset="-122"/>
              </a:rPr>
              <a:t>大大增加系统的开销</a:t>
            </a:r>
            <a:r>
              <a:rPr lang="zh-CN" altLang="en-US" sz="1800" b="1"/>
              <a:t>，所以应尽量减少移动。</a:t>
            </a:r>
            <a:r>
              <a:rPr lang="zh-CN" altLang="en-US" sz="1800">
                <a:latin typeface="华文行楷" panose="02010800040101010101" pitchFamily="2" charset="-122"/>
                <a:ea typeface="华文行楷" panose="02010800040101010101" pitchFamily="2" charset="-122"/>
              </a:rPr>
              <a:t>一般是当主存分区中无大分区能够满足大作业的要求，但各空闲分区容量之和却能满足时，才进行移动操作</a:t>
            </a:r>
            <a:r>
              <a:rPr lang="zh-CN" altLang="en-US" sz="1800" b="1"/>
              <a: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灯片编号占位符 5">
            <a:extLst>
              <a:ext uri="{FF2B5EF4-FFF2-40B4-BE49-F238E27FC236}">
                <a16:creationId xmlns:a16="http://schemas.microsoft.com/office/drawing/2014/main" id="{D1F78DC0-FF15-4B32-BAEA-3CA6F81EFD74}"/>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21B6A0F3-21D1-445A-BBEE-C479B86DA42A}" type="slidenum">
              <a:rPr lang="zh-CN" altLang="en-US" sz="1000">
                <a:solidFill>
                  <a:srgbClr val="000066"/>
                </a:solidFill>
                <a:latin typeface="Times New Roman" panose="02020603050405020304" pitchFamily="18" charset="0"/>
              </a:rPr>
              <a:pPr algn="r" eaLnBrk="1" hangingPunct="1"/>
              <a:t>75</a:t>
            </a:fld>
            <a:endParaRPr lang="en-US" altLang="zh-CN" sz="1000">
              <a:solidFill>
                <a:srgbClr val="000066"/>
              </a:solidFill>
              <a:latin typeface="Times New Roman" panose="02020603050405020304" pitchFamily="18" charset="0"/>
            </a:endParaRPr>
          </a:p>
        </p:txBody>
      </p:sp>
      <p:pic>
        <p:nvPicPr>
          <p:cNvPr id="47107" name="Picture 7" descr="图片1">
            <a:extLst>
              <a:ext uri="{FF2B5EF4-FFF2-40B4-BE49-F238E27FC236}">
                <a16:creationId xmlns:a16="http://schemas.microsoft.com/office/drawing/2014/main" id="{63333519-79AF-4D66-8D69-5F04DB88C3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7563" y="1412875"/>
            <a:ext cx="496887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8" name="Picture 8" descr="图片1">
            <a:extLst>
              <a:ext uri="{FF2B5EF4-FFF2-40B4-BE49-F238E27FC236}">
                <a16:creationId xmlns:a16="http://schemas.microsoft.com/office/drawing/2014/main" id="{B16C1599-8A6A-4F98-B576-4E566CDC9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8150" y="2489200"/>
            <a:ext cx="7207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 Box 9">
            <a:extLst>
              <a:ext uri="{FF2B5EF4-FFF2-40B4-BE49-F238E27FC236}">
                <a16:creationId xmlns:a16="http://schemas.microsoft.com/office/drawing/2014/main" id="{22F9C566-4A55-42BC-8B05-E4A9972CB86E}"/>
              </a:ext>
            </a:extLst>
          </p:cNvPr>
          <p:cNvSpPr txBox="1">
            <a:spLocks noChangeArrowheads="1"/>
          </p:cNvSpPr>
          <p:nvPr/>
        </p:nvSpPr>
        <p:spPr bwMode="auto">
          <a:xfrm>
            <a:off x="3708400" y="4171950"/>
            <a:ext cx="3132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4-7 </a:t>
            </a:r>
            <a:r>
              <a:rPr lang="zh-CN" altLang="en-US" sz="1800" b="0" dirty="0">
                <a:latin typeface="Arial" panose="020B0604020202020204" pitchFamily="34" charset="0"/>
              </a:rPr>
              <a:t>移动技术示意图</a:t>
            </a:r>
          </a:p>
        </p:txBody>
      </p:sp>
      <p:sp>
        <p:nvSpPr>
          <p:cNvPr id="47110" name="Text Box 10">
            <a:extLst>
              <a:ext uri="{FF2B5EF4-FFF2-40B4-BE49-F238E27FC236}">
                <a16:creationId xmlns:a16="http://schemas.microsoft.com/office/drawing/2014/main" id="{67E7CB6E-09CE-40D8-AB27-E095B8C3C208}"/>
              </a:ext>
            </a:extLst>
          </p:cNvPr>
          <p:cNvSpPr txBox="1">
            <a:spLocks noChangeArrowheads="1"/>
          </p:cNvSpPr>
          <p:nvPr/>
        </p:nvSpPr>
        <p:spPr bwMode="auto">
          <a:xfrm>
            <a:off x="277813" y="4581525"/>
            <a:ext cx="8615362" cy="133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800">
                <a:latin typeface="Arial" panose="020B0604020202020204" pitchFamily="34" charset="0"/>
              </a:rPr>
              <a:t>       </a:t>
            </a:r>
            <a:r>
              <a:rPr lang="zh-CN" altLang="en-US" sz="2000">
                <a:solidFill>
                  <a:srgbClr val="0000FF"/>
                </a:solidFill>
                <a:latin typeface="黑体" panose="02010609060101010101" pitchFamily="49" charset="-122"/>
                <a:ea typeface="黑体" panose="02010609060101010101" pitchFamily="49" charset="-122"/>
              </a:rPr>
              <a:t>移动技术支持动态扩充主存技术</a:t>
            </a:r>
            <a:r>
              <a:rPr lang="zh-CN" altLang="en-US" sz="1800">
                <a:latin typeface="Arial" panose="020B0604020202020204" pitchFamily="34" charset="0"/>
              </a:rPr>
              <a:t>。当一道作业在执行过程中要求增加占用主存空间时，可以移动邻近作业，将邻近的空闲区集中并成为该作业相邻的空闲区，从而达到扩大作业占用连续主存空间的效果。</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灯片编号占位符 5">
            <a:extLst>
              <a:ext uri="{FF2B5EF4-FFF2-40B4-BE49-F238E27FC236}">
                <a16:creationId xmlns:a16="http://schemas.microsoft.com/office/drawing/2014/main" id="{6AD8EB8B-11A1-45B0-8E3C-943B95DABD20}"/>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9732628F-9886-415D-A90F-2C2341C938DD}" type="slidenum">
              <a:rPr lang="zh-CN" altLang="en-US" sz="1000">
                <a:solidFill>
                  <a:srgbClr val="000066"/>
                </a:solidFill>
                <a:latin typeface="Times New Roman" panose="02020603050405020304" pitchFamily="18" charset="0"/>
              </a:rPr>
              <a:pPr algn="r" eaLnBrk="1" hangingPunct="1"/>
              <a:t>76</a:t>
            </a:fld>
            <a:endParaRPr lang="en-US" altLang="zh-CN" sz="1000">
              <a:solidFill>
                <a:srgbClr val="000066"/>
              </a:solidFill>
              <a:latin typeface="Times New Roman" panose="02020603050405020304" pitchFamily="18" charset="0"/>
            </a:endParaRPr>
          </a:p>
        </p:txBody>
      </p:sp>
      <p:sp>
        <p:nvSpPr>
          <p:cNvPr id="48131" name="Rectangle 2">
            <a:extLst>
              <a:ext uri="{FF2B5EF4-FFF2-40B4-BE49-F238E27FC236}">
                <a16:creationId xmlns:a16="http://schemas.microsoft.com/office/drawing/2014/main" id="{D78BD829-FD2A-449D-8A32-35E48B061CBA}"/>
              </a:ext>
            </a:extLst>
          </p:cNvPr>
          <p:cNvSpPr>
            <a:spLocks noGrp="1" noChangeArrowheads="1"/>
          </p:cNvSpPr>
          <p:nvPr>
            <p:ph type="title"/>
          </p:nvPr>
        </p:nvSpPr>
        <p:spPr>
          <a:xfrm>
            <a:off x="2627313" y="115888"/>
            <a:ext cx="4608512" cy="766762"/>
          </a:xfrm>
        </p:spPr>
        <p:txBody>
          <a:bodyPr/>
          <a:lstStyle/>
          <a:p>
            <a:pPr algn="l" eaLnBrk="1" hangingPunct="1"/>
            <a:r>
              <a:rPr lang="en-US" altLang="zh-CN" sz="2800" dirty="0"/>
              <a:t>4 </a:t>
            </a:r>
            <a:r>
              <a:rPr lang="zh-CN" altLang="en-US" sz="2800" dirty="0"/>
              <a:t>简单分页存储管理</a:t>
            </a:r>
          </a:p>
        </p:txBody>
      </p:sp>
      <p:sp>
        <p:nvSpPr>
          <p:cNvPr id="48132" name="Rectangle 3">
            <a:extLst>
              <a:ext uri="{FF2B5EF4-FFF2-40B4-BE49-F238E27FC236}">
                <a16:creationId xmlns:a16="http://schemas.microsoft.com/office/drawing/2014/main" id="{0BBA9C5D-472A-4575-8704-0101EAA76570}"/>
              </a:ext>
            </a:extLst>
          </p:cNvPr>
          <p:cNvSpPr>
            <a:spLocks noGrp="1" noChangeArrowheads="1"/>
          </p:cNvSpPr>
          <p:nvPr>
            <p:ph type="body" idx="1"/>
          </p:nvPr>
        </p:nvSpPr>
        <p:spPr>
          <a:xfrm>
            <a:off x="107950" y="1052513"/>
            <a:ext cx="8893175" cy="5113337"/>
          </a:xfrm>
        </p:spPr>
        <p:txBody>
          <a:bodyPr/>
          <a:lstStyle/>
          <a:p>
            <a:pPr eaLnBrk="1" hangingPunct="1">
              <a:lnSpc>
                <a:spcPct val="130000"/>
              </a:lnSpc>
              <a:buFont typeface="Wingdings" panose="05000000000000000000" pitchFamily="2" charset="2"/>
              <a:buChar char="l"/>
            </a:pPr>
            <a:r>
              <a:rPr lang="zh-CN" altLang="en-US" sz="2400" b="1">
                <a:ea typeface="方正粗黑宋简体" panose="02000000000000000000" pitchFamily="2" charset="-122"/>
              </a:rPr>
              <a:t>分区存储管理</a:t>
            </a:r>
            <a:r>
              <a:rPr lang="zh-CN" altLang="en-US" sz="2400"/>
              <a:t>的</a:t>
            </a:r>
            <a:r>
              <a:rPr lang="zh-CN" altLang="en-US" sz="2400" b="1">
                <a:solidFill>
                  <a:srgbClr val="FF3300"/>
                </a:solidFill>
                <a:ea typeface="方正粗黑宋简体" panose="02000000000000000000" pitchFamily="2" charset="-122"/>
              </a:rPr>
              <a:t>优点</a:t>
            </a:r>
            <a:r>
              <a:rPr lang="zh-CN" altLang="en-US" sz="2400"/>
              <a:t>是</a:t>
            </a:r>
            <a:r>
              <a:rPr lang="zh-CN" altLang="en-US" sz="2400" b="1">
                <a:solidFill>
                  <a:schemeClr val="hlink"/>
                </a:solidFill>
                <a:ea typeface="方正粗黑宋简体" panose="02000000000000000000" pitchFamily="2" charset="-122"/>
              </a:rPr>
              <a:t>简单易实现</a:t>
            </a:r>
            <a:r>
              <a:rPr lang="zh-CN" altLang="en-US" sz="2400"/>
              <a:t>，但</a:t>
            </a:r>
            <a:r>
              <a:rPr lang="zh-CN" altLang="en-US" sz="2400" b="1">
                <a:solidFill>
                  <a:srgbClr val="FF3300"/>
                </a:solidFill>
                <a:ea typeface="方正粗黑宋简体" panose="02000000000000000000" pitchFamily="2" charset="-122"/>
              </a:rPr>
              <a:t>缺点</a:t>
            </a:r>
            <a:r>
              <a:rPr lang="zh-CN" altLang="en-US" sz="2400"/>
              <a:t>是</a:t>
            </a:r>
            <a:r>
              <a:rPr lang="zh-CN" altLang="en-US" sz="2400" b="1">
                <a:solidFill>
                  <a:schemeClr val="hlink"/>
                </a:solidFill>
                <a:ea typeface="方正粗黑宋简体" panose="02000000000000000000" pitchFamily="2" charset="-122"/>
              </a:rPr>
              <a:t>碎片问题突出</a:t>
            </a:r>
            <a:r>
              <a:rPr lang="zh-CN" altLang="en-US" sz="2400"/>
              <a:t>，</a:t>
            </a:r>
            <a:r>
              <a:rPr lang="zh-CN" altLang="en-US" sz="2400" b="1">
                <a:solidFill>
                  <a:schemeClr val="hlink"/>
                </a:solidFill>
                <a:ea typeface="方正粗黑宋简体" panose="02000000000000000000" pitchFamily="2" charset="-122"/>
              </a:rPr>
              <a:t>主存空间的利用率低</a:t>
            </a:r>
            <a:r>
              <a:rPr lang="zh-CN" altLang="en-US" sz="2400"/>
              <a:t>。</a:t>
            </a:r>
          </a:p>
          <a:p>
            <a:pPr eaLnBrk="1" hangingPunct="1">
              <a:lnSpc>
                <a:spcPct val="130000"/>
              </a:lnSpc>
              <a:buFont typeface="Wingdings" panose="05000000000000000000" pitchFamily="2" charset="2"/>
              <a:buChar char="l"/>
            </a:pPr>
            <a:r>
              <a:rPr lang="zh-CN" altLang="en-US" sz="2400" b="1">
                <a:ea typeface="方正粗黑宋简体" panose="02000000000000000000" pitchFamily="2" charset="-122"/>
              </a:rPr>
              <a:t>导致该问题的主要原因</a:t>
            </a:r>
            <a:r>
              <a:rPr lang="zh-CN" altLang="en-US" sz="2400"/>
              <a:t>是</a:t>
            </a:r>
            <a:r>
              <a:rPr lang="zh-CN" altLang="en-US" sz="2400" b="1">
                <a:solidFill>
                  <a:schemeClr val="hlink"/>
                </a:solidFill>
                <a:ea typeface="方正粗黑宋简体" panose="02000000000000000000" pitchFamily="2" charset="-122"/>
              </a:rPr>
              <a:t>采取了连续分配原则，即一个作业必须占用一个连续的分区，提高了分区分配的难度</a:t>
            </a:r>
            <a:r>
              <a:rPr lang="zh-CN" altLang="en-US" sz="2400"/>
              <a:t>。</a:t>
            </a:r>
          </a:p>
          <a:p>
            <a:pPr eaLnBrk="1" hangingPunct="1">
              <a:lnSpc>
                <a:spcPct val="130000"/>
              </a:lnSpc>
              <a:buFont typeface="Wingdings" panose="05000000000000000000" pitchFamily="2" charset="2"/>
              <a:buChar char="l"/>
            </a:pPr>
            <a:r>
              <a:rPr lang="zh-CN" altLang="en-US" sz="2400"/>
              <a:t>相对于连续分配原则呈现出的弊端，离散存储原则在应用中就比较灵活，它允许一个作业在主存中占用多个不连续的区域，从而消除了外部碎片，同时内部碎片也很少。当将主存空间划分成大小相同的分区，并且结合这种离散存储原则，就形成了分页存储管理，</a:t>
            </a:r>
            <a:r>
              <a:rPr lang="zh-CN" altLang="en-US" sz="2400" b="1">
                <a:solidFill>
                  <a:schemeClr val="hlink"/>
                </a:solidFill>
                <a:ea typeface="黑体" panose="02010609060101010101" pitchFamily="49" charset="-122"/>
              </a:rPr>
              <a:t>分页存储管理是目前主存利用率较高的一种存储管理方式。</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灯片编号占位符 5">
            <a:extLst>
              <a:ext uri="{FF2B5EF4-FFF2-40B4-BE49-F238E27FC236}">
                <a16:creationId xmlns:a16="http://schemas.microsoft.com/office/drawing/2014/main" id="{5C75CD8F-0D56-4438-A5C5-2C0575E668F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FC76E12-68F9-4738-AF9C-E02CD806592A}" type="slidenum">
              <a:rPr lang="zh-CN" altLang="en-US" sz="1000">
                <a:solidFill>
                  <a:srgbClr val="000066"/>
                </a:solidFill>
                <a:latin typeface="Times New Roman" panose="02020603050405020304" pitchFamily="18" charset="0"/>
              </a:rPr>
              <a:pPr algn="r" eaLnBrk="1" hangingPunct="1"/>
              <a:t>77</a:t>
            </a:fld>
            <a:endParaRPr lang="en-US" altLang="zh-CN" sz="1000">
              <a:solidFill>
                <a:srgbClr val="000066"/>
              </a:solidFill>
              <a:latin typeface="Times New Roman" panose="02020603050405020304" pitchFamily="18" charset="0"/>
            </a:endParaRPr>
          </a:p>
        </p:txBody>
      </p:sp>
      <p:sp>
        <p:nvSpPr>
          <p:cNvPr id="49155" name="Rectangle 2">
            <a:extLst>
              <a:ext uri="{FF2B5EF4-FFF2-40B4-BE49-F238E27FC236}">
                <a16:creationId xmlns:a16="http://schemas.microsoft.com/office/drawing/2014/main" id="{0F5D57C8-8D62-4028-AF30-B0AFC8B7B6C0}"/>
              </a:ext>
            </a:extLst>
          </p:cNvPr>
          <p:cNvSpPr>
            <a:spLocks noGrp="1" noChangeArrowheads="1"/>
          </p:cNvSpPr>
          <p:nvPr>
            <p:ph type="title"/>
          </p:nvPr>
        </p:nvSpPr>
        <p:spPr>
          <a:xfrm>
            <a:off x="1763713" y="0"/>
            <a:ext cx="4608512" cy="766763"/>
          </a:xfrm>
        </p:spPr>
        <p:txBody>
          <a:bodyPr/>
          <a:lstStyle/>
          <a:p>
            <a:pPr algn="l" eaLnBrk="1" hangingPunct="1"/>
            <a:r>
              <a:rPr lang="en-US" altLang="zh-CN" sz="2400" dirty="0"/>
              <a:t>4.1 </a:t>
            </a:r>
            <a:r>
              <a:rPr lang="zh-CN" altLang="en-US" sz="2400" dirty="0"/>
              <a:t>基本原理</a:t>
            </a:r>
          </a:p>
        </p:txBody>
      </p:sp>
      <p:sp>
        <p:nvSpPr>
          <p:cNvPr id="49156" name="Rectangle 3">
            <a:extLst>
              <a:ext uri="{FF2B5EF4-FFF2-40B4-BE49-F238E27FC236}">
                <a16:creationId xmlns:a16="http://schemas.microsoft.com/office/drawing/2014/main" id="{EE26030E-5103-4D63-95E5-C78A3706787C}"/>
              </a:ext>
            </a:extLst>
          </p:cNvPr>
          <p:cNvSpPr>
            <a:spLocks noGrp="1" noChangeArrowheads="1"/>
          </p:cNvSpPr>
          <p:nvPr>
            <p:ph type="body" idx="1"/>
          </p:nvPr>
        </p:nvSpPr>
        <p:spPr>
          <a:xfrm>
            <a:off x="395288" y="2349500"/>
            <a:ext cx="8532812" cy="3741738"/>
          </a:xfrm>
        </p:spPr>
        <p:txBody>
          <a:bodyPr/>
          <a:lstStyle/>
          <a:p>
            <a:pPr eaLnBrk="1" hangingPunct="1">
              <a:buFont typeface="Wingdings" panose="05000000000000000000" pitchFamily="2" charset="2"/>
              <a:buChar char="l"/>
            </a:pPr>
            <a:r>
              <a:rPr lang="zh-CN" altLang="en-US" sz="2000" b="1">
                <a:solidFill>
                  <a:schemeClr val="hlink"/>
                </a:solidFill>
                <a:latin typeface="Arial" panose="020B0604020202020204" pitchFamily="34" charset="0"/>
                <a:ea typeface="方正粗黑宋简体" panose="02000000000000000000" pitchFamily="2" charset="-122"/>
              </a:rPr>
              <a:t>首先</a:t>
            </a:r>
            <a:r>
              <a:rPr lang="zh-CN" altLang="en-US" sz="2000" b="1">
                <a:ea typeface="华文行楷" panose="02010800040101010101" pitchFamily="2" charset="-122"/>
              </a:rPr>
              <a:t>将整个主存空间划分成大小相同的块，每个块称为一个物理块、物理页或实页，也可称为页架或块</a:t>
            </a:r>
            <a:r>
              <a:rPr lang="zh-CN" altLang="en-US" sz="2000"/>
              <a:t>。</a:t>
            </a:r>
            <a:r>
              <a:rPr lang="zh-CN" altLang="en-US" sz="2000" b="1">
                <a:ea typeface="黑体" panose="02010609060101010101" pitchFamily="49" charset="-122"/>
              </a:rPr>
              <a:t>系统为每个块按照物理地址递增的顺序编号。</a:t>
            </a:r>
          </a:p>
          <a:p>
            <a:pPr eaLnBrk="1" hangingPunct="1">
              <a:spcBef>
                <a:spcPct val="50000"/>
              </a:spcBef>
              <a:buFont typeface="Wingdings" panose="05000000000000000000" pitchFamily="2" charset="2"/>
              <a:buChar char="l"/>
            </a:pPr>
            <a:r>
              <a:rPr lang="zh-CN" altLang="en-US" sz="2000" b="1">
                <a:solidFill>
                  <a:schemeClr val="hlink"/>
                </a:solidFill>
                <a:latin typeface="Arial" panose="020B0604020202020204" pitchFamily="34" charset="0"/>
                <a:ea typeface="方正粗黑宋简体" panose="02000000000000000000" pitchFamily="2" charset="-122"/>
              </a:rPr>
              <a:t>同时</a:t>
            </a:r>
            <a:r>
              <a:rPr lang="zh-CN" altLang="en-US" sz="2000" b="1">
                <a:ea typeface="华文行楷" panose="02010800040101010101" pitchFamily="2" charset="-122"/>
              </a:rPr>
              <a:t>将作业的逻辑地址空间也划分成与物理块大小相同的块</a:t>
            </a:r>
            <a:r>
              <a:rPr lang="zh-CN" altLang="en-US" sz="2000"/>
              <a:t>，称为逻辑页、虚页、页面或页，同样按照逻辑地址的顺序为每个逻辑页编号。</a:t>
            </a:r>
          </a:p>
          <a:p>
            <a:pPr eaLnBrk="1" hangingPunct="1">
              <a:spcBef>
                <a:spcPct val="50000"/>
              </a:spcBef>
              <a:buFont typeface="Wingdings" panose="05000000000000000000" pitchFamily="2" charset="2"/>
              <a:buChar char="l"/>
            </a:pPr>
            <a:r>
              <a:rPr lang="zh-CN" altLang="en-US" sz="2000" b="1">
                <a:solidFill>
                  <a:schemeClr val="hlink"/>
                </a:solidFill>
                <a:latin typeface="Arial" panose="020B0604020202020204" pitchFamily="34" charset="0"/>
                <a:ea typeface="方正粗黑宋简体" panose="02000000000000000000" pitchFamily="2" charset="-122"/>
              </a:rPr>
              <a:t>在主存中的可用块数大于一个作业的总页数时，系统可以装入该作业</a:t>
            </a:r>
            <a:r>
              <a:rPr lang="zh-CN" altLang="en-US" sz="2000"/>
              <a:t>。</a:t>
            </a:r>
            <a:r>
              <a:rPr lang="zh-CN" altLang="en-US" sz="2000" b="1">
                <a:ea typeface="华文行楷" panose="02010800040101010101" pitchFamily="2" charset="-122"/>
              </a:rPr>
              <a:t>装入原则是以页为单位分配主存，一个页分配一个块，作业中不同的页可以占用不连续的块</a:t>
            </a:r>
            <a:r>
              <a:rPr lang="zh-CN" altLang="en-US" sz="2000"/>
              <a:t>，即</a:t>
            </a:r>
            <a:r>
              <a:rPr lang="zh-CN" altLang="en-US" sz="2000" b="1">
                <a:solidFill>
                  <a:srgbClr val="FF3300"/>
                </a:solidFill>
                <a:latin typeface="Arial" panose="020B0604020202020204" pitchFamily="34" charset="0"/>
                <a:ea typeface="方正粗黑宋简体" panose="02000000000000000000" pitchFamily="2" charset="-122"/>
              </a:rPr>
              <a:t>满足离散分配原则</a:t>
            </a:r>
            <a:r>
              <a:rPr lang="zh-CN" altLang="en-US" sz="2000"/>
              <a:t>。</a:t>
            </a:r>
          </a:p>
          <a:p>
            <a:pPr eaLnBrk="1" hangingPunct="1">
              <a:spcBef>
                <a:spcPct val="50000"/>
              </a:spcBef>
              <a:buFont typeface="Wingdings" panose="05000000000000000000" pitchFamily="2" charset="2"/>
              <a:buChar char="l"/>
            </a:pPr>
            <a:r>
              <a:rPr lang="zh-CN" altLang="en-US" sz="2000" b="1">
                <a:solidFill>
                  <a:schemeClr val="hlink"/>
                </a:solidFill>
                <a:latin typeface="Arial" panose="020B0604020202020204" pitchFamily="34" charset="0"/>
                <a:ea typeface="方正粗黑宋简体" panose="02000000000000000000" pitchFamily="2" charset="-122"/>
              </a:rPr>
              <a:t>系统为每个作业建立一张页号与块号的对应关系表，</a:t>
            </a:r>
            <a:r>
              <a:rPr lang="zh-CN" altLang="en-US" sz="2000"/>
              <a:t>称为</a:t>
            </a:r>
            <a:r>
              <a:rPr lang="zh-CN" altLang="en-US" sz="2000" b="1">
                <a:solidFill>
                  <a:srgbClr val="FF3300"/>
                </a:solidFill>
                <a:latin typeface="Arial" panose="020B0604020202020204" pitchFamily="34" charset="0"/>
                <a:ea typeface="方正粗黑宋简体" panose="02000000000000000000" pitchFamily="2" charset="-122"/>
              </a:rPr>
              <a:t>页表</a:t>
            </a:r>
            <a:r>
              <a:rPr lang="zh-CN" altLang="en-US" sz="2000"/>
              <a:t>，</a:t>
            </a:r>
            <a:r>
              <a:rPr lang="zh-CN" altLang="en-US" sz="2000" b="1">
                <a:ea typeface="华文行楷" panose="02010800040101010101" pitchFamily="2" charset="-122"/>
              </a:rPr>
              <a:t>根据页表可以查找作业中的某页装入主存中的哪个块中。</a:t>
            </a:r>
          </a:p>
          <a:p>
            <a:pPr eaLnBrk="1" hangingPunct="1">
              <a:spcBef>
                <a:spcPct val="50000"/>
              </a:spcBef>
              <a:buFont typeface="Wingdings" panose="05000000000000000000" pitchFamily="2" charset="2"/>
              <a:buChar char="l"/>
            </a:pPr>
            <a:r>
              <a:rPr lang="zh-CN" altLang="en-US" sz="2000"/>
              <a:t>图3-8是简单分页存储管理示意图</a:t>
            </a:r>
          </a:p>
        </p:txBody>
      </p:sp>
      <p:sp>
        <p:nvSpPr>
          <p:cNvPr id="49157" name="Rectangle 5">
            <a:extLst>
              <a:ext uri="{FF2B5EF4-FFF2-40B4-BE49-F238E27FC236}">
                <a16:creationId xmlns:a16="http://schemas.microsoft.com/office/drawing/2014/main" id="{0A88E7BA-72DC-408C-86D8-F352BB2619D6}"/>
              </a:ext>
            </a:extLst>
          </p:cNvPr>
          <p:cNvSpPr>
            <a:spLocks noChangeArrowheads="1"/>
          </p:cNvSpPr>
          <p:nvPr/>
        </p:nvSpPr>
        <p:spPr bwMode="auto">
          <a:xfrm>
            <a:off x="0" y="833438"/>
            <a:ext cx="9036050" cy="151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Wingdings" panose="05000000000000000000" pitchFamily="2" charset="2"/>
              <a:buNone/>
            </a:pPr>
            <a:r>
              <a:rPr lang="zh-CN" altLang="en-US" sz="2400">
                <a:latin typeface="Arial" panose="020B0604020202020204" pitchFamily="34" charset="0"/>
              </a:rPr>
              <a:t>             简单分页存储管理是实存模式下的分页存储管理，即</a:t>
            </a:r>
            <a:r>
              <a:rPr lang="zh-CN" altLang="en-US" sz="2400">
                <a:latin typeface="Arial" panose="020B0604020202020204" pitchFamily="34" charset="0"/>
                <a:ea typeface="华文行楷" panose="02010800040101010101" pitchFamily="2" charset="-122"/>
              </a:rPr>
              <a:t>要求作业一次性全部装入主存，但可以分散在不连续的相同大小的分区中</a:t>
            </a:r>
            <a:r>
              <a:rPr lang="zh-CN" altLang="en-US" sz="2400">
                <a:latin typeface="Arial" panose="020B0604020202020204" pitchFamily="34" charset="0"/>
              </a:rPr>
              <a:t>。它的</a:t>
            </a:r>
            <a:r>
              <a:rPr lang="zh-CN" altLang="en-US" sz="2400">
                <a:solidFill>
                  <a:schemeClr val="hlink"/>
                </a:solidFill>
                <a:latin typeface="Arial" panose="020B0604020202020204" pitchFamily="34" charset="0"/>
                <a:ea typeface="方正粗黑宋简体" panose="02000000000000000000" pitchFamily="2" charset="-122"/>
              </a:rPr>
              <a:t>基本思想</a:t>
            </a:r>
            <a:r>
              <a:rPr lang="zh-CN" altLang="en-US" sz="2400">
                <a:latin typeface="Arial" panose="020B0604020202020204" pitchFamily="34" charset="0"/>
              </a:rPr>
              <a:t>是：</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灯片编号占位符 5">
            <a:extLst>
              <a:ext uri="{FF2B5EF4-FFF2-40B4-BE49-F238E27FC236}">
                <a16:creationId xmlns:a16="http://schemas.microsoft.com/office/drawing/2014/main" id="{E704C9F8-1170-4C9C-82C4-4268BB2B2A6F}"/>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867DA5C-7B1D-438D-910E-EB695BE75094}" type="slidenum">
              <a:rPr lang="zh-CN" altLang="en-US" sz="1000">
                <a:solidFill>
                  <a:srgbClr val="000066"/>
                </a:solidFill>
                <a:latin typeface="Times New Roman" panose="02020603050405020304" pitchFamily="18" charset="0"/>
              </a:rPr>
              <a:pPr algn="r" eaLnBrk="1" hangingPunct="1"/>
              <a:t>78</a:t>
            </a:fld>
            <a:endParaRPr lang="en-US" altLang="zh-CN" sz="1000">
              <a:solidFill>
                <a:srgbClr val="000066"/>
              </a:solidFill>
              <a:latin typeface="Times New Roman" panose="02020603050405020304" pitchFamily="18" charset="0"/>
            </a:endParaRPr>
          </a:p>
        </p:txBody>
      </p:sp>
      <p:pic>
        <p:nvPicPr>
          <p:cNvPr id="50179" name="Picture 8">
            <a:extLst>
              <a:ext uri="{FF2B5EF4-FFF2-40B4-BE49-F238E27FC236}">
                <a16:creationId xmlns:a16="http://schemas.microsoft.com/office/drawing/2014/main" id="{77AEE6B5-8795-49F8-B139-79DC1A99E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81075"/>
            <a:ext cx="763270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Rectangle 3">
            <a:extLst>
              <a:ext uri="{FF2B5EF4-FFF2-40B4-BE49-F238E27FC236}">
                <a16:creationId xmlns:a16="http://schemas.microsoft.com/office/drawing/2014/main" id="{19529613-D085-4225-AA44-D760C533308D}"/>
              </a:ext>
            </a:extLst>
          </p:cNvPr>
          <p:cNvSpPr>
            <a:spLocks noChangeArrowheads="1"/>
          </p:cNvSpPr>
          <p:nvPr/>
        </p:nvSpPr>
        <p:spPr bwMode="auto">
          <a:xfrm>
            <a:off x="107950" y="4797425"/>
            <a:ext cx="9036050" cy="2011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buClr>
                <a:srgbClr val="FF3300"/>
              </a:buClr>
              <a:buFont typeface="Wingdings" panose="05000000000000000000" pitchFamily="2" charset="2"/>
              <a:buChar char="Ø"/>
            </a:pPr>
            <a:r>
              <a:rPr lang="zh-CN" altLang="en-US" sz="2000" b="0" dirty="0"/>
              <a:t>图3-8是简单分页存储管理示意图，描述</a:t>
            </a:r>
            <a:r>
              <a:rPr lang="zh-CN" altLang="en-US" sz="2000" dirty="0">
                <a:ea typeface="华文行楷" panose="02010800040101010101" pitchFamily="2" charset="-122"/>
              </a:rPr>
              <a:t>了系统自动将主存空间和作业的逻辑地址空间划分为大小相同的页和块，然后根据页表的对应关系，一次性将作业全部装入主存的过程</a:t>
            </a:r>
            <a:r>
              <a:rPr lang="zh-CN" altLang="en-US" sz="2000" b="0" dirty="0"/>
              <a:t>。</a:t>
            </a:r>
          </a:p>
          <a:p>
            <a:pPr eaLnBrk="1" hangingPunct="1">
              <a:buClr>
                <a:srgbClr val="FF3300"/>
              </a:buClr>
              <a:buFont typeface="Wingdings" panose="05000000000000000000" pitchFamily="2" charset="2"/>
              <a:buChar char="Ø"/>
            </a:pPr>
            <a:r>
              <a:rPr lang="zh-CN" altLang="en-US" sz="2000" b="0" dirty="0"/>
              <a:t>图中描述的是两道作业分配主存空间的过程，系统根据作业号在作业表中找到作业的页表在内存中的起始地址，然后根据页表的起始地址在页表中查找该作业各页面分配的主存块号，最后将作业的页面装入该主存块中。</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灯片编号占位符 5">
            <a:extLst>
              <a:ext uri="{FF2B5EF4-FFF2-40B4-BE49-F238E27FC236}">
                <a16:creationId xmlns:a16="http://schemas.microsoft.com/office/drawing/2014/main" id="{AB5439DF-D425-4055-A64F-896597252C6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59C2805B-8C6F-4C00-AF2E-A14643AF0A95}" type="slidenum">
              <a:rPr lang="zh-CN" altLang="en-US" sz="1000">
                <a:solidFill>
                  <a:srgbClr val="000066"/>
                </a:solidFill>
                <a:latin typeface="Times New Roman" panose="02020603050405020304" pitchFamily="18" charset="0"/>
              </a:rPr>
              <a:pPr algn="r" eaLnBrk="1" hangingPunct="1"/>
              <a:t>79</a:t>
            </a:fld>
            <a:endParaRPr lang="en-US" altLang="zh-CN" sz="1000">
              <a:solidFill>
                <a:srgbClr val="000066"/>
              </a:solidFill>
              <a:latin typeface="Times New Roman" panose="02020603050405020304" pitchFamily="18" charset="0"/>
            </a:endParaRPr>
          </a:p>
        </p:txBody>
      </p:sp>
      <p:sp>
        <p:nvSpPr>
          <p:cNvPr id="51203" name="Rectangle 2">
            <a:extLst>
              <a:ext uri="{FF2B5EF4-FFF2-40B4-BE49-F238E27FC236}">
                <a16:creationId xmlns:a16="http://schemas.microsoft.com/office/drawing/2014/main" id="{C27AE698-1F1A-4EFF-A587-929359C18867}"/>
              </a:ext>
            </a:extLst>
          </p:cNvPr>
          <p:cNvSpPr>
            <a:spLocks noGrp="1" noChangeArrowheads="1"/>
          </p:cNvSpPr>
          <p:nvPr>
            <p:ph type="title"/>
          </p:nvPr>
        </p:nvSpPr>
        <p:spPr>
          <a:xfrm>
            <a:off x="1547813" y="115888"/>
            <a:ext cx="4608512" cy="766762"/>
          </a:xfrm>
        </p:spPr>
        <p:txBody>
          <a:bodyPr/>
          <a:lstStyle/>
          <a:p>
            <a:pPr algn="l" eaLnBrk="1" hangingPunct="1"/>
            <a:r>
              <a:rPr lang="en-US" altLang="zh-CN" sz="2400" dirty="0"/>
              <a:t>4.2 </a:t>
            </a:r>
            <a:r>
              <a:rPr lang="zh-CN" altLang="en-US" sz="2400" dirty="0"/>
              <a:t>地址转换</a:t>
            </a:r>
          </a:p>
        </p:txBody>
      </p:sp>
      <p:sp>
        <p:nvSpPr>
          <p:cNvPr id="51204" name="Rectangle 3">
            <a:extLst>
              <a:ext uri="{FF2B5EF4-FFF2-40B4-BE49-F238E27FC236}">
                <a16:creationId xmlns:a16="http://schemas.microsoft.com/office/drawing/2014/main" id="{E65E1E88-3386-40A1-88BA-E122DB47EC0B}"/>
              </a:ext>
            </a:extLst>
          </p:cNvPr>
          <p:cNvSpPr>
            <a:spLocks noGrp="1" noChangeArrowheads="1"/>
          </p:cNvSpPr>
          <p:nvPr>
            <p:ph type="body" idx="1"/>
          </p:nvPr>
        </p:nvSpPr>
        <p:spPr>
          <a:xfrm>
            <a:off x="142875" y="882650"/>
            <a:ext cx="8893175" cy="2951163"/>
          </a:xfrm>
        </p:spPr>
        <p:txBody>
          <a:bodyPr/>
          <a:lstStyle/>
          <a:p>
            <a:pPr eaLnBrk="1" hangingPunct="1">
              <a:lnSpc>
                <a:spcPct val="130000"/>
              </a:lnSpc>
              <a:buFont typeface="Wingdings" panose="05000000000000000000" pitchFamily="2" charset="2"/>
              <a:buChar char="l"/>
            </a:pPr>
            <a:r>
              <a:rPr lang="zh-CN" altLang="en-US" sz="2000" b="1"/>
              <a:t>简单分页存储管理是</a:t>
            </a:r>
            <a:r>
              <a:rPr lang="zh-CN" altLang="en-US" sz="2000" b="1">
                <a:ea typeface="华文行楷" panose="02010800040101010101" pitchFamily="2" charset="-122"/>
              </a:rPr>
              <a:t>按照主存块为单位，将作业的不同的页面装入不同的主存空闲块中</a:t>
            </a:r>
            <a:r>
              <a:rPr lang="zh-CN" altLang="en-US" sz="2000" b="1"/>
              <a:t>，也就是说，一个连续的作业地址空间被分散存放了，那么逻辑地址如何转换成物理地址呢？</a:t>
            </a:r>
          </a:p>
          <a:p>
            <a:pPr eaLnBrk="1" hangingPunct="1">
              <a:lnSpc>
                <a:spcPct val="130000"/>
              </a:lnSpc>
              <a:buFont typeface="Wingdings" panose="05000000000000000000" pitchFamily="2" charset="2"/>
              <a:buChar char="l"/>
            </a:pPr>
            <a:r>
              <a:rPr lang="zh-CN" altLang="en-US" sz="2000" b="1"/>
              <a:t>首先要了解</a:t>
            </a:r>
            <a:r>
              <a:rPr lang="zh-CN" altLang="en-US" sz="2000" b="1">
                <a:solidFill>
                  <a:srgbClr val="0000FF"/>
                </a:solidFill>
              </a:rPr>
              <a:t>简单分页存储管理中地址的</a:t>
            </a:r>
            <a:r>
              <a:rPr lang="zh-CN" altLang="en-US" sz="2000" b="1">
                <a:solidFill>
                  <a:srgbClr val="0000FF"/>
                </a:solidFill>
                <a:ea typeface="方正粗黑宋简体" panose="02000000000000000000" pitchFamily="2" charset="-122"/>
              </a:rPr>
              <a:t>字结构</a:t>
            </a:r>
            <a:r>
              <a:rPr lang="zh-CN" altLang="en-US" sz="2000" b="1"/>
              <a:t>。由于程序被划分成一个个页面，每个逻辑地址可以看成是由其所在页面的首地址加上页内的偏移得来，同样任一物理地址也可以看成是由其所在块的首地址加上块内的偏移得来，因为页面大小与块的大小相同，所以</a:t>
            </a:r>
            <a:r>
              <a:rPr lang="zh-CN" altLang="en-US" sz="2000" b="1">
                <a:solidFill>
                  <a:srgbClr val="0000FF"/>
                </a:solidFill>
                <a:ea typeface="方正粗黑宋简体" panose="02000000000000000000" pitchFamily="2" charset="-122"/>
              </a:rPr>
              <a:t>页内的偏移与块内的偏移相等</a:t>
            </a:r>
            <a:r>
              <a:rPr lang="zh-CN" altLang="en-US" sz="2000" b="1"/>
              <a:t>。</a:t>
            </a:r>
          </a:p>
        </p:txBody>
      </p:sp>
      <p:sp>
        <p:nvSpPr>
          <p:cNvPr id="51205" name="Text Box 10">
            <a:extLst>
              <a:ext uri="{FF2B5EF4-FFF2-40B4-BE49-F238E27FC236}">
                <a16:creationId xmlns:a16="http://schemas.microsoft.com/office/drawing/2014/main" id="{1CDEC54A-02E7-453C-B89E-8B06EA13E5B4}"/>
              </a:ext>
            </a:extLst>
          </p:cNvPr>
          <p:cNvSpPr txBox="1">
            <a:spLocks noChangeArrowheads="1"/>
          </p:cNvSpPr>
          <p:nvPr/>
        </p:nvSpPr>
        <p:spPr bwMode="auto">
          <a:xfrm>
            <a:off x="2592388" y="5799138"/>
            <a:ext cx="4103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4-9 </a:t>
            </a:r>
            <a:r>
              <a:rPr lang="zh-CN" altLang="en-US" sz="1800" b="0" dirty="0">
                <a:latin typeface="Arial" panose="020B0604020202020204" pitchFamily="34" charset="0"/>
              </a:rPr>
              <a:t>简单分页存储管理的地址字结构</a:t>
            </a:r>
          </a:p>
        </p:txBody>
      </p:sp>
      <p:pic>
        <p:nvPicPr>
          <p:cNvPr id="51206" name="Picture 9">
            <a:extLst>
              <a:ext uri="{FF2B5EF4-FFF2-40B4-BE49-F238E27FC236}">
                <a16:creationId xmlns:a16="http://schemas.microsoft.com/office/drawing/2014/main" id="{9339406B-150A-4B37-B791-69BF6C7FC7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3833813"/>
            <a:ext cx="3384550"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灯片编号占位符 5">
            <a:extLst>
              <a:ext uri="{FF2B5EF4-FFF2-40B4-BE49-F238E27FC236}">
                <a16:creationId xmlns:a16="http://schemas.microsoft.com/office/drawing/2014/main" id="{E6EF6AC8-06B4-4625-AD86-78C5429AD22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687DB793-8DD6-4C6E-95B4-A52D6A5609AA}" type="slidenum">
              <a:rPr lang="zh-CN" altLang="en-US" sz="1000">
                <a:solidFill>
                  <a:srgbClr val="000066"/>
                </a:solidFill>
                <a:latin typeface="Times New Roman" panose="02020603050405020304" pitchFamily="18" charset="0"/>
              </a:rPr>
              <a:pPr algn="r" eaLnBrk="1" hangingPunct="1"/>
              <a:t>80</a:t>
            </a:fld>
            <a:endParaRPr lang="en-US" altLang="zh-CN" sz="1000">
              <a:solidFill>
                <a:srgbClr val="000066"/>
              </a:solidFill>
              <a:latin typeface="Times New Roman" panose="02020603050405020304" pitchFamily="18" charset="0"/>
            </a:endParaRPr>
          </a:p>
        </p:txBody>
      </p:sp>
      <p:pic>
        <p:nvPicPr>
          <p:cNvPr id="52227" name="Picture 4">
            <a:extLst>
              <a:ext uri="{FF2B5EF4-FFF2-40B4-BE49-F238E27FC236}">
                <a16:creationId xmlns:a16="http://schemas.microsoft.com/office/drawing/2014/main" id="{85FDD3F0-331A-43AB-8158-FA1A9EB75B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333375"/>
            <a:ext cx="7705725" cy="4146550"/>
          </a:xfrm>
          <a:prstGeom prst="rect">
            <a:avLst/>
          </a:prstGeom>
          <a:noFill/>
          <a:ln w="19050">
            <a:solidFill>
              <a:srgbClr val="0000FF"/>
            </a:solidFill>
            <a:miter lim="800000"/>
            <a:headEnd/>
            <a:tailEnd/>
          </a:ln>
          <a:extLst>
            <a:ext uri="{909E8E84-426E-40DD-AFC4-6F175D3DCCD1}">
              <a14:hiddenFill xmlns:a14="http://schemas.microsoft.com/office/drawing/2010/main">
                <a:solidFill>
                  <a:srgbClr val="FFFFFF"/>
                </a:solidFill>
              </a14:hiddenFill>
            </a:ext>
          </a:extLst>
        </p:spPr>
      </p:pic>
      <p:pic>
        <p:nvPicPr>
          <p:cNvPr id="52228" name="Picture 5">
            <a:extLst>
              <a:ext uri="{FF2B5EF4-FFF2-40B4-BE49-F238E27FC236}">
                <a16:creationId xmlns:a16="http://schemas.microsoft.com/office/drawing/2014/main" id="{F7EBAF57-9268-4F55-857D-BB2408F1F9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4652963"/>
            <a:ext cx="523557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灯片编号占位符 5">
            <a:extLst>
              <a:ext uri="{FF2B5EF4-FFF2-40B4-BE49-F238E27FC236}">
                <a16:creationId xmlns:a16="http://schemas.microsoft.com/office/drawing/2014/main" id="{9C6062DA-CB4A-4442-B858-550EE551BD1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58E6DF2-4C6E-4E11-B17C-322B5D6FB086}" type="slidenum">
              <a:rPr lang="zh-CN" altLang="en-US" sz="1000">
                <a:solidFill>
                  <a:srgbClr val="000066"/>
                </a:solidFill>
                <a:latin typeface="Times New Roman" panose="02020603050405020304" pitchFamily="18" charset="0"/>
              </a:rPr>
              <a:pPr algn="r" eaLnBrk="1" hangingPunct="1"/>
              <a:t>81</a:t>
            </a:fld>
            <a:endParaRPr lang="en-US" altLang="zh-CN" sz="1000">
              <a:solidFill>
                <a:srgbClr val="000066"/>
              </a:solidFill>
              <a:latin typeface="Times New Roman" panose="02020603050405020304" pitchFamily="18" charset="0"/>
            </a:endParaRPr>
          </a:p>
        </p:txBody>
      </p:sp>
      <p:sp>
        <p:nvSpPr>
          <p:cNvPr id="53251" name="Rectangle 3">
            <a:extLst>
              <a:ext uri="{FF2B5EF4-FFF2-40B4-BE49-F238E27FC236}">
                <a16:creationId xmlns:a16="http://schemas.microsoft.com/office/drawing/2014/main" id="{7CD2A966-5881-472E-9023-9EC5568D8E78}"/>
              </a:ext>
            </a:extLst>
          </p:cNvPr>
          <p:cNvSpPr>
            <a:spLocks noGrp="1" noChangeArrowheads="1"/>
          </p:cNvSpPr>
          <p:nvPr>
            <p:ph type="body" idx="1"/>
          </p:nvPr>
        </p:nvSpPr>
        <p:spPr>
          <a:xfrm>
            <a:off x="107950" y="3933825"/>
            <a:ext cx="8893175" cy="2708275"/>
          </a:xfrm>
        </p:spPr>
        <p:txBody>
          <a:bodyPr/>
          <a:lstStyle/>
          <a:p>
            <a:pPr eaLnBrk="1" hangingPunct="1">
              <a:lnSpc>
                <a:spcPct val="105000"/>
              </a:lnSpc>
              <a:buFont typeface="Wingdings" panose="05000000000000000000" pitchFamily="2" charset="2"/>
              <a:buChar char="l"/>
            </a:pPr>
            <a:r>
              <a:rPr lang="zh-CN" altLang="en-US" sz="2400" b="1" dirty="0">
                <a:solidFill>
                  <a:srgbClr val="0000FF"/>
                </a:solidFill>
              </a:rPr>
              <a:t>【例</a:t>
            </a:r>
            <a:r>
              <a:rPr lang="en-US" altLang="zh-CN" sz="2400" b="1" dirty="0">
                <a:solidFill>
                  <a:srgbClr val="0000FF"/>
                </a:solidFill>
              </a:rPr>
              <a:t>4</a:t>
            </a:r>
            <a:r>
              <a:rPr lang="zh-CN" altLang="en-US" sz="2400" b="1" dirty="0">
                <a:solidFill>
                  <a:srgbClr val="0000FF"/>
                </a:solidFill>
              </a:rPr>
              <a:t>-4】</a:t>
            </a:r>
            <a:r>
              <a:rPr lang="zh-CN" altLang="en-US" sz="2400" b="1" dirty="0"/>
              <a:t> </a:t>
            </a:r>
            <a:r>
              <a:rPr lang="zh-CN" altLang="en-US" sz="2400" dirty="0"/>
              <a:t>在简单分页存储管理中，逻辑地址长度为16位，页面大小为4096字节 ，现有一逻辑地址为2A43H，试问该逻辑地址的页号以及页内偏移为多少？</a:t>
            </a:r>
          </a:p>
          <a:p>
            <a:pPr eaLnBrk="1" hangingPunct="1">
              <a:lnSpc>
                <a:spcPct val="105000"/>
              </a:lnSpc>
              <a:buFont typeface="Arial" panose="020B0604020202020204" pitchFamily="34" charset="0"/>
              <a:buNone/>
            </a:pPr>
            <a:r>
              <a:rPr lang="zh-CN" altLang="en-US" sz="900" dirty="0"/>
              <a:t>　  </a:t>
            </a:r>
          </a:p>
          <a:p>
            <a:pPr eaLnBrk="1" hangingPunct="1">
              <a:lnSpc>
                <a:spcPct val="105000"/>
              </a:lnSpc>
              <a:buFont typeface="Arial" panose="020B0604020202020204" pitchFamily="34" charset="0"/>
              <a:buNone/>
            </a:pPr>
            <a:r>
              <a:rPr lang="zh-CN" altLang="en-US" sz="2400" dirty="0"/>
              <a:t>       </a:t>
            </a:r>
            <a:r>
              <a:rPr lang="zh-CN" altLang="en-US" sz="2400" b="1" dirty="0"/>
              <a:t>解答：</a:t>
            </a:r>
            <a:r>
              <a:rPr lang="zh-CN" altLang="en-US" sz="2400" dirty="0"/>
              <a:t>根据页面大小为4096=2</a:t>
            </a:r>
            <a:r>
              <a:rPr lang="zh-CN" altLang="en-US" sz="2400" b="1" baseline="30000" dirty="0">
                <a:solidFill>
                  <a:srgbClr val="3333FF"/>
                </a:solidFill>
              </a:rPr>
              <a:t>12</a:t>
            </a:r>
            <a:r>
              <a:rPr lang="zh-CN" altLang="en-US" sz="2400" dirty="0"/>
              <a:t>字节，可以确定在16位逻辑地址位中，低12位表示页内偏移，高4位表示页号，所以逻辑地址2A43H</a:t>
            </a:r>
            <a:r>
              <a:rPr lang="zh-CN" altLang="en-US" sz="2400" b="1" dirty="0">
                <a:latin typeface="方正粗黑宋简体" panose="02000000000000000000" pitchFamily="2" charset="-122"/>
                <a:ea typeface="方正粗黑宋简体" panose="02000000000000000000" pitchFamily="2" charset="-122"/>
              </a:rPr>
              <a:t>在页号为2的页面中</a:t>
            </a:r>
            <a:r>
              <a:rPr lang="zh-CN" altLang="en-US" sz="2400" dirty="0"/>
              <a:t>，且页内偏移为</a:t>
            </a:r>
            <a:r>
              <a:rPr lang="zh-CN" altLang="en-US" sz="2400" b="1" dirty="0"/>
              <a:t>A43H</a:t>
            </a:r>
            <a:r>
              <a:rPr lang="zh-CN" altLang="en-US" sz="2400" dirty="0"/>
              <a:t>。</a:t>
            </a:r>
          </a:p>
        </p:txBody>
      </p:sp>
      <p:sp>
        <p:nvSpPr>
          <p:cNvPr id="53252" name="Rectangle 3">
            <a:extLst>
              <a:ext uri="{FF2B5EF4-FFF2-40B4-BE49-F238E27FC236}">
                <a16:creationId xmlns:a16="http://schemas.microsoft.com/office/drawing/2014/main" id="{C41B377C-21E6-4AD7-BFCD-0F1554F0189E}"/>
              </a:ext>
            </a:extLst>
          </p:cNvPr>
          <p:cNvSpPr>
            <a:spLocks noChangeArrowheads="1"/>
          </p:cNvSpPr>
          <p:nvPr/>
        </p:nvSpPr>
        <p:spPr bwMode="auto">
          <a:xfrm>
            <a:off x="107950" y="333375"/>
            <a:ext cx="9036050" cy="295275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Wingdings" panose="05000000000000000000" pitchFamily="2" charset="2"/>
              <a:buChar char="l"/>
            </a:pPr>
            <a:r>
              <a:rPr lang="zh-CN" altLang="en-US" sz="2400"/>
              <a:t>因此，将逻辑地址转换为物理地址要完成</a:t>
            </a:r>
            <a:r>
              <a:rPr lang="zh-CN" altLang="en-US" sz="2400">
                <a:solidFill>
                  <a:srgbClr val="0000FF"/>
                </a:solidFill>
                <a:ea typeface="方正粗黑宋简体" panose="02000000000000000000" pitchFamily="2" charset="-122"/>
              </a:rPr>
              <a:t>两步工作</a:t>
            </a:r>
            <a:r>
              <a:rPr lang="zh-CN" altLang="en-US" sz="2400"/>
              <a:t>：</a:t>
            </a:r>
          </a:p>
          <a:p>
            <a:pPr eaLnBrk="1" hangingPunct="1">
              <a:lnSpc>
                <a:spcPct val="130000"/>
              </a:lnSpc>
              <a:buClr>
                <a:srgbClr val="FF3300"/>
              </a:buClr>
              <a:buFont typeface="Wingdings" panose="05000000000000000000" pitchFamily="2" charset="2"/>
              <a:buChar char="Ø"/>
            </a:pPr>
            <a:r>
              <a:rPr lang="zh-CN" altLang="en-US" sz="2000">
                <a:ea typeface="华文中宋" panose="02010600040101010101" pitchFamily="2" charset="-122"/>
              </a:rPr>
              <a:t>一是从逻辑地址获取所在的页号和页内偏移；</a:t>
            </a:r>
          </a:p>
          <a:p>
            <a:pPr eaLnBrk="1" hangingPunct="1">
              <a:lnSpc>
                <a:spcPct val="130000"/>
              </a:lnSpc>
              <a:buClr>
                <a:srgbClr val="FF3300"/>
              </a:buClr>
              <a:buFont typeface="Wingdings" panose="05000000000000000000" pitchFamily="2" charset="2"/>
              <a:buChar char="Ø"/>
            </a:pPr>
            <a:r>
              <a:rPr lang="zh-CN" altLang="en-US" sz="2000">
                <a:ea typeface="华文中宋" panose="02010600040101010101" pitchFamily="2" charset="-122"/>
              </a:rPr>
              <a:t>二是根据页号得到在主存中的块号。</a:t>
            </a:r>
          </a:p>
          <a:p>
            <a:pPr eaLnBrk="1" hangingPunct="1">
              <a:lnSpc>
                <a:spcPct val="130000"/>
              </a:lnSpc>
              <a:buFont typeface="Wingdings" panose="05000000000000000000" pitchFamily="2" charset="2"/>
              <a:buChar char="l"/>
            </a:pPr>
            <a:r>
              <a:rPr lang="zh-CN" altLang="en-US" sz="2400"/>
              <a:t>如何从逻辑地址获取所在的页号和页内偏移呢？这要用到页面的大小，根据页面的大小可以在逻辑地址中确定表示页内偏移的地址位数，剩下的则表示页号。</a:t>
            </a:r>
          </a:p>
        </p:txBody>
      </p:sp>
      <p:sp>
        <p:nvSpPr>
          <p:cNvPr id="53253" name="Rectangle 4">
            <a:extLst>
              <a:ext uri="{FF2B5EF4-FFF2-40B4-BE49-F238E27FC236}">
                <a16:creationId xmlns:a16="http://schemas.microsoft.com/office/drawing/2014/main" id="{B0AF0D68-E6DD-4C2F-B1C8-16DE5A3FD6C6}"/>
              </a:ext>
            </a:extLst>
          </p:cNvPr>
          <p:cNvSpPr>
            <a:spLocks noChangeArrowheads="1"/>
          </p:cNvSpPr>
          <p:nvPr/>
        </p:nvSpPr>
        <p:spPr bwMode="auto">
          <a:xfrm>
            <a:off x="3276600" y="3476625"/>
            <a:ext cx="5449888" cy="457200"/>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a:latin typeface="Arial" panose="020B0604020202020204" pitchFamily="34" charset="0"/>
              </a:rPr>
              <a:t>2A43H(</a:t>
            </a:r>
            <a:r>
              <a:rPr lang="zh-CN" altLang="en-US" sz="1800">
                <a:latin typeface="Arial" panose="020B0604020202020204" pitchFamily="34" charset="0"/>
              </a:rPr>
              <a:t>十六进制</a:t>
            </a:r>
            <a:r>
              <a:rPr lang="en-US" altLang="zh-CN" sz="1800">
                <a:latin typeface="Arial" panose="020B0604020202020204" pitchFamily="34" charset="0"/>
              </a:rPr>
              <a:t>) = </a:t>
            </a:r>
            <a:r>
              <a:rPr lang="en-US" altLang="zh-CN" sz="2400">
                <a:solidFill>
                  <a:srgbClr val="FF3300"/>
                </a:solidFill>
                <a:latin typeface="Arial" panose="020B0604020202020204" pitchFamily="34" charset="0"/>
              </a:rPr>
              <a:t>10</a:t>
            </a:r>
            <a:r>
              <a:rPr lang="en-US" altLang="zh-CN" sz="2400">
                <a:solidFill>
                  <a:srgbClr val="3333FF"/>
                </a:solidFill>
                <a:latin typeface="Arial" panose="020B0604020202020204" pitchFamily="34" charset="0"/>
              </a:rPr>
              <a:t>101001000011</a:t>
            </a:r>
            <a:r>
              <a:rPr lang="en-US" altLang="zh-CN" sz="1800">
                <a:latin typeface="Arial" panose="020B0604020202020204" pitchFamily="34" charset="0"/>
              </a:rPr>
              <a:t>(</a:t>
            </a:r>
            <a:r>
              <a:rPr lang="zh-CN" altLang="en-US" sz="1800">
                <a:latin typeface="Arial" panose="020B0604020202020204" pitchFamily="34" charset="0"/>
              </a:rPr>
              <a:t>二进制</a:t>
            </a:r>
            <a:r>
              <a:rPr lang="en-US" altLang="zh-CN" sz="1800">
                <a:latin typeface="Arial" panose="020B0604020202020204" pitchFamily="34" charset="0"/>
              </a:rPr>
              <a:t>)</a:t>
            </a:r>
            <a:endParaRPr lang="zh-CN" altLang="en-US" sz="1800">
              <a:latin typeface="Arial" panose="020B0604020202020204" pitchFamily="34" charset="0"/>
            </a:endParaRPr>
          </a:p>
        </p:txBody>
      </p:sp>
      <p:sp>
        <p:nvSpPr>
          <p:cNvPr id="53254" name="Line 5">
            <a:extLst>
              <a:ext uri="{FF2B5EF4-FFF2-40B4-BE49-F238E27FC236}">
                <a16:creationId xmlns:a16="http://schemas.microsoft.com/office/drawing/2014/main" id="{F9C1A6CC-5760-4F2D-A1A4-15B839515E0F}"/>
              </a:ext>
            </a:extLst>
          </p:cNvPr>
          <p:cNvSpPr>
            <a:spLocks noChangeShapeType="1"/>
          </p:cNvSpPr>
          <p:nvPr/>
        </p:nvSpPr>
        <p:spPr bwMode="auto">
          <a:xfrm>
            <a:off x="5867400" y="3933825"/>
            <a:ext cx="187325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255" name="Line 6">
            <a:extLst>
              <a:ext uri="{FF2B5EF4-FFF2-40B4-BE49-F238E27FC236}">
                <a16:creationId xmlns:a16="http://schemas.microsoft.com/office/drawing/2014/main" id="{B9B132D4-837F-4342-9C05-2EB32E5B941E}"/>
              </a:ext>
            </a:extLst>
          </p:cNvPr>
          <p:cNvSpPr>
            <a:spLocks noChangeShapeType="1"/>
          </p:cNvSpPr>
          <p:nvPr/>
        </p:nvSpPr>
        <p:spPr bwMode="auto">
          <a:xfrm>
            <a:off x="6804025" y="3933825"/>
            <a:ext cx="0" cy="22320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3256" name="Line 7">
            <a:extLst>
              <a:ext uri="{FF2B5EF4-FFF2-40B4-BE49-F238E27FC236}">
                <a16:creationId xmlns:a16="http://schemas.microsoft.com/office/drawing/2014/main" id="{AAC35ED4-BD0E-4A71-9A64-FF06EF185978}"/>
              </a:ext>
            </a:extLst>
          </p:cNvPr>
          <p:cNvSpPr>
            <a:spLocks noChangeShapeType="1"/>
          </p:cNvSpPr>
          <p:nvPr/>
        </p:nvSpPr>
        <p:spPr bwMode="auto">
          <a:xfrm flipH="1">
            <a:off x="3059113" y="3933825"/>
            <a:ext cx="2520950" cy="22320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灯片编号占位符 5">
            <a:extLst>
              <a:ext uri="{FF2B5EF4-FFF2-40B4-BE49-F238E27FC236}">
                <a16:creationId xmlns:a16="http://schemas.microsoft.com/office/drawing/2014/main" id="{E3106A9A-1072-4AD0-B581-0B3832FACFF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257B296-C386-457B-A289-0CE16EF68990}" type="slidenum">
              <a:rPr lang="zh-CN" altLang="en-US" sz="1000">
                <a:solidFill>
                  <a:srgbClr val="000066"/>
                </a:solidFill>
                <a:latin typeface="Times New Roman" panose="02020603050405020304" pitchFamily="18" charset="0"/>
              </a:rPr>
              <a:pPr algn="r" eaLnBrk="1" hangingPunct="1"/>
              <a:t>82</a:t>
            </a:fld>
            <a:endParaRPr lang="en-US" altLang="zh-CN" sz="1000">
              <a:solidFill>
                <a:srgbClr val="000066"/>
              </a:solidFill>
              <a:latin typeface="Times New Roman" panose="02020603050405020304" pitchFamily="18" charset="0"/>
            </a:endParaRPr>
          </a:p>
        </p:txBody>
      </p:sp>
      <p:sp>
        <p:nvSpPr>
          <p:cNvPr id="54275" name="Rectangle 3">
            <a:extLst>
              <a:ext uri="{FF2B5EF4-FFF2-40B4-BE49-F238E27FC236}">
                <a16:creationId xmlns:a16="http://schemas.microsoft.com/office/drawing/2014/main" id="{37B20CAE-7679-4E32-9896-62DBBE429BF5}"/>
              </a:ext>
            </a:extLst>
          </p:cNvPr>
          <p:cNvSpPr>
            <a:spLocks noGrp="1" noChangeArrowheads="1"/>
          </p:cNvSpPr>
          <p:nvPr>
            <p:ph type="body" idx="1"/>
          </p:nvPr>
        </p:nvSpPr>
        <p:spPr>
          <a:xfrm>
            <a:off x="0" y="837927"/>
            <a:ext cx="9144000" cy="3959225"/>
          </a:xfrm>
          <a:solidFill>
            <a:srgbClr val="CCFFFF"/>
          </a:solidFill>
        </p:spPr>
        <p:txBody>
          <a:bodyPr/>
          <a:lstStyle/>
          <a:p>
            <a:pPr eaLnBrk="1" hangingPunct="1">
              <a:lnSpc>
                <a:spcPct val="125000"/>
              </a:lnSpc>
              <a:buClr>
                <a:srgbClr val="0000FF"/>
              </a:buClr>
              <a:buFont typeface="Wingdings" panose="05000000000000000000" pitchFamily="2" charset="2"/>
              <a:buChar char="l"/>
            </a:pPr>
            <a:r>
              <a:rPr lang="zh-CN" altLang="en-US" sz="1600" dirty="0"/>
              <a:t>从逻辑地址获取所在的页号和页内偏移后，下面的工作就是</a:t>
            </a:r>
            <a:r>
              <a:rPr lang="zh-CN" altLang="en-US" sz="1800" b="1" dirty="0">
                <a:solidFill>
                  <a:srgbClr val="FF3300"/>
                </a:solidFill>
                <a:ea typeface="方正粗黑宋简体" panose="02000000000000000000" pitchFamily="2" charset="-122"/>
              </a:rPr>
              <a:t>如何得到页号在主存中相应的块号</a:t>
            </a:r>
            <a:r>
              <a:rPr lang="zh-CN" altLang="en-US" sz="1600" dirty="0"/>
              <a:t>。</a:t>
            </a:r>
            <a:r>
              <a:rPr lang="zh-CN" altLang="en-US" sz="1600" b="1" dirty="0">
                <a:solidFill>
                  <a:srgbClr val="0000FF"/>
                </a:solidFill>
                <a:ea typeface="方正粗黑宋简体" panose="02000000000000000000" pitchFamily="2" charset="-122"/>
              </a:rPr>
              <a:t>简单分页存储管理系统的地址转换机制</a:t>
            </a:r>
            <a:r>
              <a:rPr lang="zh-CN" altLang="en-US" sz="1600" dirty="0"/>
              <a:t>采用的是</a:t>
            </a:r>
            <a:r>
              <a:rPr lang="zh-CN" altLang="en-US" sz="1800" b="1" dirty="0">
                <a:solidFill>
                  <a:srgbClr val="FF3300"/>
                </a:solidFill>
                <a:ea typeface="方正粗黑宋简体" panose="02000000000000000000" pitchFamily="2" charset="-122"/>
              </a:rPr>
              <a:t>动态重定位技术</a:t>
            </a:r>
            <a:r>
              <a:rPr lang="zh-CN" altLang="en-US" sz="1600" dirty="0"/>
              <a:t>，</a:t>
            </a:r>
            <a:r>
              <a:rPr lang="zh-CN" altLang="en-US" sz="1800" b="1" dirty="0">
                <a:solidFill>
                  <a:srgbClr val="FF3300"/>
                </a:solidFill>
                <a:ea typeface="方正粗黑宋简体" panose="02000000000000000000" pitchFamily="2" charset="-122"/>
              </a:rPr>
              <a:t>指令在执行时动态地进行地址转换</a:t>
            </a:r>
            <a:r>
              <a:rPr lang="zh-CN" altLang="en-US" sz="1600" dirty="0"/>
              <a:t>。</a:t>
            </a:r>
          </a:p>
          <a:p>
            <a:pPr eaLnBrk="1" hangingPunct="1">
              <a:lnSpc>
                <a:spcPct val="125000"/>
              </a:lnSpc>
              <a:buClr>
                <a:srgbClr val="0000FF"/>
              </a:buClr>
              <a:buFont typeface="Wingdings" panose="05000000000000000000" pitchFamily="2" charset="2"/>
              <a:buChar char="l"/>
            </a:pPr>
            <a:r>
              <a:rPr lang="zh-CN" altLang="en-US" sz="1600" b="1" dirty="0">
                <a:ea typeface="华文行楷" panose="02010800040101010101" pitchFamily="2" charset="-122"/>
              </a:rPr>
              <a:t>由于程序以页面为单位存储，所以系统为每个页面建立一个重定位寄存器，这些重定位寄存器的集合称为页表。</a:t>
            </a:r>
          </a:p>
          <a:p>
            <a:pPr eaLnBrk="1" hangingPunct="1">
              <a:lnSpc>
                <a:spcPct val="125000"/>
              </a:lnSpc>
              <a:buClr>
                <a:srgbClr val="0000FF"/>
              </a:buClr>
              <a:buFont typeface="Wingdings" panose="05000000000000000000" pitchFamily="2" charset="2"/>
              <a:buChar char="l"/>
            </a:pPr>
            <a:r>
              <a:rPr lang="zh-CN" altLang="en-US" sz="1600" b="1" dirty="0">
                <a:ea typeface="华文行楷" panose="02010800040101010101" pitchFamily="2" charset="-122"/>
              </a:rPr>
              <a:t>页表将主存块和作业的页面联系起来，建立两者的对应关系，系统可以根据页表确定作业的页面应该装入哪个主存块中。</a:t>
            </a:r>
            <a:r>
              <a:rPr lang="zh-CN" altLang="en-US" sz="1600" dirty="0"/>
              <a:t>通常在主存中开辟存储区存放页表，并另外设立一个寄存器存放页表始址和页表长度信息，也把这个寄存器称为</a:t>
            </a:r>
            <a:r>
              <a:rPr lang="zh-CN" altLang="en-US" sz="1600" b="1" dirty="0">
                <a:solidFill>
                  <a:srgbClr val="0000FF"/>
                </a:solidFill>
                <a:ea typeface="方正粗黑宋简体" panose="02000000000000000000" pitchFamily="2" charset="-122"/>
              </a:rPr>
              <a:t>页表控制寄存器</a:t>
            </a:r>
            <a:r>
              <a:rPr lang="zh-CN" altLang="en-US" sz="1600" dirty="0"/>
              <a:t>。</a:t>
            </a:r>
          </a:p>
          <a:p>
            <a:pPr eaLnBrk="1" hangingPunct="1">
              <a:lnSpc>
                <a:spcPct val="125000"/>
              </a:lnSpc>
              <a:buClr>
                <a:srgbClr val="0000FF"/>
              </a:buClr>
              <a:buFont typeface="Wingdings" panose="05000000000000000000" pitchFamily="2" charset="2"/>
              <a:buChar char="l"/>
            </a:pPr>
            <a:r>
              <a:rPr lang="zh-CN" altLang="en-US" sz="1600" dirty="0"/>
              <a:t>当某作业被选中运行时，系统将为其建立一张页表，指出作业中各页面与主存块之间地对应关系。同时系统还需建立一张总的作业表，包括了所有占用主存的作业的页表始址及长度信息。　　</a:t>
            </a:r>
          </a:p>
        </p:txBody>
      </p:sp>
      <p:sp>
        <p:nvSpPr>
          <p:cNvPr id="54276" name="Rectangle 5">
            <a:extLst>
              <a:ext uri="{FF2B5EF4-FFF2-40B4-BE49-F238E27FC236}">
                <a16:creationId xmlns:a16="http://schemas.microsoft.com/office/drawing/2014/main" id="{1EA8945C-10B0-41B6-96F2-C36865E340FE}"/>
              </a:ext>
            </a:extLst>
          </p:cNvPr>
          <p:cNvSpPr>
            <a:spLocks noChangeArrowheads="1"/>
          </p:cNvSpPr>
          <p:nvPr/>
        </p:nvSpPr>
        <p:spPr bwMode="auto">
          <a:xfrm>
            <a:off x="0" y="4451126"/>
            <a:ext cx="9144000" cy="2362250"/>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buClr>
                <a:srgbClr val="FF3300"/>
              </a:buClr>
              <a:buFont typeface="Wingdings" panose="05000000000000000000" pitchFamily="2" charset="2"/>
              <a:buChar char="l"/>
            </a:pPr>
            <a:r>
              <a:rPr lang="zh-CN" altLang="en-US" sz="1800" b="0" dirty="0">
                <a:latin typeface="Arial" panose="020B0604020202020204" pitchFamily="34" charset="0"/>
              </a:rPr>
              <a:t>综上所述，简单分页存储管理的地址转换过程为：调度程序选择作业运行后，从作业表中获取该作业的页表始址和页表长度，并送入页表控制寄存器中。进行地址转换时，从页表控制寄存器中获取相应的页表始址就可以找到该作业的页表，然后根据逻辑地址所在的页号为索引查找到相应的块号。最后，根据转换关系式：        </a:t>
            </a:r>
          </a:p>
          <a:p>
            <a:pPr eaLnBrk="1" hangingPunct="1">
              <a:lnSpc>
                <a:spcPct val="125000"/>
              </a:lnSpc>
              <a:buClr>
                <a:srgbClr val="FF3300"/>
              </a:buClr>
              <a:buFont typeface="Wingdings" panose="05000000000000000000" pitchFamily="2" charset="2"/>
              <a:buNone/>
            </a:pPr>
            <a:r>
              <a:rPr lang="zh-CN" altLang="en-US" sz="1800" dirty="0">
                <a:latin typeface="Arial" panose="020B0604020202020204" pitchFamily="34" charset="0"/>
              </a:rPr>
              <a:t>                                      </a:t>
            </a:r>
            <a:r>
              <a:rPr lang="zh-CN" altLang="en-US" sz="2000" dirty="0">
                <a:solidFill>
                  <a:srgbClr val="0000FF"/>
                </a:solidFill>
                <a:latin typeface="方正粗黑宋简体" panose="02000000000000000000" pitchFamily="2" charset="-122"/>
                <a:ea typeface="方正粗黑宋简体" panose="02000000000000000000" pitchFamily="2" charset="-122"/>
              </a:rPr>
              <a:t>物理地址=块号×块长＋页内偏移 </a:t>
            </a:r>
          </a:p>
          <a:p>
            <a:pPr algn="ctr" eaLnBrk="1" hangingPunct="1">
              <a:lnSpc>
                <a:spcPct val="150000"/>
              </a:lnSpc>
              <a:spcBef>
                <a:spcPts val="600"/>
              </a:spcBef>
              <a:spcAft>
                <a:spcPts val="1800"/>
              </a:spcAft>
              <a:buClr>
                <a:srgbClr val="FF3300"/>
              </a:buClr>
              <a:buFont typeface="Wingdings" panose="05000000000000000000" pitchFamily="2" charset="2"/>
              <a:buNone/>
            </a:pPr>
            <a:r>
              <a:rPr lang="zh-CN" altLang="en-US" sz="1800" dirty="0">
                <a:solidFill>
                  <a:srgbClr val="FF0000"/>
                </a:solidFill>
                <a:latin typeface="Arial" panose="020B0604020202020204" pitchFamily="34" charset="0"/>
              </a:rPr>
              <a:t>计算出相应的物理地址。</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灯片编号占位符 5">
            <a:extLst>
              <a:ext uri="{FF2B5EF4-FFF2-40B4-BE49-F238E27FC236}">
                <a16:creationId xmlns:a16="http://schemas.microsoft.com/office/drawing/2014/main" id="{657F1857-10CA-458C-BFEA-3649133B6174}"/>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EFDC569-9026-4DDD-B748-5670505EEA2B}" type="slidenum">
              <a:rPr lang="zh-CN" altLang="en-US" sz="1000">
                <a:solidFill>
                  <a:srgbClr val="000066"/>
                </a:solidFill>
                <a:latin typeface="Times New Roman" panose="02020603050405020304" pitchFamily="18" charset="0"/>
              </a:rPr>
              <a:pPr algn="r" eaLnBrk="1" hangingPunct="1"/>
              <a:t>83</a:t>
            </a:fld>
            <a:endParaRPr lang="en-US" altLang="zh-CN" sz="1000">
              <a:solidFill>
                <a:srgbClr val="000066"/>
              </a:solidFill>
              <a:latin typeface="Times New Roman" panose="02020603050405020304" pitchFamily="18" charset="0"/>
            </a:endParaRPr>
          </a:p>
        </p:txBody>
      </p:sp>
      <p:sp>
        <p:nvSpPr>
          <p:cNvPr id="55299" name="Rectangle 2">
            <a:extLst>
              <a:ext uri="{FF2B5EF4-FFF2-40B4-BE49-F238E27FC236}">
                <a16:creationId xmlns:a16="http://schemas.microsoft.com/office/drawing/2014/main" id="{BD20992D-F8F8-48E2-B48F-1E6BA6883E2A}"/>
              </a:ext>
            </a:extLst>
          </p:cNvPr>
          <p:cNvSpPr>
            <a:spLocks noGrp="1" noChangeArrowheads="1"/>
          </p:cNvSpPr>
          <p:nvPr>
            <p:ph type="title"/>
          </p:nvPr>
        </p:nvSpPr>
        <p:spPr>
          <a:xfrm>
            <a:off x="107950" y="1054100"/>
            <a:ext cx="6480175" cy="387350"/>
          </a:xfrm>
        </p:spPr>
        <p:txBody>
          <a:bodyPr/>
          <a:lstStyle/>
          <a:p>
            <a:pPr algn="l" eaLnBrk="1" hangingPunct="1"/>
            <a:r>
              <a:rPr lang="zh-CN" altLang="en-US" sz="2000" dirty="0"/>
              <a:t>图</a:t>
            </a:r>
            <a:r>
              <a:rPr lang="en-US" altLang="zh-CN" sz="2000" dirty="0"/>
              <a:t>4-10</a:t>
            </a:r>
            <a:r>
              <a:rPr lang="zh-CN" altLang="en-US" sz="2000" dirty="0"/>
              <a:t>是简单分页存储管理的地址转换过程示意图。</a:t>
            </a:r>
          </a:p>
        </p:txBody>
      </p:sp>
      <p:pic>
        <p:nvPicPr>
          <p:cNvPr id="55300" name="Picture 8">
            <a:extLst>
              <a:ext uri="{FF2B5EF4-FFF2-40B4-BE49-F238E27FC236}">
                <a16:creationId xmlns:a16="http://schemas.microsoft.com/office/drawing/2014/main" id="{E86247C3-4501-47D7-B627-8201B0DFFE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1628775"/>
            <a:ext cx="5473700"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9">
            <a:extLst>
              <a:ext uri="{FF2B5EF4-FFF2-40B4-BE49-F238E27FC236}">
                <a16:creationId xmlns:a16="http://schemas.microsoft.com/office/drawing/2014/main" id="{A0055515-9ACA-4481-A1A5-4B369F602EBF}"/>
              </a:ext>
            </a:extLst>
          </p:cNvPr>
          <p:cNvSpPr txBox="1">
            <a:spLocks noChangeArrowheads="1"/>
          </p:cNvSpPr>
          <p:nvPr/>
        </p:nvSpPr>
        <p:spPr bwMode="auto">
          <a:xfrm>
            <a:off x="2987675" y="4897438"/>
            <a:ext cx="5184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4-10 </a:t>
            </a:r>
            <a:r>
              <a:rPr lang="zh-CN" altLang="en-US" sz="1800" b="0" dirty="0">
                <a:latin typeface="Arial" panose="020B0604020202020204" pitchFamily="34" charset="0"/>
              </a:rPr>
              <a:t>简单分页存储管理地址转换示意图</a:t>
            </a:r>
          </a:p>
        </p:txBody>
      </p:sp>
      <p:sp>
        <p:nvSpPr>
          <p:cNvPr id="55302" name="Text Box 10">
            <a:extLst>
              <a:ext uri="{FF2B5EF4-FFF2-40B4-BE49-F238E27FC236}">
                <a16:creationId xmlns:a16="http://schemas.microsoft.com/office/drawing/2014/main" id="{D4BAD3E6-0A8C-4295-8713-D23CB8290962}"/>
              </a:ext>
            </a:extLst>
          </p:cNvPr>
          <p:cNvSpPr txBox="1">
            <a:spLocks noChangeArrowheads="1"/>
          </p:cNvSpPr>
          <p:nvPr/>
        </p:nvSpPr>
        <p:spPr bwMode="auto">
          <a:xfrm>
            <a:off x="468313" y="5445125"/>
            <a:ext cx="8535987"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       在实际应用中，由于页内偏移和块内偏移相同，并且页面大小和块的大小相等，所以只要将相应的块号代替页号，逻辑地址就转换成相应的物理地址。</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灯片编号占位符 5">
            <a:extLst>
              <a:ext uri="{FF2B5EF4-FFF2-40B4-BE49-F238E27FC236}">
                <a16:creationId xmlns:a16="http://schemas.microsoft.com/office/drawing/2014/main" id="{2150FA21-6B07-4F14-A059-DD2838F833EA}"/>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33868D6-8D76-4603-B0ED-B1DF47014AAB}" type="slidenum">
              <a:rPr lang="zh-CN" altLang="en-US" sz="1000">
                <a:solidFill>
                  <a:srgbClr val="000066"/>
                </a:solidFill>
                <a:latin typeface="Times New Roman" panose="02020603050405020304" pitchFamily="18" charset="0"/>
              </a:rPr>
              <a:pPr algn="r" eaLnBrk="1" hangingPunct="1"/>
              <a:t>84</a:t>
            </a:fld>
            <a:endParaRPr lang="en-US" altLang="zh-CN" sz="1000">
              <a:solidFill>
                <a:srgbClr val="000066"/>
              </a:solidFill>
              <a:latin typeface="Times New Roman" panose="02020603050405020304" pitchFamily="18" charset="0"/>
            </a:endParaRPr>
          </a:p>
        </p:txBody>
      </p:sp>
      <p:sp>
        <p:nvSpPr>
          <p:cNvPr id="56323" name="Rectangle 3">
            <a:extLst>
              <a:ext uri="{FF2B5EF4-FFF2-40B4-BE49-F238E27FC236}">
                <a16:creationId xmlns:a16="http://schemas.microsoft.com/office/drawing/2014/main" id="{85CCA2F5-F640-4782-AE11-90F046AF393E}"/>
              </a:ext>
            </a:extLst>
          </p:cNvPr>
          <p:cNvSpPr>
            <a:spLocks noGrp="1" noChangeArrowheads="1"/>
          </p:cNvSpPr>
          <p:nvPr>
            <p:ph type="body" idx="1"/>
          </p:nvPr>
        </p:nvSpPr>
        <p:spPr>
          <a:xfrm>
            <a:off x="179388" y="908050"/>
            <a:ext cx="8785225" cy="4681538"/>
          </a:xfrm>
        </p:spPr>
        <p:txBody>
          <a:bodyPr/>
          <a:lstStyle/>
          <a:p>
            <a:pPr marL="360000" indent="-360000" eaLnBrk="1" hangingPunct="1">
              <a:lnSpc>
                <a:spcPct val="125000"/>
              </a:lnSpc>
              <a:spcBef>
                <a:spcPts val="0"/>
              </a:spcBef>
              <a:spcAft>
                <a:spcPts val="600"/>
              </a:spcAft>
              <a:buFont typeface="Arial" panose="020B0604020202020204" pitchFamily="34" charset="0"/>
              <a:buNone/>
            </a:pPr>
            <a:r>
              <a:rPr lang="zh-CN" altLang="en-US" sz="1800" b="1" dirty="0">
                <a:solidFill>
                  <a:srgbClr val="0000FF"/>
                </a:solidFill>
              </a:rPr>
              <a:t>【例</a:t>
            </a:r>
            <a:r>
              <a:rPr lang="en-US" altLang="zh-CN" sz="1800" b="1" dirty="0">
                <a:solidFill>
                  <a:srgbClr val="0000FF"/>
                </a:solidFill>
              </a:rPr>
              <a:t>4</a:t>
            </a:r>
            <a:r>
              <a:rPr lang="zh-CN" altLang="en-US" sz="1800" b="1" dirty="0">
                <a:solidFill>
                  <a:srgbClr val="0000FF"/>
                </a:solidFill>
              </a:rPr>
              <a:t>-5】 </a:t>
            </a:r>
            <a:r>
              <a:rPr lang="zh-CN" altLang="en-US" sz="1800" dirty="0"/>
              <a:t>如系统提供24位虚拟地址空间，主存为2</a:t>
            </a:r>
            <a:r>
              <a:rPr lang="zh-CN" altLang="en-US" sz="1800" baseline="30000" dirty="0"/>
              <a:t>18</a:t>
            </a:r>
            <a:r>
              <a:rPr lang="zh-CN" altLang="en-US" sz="1800" dirty="0"/>
              <a:t>B，采用简单分页存储管理，页面尺寸为1KB。现有一逻辑地址为AB6868H，该页面分得块号为40H，试说明如何得到相应的物理地址并给出物理地址。</a:t>
            </a:r>
          </a:p>
          <a:p>
            <a:pPr eaLnBrk="1" hangingPunct="1">
              <a:lnSpc>
                <a:spcPct val="125000"/>
              </a:lnSpc>
              <a:buFont typeface="Arial" panose="020B0604020202020204" pitchFamily="34" charset="0"/>
              <a:buNone/>
            </a:pPr>
            <a:endParaRPr lang="zh-CN" altLang="en-US" sz="1800" dirty="0"/>
          </a:p>
          <a:p>
            <a:pPr eaLnBrk="1" hangingPunct="1">
              <a:lnSpc>
                <a:spcPct val="125000"/>
              </a:lnSpc>
              <a:buFont typeface="Arial" panose="020B0604020202020204" pitchFamily="34" charset="0"/>
              <a:buNone/>
            </a:pPr>
            <a:r>
              <a:rPr lang="zh-CN" altLang="en-US" sz="1800" b="1" dirty="0"/>
              <a:t>       解答：</a:t>
            </a:r>
            <a:r>
              <a:rPr lang="zh-CN" altLang="en-US" sz="1800" dirty="0"/>
              <a:t>由页面尺寸为1KB确定逻辑地址的低10位表示页内偏移，高14位表示页号，所以逻辑地址AB6868H中页</a:t>
            </a:r>
            <a:r>
              <a:rPr lang="zh-CN" altLang="en-US" sz="2000" b="1" dirty="0"/>
              <a:t>内偏移为00 0110 1000</a:t>
            </a:r>
            <a:r>
              <a:rPr lang="zh-CN" altLang="en-US" sz="1800" dirty="0"/>
              <a:t>。又因为主存为2</a:t>
            </a:r>
            <a:r>
              <a:rPr lang="zh-CN" altLang="en-US" sz="1800" baseline="30000" dirty="0"/>
              <a:t>18</a:t>
            </a:r>
            <a:r>
              <a:rPr lang="zh-CN" altLang="en-US" sz="1800" dirty="0"/>
              <a:t>B，即有2</a:t>
            </a:r>
            <a:r>
              <a:rPr lang="zh-CN" altLang="en-US" sz="1800" baseline="30000" dirty="0"/>
              <a:t>18</a:t>
            </a:r>
            <a:r>
              <a:rPr lang="zh-CN" altLang="en-US" sz="1800" dirty="0"/>
              <a:t>/2</a:t>
            </a:r>
            <a:r>
              <a:rPr lang="zh-CN" altLang="en-US" sz="1800" baseline="30000" dirty="0"/>
              <a:t>10</a:t>
            </a:r>
            <a:r>
              <a:rPr lang="zh-CN" altLang="en-US" sz="1800" dirty="0"/>
              <a:t>=256个块，块号</a:t>
            </a:r>
            <a:r>
              <a:rPr lang="zh-CN" altLang="en-US" sz="1800" b="1" dirty="0">
                <a:solidFill>
                  <a:srgbClr val="FF3300"/>
                </a:solidFill>
              </a:rPr>
              <a:t>40H=64</a:t>
            </a:r>
            <a:r>
              <a:rPr lang="zh-CN" altLang="en-US" sz="1800" dirty="0"/>
              <a:t>没有超出主存页号范围，且页内偏移00 0110 1000没有超出页面尺寸大小，所以物理地址可以由块号40H代替页号得来：01 0000 00</a:t>
            </a:r>
            <a:r>
              <a:rPr lang="zh-CN" altLang="en-US" sz="2000" b="1" dirty="0">
                <a:solidFill>
                  <a:srgbClr val="FF3300"/>
                </a:solidFill>
              </a:rPr>
              <a:t>00</a:t>
            </a:r>
            <a:r>
              <a:rPr lang="zh-CN" altLang="en-US" sz="1800" dirty="0"/>
              <a:t> </a:t>
            </a:r>
            <a:r>
              <a:rPr lang="zh-CN" altLang="en-US" sz="2000" b="1" dirty="0">
                <a:solidFill>
                  <a:srgbClr val="FF3300"/>
                </a:solidFill>
              </a:rPr>
              <a:t>0110 1000</a:t>
            </a:r>
            <a:r>
              <a:rPr lang="zh-CN" altLang="en-US" sz="1800" dirty="0"/>
              <a:t>共18位。</a:t>
            </a:r>
          </a:p>
          <a:p>
            <a:pPr eaLnBrk="1" hangingPunct="1">
              <a:lnSpc>
                <a:spcPct val="125000"/>
              </a:lnSpc>
              <a:buFont typeface="Arial" panose="020B0604020202020204" pitchFamily="34" charset="0"/>
              <a:buNone/>
            </a:pPr>
            <a:r>
              <a:rPr lang="zh-CN" altLang="en-US" sz="1800" dirty="0"/>
              <a:t>                  </a:t>
            </a:r>
          </a:p>
          <a:p>
            <a:pPr eaLnBrk="1" hangingPunct="1">
              <a:lnSpc>
                <a:spcPct val="125000"/>
              </a:lnSpc>
              <a:buFont typeface="Arial" panose="020B0604020202020204" pitchFamily="34" charset="0"/>
              <a:buNone/>
            </a:pPr>
            <a:r>
              <a:rPr lang="zh-CN" altLang="en-US" sz="1800" dirty="0"/>
              <a:t>                 这类问题中要适当注意地址越界的问题，如块号的合法性，页内偏移是否越界，从而确保计算得到的是正确的物理地址。</a:t>
            </a:r>
          </a:p>
        </p:txBody>
      </p:sp>
      <p:sp>
        <p:nvSpPr>
          <p:cNvPr id="56324" name="Rectangle 2">
            <a:extLst>
              <a:ext uri="{FF2B5EF4-FFF2-40B4-BE49-F238E27FC236}">
                <a16:creationId xmlns:a16="http://schemas.microsoft.com/office/drawing/2014/main" id="{439F41AD-992D-4C3A-A31D-A78B85B3E53C}"/>
              </a:ext>
            </a:extLst>
          </p:cNvPr>
          <p:cNvSpPr>
            <a:spLocks noChangeArrowheads="1"/>
          </p:cNvSpPr>
          <p:nvPr/>
        </p:nvSpPr>
        <p:spPr bwMode="auto">
          <a:xfrm>
            <a:off x="1403350" y="5599113"/>
            <a:ext cx="65817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r>
              <a:rPr lang="en-US" altLang="zh-CN" sz="1800" b="0">
                <a:latin typeface="Arial" panose="020B0604020202020204" pitchFamily="34" charset="0"/>
              </a:rPr>
              <a:t>AB6868H(</a:t>
            </a:r>
            <a:r>
              <a:rPr lang="zh-CN" altLang="en-US" sz="1800" b="0">
                <a:latin typeface="Arial" panose="020B0604020202020204" pitchFamily="34" charset="0"/>
              </a:rPr>
              <a:t>十六进制</a:t>
            </a:r>
            <a:r>
              <a:rPr lang="en-US" altLang="zh-CN" sz="1800" b="0">
                <a:latin typeface="Arial" panose="020B0604020202020204" pitchFamily="34" charset="0"/>
              </a:rPr>
              <a:t>) = 10101011011010</a:t>
            </a:r>
            <a:r>
              <a:rPr lang="en-US" altLang="zh-CN" sz="2000">
                <a:solidFill>
                  <a:srgbClr val="FF3300"/>
                </a:solidFill>
                <a:latin typeface="Arial" panose="020B0604020202020204" pitchFamily="34" charset="0"/>
              </a:rPr>
              <a:t>0001101000</a:t>
            </a:r>
            <a:r>
              <a:rPr lang="en-US" altLang="zh-CN" sz="1800" b="0">
                <a:latin typeface="Arial" panose="020B0604020202020204" pitchFamily="34" charset="0"/>
              </a:rPr>
              <a:t>(</a:t>
            </a:r>
            <a:r>
              <a:rPr lang="zh-CN" altLang="en-US" sz="1800" b="0">
                <a:latin typeface="Arial" panose="020B0604020202020204" pitchFamily="34" charset="0"/>
              </a:rPr>
              <a:t>二进制</a:t>
            </a:r>
            <a:r>
              <a:rPr lang="en-US" altLang="zh-CN" sz="1800" b="0">
                <a:latin typeface="Arial" panose="020B0604020202020204" pitchFamily="34" charset="0"/>
              </a:rPr>
              <a:t>)</a:t>
            </a:r>
            <a:r>
              <a:rPr lang="en-US" altLang="zh-CN" sz="1800">
                <a:latin typeface="Arial" panose="020B0604020202020204" pitchFamily="34" charset="0"/>
              </a:rPr>
              <a:t> </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灯片编号占位符 5">
            <a:extLst>
              <a:ext uri="{FF2B5EF4-FFF2-40B4-BE49-F238E27FC236}">
                <a16:creationId xmlns:a16="http://schemas.microsoft.com/office/drawing/2014/main" id="{E62D9530-D2ED-4EF0-BBE3-2D166C2CAB5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BC96907-4E7E-4A8B-BFB1-CAA5D0DBF86E}" type="slidenum">
              <a:rPr lang="zh-CN" altLang="en-US" sz="1000">
                <a:solidFill>
                  <a:srgbClr val="000066"/>
                </a:solidFill>
                <a:latin typeface="Times New Roman" panose="02020603050405020304" pitchFamily="18" charset="0"/>
              </a:rPr>
              <a:pPr algn="r" eaLnBrk="1" hangingPunct="1"/>
              <a:t>85</a:t>
            </a:fld>
            <a:endParaRPr lang="en-US" altLang="zh-CN" sz="1000">
              <a:solidFill>
                <a:srgbClr val="000066"/>
              </a:solidFill>
              <a:latin typeface="Times New Roman" panose="02020603050405020304" pitchFamily="18" charset="0"/>
            </a:endParaRPr>
          </a:p>
        </p:txBody>
      </p:sp>
      <p:sp>
        <p:nvSpPr>
          <p:cNvPr id="58371" name="Rectangle 2">
            <a:extLst>
              <a:ext uri="{FF2B5EF4-FFF2-40B4-BE49-F238E27FC236}">
                <a16:creationId xmlns:a16="http://schemas.microsoft.com/office/drawing/2014/main" id="{CB337566-7947-4B0A-B16D-D4FE61A6F806}"/>
              </a:ext>
            </a:extLst>
          </p:cNvPr>
          <p:cNvSpPr>
            <a:spLocks noGrp="1" noChangeArrowheads="1"/>
          </p:cNvSpPr>
          <p:nvPr>
            <p:ph type="title"/>
          </p:nvPr>
        </p:nvSpPr>
        <p:spPr>
          <a:xfrm>
            <a:off x="2411413" y="116632"/>
            <a:ext cx="4608512" cy="650131"/>
          </a:xfrm>
        </p:spPr>
        <p:txBody>
          <a:bodyPr/>
          <a:lstStyle/>
          <a:p>
            <a:pPr algn="l" eaLnBrk="1" hangingPunct="1"/>
            <a:r>
              <a:rPr lang="en-US" altLang="zh-CN" sz="2400"/>
              <a:t>3.4.3 </a:t>
            </a:r>
            <a:r>
              <a:rPr lang="zh-CN" altLang="en-US" sz="2400"/>
              <a:t>相联存储器和快表</a:t>
            </a:r>
          </a:p>
        </p:txBody>
      </p:sp>
      <p:sp>
        <p:nvSpPr>
          <p:cNvPr id="58372" name="Rectangle 3">
            <a:extLst>
              <a:ext uri="{FF2B5EF4-FFF2-40B4-BE49-F238E27FC236}">
                <a16:creationId xmlns:a16="http://schemas.microsoft.com/office/drawing/2014/main" id="{DD2D7FA4-9FF2-4E81-AB9F-C0B022A64E38}"/>
              </a:ext>
            </a:extLst>
          </p:cNvPr>
          <p:cNvSpPr>
            <a:spLocks noGrp="1" noChangeArrowheads="1"/>
          </p:cNvSpPr>
          <p:nvPr>
            <p:ph type="body" idx="1"/>
          </p:nvPr>
        </p:nvSpPr>
        <p:spPr>
          <a:xfrm>
            <a:off x="107950" y="836712"/>
            <a:ext cx="8893175" cy="5689600"/>
          </a:xfrm>
          <a:solidFill>
            <a:srgbClr val="FFFFFF"/>
          </a:solidFill>
        </p:spPr>
        <p:txBody>
          <a:bodyPr/>
          <a:lstStyle/>
          <a:p>
            <a:pPr eaLnBrk="1" hangingPunct="1">
              <a:lnSpc>
                <a:spcPct val="125000"/>
              </a:lnSpc>
              <a:buClr>
                <a:srgbClr val="FF3300"/>
              </a:buClr>
              <a:buFont typeface="Wingdings" panose="05000000000000000000" pitchFamily="2" charset="2"/>
              <a:buChar char="l"/>
            </a:pPr>
            <a:r>
              <a:rPr lang="zh-CN" altLang="en-US" sz="1800" dirty="0"/>
              <a:t>在地址转换过程中，页表起到非常重要的作用。但</a:t>
            </a:r>
            <a:r>
              <a:rPr lang="zh-CN" altLang="en-US" sz="1800" b="1" u="sng" dirty="0">
                <a:latin typeface="Times New Roman" panose="02020603050405020304" pitchFamily="18" charset="0"/>
                <a:ea typeface="华文行楷" panose="02010800040101010101" pitchFamily="2" charset="-122"/>
              </a:rPr>
              <a:t>页表是存放在一组寄存器中，如果页表较多，则硬件花费代价很高，而且硬件的查找也要花费时间，如果把页表存放在主存中就可以减少这些开销</a:t>
            </a:r>
            <a:r>
              <a:rPr lang="zh-CN" altLang="en-US" sz="1800" dirty="0"/>
              <a:t>。</a:t>
            </a:r>
          </a:p>
          <a:p>
            <a:pPr eaLnBrk="1" hangingPunct="1">
              <a:lnSpc>
                <a:spcPct val="125000"/>
              </a:lnSpc>
              <a:buClr>
                <a:srgbClr val="0000FF"/>
              </a:buClr>
              <a:buFont typeface="Wingdings" panose="05000000000000000000" pitchFamily="2" charset="2"/>
              <a:buChar char="Ø"/>
            </a:pPr>
            <a:r>
              <a:rPr lang="zh-CN" altLang="en-US" sz="1800" dirty="0"/>
              <a:t>为了提高运算速度，通常设置一个专用的高速缓冲存储器，用来存放最近访问的部分页表，</a:t>
            </a:r>
            <a:r>
              <a:rPr lang="zh-CN" altLang="en-US" sz="1800" b="1" dirty="0">
                <a:ea typeface="方正粗黑宋简体" panose="02000000000000000000" pitchFamily="2" charset="-122"/>
              </a:rPr>
              <a:t>称高速缓冲存储器为相联存储器，存放在相联存储器中的页表称快表</a:t>
            </a:r>
            <a:r>
              <a:rPr lang="zh-CN" altLang="en-US" sz="1800" dirty="0"/>
              <a:t>。</a:t>
            </a:r>
            <a:r>
              <a:rPr lang="zh-CN" altLang="en-US" sz="1800" b="1" dirty="0">
                <a:solidFill>
                  <a:srgbClr val="0000FF"/>
                </a:solidFill>
                <a:ea typeface="方正粗黑宋简体" panose="02000000000000000000" pitchFamily="2" charset="-122"/>
              </a:rPr>
              <a:t>相联存储器的特点</a:t>
            </a:r>
            <a:r>
              <a:rPr lang="zh-CN" altLang="en-US" sz="1800" dirty="0"/>
              <a:t>是</a:t>
            </a:r>
            <a:r>
              <a:rPr lang="zh-CN" altLang="en-US" sz="1800" b="1" u="sng" dirty="0">
                <a:latin typeface="Times New Roman" panose="02020603050405020304" pitchFamily="18" charset="0"/>
                <a:ea typeface="华文行楷" panose="02010800040101010101" pitchFamily="2" charset="-122"/>
              </a:rPr>
              <a:t>存取时间小于主存，速度快造价高，一般容量较小</a:t>
            </a:r>
            <a:r>
              <a:rPr lang="zh-CN" altLang="en-US" sz="1800" dirty="0"/>
              <a:t>。根据程序执行的局部性特点，在一段时间内总是经常访问某些页面，把这些页面登记在快表中，将</a:t>
            </a:r>
            <a:r>
              <a:rPr lang="zh-CN" altLang="en-US" sz="1800" b="1" dirty="0">
                <a:solidFill>
                  <a:srgbClr val="0000FF"/>
                </a:solidFill>
                <a:ea typeface="方正粗黑宋简体" panose="02000000000000000000" pitchFamily="2" charset="-122"/>
              </a:rPr>
              <a:t>大大加快地址转换过程，提高指令执行的速度</a:t>
            </a:r>
            <a:r>
              <a:rPr lang="zh-CN" altLang="en-US" sz="1800" dirty="0"/>
              <a:t>。</a:t>
            </a:r>
          </a:p>
          <a:p>
            <a:pPr eaLnBrk="1" hangingPunct="1">
              <a:lnSpc>
                <a:spcPct val="125000"/>
              </a:lnSpc>
              <a:buClr>
                <a:srgbClr val="FF3300"/>
              </a:buClr>
              <a:buFont typeface="Wingdings" panose="05000000000000000000" pitchFamily="2" charset="2"/>
              <a:buChar char="l"/>
            </a:pPr>
            <a:r>
              <a:rPr lang="zh-CN" altLang="en-US" sz="1800" b="1" dirty="0">
                <a:solidFill>
                  <a:srgbClr val="0000FF"/>
                </a:solidFill>
                <a:ea typeface="方正粗黑宋简体" panose="02000000000000000000" pitchFamily="2" charset="-122"/>
              </a:rPr>
              <a:t>增加了快表后，地址转换过程为</a:t>
            </a:r>
            <a:r>
              <a:rPr lang="zh-CN" altLang="en-US" sz="1800" dirty="0"/>
              <a:t>：</a:t>
            </a:r>
            <a:r>
              <a:rPr lang="zh-CN" altLang="en-US" sz="1800" b="1" u="sng" dirty="0">
                <a:latin typeface="Times New Roman" panose="02020603050405020304" pitchFamily="18" charset="0"/>
                <a:ea typeface="华文行楷" panose="02010800040101010101" pitchFamily="2" charset="-122"/>
              </a:rPr>
              <a:t>从逻辑地址中得到页号，然后分别到快表和主存中的页表中去查找，如果在快表中找到页号对应的块号，则主存中页表查找工作停止，由找到的块号和页内偏移组合转换成物理地址；如果快表中没有，则继续在页表中查找，并且在找到后将该页信息登记到快表中。</a:t>
            </a:r>
          </a:p>
          <a:p>
            <a:pPr eaLnBrk="1" hangingPunct="1">
              <a:lnSpc>
                <a:spcPct val="125000"/>
              </a:lnSpc>
              <a:buClr>
                <a:srgbClr val="FF3300"/>
              </a:buClr>
              <a:buFont typeface="Wingdings" panose="05000000000000000000" pitchFamily="2" charset="2"/>
              <a:buChar char="l"/>
            </a:pPr>
            <a:r>
              <a:rPr lang="zh-CN" altLang="en-US" sz="1800" dirty="0"/>
              <a:t>采用主存中页表进行地址转换，必须</a:t>
            </a:r>
            <a:r>
              <a:rPr lang="zh-CN" altLang="en-US" sz="1800" b="1" dirty="0">
                <a:solidFill>
                  <a:srgbClr val="0000FF"/>
                </a:solidFill>
                <a:ea typeface="方正粗黑宋简体" panose="02000000000000000000" pitchFamily="2" charset="-122"/>
              </a:rPr>
              <a:t>访问两次主存</a:t>
            </a:r>
            <a:r>
              <a:rPr lang="zh-CN" altLang="en-US" sz="1800" dirty="0"/>
              <a:t>，</a:t>
            </a:r>
            <a:r>
              <a:rPr lang="zh-CN" altLang="en-US" sz="1800" b="1" dirty="0">
                <a:solidFill>
                  <a:srgbClr val="FF3300"/>
                </a:solidFill>
                <a:ea typeface="方正粗黑宋简体" panose="02000000000000000000" pitchFamily="2" charset="-122"/>
              </a:rPr>
              <a:t>一次</a:t>
            </a:r>
            <a:r>
              <a:rPr lang="zh-CN" altLang="en-US" sz="1800" dirty="0"/>
              <a:t>是按页号查询页表中的块号；</a:t>
            </a:r>
            <a:r>
              <a:rPr lang="zh-CN" altLang="en-US" sz="1800" b="1" dirty="0">
                <a:solidFill>
                  <a:srgbClr val="FF3300"/>
                </a:solidFill>
                <a:ea typeface="方正粗黑宋简体" panose="02000000000000000000" pitchFamily="2" charset="-122"/>
              </a:rPr>
              <a:t>二次</a:t>
            </a:r>
            <a:r>
              <a:rPr lang="zh-CN" altLang="en-US" sz="1800" dirty="0"/>
              <a:t>是根据计算出的物理地址到主存中进行读/写操作。</a:t>
            </a:r>
            <a:r>
              <a:rPr lang="zh-CN" altLang="en-US" sz="1800" b="1" dirty="0">
                <a:ea typeface="方正粗黑宋简体" panose="02000000000000000000" pitchFamily="2" charset="-122"/>
              </a:rPr>
              <a:t>采用相联存储器的方法后，快表的查询速度要远大于页表，有时可以忽略不计，从而地址转换时间大大减少了。</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灯片编号占位符 5">
            <a:extLst>
              <a:ext uri="{FF2B5EF4-FFF2-40B4-BE49-F238E27FC236}">
                <a16:creationId xmlns:a16="http://schemas.microsoft.com/office/drawing/2014/main" id="{6E393C4C-7C6E-4F39-88AC-DF9F3EA7CB17}"/>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5621AF06-5627-49F5-9800-4BFB4BF6EE8A}" type="slidenum">
              <a:rPr lang="zh-CN" altLang="en-US" sz="1000">
                <a:solidFill>
                  <a:srgbClr val="000066"/>
                </a:solidFill>
                <a:latin typeface="Times New Roman" panose="02020603050405020304" pitchFamily="18" charset="0"/>
              </a:rPr>
              <a:pPr algn="r" eaLnBrk="1" hangingPunct="1"/>
              <a:t>86</a:t>
            </a:fld>
            <a:endParaRPr lang="en-US" altLang="zh-CN" sz="1000">
              <a:solidFill>
                <a:srgbClr val="000066"/>
              </a:solidFill>
              <a:latin typeface="Times New Roman" panose="02020603050405020304" pitchFamily="18" charset="0"/>
            </a:endParaRPr>
          </a:p>
        </p:txBody>
      </p:sp>
      <p:sp>
        <p:nvSpPr>
          <p:cNvPr id="59395" name="Rectangle 3">
            <a:extLst>
              <a:ext uri="{FF2B5EF4-FFF2-40B4-BE49-F238E27FC236}">
                <a16:creationId xmlns:a16="http://schemas.microsoft.com/office/drawing/2014/main" id="{CCCEF76B-C84B-4E0E-95E7-7DD4AEE9BFD1}"/>
              </a:ext>
            </a:extLst>
          </p:cNvPr>
          <p:cNvSpPr>
            <a:spLocks noGrp="1" noChangeArrowheads="1"/>
          </p:cNvSpPr>
          <p:nvPr>
            <p:ph type="body" idx="1"/>
          </p:nvPr>
        </p:nvSpPr>
        <p:spPr>
          <a:xfrm>
            <a:off x="35496" y="980728"/>
            <a:ext cx="8893175" cy="4030662"/>
          </a:xfrm>
        </p:spPr>
        <p:txBody>
          <a:bodyPr/>
          <a:lstStyle/>
          <a:p>
            <a:pPr marL="360000" indent="-360000" eaLnBrk="1" hangingPunct="1">
              <a:lnSpc>
                <a:spcPct val="125000"/>
              </a:lnSpc>
              <a:spcBef>
                <a:spcPts val="0"/>
              </a:spcBef>
              <a:spcAft>
                <a:spcPts val="600"/>
              </a:spcAft>
              <a:buFont typeface="Arial" panose="020B0604020202020204" pitchFamily="34" charset="0"/>
              <a:buNone/>
            </a:pPr>
            <a:r>
              <a:rPr lang="zh-CN" altLang="en-US" sz="1800" b="1" dirty="0"/>
              <a:t>【例</a:t>
            </a:r>
            <a:r>
              <a:rPr lang="en-US" altLang="zh-CN" sz="1800" b="1" dirty="0"/>
              <a:t>4</a:t>
            </a:r>
            <a:r>
              <a:rPr lang="zh-CN" altLang="en-US" sz="1800" b="1" dirty="0"/>
              <a:t>-6】 </a:t>
            </a:r>
            <a:r>
              <a:rPr lang="zh-CN" altLang="en-US" sz="1800" dirty="0"/>
              <a:t>在简单分页存储管理系统中，假设页表全部存放在主存中，若一次访问主存要120微秒，问访问一个数据的时间是多少？如果增加一个快表，快表的开销是20微秒，快表的命中率是80%，访问一个数据的时间又为多少？</a:t>
            </a:r>
          </a:p>
          <a:p>
            <a:pPr eaLnBrk="1" hangingPunct="1">
              <a:lnSpc>
                <a:spcPct val="125000"/>
              </a:lnSpc>
              <a:buFont typeface="Arial" panose="020B0604020202020204" pitchFamily="34" charset="0"/>
              <a:buNone/>
            </a:pPr>
            <a:r>
              <a:rPr lang="zh-CN" altLang="en-US" sz="1800" dirty="0"/>
              <a:t>    </a:t>
            </a:r>
          </a:p>
          <a:p>
            <a:pPr eaLnBrk="1" hangingPunct="1">
              <a:lnSpc>
                <a:spcPct val="150000"/>
              </a:lnSpc>
              <a:buFont typeface="Arial" panose="020B0604020202020204" pitchFamily="34" charset="0"/>
              <a:buNone/>
            </a:pPr>
            <a:r>
              <a:rPr lang="zh-CN" altLang="en-US" sz="1800" dirty="0"/>
              <a:t>       </a:t>
            </a:r>
            <a:r>
              <a:rPr lang="zh-CN" altLang="en-US" sz="1800" b="1" dirty="0"/>
              <a:t>解答：</a:t>
            </a:r>
            <a:r>
              <a:rPr lang="zh-CN" altLang="en-US" sz="1800" dirty="0"/>
              <a:t>因为采用主存中页表进行地址转换，必须访问两次主存，所以页表全部存放在主存中访问一个数据的时间是：240微秒。第二个问题要分成两种情况考虑，一种是快表中找到了，命中率为80%，另一种是页表中找到了，命中率是20%，所以第二个问题中访问一个数据的时间是：（120＋20）×80%＋（120＋120＋20）×20%=174微秒。</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灯片编号占位符 5">
            <a:extLst>
              <a:ext uri="{FF2B5EF4-FFF2-40B4-BE49-F238E27FC236}">
                <a16:creationId xmlns:a16="http://schemas.microsoft.com/office/drawing/2014/main" id="{DEDAB344-7251-42B5-BED6-86F5DD895F11}"/>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4E7C27A-46F7-4F18-8128-C16B507F48A3}" type="slidenum">
              <a:rPr lang="zh-CN" altLang="en-US" sz="1000">
                <a:solidFill>
                  <a:srgbClr val="000066"/>
                </a:solidFill>
                <a:latin typeface="Times New Roman" panose="02020603050405020304" pitchFamily="18" charset="0"/>
              </a:rPr>
              <a:pPr algn="r" eaLnBrk="1" hangingPunct="1"/>
              <a:t>87</a:t>
            </a:fld>
            <a:endParaRPr lang="en-US" altLang="zh-CN" sz="1000">
              <a:solidFill>
                <a:srgbClr val="000066"/>
              </a:solidFill>
              <a:latin typeface="Times New Roman" panose="02020603050405020304" pitchFamily="18" charset="0"/>
            </a:endParaRPr>
          </a:p>
        </p:txBody>
      </p:sp>
      <p:sp>
        <p:nvSpPr>
          <p:cNvPr id="60419" name="Rectangle 2">
            <a:extLst>
              <a:ext uri="{FF2B5EF4-FFF2-40B4-BE49-F238E27FC236}">
                <a16:creationId xmlns:a16="http://schemas.microsoft.com/office/drawing/2014/main" id="{24DF2D2D-9B6B-4FA2-AF85-D5D4F596871D}"/>
              </a:ext>
            </a:extLst>
          </p:cNvPr>
          <p:cNvSpPr>
            <a:spLocks noGrp="1" noChangeArrowheads="1"/>
          </p:cNvSpPr>
          <p:nvPr>
            <p:ph type="title"/>
          </p:nvPr>
        </p:nvSpPr>
        <p:spPr>
          <a:xfrm>
            <a:off x="2411413" y="0"/>
            <a:ext cx="4608512" cy="766763"/>
          </a:xfrm>
        </p:spPr>
        <p:txBody>
          <a:bodyPr/>
          <a:lstStyle/>
          <a:p>
            <a:pPr algn="l" eaLnBrk="1" hangingPunct="1"/>
            <a:r>
              <a:rPr lang="en-US" altLang="zh-CN" sz="2400" dirty="0"/>
              <a:t>4.4 </a:t>
            </a:r>
            <a:r>
              <a:rPr lang="zh-CN" altLang="en-US" sz="2400" dirty="0"/>
              <a:t>页的分配与回收</a:t>
            </a:r>
          </a:p>
        </p:txBody>
      </p:sp>
      <p:sp>
        <p:nvSpPr>
          <p:cNvPr id="60420" name="Rectangle 3">
            <a:extLst>
              <a:ext uri="{FF2B5EF4-FFF2-40B4-BE49-F238E27FC236}">
                <a16:creationId xmlns:a16="http://schemas.microsoft.com/office/drawing/2014/main" id="{0BBD5C42-2C78-4528-9471-B9A8024ABEE5}"/>
              </a:ext>
            </a:extLst>
          </p:cNvPr>
          <p:cNvSpPr>
            <a:spLocks noGrp="1" noChangeArrowheads="1"/>
          </p:cNvSpPr>
          <p:nvPr>
            <p:ph type="body" idx="1"/>
          </p:nvPr>
        </p:nvSpPr>
        <p:spPr>
          <a:xfrm>
            <a:off x="0" y="1052513"/>
            <a:ext cx="8893175" cy="4678362"/>
          </a:xfrm>
        </p:spPr>
        <p:txBody>
          <a:bodyPr/>
          <a:lstStyle/>
          <a:p>
            <a:pPr eaLnBrk="1" hangingPunct="1">
              <a:lnSpc>
                <a:spcPct val="135000"/>
              </a:lnSpc>
              <a:buFont typeface="Arial" panose="020B0604020202020204" pitchFamily="34" charset="0"/>
              <a:buNone/>
            </a:pPr>
            <a:r>
              <a:rPr lang="zh-CN" altLang="en-US" sz="1800"/>
              <a:t>　　　   前面讨论简单分页存储管理时，主要围绕它的基本工作原理展开，关心的是作业如何装入主存。这一节要讨论的是</a:t>
            </a:r>
            <a:r>
              <a:rPr lang="zh-CN" altLang="en-US" sz="1800" b="1">
                <a:solidFill>
                  <a:srgbClr val="0000FF"/>
                </a:solidFill>
                <a:ea typeface="方正粗黑宋简体" panose="02000000000000000000" pitchFamily="2" charset="-122"/>
              </a:rPr>
              <a:t>在简单分页存储管理系统中，主存空间如何分配和回收，即系统通过何种方式来表示哪些主存块已分配，哪些未分配，当前剩余空闲块有多少，当某作业申请主存空间时，系统采用何种方法来分配主存空闲块；以及当一作业运行结束，如何回收它所占用的主存块。</a:t>
            </a:r>
          </a:p>
          <a:p>
            <a:pPr eaLnBrk="1" hangingPunct="1">
              <a:lnSpc>
                <a:spcPct val="135000"/>
              </a:lnSpc>
              <a:buFont typeface="Arial" panose="020B0604020202020204" pitchFamily="34" charset="0"/>
              <a:buNone/>
            </a:pPr>
            <a:r>
              <a:rPr lang="zh-CN" altLang="en-US" sz="1800"/>
              <a:t>　　　   通常采用主存分配表来记录主存空间分配情况，这里我们用位示图来表示它。位示图中的每一位与一个主存块对应，其值为0时，表示对应的主存块空闲；其值为1时，表示对应的主存块已分配。通常在位示图中增加一个或几个字节来记录主存中当前剩余的空闲位数，方便系统分配。如图3-11表示的是采用8个32位长的字来表示256个主存分区，另一个字节记录当前剩余的空闲块数。其中操作系统已分配的主存块对应的位置置为1，未分配的置为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灯片编号占位符 5">
            <a:extLst>
              <a:ext uri="{FF2B5EF4-FFF2-40B4-BE49-F238E27FC236}">
                <a16:creationId xmlns:a16="http://schemas.microsoft.com/office/drawing/2014/main" id="{211B433E-E5ED-4B1E-B147-819520D8A094}"/>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101458AA-246B-4189-A7EC-646741826E5C}" type="slidenum">
              <a:rPr lang="zh-CN" altLang="en-US" sz="1000">
                <a:solidFill>
                  <a:srgbClr val="000066"/>
                </a:solidFill>
                <a:latin typeface="Times New Roman" panose="02020603050405020304" pitchFamily="18" charset="0"/>
              </a:rPr>
              <a:pPr algn="r" eaLnBrk="1" hangingPunct="1"/>
              <a:t>88</a:t>
            </a:fld>
            <a:endParaRPr lang="en-US" altLang="zh-CN" sz="1000">
              <a:solidFill>
                <a:srgbClr val="000066"/>
              </a:solidFill>
              <a:latin typeface="Times New Roman" panose="02020603050405020304" pitchFamily="18" charset="0"/>
            </a:endParaRPr>
          </a:p>
        </p:txBody>
      </p:sp>
      <p:pic>
        <p:nvPicPr>
          <p:cNvPr id="61443" name="Picture 7" descr="图片1">
            <a:extLst>
              <a:ext uri="{FF2B5EF4-FFF2-40B4-BE49-F238E27FC236}">
                <a16:creationId xmlns:a16="http://schemas.microsoft.com/office/drawing/2014/main" id="{240B321D-0E1B-4B12-9DDA-429336D18F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1444625"/>
            <a:ext cx="4392613" cy="212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Text Box 8">
            <a:extLst>
              <a:ext uri="{FF2B5EF4-FFF2-40B4-BE49-F238E27FC236}">
                <a16:creationId xmlns:a16="http://schemas.microsoft.com/office/drawing/2014/main" id="{84F34B68-388C-4446-B715-71DD27142F9D}"/>
              </a:ext>
            </a:extLst>
          </p:cNvPr>
          <p:cNvSpPr txBox="1">
            <a:spLocks noChangeArrowheads="1"/>
          </p:cNvSpPr>
          <p:nvPr/>
        </p:nvSpPr>
        <p:spPr bwMode="auto">
          <a:xfrm>
            <a:off x="4140200" y="1084263"/>
            <a:ext cx="49688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 0      1                                           30   31</a:t>
            </a:r>
          </a:p>
        </p:txBody>
      </p:sp>
      <p:sp>
        <p:nvSpPr>
          <p:cNvPr id="61445" name="Text Box 9">
            <a:extLst>
              <a:ext uri="{FF2B5EF4-FFF2-40B4-BE49-F238E27FC236}">
                <a16:creationId xmlns:a16="http://schemas.microsoft.com/office/drawing/2014/main" id="{1F0D550D-645E-410B-A4EC-575CC11C3DCA}"/>
              </a:ext>
            </a:extLst>
          </p:cNvPr>
          <p:cNvSpPr txBox="1">
            <a:spLocks noChangeArrowheads="1"/>
          </p:cNvSpPr>
          <p:nvPr/>
        </p:nvSpPr>
        <p:spPr bwMode="auto">
          <a:xfrm>
            <a:off x="3681413" y="1371600"/>
            <a:ext cx="53022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0</a:t>
            </a:r>
          </a:p>
          <a:p>
            <a:pPr eaLnBrk="1" hangingPunct="1">
              <a:spcBef>
                <a:spcPct val="0"/>
              </a:spcBef>
              <a:buFont typeface="Arial" panose="020B0604020202020204" pitchFamily="34" charset="0"/>
              <a:buNone/>
            </a:pPr>
            <a:r>
              <a:rPr lang="zh-CN" altLang="en-US" sz="1800" b="0">
                <a:latin typeface="Arial" panose="020B0604020202020204" pitchFamily="34" charset="0"/>
              </a:rPr>
              <a:t>1</a:t>
            </a:r>
          </a:p>
          <a:p>
            <a:pPr eaLnBrk="1" hangingPunct="1">
              <a:spcBef>
                <a:spcPct val="0"/>
              </a:spcBef>
              <a:buFont typeface="Arial" panose="020B0604020202020204" pitchFamily="34" charset="0"/>
              <a:buNone/>
            </a:pPr>
            <a:endParaRPr lang="zh-CN" altLang="en-US" sz="1800" b="0">
              <a:latin typeface="Arial" panose="020B0604020202020204" pitchFamily="34" charset="0"/>
            </a:endParaRPr>
          </a:p>
          <a:p>
            <a:pPr eaLnBrk="1" hangingPunct="1">
              <a:spcBef>
                <a:spcPct val="0"/>
              </a:spcBef>
              <a:buFont typeface="Arial" panose="020B0604020202020204" pitchFamily="34" charset="0"/>
              <a:buNone/>
            </a:pPr>
            <a:endParaRPr lang="zh-CN" altLang="en-US" sz="1800" b="0">
              <a:latin typeface="Arial" panose="020B0604020202020204" pitchFamily="34" charset="0"/>
            </a:endParaRPr>
          </a:p>
          <a:p>
            <a:pPr eaLnBrk="1" hangingPunct="1">
              <a:spcBef>
                <a:spcPct val="0"/>
              </a:spcBef>
              <a:buFont typeface="Arial" panose="020B0604020202020204" pitchFamily="34" charset="0"/>
              <a:buNone/>
            </a:pPr>
            <a:r>
              <a:rPr lang="zh-CN" altLang="en-US" sz="1800" b="0">
                <a:latin typeface="Arial" panose="020B0604020202020204" pitchFamily="34" charset="0"/>
              </a:rPr>
              <a:t>7</a:t>
            </a:r>
          </a:p>
        </p:txBody>
      </p:sp>
      <p:sp>
        <p:nvSpPr>
          <p:cNvPr id="61446" name="Text Box 10">
            <a:extLst>
              <a:ext uri="{FF2B5EF4-FFF2-40B4-BE49-F238E27FC236}">
                <a16:creationId xmlns:a16="http://schemas.microsoft.com/office/drawing/2014/main" id="{318812AD-721D-44E8-93E6-7096D3948EA2}"/>
              </a:ext>
            </a:extLst>
          </p:cNvPr>
          <p:cNvSpPr txBox="1">
            <a:spLocks noChangeArrowheads="1"/>
          </p:cNvSpPr>
          <p:nvPr/>
        </p:nvSpPr>
        <p:spPr bwMode="auto">
          <a:xfrm>
            <a:off x="4995863" y="3709988"/>
            <a:ext cx="39703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4-11  </a:t>
            </a:r>
            <a:r>
              <a:rPr lang="zh-CN" altLang="en-US" sz="1800" b="0" dirty="0">
                <a:latin typeface="Arial" panose="020B0604020202020204" pitchFamily="34" charset="0"/>
              </a:rPr>
              <a:t>位示图表示实例</a:t>
            </a:r>
          </a:p>
        </p:txBody>
      </p:sp>
      <p:sp>
        <p:nvSpPr>
          <p:cNvPr id="61447" name="Text Box 11">
            <a:extLst>
              <a:ext uri="{FF2B5EF4-FFF2-40B4-BE49-F238E27FC236}">
                <a16:creationId xmlns:a16="http://schemas.microsoft.com/office/drawing/2014/main" id="{125A5A8E-D7DD-43DF-A52A-6D02431425AD}"/>
              </a:ext>
            </a:extLst>
          </p:cNvPr>
          <p:cNvSpPr txBox="1">
            <a:spLocks noChangeArrowheads="1"/>
          </p:cNvSpPr>
          <p:nvPr/>
        </p:nvSpPr>
        <p:spPr bwMode="auto">
          <a:xfrm>
            <a:off x="0" y="4076700"/>
            <a:ext cx="9109075" cy="2492375"/>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spcBef>
                <a:spcPct val="0"/>
              </a:spcBef>
              <a:buClr>
                <a:srgbClr val="FF3300"/>
              </a:buClr>
              <a:buFont typeface="Wingdings" panose="05000000000000000000" pitchFamily="2" charset="2"/>
              <a:buChar char="l"/>
            </a:pPr>
            <a:r>
              <a:rPr lang="zh-CN" altLang="en-US" sz="1800" b="0">
                <a:latin typeface="Arial" panose="020B0604020202020204" pitchFamily="34" charset="0"/>
              </a:rPr>
              <a:t>基于位示图的表示方法，简单分页存储管理的主存块的</a:t>
            </a:r>
            <a:r>
              <a:rPr lang="zh-CN" altLang="en-US" sz="1800">
                <a:solidFill>
                  <a:srgbClr val="0000FF"/>
                </a:solidFill>
                <a:latin typeface="Arial" panose="020B0604020202020204" pitchFamily="34" charset="0"/>
                <a:ea typeface="方正粗黑宋简体" panose="02000000000000000000" pitchFamily="2" charset="-122"/>
              </a:rPr>
              <a:t>分配算法</a:t>
            </a:r>
            <a:r>
              <a:rPr lang="zh-CN" altLang="en-US" sz="1800" b="0">
                <a:latin typeface="Arial" panose="020B0604020202020204" pitchFamily="34" charset="0"/>
              </a:rPr>
              <a:t>是：</a:t>
            </a:r>
            <a:r>
              <a:rPr lang="zh-CN" altLang="en-US" sz="1800">
                <a:solidFill>
                  <a:srgbClr val="0000FF"/>
                </a:solidFill>
                <a:latin typeface="Arial" panose="020B0604020202020204" pitchFamily="34" charset="0"/>
                <a:ea typeface="方正粗黑宋简体" panose="02000000000000000000" pitchFamily="2" charset="-122"/>
              </a:rPr>
              <a:t>先</a:t>
            </a:r>
            <a:r>
              <a:rPr lang="zh-CN" altLang="en-US" sz="1800">
                <a:latin typeface="Arial" panose="020B0604020202020204" pitchFamily="34" charset="0"/>
                <a:ea typeface="华文行楷" panose="02010800040101010101" pitchFamily="2" charset="-122"/>
              </a:rPr>
              <a:t>查看空闲块数是否满足作业的需求，若不能满足，则作业等待</a:t>
            </a:r>
            <a:r>
              <a:rPr lang="zh-CN" altLang="en-US" sz="1800" b="0">
                <a:latin typeface="Arial" panose="020B0604020202020204" pitchFamily="34" charset="0"/>
              </a:rPr>
              <a:t>；</a:t>
            </a:r>
            <a:r>
              <a:rPr lang="zh-CN" altLang="en-US" sz="1800">
                <a:solidFill>
                  <a:srgbClr val="0000FF"/>
                </a:solidFill>
                <a:latin typeface="Arial" panose="020B0604020202020204" pitchFamily="34" charset="0"/>
                <a:ea typeface="方正粗黑宋简体" panose="02000000000000000000" pitchFamily="2" charset="-122"/>
              </a:rPr>
              <a:t>否则</a:t>
            </a:r>
            <a:r>
              <a:rPr lang="zh-CN" altLang="en-US" sz="1800" b="0">
                <a:latin typeface="Arial" panose="020B0604020202020204" pitchFamily="34" charset="0"/>
              </a:rPr>
              <a:t>，</a:t>
            </a:r>
            <a:r>
              <a:rPr lang="zh-CN" altLang="en-US" sz="1800">
                <a:latin typeface="Arial" panose="020B0604020202020204" pitchFamily="34" charset="0"/>
                <a:ea typeface="华文行楷" panose="02010800040101010101" pitchFamily="2" charset="-122"/>
              </a:rPr>
              <a:t>则查寻位示图，找到为“0”的那一位，置为已分配标识，并从空闲块数减去本次分配块数</a:t>
            </a:r>
            <a:r>
              <a:rPr lang="zh-CN" altLang="en-US" sz="1800" b="0">
                <a:latin typeface="Arial" panose="020B0604020202020204" pitchFamily="34" charset="0"/>
              </a:rPr>
              <a:t>。</a:t>
            </a:r>
            <a:r>
              <a:rPr lang="zh-CN" altLang="en-US" sz="1800">
                <a:solidFill>
                  <a:srgbClr val="0000FF"/>
                </a:solidFill>
                <a:latin typeface="Arial" panose="020B0604020202020204" pitchFamily="34" charset="0"/>
                <a:ea typeface="方正粗黑宋简体" panose="02000000000000000000" pitchFamily="2" charset="-122"/>
              </a:rPr>
              <a:t>同时</a:t>
            </a:r>
            <a:r>
              <a:rPr lang="zh-CN" altLang="en-US" sz="1800">
                <a:latin typeface="Arial" panose="020B0604020202020204" pitchFamily="34" charset="0"/>
                <a:ea typeface="华文行楷" panose="02010800040101010101" pitchFamily="2" charset="-122"/>
              </a:rPr>
              <a:t>按照转换方法计算出该位对应的主存块号，填入作业的页表，将作业装入这些块中</a:t>
            </a:r>
            <a:r>
              <a:rPr lang="zh-CN" altLang="en-US" sz="1800" b="0">
                <a:latin typeface="Arial" panose="020B0604020202020204" pitchFamily="34" charset="0"/>
              </a:rPr>
              <a:t>。</a:t>
            </a:r>
          </a:p>
          <a:p>
            <a:pPr eaLnBrk="1" hangingPunct="1">
              <a:lnSpc>
                <a:spcPct val="125000"/>
              </a:lnSpc>
              <a:spcBef>
                <a:spcPct val="0"/>
              </a:spcBef>
              <a:buClr>
                <a:srgbClr val="FF3300"/>
              </a:buClr>
              <a:buFont typeface="Wingdings" panose="05000000000000000000" pitchFamily="2" charset="2"/>
              <a:buChar char="l"/>
            </a:pPr>
            <a:r>
              <a:rPr lang="zh-CN" altLang="en-US" sz="1800" b="0">
                <a:latin typeface="Arial" panose="020B0604020202020204" pitchFamily="34" charset="0"/>
              </a:rPr>
              <a:t>简单分页存储管理的主存块的</a:t>
            </a:r>
            <a:r>
              <a:rPr lang="zh-CN" altLang="en-US" sz="1800">
                <a:solidFill>
                  <a:srgbClr val="0000FF"/>
                </a:solidFill>
                <a:latin typeface="Arial" panose="020B0604020202020204" pitchFamily="34" charset="0"/>
                <a:ea typeface="方正粗黑宋简体" panose="02000000000000000000" pitchFamily="2" charset="-122"/>
              </a:rPr>
              <a:t>回收算法</a:t>
            </a:r>
            <a:r>
              <a:rPr lang="zh-CN" altLang="en-US" sz="1800" b="0">
                <a:latin typeface="Arial" panose="020B0604020202020204" pitchFamily="34" charset="0"/>
              </a:rPr>
              <a:t>是：</a:t>
            </a:r>
            <a:r>
              <a:rPr lang="zh-CN" altLang="en-US" sz="1800">
                <a:latin typeface="Arial" panose="020B0604020202020204" pitchFamily="34" charset="0"/>
                <a:ea typeface="华文行楷" panose="02010800040101010101" pitchFamily="2" charset="-122"/>
              </a:rPr>
              <a:t>当作业执行结束，系统应回收该作业所占用的主存块</a:t>
            </a:r>
            <a:r>
              <a:rPr lang="zh-CN" altLang="en-US" sz="1800" b="0">
                <a:latin typeface="Arial" panose="020B0604020202020204" pitchFamily="34" charset="0"/>
              </a:rPr>
              <a:t>。根据回收的主存块号计算出该块在位示图中对应的位，将其值改为0，把回收的主存块数加入到空闲块数中。</a:t>
            </a:r>
          </a:p>
        </p:txBody>
      </p:sp>
      <p:sp>
        <p:nvSpPr>
          <p:cNvPr id="61448" name="Text Box 12">
            <a:extLst>
              <a:ext uri="{FF2B5EF4-FFF2-40B4-BE49-F238E27FC236}">
                <a16:creationId xmlns:a16="http://schemas.microsoft.com/office/drawing/2014/main" id="{5E963288-24B7-4D5B-9015-43011FA962E6}"/>
              </a:ext>
            </a:extLst>
          </p:cNvPr>
          <p:cNvSpPr txBox="1">
            <a:spLocks noChangeArrowheads="1"/>
          </p:cNvSpPr>
          <p:nvPr/>
        </p:nvSpPr>
        <p:spPr bwMode="auto">
          <a:xfrm>
            <a:off x="755650" y="1309688"/>
            <a:ext cx="2533650" cy="291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spcBef>
                <a:spcPct val="0"/>
              </a:spcBef>
              <a:buFont typeface="Arial" panose="020B0604020202020204" pitchFamily="34" charset="0"/>
              <a:buNone/>
            </a:pPr>
            <a:r>
              <a:rPr lang="zh-CN" altLang="en-US" sz="1800">
                <a:solidFill>
                  <a:srgbClr val="0000FF"/>
                </a:solidFill>
                <a:latin typeface="Arial" panose="020B0604020202020204" pitchFamily="34" charset="0"/>
                <a:ea typeface="方正粗黑宋简体" panose="02000000000000000000" pitchFamily="2" charset="-122"/>
              </a:rPr>
              <a:t>优点</a:t>
            </a:r>
            <a:r>
              <a:rPr lang="zh-CN" altLang="en-US" sz="1800" b="0">
                <a:latin typeface="Arial" panose="020B0604020202020204" pitchFamily="34" charset="0"/>
              </a:rPr>
              <a:t>是</a:t>
            </a:r>
            <a:r>
              <a:rPr lang="zh-CN" altLang="en-US" sz="1800">
                <a:solidFill>
                  <a:srgbClr val="FF3300"/>
                </a:solidFill>
                <a:latin typeface="Arial" panose="020B0604020202020204" pitchFamily="34" charset="0"/>
                <a:ea typeface="黑体" panose="02010609060101010101" pitchFamily="49" charset="-122"/>
              </a:rPr>
              <a:t>占用主存空间小，可常驻内存，有利于系统分配内存空间</a:t>
            </a:r>
            <a:r>
              <a:rPr lang="zh-CN" altLang="en-US" sz="1800" b="0">
                <a:latin typeface="Arial" panose="020B0604020202020204" pitchFamily="34" charset="0"/>
              </a:rPr>
              <a:t>。</a:t>
            </a:r>
          </a:p>
          <a:p>
            <a:pPr eaLnBrk="1" hangingPunct="1">
              <a:lnSpc>
                <a:spcPct val="125000"/>
              </a:lnSpc>
              <a:spcBef>
                <a:spcPct val="0"/>
              </a:spcBef>
              <a:buFont typeface="Arial" panose="020B0604020202020204" pitchFamily="34" charset="0"/>
              <a:buNone/>
            </a:pPr>
            <a:endParaRPr lang="zh-CN" altLang="en-US" sz="800" b="0">
              <a:latin typeface="Arial" panose="020B0604020202020204" pitchFamily="34" charset="0"/>
            </a:endParaRPr>
          </a:p>
          <a:p>
            <a:pPr eaLnBrk="1" hangingPunct="1">
              <a:lnSpc>
                <a:spcPct val="125000"/>
              </a:lnSpc>
              <a:spcBef>
                <a:spcPct val="0"/>
              </a:spcBef>
              <a:buFont typeface="Arial" panose="020B0604020202020204" pitchFamily="34" charset="0"/>
              <a:buNone/>
            </a:pPr>
            <a:r>
              <a:rPr lang="zh-CN" altLang="en-US" sz="1800">
                <a:solidFill>
                  <a:srgbClr val="0000FF"/>
                </a:solidFill>
                <a:latin typeface="Arial" panose="020B0604020202020204" pitchFamily="34" charset="0"/>
                <a:ea typeface="方正粗黑宋简体" panose="02000000000000000000" pitchFamily="2" charset="-122"/>
              </a:rPr>
              <a:t>缺点</a:t>
            </a:r>
            <a:r>
              <a:rPr lang="zh-CN" altLang="en-US" sz="1800" b="0">
                <a:latin typeface="Arial" panose="020B0604020202020204" pitchFamily="34" charset="0"/>
              </a:rPr>
              <a:t>是</a:t>
            </a:r>
            <a:r>
              <a:rPr lang="zh-CN" altLang="en-US" sz="1800">
                <a:solidFill>
                  <a:srgbClr val="FF3300"/>
                </a:solidFill>
                <a:latin typeface="Arial" panose="020B0604020202020204" pitchFamily="34" charset="0"/>
                <a:ea typeface="黑体" panose="02010609060101010101" pitchFamily="49" charset="-122"/>
              </a:rPr>
              <a:t>操作中需要将位示图中每个位转换成所对应的主存块的块号，需要花费一定的时间</a:t>
            </a:r>
            <a:r>
              <a:rPr lang="zh-CN" altLang="en-US" sz="1800" b="0">
                <a:latin typeface="Arial" panose="020B0604020202020204" pitchFamily="34" charset="0"/>
              </a:rPr>
              <a:t>。</a:t>
            </a:r>
          </a:p>
          <a:p>
            <a:pPr eaLnBrk="1" hangingPunct="1">
              <a:spcBef>
                <a:spcPct val="0"/>
              </a:spcBef>
              <a:buFont typeface="Arial" panose="020B0604020202020204" pitchFamily="34" charset="0"/>
              <a:buNone/>
            </a:pPr>
            <a:endParaRPr lang="zh-CN" altLang="en-US" sz="1800" b="0">
              <a:latin typeface="Arial" panose="020B0604020202020204" pitchFamily="34" charset="0"/>
            </a:endParaRPr>
          </a:p>
        </p:txBody>
      </p:sp>
      <p:sp>
        <p:nvSpPr>
          <p:cNvPr id="61449" name="Rectangle 9">
            <a:extLst>
              <a:ext uri="{FF2B5EF4-FFF2-40B4-BE49-F238E27FC236}">
                <a16:creationId xmlns:a16="http://schemas.microsoft.com/office/drawing/2014/main" id="{4D5C3851-67A7-42D2-8211-E1E3942644C1}"/>
              </a:ext>
            </a:extLst>
          </p:cNvPr>
          <p:cNvSpPr>
            <a:spLocks noChangeArrowheads="1"/>
          </p:cNvSpPr>
          <p:nvPr/>
        </p:nvSpPr>
        <p:spPr bwMode="auto">
          <a:xfrm>
            <a:off x="755650" y="893763"/>
            <a:ext cx="874713"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r>
              <a:rPr lang="zh-CN" altLang="en-US" sz="1800">
                <a:latin typeface="Arial" panose="020B0604020202020204" pitchFamily="34" charset="0"/>
              </a:rPr>
              <a:t>位示图</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灯片编号占位符 5">
            <a:extLst>
              <a:ext uri="{FF2B5EF4-FFF2-40B4-BE49-F238E27FC236}">
                <a16:creationId xmlns:a16="http://schemas.microsoft.com/office/drawing/2014/main" id="{8623200B-CADA-4B7B-9A57-ECEC875FE32F}"/>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211228F-F428-4C55-B61F-B0F8A9D7988C}" type="slidenum">
              <a:rPr lang="zh-CN" altLang="en-US" sz="1000">
                <a:solidFill>
                  <a:srgbClr val="000066"/>
                </a:solidFill>
                <a:latin typeface="Times New Roman" panose="02020603050405020304" pitchFamily="18" charset="0"/>
              </a:rPr>
              <a:pPr algn="r" eaLnBrk="1" hangingPunct="1"/>
              <a:t>89</a:t>
            </a:fld>
            <a:endParaRPr lang="en-US" altLang="zh-CN" sz="1000">
              <a:solidFill>
                <a:srgbClr val="000066"/>
              </a:solidFill>
              <a:latin typeface="Times New Roman" panose="02020603050405020304" pitchFamily="18" charset="0"/>
            </a:endParaRPr>
          </a:p>
        </p:txBody>
      </p:sp>
      <p:sp>
        <p:nvSpPr>
          <p:cNvPr id="62467" name="Rectangle 2">
            <a:extLst>
              <a:ext uri="{FF2B5EF4-FFF2-40B4-BE49-F238E27FC236}">
                <a16:creationId xmlns:a16="http://schemas.microsoft.com/office/drawing/2014/main" id="{2453A21C-AE12-45E1-AE44-DE261E84B7F9}"/>
              </a:ext>
            </a:extLst>
          </p:cNvPr>
          <p:cNvSpPr>
            <a:spLocks noGrp="1" noChangeArrowheads="1"/>
          </p:cNvSpPr>
          <p:nvPr>
            <p:ph type="title"/>
          </p:nvPr>
        </p:nvSpPr>
        <p:spPr>
          <a:xfrm>
            <a:off x="2411413" y="0"/>
            <a:ext cx="4608512" cy="766763"/>
          </a:xfrm>
        </p:spPr>
        <p:txBody>
          <a:bodyPr/>
          <a:lstStyle/>
          <a:p>
            <a:pPr algn="l" eaLnBrk="1" hangingPunct="1"/>
            <a:r>
              <a:rPr lang="en-US" altLang="zh-CN" sz="2400" dirty="0"/>
              <a:t>4.5 </a:t>
            </a:r>
            <a:r>
              <a:rPr lang="zh-CN" altLang="en-US" sz="2400" dirty="0"/>
              <a:t>页的共享和保护</a:t>
            </a:r>
          </a:p>
        </p:txBody>
      </p:sp>
      <p:sp>
        <p:nvSpPr>
          <p:cNvPr id="62468" name="Rectangle 3">
            <a:extLst>
              <a:ext uri="{FF2B5EF4-FFF2-40B4-BE49-F238E27FC236}">
                <a16:creationId xmlns:a16="http://schemas.microsoft.com/office/drawing/2014/main" id="{4E2DA15C-C57F-4D13-967D-CB7D989615B7}"/>
              </a:ext>
            </a:extLst>
          </p:cNvPr>
          <p:cNvSpPr>
            <a:spLocks noGrp="1" noChangeArrowheads="1"/>
          </p:cNvSpPr>
          <p:nvPr>
            <p:ph type="body" idx="1"/>
          </p:nvPr>
        </p:nvSpPr>
        <p:spPr>
          <a:xfrm>
            <a:off x="250825" y="839788"/>
            <a:ext cx="8642350" cy="5757862"/>
          </a:xfrm>
        </p:spPr>
        <p:txBody>
          <a:bodyPr/>
          <a:lstStyle/>
          <a:p>
            <a:pPr eaLnBrk="1" hangingPunct="1">
              <a:lnSpc>
                <a:spcPct val="130000"/>
              </a:lnSpc>
              <a:buClr>
                <a:srgbClr val="FF3300"/>
              </a:buClr>
              <a:buFont typeface="Wingdings" panose="05000000000000000000" pitchFamily="2" charset="2"/>
              <a:buChar char="l"/>
            </a:pPr>
            <a:r>
              <a:rPr lang="zh-CN" altLang="en-US" sz="2400" b="1">
                <a:solidFill>
                  <a:srgbClr val="FF3300"/>
                </a:solidFill>
                <a:ea typeface="方正粗黑宋简体" panose="02000000000000000000" pitchFamily="2" charset="-122"/>
              </a:rPr>
              <a:t>共享性</a:t>
            </a:r>
            <a:r>
              <a:rPr lang="zh-CN" altLang="en-US" sz="2000"/>
              <a:t>是现代操作系统的特点，</a:t>
            </a:r>
            <a:r>
              <a:rPr lang="zh-CN" altLang="en-US" sz="2000" b="1">
                <a:ea typeface="黑体" panose="02010609060101010101" pitchFamily="49" charset="-122"/>
              </a:rPr>
              <a:t>简单分页存储管理系统能够实现</a:t>
            </a:r>
            <a:r>
              <a:rPr lang="zh-CN" altLang="en-US" sz="2000" b="1" u="sng">
                <a:ea typeface="华文行楷" panose="02010800040101010101" pitchFamily="2" charset="-122"/>
              </a:rPr>
              <a:t>多个作业</a:t>
            </a:r>
            <a:r>
              <a:rPr lang="zh-CN" altLang="en-US" sz="2000" b="1">
                <a:ea typeface="黑体" panose="02010609060101010101" pitchFamily="49" charset="-122"/>
              </a:rPr>
              <a:t>共享</a:t>
            </a:r>
            <a:r>
              <a:rPr lang="zh-CN" altLang="en-US" sz="2000" b="1">
                <a:solidFill>
                  <a:srgbClr val="FF3300"/>
                </a:solidFill>
                <a:ea typeface="方正小标宋简体" panose="02010601030101010101" pitchFamily="2" charset="-122"/>
              </a:rPr>
              <a:t>程序和数据</a:t>
            </a:r>
            <a:r>
              <a:rPr lang="zh-CN" altLang="en-US" sz="2000"/>
              <a:t>。</a:t>
            </a:r>
            <a:r>
              <a:rPr lang="zh-CN" altLang="en-US" sz="2000" b="1"/>
              <a:t>多道程序系统中，诸如</a:t>
            </a:r>
            <a:r>
              <a:rPr lang="zh-CN" altLang="en-US" sz="2000" b="1" u="sng">
                <a:solidFill>
                  <a:srgbClr val="0000FF"/>
                </a:solidFill>
                <a:ea typeface="华文中宋" panose="02010600040101010101" pitchFamily="2" charset="-122"/>
              </a:rPr>
              <a:t>编译程序</a:t>
            </a:r>
            <a:r>
              <a:rPr lang="zh-CN" altLang="en-US" sz="2000" b="1"/>
              <a:t>、</a:t>
            </a:r>
            <a:r>
              <a:rPr lang="zh-CN" altLang="en-US" sz="2000" b="1" u="sng">
                <a:solidFill>
                  <a:srgbClr val="0000FF"/>
                </a:solidFill>
                <a:ea typeface="华文中宋" panose="02010600040101010101" pitchFamily="2" charset="-122"/>
              </a:rPr>
              <a:t>解释程序</a:t>
            </a:r>
            <a:r>
              <a:rPr lang="zh-CN" altLang="en-US" sz="2000" b="1"/>
              <a:t>、</a:t>
            </a:r>
            <a:r>
              <a:rPr lang="zh-CN" altLang="en-US" sz="2000" b="1" u="sng">
                <a:solidFill>
                  <a:srgbClr val="0000FF"/>
                </a:solidFill>
                <a:ea typeface="华文中宋" panose="02010600040101010101" pitchFamily="2" charset="-122"/>
              </a:rPr>
              <a:t>公共子程序</a:t>
            </a:r>
            <a:r>
              <a:rPr lang="zh-CN" altLang="en-US" sz="2000" b="1"/>
              <a:t>、</a:t>
            </a:r>
            <a:r>
              <a:rPr lang="zh-CN" altLang="en-US" sz="2000" b="1" u="sng">
                <a:solidFill>
                  <a:srgbClr val="0000FF"/>
                </a:solidFill>
                <a:ea typeface="华文中宋" panose="02010600040101010101" pitchFamily="2" charset="-122"/>
              </a:rPr>
              <a:t>公用数据</a:t>
            </a:r>
            <a:r>
              <a:rPr lang="zh-CN" altLang="en-US" sz="2000" b="1"/>
              <a:t>等都是</a:t>
            </a:r>
            <a:r>
              <a:rPr lang="zh-CN" altLang="en-US" sz="2000" b="1">
                <a:ea typeface="黑体" panose="02010609060101010101" pitchFamily="49" charset="-122"/>
              </a:rPr>
              <a:t>可以共享的</a:t>
            </a:r>
            <a:r>
              <a:rPr lang="zh-CN" altLang="en-US" sz="2000" b="1"/>
              <a:t>，</a:t>
            </a:r>
            <a:r>
              <a:rPr lang="zh-CN" altLang="en-US" sz="2000" b="1">
                <a:ea typeface="华文行楷" panose="02010800040101010101" pitchFamily="2" charset="-122"/>
              </a:rPr>
              <a:t>这些共享内容</a:t>
            </a:r>
            <a:r>
              <a:rPr lang="zh-CN" altLang="en-US" sz="2000" b="1" u="sng">
                <a:solidFill>
                  <a:srgbClr val="FF3300"/>
                </a:solidFill>
                <a:ea typeface="华文行楷" panose="02010800040101010101" pitchFamily="2" charset="-122"/>
              </a:rPr>
              <a:t>在主存中只要保留一个副本</a:t>
            </a:r>
            <a:r>
              <a:rPr lang="zh-CN" altLang="en-US" sz="2000" b="1">
                <a:ea typeface="华文行楷" panose="02010800040101010101" pitchFamily="2" charset="-122"/>
              </a:rPr>
              <a:t>，共享性可以大大提高主存空间的利用率。</a:t>
            </a:r>
          </a:p>
          <a:p>
            <a:pPr eaLnBrk="1" hangingPunct="1">
              <a:lnSpc>
                <a:spcPct val="130000"/>
              </a:lnSpc>
              <a:spcBef>
                <a:spcPct val="35000"/>
              </a:spcBef>
              <a:spcAft>
                <a:spcPct val="35000"/>
              </a:spcAft>
              <a:buClr>
                <a:srgbClr val="FF3300"/>
              </a:buClr>
              <a:buFont typeface="Wingdings" panose="05000000000000000000" pitchFamily="2" charset="2"/>
              <a:buChar char="l"/>
            </a:pPr>
            <a:r>
              <a:rPr lang="zh-CN" altLang="en-US" sz="2000">
                <a:ea typeface="方正粗黑宋简体" panose="02000000000000000000" pitchFamily="2" charset="-122"/>
              </a:rPr>
              <a:t>简单分页存储管理系统是以页为单位划分作业和分配主存空间，那么</a:t>
            </a:r>
            <a:r>
              <a:rPr lang="zh-CN" altLang="en-US" sz="2000" b="1" u="sng">
                <a:solidFill>
                  <a:srgbClr val="FF3300"/>
                </a:solidFill>
                <a:ea typeface="方正粗黑宋简体" panose="02000000000000000000" pitchFamily="2" charset="-122"/>
              </a:rPr>
              <a:t>两个作业</a:t>
            </a:r>
            <a:r>
              <a:rPr lang="zh-CN" altLang="en-US" sz="2000">
                <a:ea typeface="方正粗黑宋简体" panose="02000000000000000000" pitchFamily="2" charset="-122"/>
              </a:rPr>
              <a:t>要共享公用数据时，只要</a:t>
            </a:r>
            <a:r>
              <a:rPr lang="zh-CN" altLang="en-US" sz="2000" b="1" u="sng">
                <a:ea typeface="华文行楷" panose="02010800040101010101" pitchFamily="2" charset="-122"/>
              </a:rPr>
              <a:t>让各自页表中有关的页号对应相同的</a:t>
            </a:r>
            <a:r>
              <a:rPr lang="zh-CN" altLang="en-US" sz="2000" b="1" u="sng">
                <a:solidFill>
                  <a:srgbClr val="FF3300"/>
                </a:solidFill>
                <a:ea typeface="华文行楷" panose="02010800040101010101" pitchFamily="2" charset="-122"/>
              </a:rPr>
              <a:t>存放公用数据的物理块号</a:t>
            </a:r>
            <a:r>
              <a:rPr lang="zh-CN" altLang="en-US" sz="2000" b="1">
                <a:ea typeface="方正粗黑宋简体" panose="02000000000000000000" pitchFamily="2" charset="-122"/>
              </a:rPr>
              <a:t>，即可达到共享数据的效果</a:t>
            </a:r>
            <a:r>
              <a:rPr lang="zh-CN" altLang="en-US" sz="2000"/>
              <a:t>。</a:t>
            </a:r>
          </a:p>
          <a:p>
            <a:pPr eaLnBrk="1" hangingPunct="1">
              <a:lnSpc>
                <a:spcPct val="130000"/>
              </a:lnSpc>
              <a:buClr>
                <a:srgbClr val="FF3300"/>
              </a:buClr>
              <a:buFont typeface="Wingdings" panose="05000000000000000000" pitchFamily="2" charset="2"/>
              <a:buChar char="l"/>
            </a:pPr>
            <a:r>
              <a:rPr lang="zh-CN" altLang="en-US" sz="2000" b="1">
                <a:solidFill>
                  <a:srgbClr val="0000FF"/>
                </a:solidFill>
                <a:ea typeface="方正粗黑宋简体" panose="02000000000000000000" pitchFamily="2" charset="-122"/>
              </a:rPr>
              <a:t>而</a:t>
            </a:r>
            <a:r>
              <a:rPr lang="zh-CN" altLang="en-US" sz="2000" b="1" u="sng">
                <a:solidFill>
                  <a:srgbClr val="FF3300"/>
                </a:solidFill>
                <a:ea typeface="方正粗黑宋简体" panose="02000000000000000000" pitchFamily="2" charset="-122"/>
              </a:rPr>
              <a:t>多个作业</a:t>
            </a:r>
            <a:r>
              <a:rPr lang="zh-CN" altLang="en-US" sz="2000" b="1">
                <a:solidFill>
                  <a:srgbClr val="0000FF"/>
                </a:solidFill>
                <a:ea typeface="方正粗黑宋简体" panose="02000000000000000000" pitchFamily="2" charset="-122"/>
              </a:rPr>
              <a:t>共享程序则相对复杂。</a:t>
            </a:r>
          </a:p>
          <a:p>
            <a:pPr eaLnBrk="1" hangingPunct="1">
              <a:lnSpc>
                <a:spcPct val="130000"/>
              </a:lnSpc>
              <a:buClr>
                <a:schemeClr val="folHlink"/>
              </a:buClr>
              <a:buFont typeface="Wingdings" panose="05000000000000000000" pitchFamily="2" charset="2"/>
              <a:buChar char="Ø"/>
            </a:pPr>
            <a:r>
              <a:rPr lang="zh-CN" altLang="en-US" sz="1800" b="1">
                <a:ea typeface="方正粗黑宋简体" panose="02000000000000000000" pitchFamily="2" charset="-122"/>
              </a:rPr>
              <a:t>首先</a:t>
            </a:r>
            <a:r>
              <a:rPr lang="zh-CN" altLang="en-US" sz="1800"/>
              <a:t>共享的</a:t>
            </a:r>
            <a:r>
              <a:rPr lang="zh-CN" altLang="en-US" sz="2000" b="1" u="sng">
                <a:solidFill>
                  <a:srgbClr val="FF3300"/>
                </a:solidFill>
                <a:ea typeface="华文行楷" panose="02010800040101010101" pitchFamily="2" charset="-122"/>
              </a:rPr>
              <a:t>程序</a:t>
            </a:r>
            <a:r>
              <a:rPr lang="zh-CN" altLang="en-US" sz="1800"/>
              <a:t>必须是可执行的；</a:t>
            </a:r>
          </a:p>
          <a:p>
            <a:pPr eaLnBrk="1" hangingPunct="1">
              <a:lnSpc>
                <a:spcPct val="130000"/>
              </a:lnSpc>
              <a:buClr>
                <a:schemeClr val="folHlink"/>
              </a:buClr>
              <a:buFont typeface="Wingdings" panose="05000000000000000000" pitchFamily="2" charset="2"/>
              <a:buChar char="Ø"/>
            </a:pPr>
            <a:r>
              <a:rPr lang="zh-CN" altLang="en-US" sz="1800" b="1">
                <a:ea typeface="方正粗黑宋简体" panose="02000000000000000000" pitchFamily="2" charset="-122"/>
              </a:rPr>
              <a:t>其次</a:t>
            </a:r>
            <a:r>
              <a:rPr lang="zh-CN" altLang="en-US" sz="1800"/>
              <a:t>共享的程序通常含有转移指令，转移指令中必须指出页号等信息，这就要求共享该程序的</a:t>
            </a:r>
            <a:r>
              <a:rPr lang="zh-CN" altLang="en-US" sz="2000" b="1" u="sng">
                <a:solidFill>
                  <a:srgbClr val="FF3300"/>
                </a:solidFill>
                <a:ea typeface="华文行楷" panose="02010800040101010101" pitchFamily="2" charset="-122"/>
              </a:rPr>
              <a:t>多个作业的页号必须统一</a:t>
            </a:r>
            <a:r>
              <a:rPr lang="zh-CN" altLang="en-US" sz="1800"/>
              <a:t>；</a:t>
            </a:r>
          </a:p>
          <a:p>
            <a:pPr eaLnBrk="1" hangingPunct="1">
              <a:lnSpc>
                <a:spcPct val="130000"/>
              </a:lnSpc>
              <a:buClr>
                <a:schemeClr val="folHlink"/>
              </a:buClr>
              <a:buFont typeface="Wingdings" panose="05000000000000000000" pitchFamily="2" charset="2"/>
              <a:buChar char="Ø"/>
            </a:pPr>
            <a:r>
              <a:rPr lang="zh-CN" altLang="en-US" sz="1800" b="1">
                <a:ea typeface="方正粗黑宋简体" panose="02000000000000000000" pitchFamily="2" charset="-122"/>
              </a:rPr>
              <a:t>第三</a:t>
            </a:r>
            <a:r>
              <a:rPr lang="zh-CN" altLang="en-US" sz="1800"/>
              <a:t>，由于分页存储管理以页划分作业地址空间，常常将一个逻辑上连续的程序划分开来，</a:t>
            </a:r>
            <a:r>
              <a:rPr lang="zh-CN" altLang="en-US" sz="2000" b="1" u="sng">
                <a:solidFill>
                  <a:srgbClr val="FF3300"/>
                </a:solidFill>
                <a:ea typeface="华文行楷" panose="02010800040101010101" pitchFamily="2" charset="-122"/>
              </a:rPr>
              <a:t>仅仅共享一个页面</a:t>
            </a:r>
            <a:r>
              <a:rPr lang="zh-CN" altLang="en-US" sz="1800"/>
              <a:t>可能是没有意义的。</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灯片编号占位符 5">
            <a:extLst>
              <a:ext uri="{FF2B5EF4-FFF2-40B4-BE49-F238E27FC236}">
                <a16:creationId xmlns:a16="http://schemas.microsoft.com/office/drawing/2014/main" id="{01B392D6-82FE-48BD-B3C9-269BB8E43A0D}"/>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6EE5CED-1DC9-4A49-ADE7-EB1988F81BB1}" type="slidenum">
              <a:rPr lang="zh-CN" altLang="en-US" sz="1000">
                <a:solidFill>
                  <a:srgbClr val="000066"/>
                </a:solidFill>
                <a:latin typeface="Times New Roman" panose="02020603050405020304" pitchFamily="18" charset="0"/>
              </a:rPr>
              <a:pPr algn="r" eaLnBrk="1" hangingPunct="1"/>
              <a:t>90</a:t>
            </a:fld>
            <a:endParaRPr lang="en-US" altLang="zh-CN" sz="1000">
              <a:solidFill>
                <a:srgbClr val="000066"/>
              </a:solidFill>
              <a:latin typeface="Times New Roman" panose="02020603050405020304" pitchFamily="18" charset="0"/>
            </a:endParaRPr>
          </a:p>
        </p:txBody>
      </p:sp>
      <p:sp>
        <p:nvSpPr>
          <p:cNvPr id="63491" name="Rectangle 3">
            <a:extLst>
              <a:ext uri="{FF2B5EF4-FFF2-40B4-BE49-F238E27FC236}">
                <a16:creationId xmlns:a16="http://schemas.microsoft.com/office/drawing/2014/main" id="{F507978A-89C8-4BBD-B6C3-0E81C06A200C}"/>
              </a:ext>
            </a:extLst>
          </p:cNvPr>
          <p:cNvSpPr>
            <a:spLocks noGrp="1" noChangeArrowheads="1"/>
          </p:cNvSpPr>
          <p:nvPr>
            <p:ph type="body" idx="1"/>
          </p:nvPr>
        </p:nvSpPr>
        <p:spPr>
          <a:xfrm>
            <a:off x="179388" y="908050"/>
            <a:ext cx="8713787" cy="5761038"/>
          </a:xfrm>
          <a:solidFill>
            <a:srgbClr val="FFFFFF"/>
          </a:solidFill>
        </p:spPr>
        <p:txBody>
          <a:bodyPr/>
          <a:lstStyle/>
          <a:p>
            <a:pPr eaLnBrk="1" hangingPunct="1">
              <a:lnSpc>
                <a:spcPct val="125000"/>
              </a:lnSpc>
              <a:buFont typeface="Arial" panose="020B0604020202020204" pitchFamily="34" charset="0"/>
              <a:buNone/>
            </a:pPr>
            <a:r>
              <a:rPr lang="zh-CN" altLang="en-US" sz="1800"/>
              <a:t>　            </a:t>
            </a:r>
            <a:r>
              <a:rPr lang="zh-CN" altLang="en-US" sz="2000"/>
              <a:t>实现页的共享，必须解决页的保护问题。在简单分页存储管理系统中，当进程要访问某逻辑地址中的信息时，地址转换机构将在地址转换过程中进行以下</a:t>
            </a:r>
            <a:r>
              <a:rPr lang="zh-CN" altLang="en-US" sz="2000" b="1">
                <a:solidFill>
                  <a:srgbClr val="0000FF"/>
                </a:solidFill>
                <a:ea typeface="方正粗黑宋简体" panose="02000000000000000000" pitchFamily="2" charset="-122"/>
              </a:rPr>
              <a:t>两方面的存储保护检查</a:t>
            </a:r>
            <a:r>
              <a:rPr lang="zh-CN" altLang="en-US" sz="2000"/>
              <a:t>：</a:t>
            </a:r>
          </a:p>
          <a:p>
            <a:pPr eaLnBrk="1" hangingPunct="1">
              <a:lnSpc>
                <a:spcPct val="125000"/>
              </a:lnSpc>
              <a:buFont typeface="Arial" panose="020B0604020202020204" pitchFamily="34" charset="0"/>
              <a:buNone/>
            </a:pPr>
            <a:r>
              <a:rPr lang="zh-CN" altLang="en-US" sz="1000"/>
              <a:t>　</a:t>
            </a:r>
          </a:p>
          <a:p>
            <a:pPr eaLnBrk="1" hangingPunct="1">
              <a:lnSpc>
                <a:spcPct val="125000"/>
              </a:lnSpc>
              <a:buFont typeface="Arial" panose="020B0604020202020204" pitchFamily="34" charset="0"/>
              <a:buNone/>
            </a:pPr>
            <a:r>
              <a:rPr lang="zh-CN" altLang="en-US" sz="1800"/>
              <a:t>      </a:t>
            </a:r>
            <a:r>
              <a:rPr lang="zh-CN" altLang="en-US" sz="1800">
                <a:latin typeface="方正粗黑宋简体" panose="02000000000000000000" pitchFamily="2" charset="-122"/>
                <a:ea typeface="方正粗黑宋简体" panose="02000000000000000000" pitchFamily="2" charset="-122"/>
              </a:rPr>
              <a:t>1.  越界检查</a:t>
            </a:r>
          </a:p>
          <a:p>
            <a:pPr eaLnBrk="1" hangingPunct="1">
              <a:lnSpc>
                <a:spcPct val="125000"/>
              </a:lnSpc>
              <a:buFont typeface="Arial" panose="020B0604020202020204" pitchFamily="34" charset="0"/>
              <a:buNone/>
            </a:pPr>
            <a:r>
              <a:rPr lang="zh-CN" altLang="en-US" sz="1800"/>
              <a:t>　　　   页表控制寄存器中记录有页表长度，当</a:t>
            </a:r>
            <a:r>
              <a:rPr lang="zh-CN" altLang="en-US" sz="1800" i="1" u="sng"/>
              <a:t>进程要访问的逻辑地址的页号</a:t>
            </a:r>
            <a:r>
              <a:rPr lang="zh-CN" altLang="en-US" sz="2000" b="1">
                <a:solidFill>
                  <a:srgbClr val="0000FF"/>
                </a:solidFill>
                <a:ea typeface="方正粗黑宋简体" panose="02000000000000000000" pitchFamily="2" charset="-122"/>
              </a:rPr>
              <a:t>与</a:t>
            </a:r>
            <a:r>
              <a:rPr lang="zh-CN" altLang="en-US" sz="1800" i="1" u="sng"/>
              <a:t>页表长度</a:t>
            </a:r>
            <a:r>
              <a:rPr lang="zh-CN" altLang="en-US" sz="1800"/>
              <a:t>进行比较，如果页号超出页表长度，将</a:t>
            </a:r>
            <a:r>
              <a:rPr lang="zh-CN" altLang="en-US" sz="1800" b="1">
                <a:solidFill>
                  <a:srgbClr val="FF3300"/>
                </a:solidFill>
                <a:ea typeface="方正粗黑宋简体" panose="02000000000000000000" pitchFamily="2" charset="-122"/>
              </a:rPr>
              <a:t>产生地址越界中断信号</a:t>
            </a:r>
            <a:r>
              <a:rPr lang="zh-CN" altLang="en-US" sz="1800"/>
              <a:t>，确保进程只能在自己的地址空间内进行存储操作。</a:t>
            </a:r>
          </a:p>
          <a:p>
            <a:pPr eaLnBrk="1" hangingPunct="1">
              <a:lnSpc>
                <a:spcPct val="125000"/>
              </a:lnSpc>
              <a:buFont typeface="Arial" panose="020B0604020202020204" pitchFamily="34" charset="0"/>
              <a:buNone/>
            </a:pPr>
            <a:endParaRPr lang="zh-CN" altLang="en-US" sz="1000"/>
          </a:p>
          <a:p>
            <a:pPr eaLnBrk="1" hangingPunct="1">
              <a:lnSpc>
                <a:spcPct val="125000"/>
              </a:lnSpc>
              <a:buFont typeface="Arial" panose="020B0604020202020204" pitchFamily="34" charset="0"/>
              <a:buNone/>
            </a:pPr>
            <a:r>
              <a:rPr lang="zh-CN" altLang="en-US" sz="1800">
                <a:latin typeface="方正粗黑宋简体" panose="02000000000000000000" pitchFamily="2" charset="-122"/>
                <a:ea typeface="方正粗黑宋简体" panose="02000000000000000000" pitchFamily="2" charset="-122"/>
              </a:rPr>
              <a:t>　　2.  存储保护键检查</a:t>
            </a:r>
          </a:p>
          <a:p>
            <a:pPr eaLnBrk="1" hangingPunct="1">
              <a:lnSpc>
                <a:spcPct val="125000"/>
              </a:lnSpc>
              <a:buFont typeface="Arial" panose="020B0604020202020204" pitchFamily="34" charset="0"/>
              <a:buNone/>
            </a:pPr>
            <a:r>
              <a:rPr lang="zh-CN" altLang="en-US" sz="1800"/>
              <a:t>　　　   </a:t>
            </a:r>
            <a:r>
              <a:rPr lang="zh-CN" altLang="en-US" sz="1800" u="sng"/>
              <a:t>在页表的每个表目中设置一个</a:t>
            </a:r>
            <a:r>
              <a:rPr lang="zh-CN" altLang="en-US" sz="1800" b="1" u="sng">
                <a:solidFill>
                  <a:srgbClr val="FF3300"/>
                </a:solidFill>
                <a:ea typeface="方正粗黑宋简体" panose="02000000000000000000" pitchFamily="2" charset="-122"/>
              </a:rPr>
              <a:t>存储保护键</a:t>
            </a:r>
            <a:r>
              <a:rPr lang="zh-CN" altLang="en-US" sz="1800" u="sng"/>
              <a:t>，用于规定该页的</a:t>
            </a:r>
            <a:r>
              <a:rPr lang="zh-CN" altLang="en-US" sz="1800" b="1" u="sng"/>
              <a:t>访问权限</a:t>
            </a:r>
            <a:r>
              <a:rPr lang="zh-CN" altLang="en-US" sz="1800"/>
              <a:t>。一般有三个二进制位组成，分别是</a:t>
            </a:r>
            <a:r>
              <a:rPr lang="zh-CN" altLang="en-US" sz="1800">
                <a:latin typeface="Arial" panose="020B0604020202020204" pitchFamily="34" charset="0"/>
              </a:rPr>
              <a:t>“</a:t>
            </a:r>
            <a:r>
              <a:rPr lang="zh-CN" altLang="en-US" sz="1800" b="1">
                <a:solidFill>
                  <a:srgbClr val="0000FF"/>
                </a:solidFill>
                <a:ea typeface="方正粗黑宋简体" panose="02000000000000000000" pitchFamily="2" charset="-122"/>
              </a:rPr>
              <a:t>可读</a:t>
            </a:r>
            <a:r>
              <a:rPr lang="zh-CN" altLang="en-US" sz="1800">
                <a:latin typeface="Arial" panose="020B0604020202020204" pitchFamily="34" charset="0"/>
              </a:rPr>
              <a:t>”</a:t>
            </a:r>
            <a:r>
              <a:rPr lang="zh-CN" altLang="en-US" sz="1800"/>
              <a:t>、</a:t>
            </a:r>
            <a:r>
              <a:rPr lang="zh-CN" altLang="en-US" sz="1800">
                <a:latin typeface="Arial" panose="020B0604020202020204" pitchFamily="34" charset="0"/>
              </a:rPr>
              <a:t>“</a:t>
            </a:r>
            <a:r>
              <a:rPr lang="zh-CN" altLang="en-US" sz="1800" b="1">
                <a:solidFill>
                  <a:srgbClr val="0000FF"/>
                </a:solidFill>
                <a:ea typeface="方正粗黑宋简体" panose="02000000000000000000" pitchFamily="2" charset="-122"/>
              </a:rPr>
              <a:t>可写</a:t>
            </a:r>
            <a:r>
              <a:rPr lang="zh-CN" altLang="en-US" sz="1800">
                <a:latin typeface="Arial" panose="020B0604020202020204" pitchFamily="34" charset="0"/>
              </a:rPr>
              <a:t>”</a:t>
            </a:r>
            <a:r>
              <a:rPr lang="zh-CN" altLang="en-US" sz="1800"/>
              <a:t>、</a:t>
            </a:r>
            <a:r>
              <a:rPr lang="zh-CN" altLang="en-US" sz="1800">
                <a:latin typeface="Arial" panose="020B0604020202020204" pitchFamily="34" charset="0"/>
              </a:rPr>
              <a:t>“</a:t>
            </a:r>
            <a:r>
              <a:rPr lang="zh-CN" altLang="en-US" sz="1800" b="1">
                <a:solidFill>
                  <a:srgbClr val="0000FF"/>
                </a:solidFill>
                <a:ea typeface="方正粗黑宋简体" panose="02000000000000000000" pitchFamily="2" charset="-122"/>
              </a:rPr>
              <a:t>可执行</a:t>
            </a:r>
            <a:r>
              <a:rPr lang="zh-CN" altLang="en-US" sz="1800">
                <a:latin typeface="Arial" panose="020B0604020202020204" pitchFamily="34" charset="0"/>
              </a:rPr>
              <a:t>”</a:t>
            </a:r>
            <a:r>
              <a:rPr lang="zh-CN" altLang="en-US" sz="1800"/>
              <a:t>三种访问权限标志。在进行存储访问时，当</a:t>
            </a:r>
            <a:r>
              <a:rPr lang="zh-CN" altLang="en-US" sz="2000" b="1" u="sng">
                <a:solidFill>
                  <a:srgbClr val="FF3300"/>
                </a:solidFill>
                <a:ea typeface="华文新魏" panose="02010800040101010101" pitchFamily="2" charset="-122"/>
              </a:rPr>
              <a:t>逻辑地址</a:t>
            </a:r>
            <a:r>
              <a:rPr lang="zh-CN" altLang="en-US" sz="1800"/>
              <a:t>通过了</a:t>
            </a:r>
            <a:r>
              <a:rPr lang="zh-CN" altLang="en-US" sz="1800" b="1">
                <a:ea typeface="华文中宋" panose="02010600040101010101" pitchFamily="2" charset="-122"/>
              </a:rPr>
              <a:t>越界检查</a:t>
            </a:r>
            <a:r>
              <a:rPr lang="zh-CN" altLang="en-US" sz="1800"/>
              <a:t>，并根据页表起始地址和页号找到相应的页表表目后，就可以根据它的存储保护键的内容来确定此次存储访问能够正常进行。</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灯片编号占位符 5">
            <a:extLst>
              <a:ext uri="{FF2B5EF4-FFF2-40B4-BE49-F238E27FC236}">
                <a16:creationId xmlns:a16="http://schemas.microsoft.com/office/drawing/2014/main" id="{668FA642-017B-4C5D-A195-5DD1097E707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FB5F25E-15FC-4043-9A3F-78FC2B3A7DF5}" type="slidenum">
              <a:rPr lang="zh-CN" altLang="en-US" sz="1000">
                <a:solidFill>
                  <a:srgbClr val="000066"/>
                </a:solidFill>
                <a:latin typeface="Times New Roman" panose="02020603050405020304" pitchFamily="18" charset="0"/>
              </a:rPr>
              <a:pPr algn="r" eaLnBrk="1" hangingPunct="1"/>
              <a:t>91</a:t>
            </a:fld>
            <a:endParaRPr lang="en-US" altLang="zh-CN" sz="1000">
              <a:solidFill>
                <a:srgbClr val="000066"/>
              </a:solidFill>
              <a:latin typeface="Times New Roman" panose="02020603050405020304" pitchFamily="18" charset="0"/>
            </a:endParaRPr>
          </a:p>
        </p:txBody>
      </p:sp>
      <p:sp>
        <p:nvSpPr>
          <p:cNvPr id="64515" name="Rectangle 2">
            <a:extLst>
              <a:ext uri="{FF2B5EF4-FFF2-40B4-BE49-F238E27FC236}">
                <a16:creationId xmlns:a16="http://schemas.microsoft.com/office/drawing/2014/main" id="{4BAC85C2-CD4F-45DC-B2FE-6C3E2325D283}"/>
              </a:ext>
            </a:extLst>
          </p:cNvPr>
          <p:cNvSpPr>
            <a:spLocks noGrp="1" noChangeArrowheads="1"/>
          </p:cNvSpPr>
          <p:nvPr>
            <p:ph type="title"/>
          </p:nvPr>
        </p:nvSpPr>
        <p:spPr>
          <a:xfrm>
            <a:off x="2268538" y="0"/>
            <a:ext cx="4608512" cy="766763"/>
          </a:xfrm>
        </p:spPr>
        <p:txBody>
          <a:bodyPr/>
          <a:lstStyle/>
          <a:p>
            <a:pPr algn="l" eaLnBrk="1" hangingPunct="1"/>
            <a:r>
              <a:rPr lang="en-US" altLang="zh-CN" sz="2400" b="0" dirty="0"/>
              <a:t>4.6 </a:t>
            </a:r>
            <a:r>
              <a:rPr lang="zh-CN" altLang="en-US" sz="2400" b="0" dirty="0"/>
              <a:t>两级和多级页表</a:t>
            </a:r>
          </a:p>
        </p:txBody>
      </p:sp>
      <p:sp>
        <p:nvSpPr>
          <p:cNvPr id="64516" name="Rectangle 3">
            <a:extLst>
              <a:ext uri="{FF2B5EF4-FFF2-40B4-BE49-F238E27FC236}">
                <a16:creationId xmlns:a16="http://schemas.microsoft.com/office/drawing/2014/main" id="{57819F43-4900-4387-8293-697CEAC53D23}"/>
              </a:ext>
            </a:extLst>
          </p:cNvPr>
          <p:cNvSpPr>
            <a:spLocks noGrp="1" noChangeArrowheads="1"/>
          </p:cNvSpPr>
          <p:nvPr>
            <p:ph type="body" idx="1"/>
          </p:nvPr>
        </p:nvSpPr>
        <p:spPr>
          <a:xfrm>
            <a:off x="0" y="1052513"/>
            <a:ext cx="8893175" cy="5400675"/>
          </a:xfrm>
        </p:spPr>
        <p:txBody>
          <a:bodyPr/>
          <a:lstStyle/>
          <a:p>
            <a:pPr eaLnBrk="1" hangingPunct="1">
              <a:lnSpc>
                <a:spcPct val="125000"/>
              </a:lnSpc>
              <a:buFont typeface="Arial" panose="020B0604020202020204" pitchFamily="34" charset="0"/>
              <a:buNone/>
            </a:pPr>
            <a:r>
              <a:rPr lang="zh-CN" altLang="en-US" sz="2000"/>
              <a:t>　　　   在现代计算机系统中，逻辑地址空间有32位到64位。在采用分页存储管理方式时，</a:t>
            </a:r>
            <a:r>
              <a:rPr lang="zh-CN" altLang="en-US" sz="2000" b="1">
                <a:solidFill>
                  <a:srgbClr val="FF3300"/>
                </a:solidFill>
                <a:ea typeface="方正粗黑宋简体" panose="02000000000000000000" pitchFamily="2" charset="-122"/>
              </a:rPr>
              <a:t>页表</a:t>
            </a:r>
            <a:r>
              <a:rPr lang="zh-CN" altLang="en-US" sz="2000" b="1">
                <a:solidFill>
                  <a:srgbClr val="FF3300"/>
                </a:solidFill>
              </a:rPr>
              <a:t>要占用相当大的内存空间</a:t>
            </a:r>
            <a:r>
              <a:rPr lang="zh-CN" altLang="en-US" sz="2000"/>
              <a:t>。例如，对于一个有32位逻辑地址空间的分页系统，如果页面大小为4KB，即212B，则页面数可有220个（即1M个），若每个页表项占用4个字节，则系统中仅页表就要占用4MB的内存空间，</a:t>
            </a:r>
            <a:r>
              <a:rPr lang="zh-CN" altLang="en-US" sz="2000" b="1">
                <a:solidFill>
                  <a:srgbClr val="FF3300"/>
                </a:solidFill>
              </a:rPr>
              <a:t>而且还要求是连续的</a:t>
            </a:r>
            <a:r>
              <a:rPr lang="zh-CN" altLang="en-US" sz="2000"/>
              <a:t>，</a:t>
            </a:r>
            <a:r>
              <a:rPr lang="zh-CN" altLang="en-US" sz="2000" b="1">
                <a:solidFill>
                  <a:srgbClr val="FF3300"/>
                </a:solidFill>
                <a:ea typeface="方正粗黑宋简体" panose="02000000000000000000" pitchFamily="2" charset="-122"/>
              </a:rPr>
              <a:t>显然这是不现实的</a:t>
            </a:r>
            <a:r>
              <a:rPr lang="zh-CN" altLang="en-US" sz="2000"/>
              <a:t>。为此，</a:t>
            </a:r>
            <a:r>
              <a:rPr lang="zh-CN" altLang="en-US" sz="2000" b="1">
                <a:solidFill>
                  <a:srgbClr val="0000FF"/>
                </a:solidFill>
                <a:ea typeface="方正粗黑宋简体" panose="02000000000000000000" pitchFamily="2" charset="-122"/>
              </a:rPr>
              <a:t>可以采用二级页表甚至多级页表的方法来解决这一问题</a:t>
            </a:r>
            <a:r>
              <a:rPr lang="zh-CN" altLang="en-US" sz="2000"/>
              <a:t>。</a:t>
            </a:r>
          </a:p>
          <a:p>
            <a:pPr eaLnBrk="1" hangingPunct="1">
              <a:lnSpc>
                <a:spcPct val="125000"/>
              </a:lnSpc>
              <a:buFont typeface="Arial" panose="020B0604020202020204" pitchFamily="34" charset="0"/>
              <a:buNone/>
            </a:pPr>
            <a:r>
              <a:rPr lang="zh-CN" altLang="en-US" sz="1200"/>
              <a:t>　　</a:t>
            </a:r>
          </a:p>
          <a:p>
            <a:pPr eaLnBrk="1" hangingPunct="1">
              <a:lnSpc>
                <a:spcPct val="125000"/>
              </a:lnSpc>
              <a:buFont typeface="Arial" panose="020B0604020202020204" pitchFamily="34" charset="0"/>
              <a:buNone/>
            </a:pPr>
            <a:r>
              <a:rPr lang="zh-CN" altLang="en-US" sz="2000">
                <a:latin typeface="方正粗黑宋简体" panose="02000000000000000000" pitchFamily="2" charset="-122"/>
                <a:ea typeface="方正粗黑宋简体" panose="02000000000000000000" pitchFamily="2" charset="-122"/>
              </a:rPr>
              <a:t> </a:t>
            </a:r>
            <a:r>
              <a:rPr lang="zh-CN" altLang="en-US" sz="2000" b="1">
                <a:latin typeface="方正粗黑宋简体" panose="02000000000000000000" pitchFamily="2" charset="-122"/>
                <a:ea typeface="方正粗黑宋简体" panose="02000000000000000000" pitchFamily="2" charset="-122"/>
              </a:rPr>
              <a:t>1.  二级页表</a:t>
            </a:r>
          </a:p>
          <a:p>
            <a:pPr eaLnBrk="1" hangingPunct="1">
              <a:lnSpc>
                <a:spcPct val="125000"/>
              </a:lnSpc>
              <a:buFont typeface="Arial" panose="020B0604020202020204" pitchFamily="34" charset="0"/>
              <a:buNone/>
            </a:pPr>
            <a:r>
              <a:rPr lang="zh-CN" altLang="en-US" sz="2000"/>
              <a:t>　　　   由于难以找到足够大的内存空间来存放页表，可以</a:t>
            </a:r>
            <a:r>
              <a:rPr lang="zh-CN" altLang="en-US" sz="2000" b="1">
                <a:solidFill>
                  <a:srgbClr val="0000FF"/>
                </a:solidFill>
                <a:ea typeface="方正粗黑宋简体" panose="02000000000000000000" pitchFamily="2" charset="-122"/>
              </a:rPr>
              <a:t>将页表也采用分页的方法</a:t>
            </a:r>
            <a:r>
              <a:rPr lang="zh-CN" altLang="en-US" sz="2000"/>
              <a:t>，</a:t>
            </a:r>
            <a:r>
              <a:rPr lang="zh-CN" altLang="en-US" sz="2000" b="1">
                <a:solidFill>
                  <a:srgbClr val="0000FF"/>
                </a:solidFill>
                <a:ea typeface="方正粗黑宋简体" panose="02000000000000000000" pitchFamily="2" charset="-122"/>
              </a:rPr>
              <a:t>把页表分成若干页</a:t>
            </a:r>
            <a:r>
              <a:rPr lang="zh-CN" altLang="en-US" sz="2000"/>
              <a:t>，并为它们进行编号。可以离散地将各个页面存放在不同的物理块中，为了管理这些页表，需再建立一张页表，称为</a:t>
            </a:r>
            <a:r>
              <a:rPr lang="zh-CN" altLang="en-US" sz="2000" b="1">
                <a:solidFill>
                  <a:srgbClr val="0000FF"/>
                </a:solidFill>
                <a:ea typeface="方正粗黑宋简体" panose="02000000000000000000" pitchFamily="2" charset="-122"/>
              </a:rPr>
              <a:t>外层页表</a:t>
            </a:r>
            <a:r>
              <a:rPr lang="zh-CN" altLang="en-US" sz="2000"/>
              <a:t>，也就是</a:t>
            </a:r>
            <a:r>
              <a:rPr lang="zh-CN" altLang="en-US" sz="2000" b="1">
                <a:solidFill>
                  <a:srgbClr val="0000FF"/>
                </a:solidFill>
                <a:ea typeface="方正粗黑宋简体" panose="02000000000000000000" pitchFamily="2" charset="-122"/>
              </a:rPr>
              <a:t>页表的索引表</a:t>
            </a:r>
            <a:r>
              <a:rPr lang="zh-CN" altLang="en-US" sz="2000"/>
              <a:t>。</a:t>
            </a:r>
            <a:r>
              <a:rPr lang="zh-CN" altLang="en-US" sz="2000" b="1">
                <a:solidFill>
                  <a:srgbClr val="0000FF"/>
                </a:solidFill>
                <a:ea typeface="华文行楷" panose="02010800040101010101" pitchFamily="2" charset="-122"/>
              </a:rPr>
              <a:t>在外层页表中的每个页表项中记录了页表页面的物理块号</a:t>
            </a:r>
            <a:r>
              <a:rPr lang="zh-CN" altLang="en-US" sz="2000"/>
              <a:t>。</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灯片编号占位符 5">
            <a:extLst>
              <a:ext uri="{FF2B5EF4-FFF2-40B4-BE49-F238E27FC236}">
                <a16:creationId xmlns:a16="http://schemas.microsoft.com/office/drawing/2014/main" id="{5EB2DDB3-7708-4FCD-A1F5-1D6F157BFE2E}"/>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770809A1-E513-4AA0-A1E8-77FA82BB7476}" type="slidenum">
              <a:rPr lang="zh-CN" altLang="en-US" sz="1000">
                <a:solidFill>
                  <a:srgbClr val="000066"/>
                </a:solidFill>
                <a:latin typeface="Times New Roman" panose="02020603050405020304" pitchFamily="18" charset="0"/>
              </a:rPr>
              <a:pPr algn="r" eaLnBrk="1" hangingPunct="1"/>
              <a:t>92</a:t>
            </a:fld>
            <a:endParaRPr lang="en-US" altLang="zh-CN" sz="1000">
              <a:solidFill>
                <a:srgbClr val="000066"/>
              </a:solidFill>
              <a:latin typeface="Times New Roman" panose="02020603050405020304" pitchFamily="18" charset="0"/>
            </a:endParaRPr>
          </a:p>
        </p:txBody>
      </p:sp>
      <p:pic>
        <p:nvPicPr>
          <p:cNvPr id="65539" name="Picture 7" descr="图片1">
            <a:extLst>
              <a:ext uri="{FF2B5EF4-FFF2-40B4-BE49-F238E27FC236}">
                <a16:creationId xmlns:a16="http://schemas.microsoft.com/office/drawing/2014/main" id="{72C5AAE6-2E36-444F-AD3F-E2C0C9652D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173413"/>
            <a:ext cx="6842125"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 Box 8">
            <a:extLst>
              <a:ext uri="{FF2B5EF4-FFF2-40B4-BE49-F238E27FC236}">
                <a16:creationId xmlns:a16="http://schemas.microsoft.com/office/drawing/2014/main" id="{8F668630-612A-41FB-B236-1FF121531740}"/>
              </a:ext>
            </a:extLst>
          </p:cNvPr>
          <p:cNvSpPr txBox="1">
            <a:spLocks noChangeArrowheads="1"/>
          </p:cNvSpPr>
          <p:nvPr/>
        </p:nvSpPr>
        <p:spPr bwMode="auto">
          <a:xfrm>
            <a:off x="2987675" y="5229225"/>
            <a:ext cx="3416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4-12 </a:t>
            </a:r>
            <a:r>
              <a:rPr lang="zh-CN" altLang="en-US" sz="1800" b="0" dirty="0">
                <a:latin typeface="Arial" panose="020B0604020202020204" pitchFamily="34" charset="0"/>
              </a:rPr>
              <a:t>二级页表结构示意图</a:t>
            </a:r>
          </a:p>
        </p:txBody>
      </p:sp>
      <p:sp>
        <p:nvSpPr>
          <p:cNvPr id="65541" name="Text Box 9">
            <a:extLst>
              <a:ext uri="{FF2B5EF4-FFF2-40B4-BE49-F238E27FC236}">
                <a16:creationId xmlns:a16="http://schemas.microsoft.com/office/drawing/2014/main" id="{4EEE0FB2-2EE5-4979-A165-85E9230E3453}"/>
              </a:ext>
            </a:extLst>
          </p:cNvPr>
          <p:cNvSpPr txBox="1">
            <a:spLocks noChangeArrowheads="1"/>
          </p:cNvSpPr>
          <p:nvPr/>
        </p:nvSpPr>
        <p:spPr bwMode="auto">
          <a:xfrm>
            <a:off x="333375" y="3173413"/>
            <a:ext cx="8559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　　　</a:t>
            </a:r>
          </a:p>
        </p:txBody>
      </p:sp>
      <p:sp>
        <p:nvSpPr>
          <p:cNvPr id="65542" name="Text Box 10">
            <a:extLst>
              <a:ext uri="{FF2B5EF4-FFF2-40B4-BE49-F238E27FC236}">
                <a16:creationId xmlns:a16="http://schemas.microsoft.com/office/drawing/2014/main" id="{F3B3D48D-A383-4CD8-929A-7B336EE9FD9F}"/>
              </a:ext>
            </a:extLst>
          </p:cNvPr>
          <p:cNvSpPr txBox="1">
            <a:spLocks noChangeArrowheads="1"/>
          </p:cNvSpPr>
          <p:nvPr/>
        </p:nvSpPr>
        <p:spPr bwMode="auto">
          <a:xfrm>
            <a:off x="357188" y="981075"/>
            <a:ext cx="824865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0"/>
              </a:spcBef>
              <a:buFont typeface="Arial" panose="020B0604020202020204" pitchFamily="34" charset="0"/>
              <a:buNone/>
            </a:pPr>
            <a:r>
              <a:rPr lang="zh-CN" altLang="en-US" sz="1800" b="0">
                <a:latin typeface="Arial" panose="020B0604020202020204" pitchFamily="34" charset="0"/>
              </a:rPr>
              <a:t>下面仍以</a:t>
            </a:r>
            <a:r>
              <a:rPr lang="zh-CN" altLang="en-US" sz="1800">
                <a:latin typeface="Arial" panose="020B0604020202020204" pitchFamily="34" charset="0"/>
              </a:rPr>
              <a:t>32位逻辑地址空间</a:t>
            </a:r>
            <a:r>
              <a:rPr lang="zh-CN" altLang="en-US" sz="1800" b="0">
                <a:latin typeface="Arial" panose="020B0604020202020204" pitchFamily="34" charset="0"/>
              </a:rPr>
              <a:t>为例来说明。当</a:t>
            </a:r>
            <a:r>
              <a:rPr lang="zh-CN" altLang="en-US" sz="1800">
                <a:solidFill>
                  <a:srgbClr val="FF3300"/>
                </a:solidFill>
                <a:latin typeface="Arial" panose="020B0604020202020204" pitchFamily="34" charset="0"/>
                <a:ea typeface="方正粗黑宋简体" panose="02000000000000000000" pitchFamily="2" charset="-122"/>
              </a:rPr>
              <a:t>页面</a:t>
            </a:r>
            <a:r>
              <a:rPr lang="zh-CN" altLang="en-US" sz="1800" b="0">
                <a:latin typeface="Arial" panose="020B0604020202020204" pitchFamily="34" charset="0"/>
              </a:rPr>
              <a:t>大小为4KB时（12位），在采用二级页表结构时，再对</a:t>
            </a:r>
            <a:r>
              <a:rPr lang="zh-CN" altLang="en-US" sz="1800">
                <a:solidFill>
                  <a:srgbClr val="FF3300"/>
                </a:solidFill>
                <a:latin typeface="Arial" panose="020B0604020202020204" pitchFamily="34" charset="0"/>
                <a:ea typeface="方正粗黑宋简体" panose="02000000000000000000" pitchFamily="2" charset="-122"/>
              </a:rPr>
              <a:t>页表进行分页</a:t>
            </a:r>
            <a:r>
              <a:rPr lang="zh-CN" altLang="en-US" sz="1800" b="0">
                <a:latin typeface="Arial" panose="020B0604020202020204" pitchFamily="34" charset="0"/>
              </a:rPr>
              <a:t>，使</a:t>
            </a:r>
            <a:r>
              <a:rPr lang="zh-CN" altLang="en-US" sz="1800">
                <a:solidFill>
                  <a:srgbClr val="FF3300"/>
                </a:solidFill>
                <a:latin typeface="Arial" panose="020B0604020202020204" pitchFamily="34" charset="0"/>
                <a:ea typeface="方正粗黑宋简体" panose="02000000000000000000" pitchFamily="2" charset="-122"/>
              </a:rPr>
              <a:t>每页</a:t>
            </a:r>
            <a:r>
              <a:rPr lang="zh-CN" altLang="en-US" sz="1800" b="0">
                <a:latin typeface="Arial" panose="020B0604020202020204" pitchFamily="34" charset="0"/>
              </a:rPr>
              <a:t>中包含2</a:t>
            </a:r>
            <a:r>
              <a:rPr lang="zh-CN" altLang="en-US" sz="1800" b="0" baseline="30000">
                <a:latin typeface="Arial" panose="020B0604020202020204" pitchFamily="34" charset="0"/>
              </a:rPr>
              <a:t>10</a:t>
            </a:r>
            <a:r>
              <a:rPr lang="zh-CN" altLang="en-US" sz="1800" b="0">
                <a:latin typeface="Arial" panose="020B0604020202020204" pitchFamily="34" charset="0"/>
              </a:rPr>
              <a:t>（即1024）</a:t>
            </a:r>
            <a:r>
              <a:rPr lang="zh-CN" altLang="en-US" sz="1800">
                <a:solidFill>
                  <a:srgbClr val="FF3300"/>
                </a:solidFill>
                <a:latin typeface="Arial" panose="020B0604020202020204" pitchFamily="34" charset="0"/>
                <a:ea typeface="方正粗黑宋简体" panose="02000000000000000000" pitchFamily="2" charset="-122"/>
              </a:rPr>
              <a:t>页表项</a:t>
            </a:r>
            <a:r>
              <a:rPr lang="zh-CN" altLang="en-US" sz="1800" b="0">
                <a:latin typeface="Arial" panose="020B0604020202020204" pitchFamily="34" charset="0"/>
              </a:rPr>
              <a:t>，最多允许有2</a:t>
            </a:r>
            <a:r>
              <a:rPr lang="zh-CN" altLang="en-US" sz="1800" b="0" baseline="30000">
                <a:latin typeface="Arial" panose="020B0604020202020204" pitchFamily="34" charset="0"/>
              </a:rPr>
              <a:t>10</a:t>
            </a:r>
            <a:r>
              <a:rPr lang="zh-CN" altLang="en-US" sz="1800" b="0">
                <a:latin typeface="Arial" panose="020B0604020202020204" pitchFamily="34" charset="0"/>
              </a:rPr>
              <a:t>个</a:t>
            </a:r>
            <a:r>
              <a:rPr lang="zh-CN" altLang="en-US" sz="1800">
                <a:solidFill>
                  <a:srgbClr val="FF3300"/>
                </a:solidFill>
                <a:latin typeface="Arial" panose="020B0604020202020204" pitchFamily="34" charset="0"/>
                <a:ea typeface="方正粗黑宋简体" panose="02000000000000000000" pitchFamily="2" charset="-122"/>
              </a:rPr>
              <a:t>页表分页</a:t>
            </a:r>
            <a:r>
              <a:rPr lang="zh-CN" altLang="en-US" sz="1800" b="0">
                <a:latin typeface="Arial" panose="020B0604020202020204" pitchFamily="34" charset="0"/>
              </a:rPr>
              <a:t>，或者说，外层页表中的</a:t>
            </a:r>
            <a:r>
              <a:rPr lang="zh-CN" altLang="en-US" sz="1800">
                <a:solidFill>
                  <a:srgbClr val="FF3300"/>
                </a:solidFill>
                <a:latin typeface="Arial" panose="020B0604020202020204" pitchFamily="34" charset="0"/>
                <a:ea typeface="方正粗黑宋简体" panose="02000000000000000000" pitchFamily="2" charset="-122"/>
              </a:rPr>
              <a:t>外层页内地址</a:t>
            </a:r>
            <a:r>
              <a:rPr lang="en-US" altLang="zh-CN" sz="1800" b="0">
                <a:latin typeface="Arial" panose="020B0604020202020204" pitchFamily="34" charset="0"/>
              </a:rPr>
              <a:t>P2</a:t>
            </a:r>
            <a:r>
              <a:rPr lang="zh-CN" altLang="en-US" sz="1800" b="0">
                <a:latin typeface="Arial" panose="020B0604020202020204" pitchFamily="34" charset="0"/>
              </a:rPr>
              <a:t>为</a:t>
            </a:r>
            <a:r>
              <a:rPr lang="en-US" altLang="zh-CN" sz="1800" b="0">
                <a:latin typeface="Arial" panose="020B0604020202020204" pitchFamily="34" charset="0"/>
              </a:rPr>
              <a:t>10</a:t>
            </a:r>
            <a:r>
              <a:rPr lang="zh-CN" altLang="en-US" sz="1800" b="0">
                <a:latin typeface="Arial" panose="020B0604020202020204" pitchFamily="34" charset="0"/>
              </a:rPr>
              <a:t>位，外层页号</a:t>
            </a:r>
            <a:r>
              <a:rPr lang="en-US" altLang="zh-CN" sz="1800" b="0">
                <a:latin typeface="Arial" panose="020B0604020202020204" pitchFamily="34" charset="0"/>
              </a:rPr>
              <a:t>P1</a:t>
            </a:r>
            <a:r>
              <a:rPr lang="zh-CN" altLang="en-US" sz="1800" b="0">
                <a:latin typeface="Arial" panose="020B0604020202020204" pitchFamily="34" charset="0"/>
              </a:rPr>
              <a:t>也为</a:t>
            </a:r>
            <a:r>
              <a:rPr lang="en-US" altLang="zh-CN" sz="1800" b="0">
                <a:latin typeface="Arial" panose="020B0604020202020204" pitchFamily="34" charset="0"/>
              </a:rPr>
              <a:t>10</a:t>
            </a:r>
            <a:r>
              <a:rPr lang="zh-CN" altLang="en-US" sz="1800" b="0">
                <a:latin typeface="Arial" panose="020B0604020202020204" pitchFamily="34" charset="0"/>
              </a:rPr>
              <a:t>位，其逻辑地址结构可描述如下：</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灯片编号占位符 5">
            <a:extLst>
              <a:ext uri="{FF2B5EF4-FFF2-40B4-BE49-F238E27FC236}">
                <a16:creationId xmlns:a16="http://schemas.microsoft.com/office/drawing/2014/main" id="{251472A0-06EA-49B3-B254-9C97CB1B4029}"/>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348F8AC6-2725-46F6-BB17-EB8B2FE25588}" type="slidenum">
              <a:rPr lang="zh-CN" altLang="en-US" sz="1000">
                <a:solidFill>
                  <a:srgbClr val="000066"/>
                </a:solidFill>
                <a:latin typeface="Times New Roman" panose="02020603050405020304" pitchFamily="18" charset="0"/>
              </a:rPr>
              <a:pPr algn="r" eaLnBrk="1" hangingPunct="1"/>
              <a:t>93</a:t>
            </a:fld>
            <a:endParaRPr lang="en-US" altLang="zh-CN" sz="1000">
              <a:solidFill>
                <a:srgbClr val="000066"/>
              </a:solidFill>
              <a:latin typeface="Times New Roman" panose="02020603050405020304" pitchFamily="18" charset="0"/>
            </a:endParaRPr>
          </a:p>
        </p:txBody>
      </p:sp>
      <p:pic>
        <p:nvPicPr>
          <p:cNvPr id="66563" name="Picture 7" descr="图片1">
            <a:extLst>
              <a:ext uri="{FF2B5EF4-FFF2-40B4-BE49-F238E27FC236}">
                <a16:creationId xmlns:a16="http://schemas.microsoft.com/office/drawing/2014/main" id="{92F408AB-A629-423D-8D00-EE3688EEC7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285875"/>
            <a:ext cx="6985000"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7" descr="图片1">
            <a:extLst>
              <a:ext uri="{FF2B5EF4-FFF2-40B4-BE49-F238E27FC236}">
                <a16:creationId xmlns:a16="http://schemas.microsoft.com/office/drawing/2014/main" id="{0F039628-A470-43A5-97EF-BEE5165F68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298450"/>
            <a:ext cx="42592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灯片编号占位符 5">
            <a:extLst>
              <a:ext uri="{FF2B5EF4-FFF2-40B4-BE49-F238E27FC236}">
                <a16:creationId xmlns:a16="http://schemas.microsoft.com/office/drawing/2014/main" id="{4132C303-0356-4EF0-97CD-1C7F96B85857}"/>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379EB24A-2762-417E-B4E2-A4DADB8C7CDB}" type="slidenum">
              <a:rPr lang="zh-CN" altLang="en-US" sz="1000">
                <a:solidFill>
                  <a:srgbClr val="000066"/>
                </a:solidFill>
                <a:latin typeface="Times New Roman" panose="02020603050405020304" pitchFamily="18" charset="0"/>
              </a:rPr>
              <a:pPr algn="r" eaLnBrk="1" hangingPunct="1"/>
              <a:t>94</a:t>
            </a:fld>
            <a:endParaRPr lang="en-US" altLang="zh-CN" sz="1000">
              <a:solidFill>
                <a:srgbClr val="000066"/>
              </a:solidFill>
              <a:latin typeface="Times New Roman" panose="02020603050405020304" pitchFamily="18" charset="0"/>
            </a:endParaRPr>
          </a:p>
        </p:txBody>
      </p:sp>
      <p:sp>
        <p:nvSpPr>
          <p:cNvPr id="67587" name="Rectangle 3">
            <a:extLst>
              <a:ext uri="{FF2B5EF4-FFF2-40B4-BE49-F238E27FC236}">
                <a16:creationId xmlns:a16="http://schemas.microsoft.com/office/drawing/2014/main" id="{0323B2E4-F46A-491E-B2CF-347F770024C3}"/>
              </a:ext>
            </a:extLst>
          </p:cNvPr>
          <p:cNvSpPr>
            <a:spLocks noGrp="1" noChangeArrowheads="1"/>
          </p:cNvSpPr>
          <p:nvPr>
            <p:ph type="body" idx="1"/>
          </p:nvPr>
        </p:nvSpPr>
        <p:spPr>
          <a:xfrm>
            <a:off x="0" y="1412875"/>
            <a:ext cx="8893175" cy="4030663"/>
          </a:xfrm>
        </p:spPr>
        <p:txBody>
          <a:bodyPr/>
          <a:lstStyle/>
          <a:p>
            <a:pPr eaLnBrk="1" hangingPunct="1">
              <a:lnSpc>
                <a:spcPct val="150000"/>
              </a:lnSpc>
              <a:buFont typeface="Arial" panose="020B0604020202020204" pitchFamily="34" charset="0"/>
              <a:buNone/>
            </a:pPr>
            <a:r>
              <a:rPr lang="zh-CN" altLang="en-US" sz="1800" dirty="0"/>
              <a:t>　　　由图可以看出，外层页表的每个表项中，存放的是某页表分页的首址，如第</a:t>
            </a:r>
            <a:r>
              <a:rPr lang="en-US" altLang="zh-CN" sz="1800" dirty="0"/>
              <a:t>0</a:t>
            </a:r>
            <a:r>
              <a:rPr lang="zh-CN" altLang="en-US" sz="1800" dirty="0"/>
              <a:t>号页表存放在第</a:t>
            </a:r>
            <a:r>
              <a:rPr lang="en-US" altLang="zh-CN" sz="1800" dirty="0"/>
              <a:t>5</a:t>
            </a:r>
            <a:r>
              <a:rPr lang="zh-CN" altLang="en-US" sz="1800" dirty="0"/>
              <a:t>物理块中，第</a:t>
            </a:r>
            <a:r>
              <a:rPr lang="en-US" altLang="zh-CN" sz="1800" dirty="0"/>
              <a:t>1</a:t>
            </a:r>
            <a:r>
              <a:rPr lang="zh-CN" altLang="en-US" sz="1800" dirty="0"/>
              <a:t>页存放在第</a:t>
            </a:r>
            <a:r>
              <a:rPr lang="en-US" altLang="zh-CN" sz="1800" dirty="0"/>
              <a:t>3</a:t>
            </a:r>
            <a:r>
              <a:rPr lang="zh-CN" altLang="en-US" sz="1800" dirty="0"/>
              <a:t>物理块中；而在页表的每个表项中存放的是某页在内存中的物理块号，如第</a:t>
            </a:r>
            <a:r>
              <a:rPr lang="en-US" altLang="zh-CN" sz="1800" dirty="0"/>
              <a:t>0</a:t>
            </a:r>
            <a:r>
              <a:rPr lang="zh-CN" altLang="en-US" sz="1800" dirty="0"/>
              <a:t>号页表中的第</a:t>
            </a:r>
            <a:r>
              <a:rPr lang="en-US" altLang="zh-CN" sz="1800" dirty="0"/>
              <a:t>0</a:t>
            </a:r>
            <a:r>
              <a:rPr lang="zh-CN" altLang="en-US" sz="1800" dirty="0"/>
              <a:t>页存放在第</a:t>
            </a:r>
            <a:r>
              <a:rPr lang="en-US" altLang="zh-CN" sz="1800" dirty="0"/>
              <a:t>3</a:t>
            </a:r>
            <a:r>
              <a:rPr lang="zh-CN" altLang="en-US" sz="1800" dirty="0"/>
              <a:t>物理块中。</a:t>
            </a:r>
            <a:r>
              <a:rPr lang="zh-CN" altLang="en-US" sz="1800" b="1" u="sng" dirty="0">
                <a:solidFill>
                  <a:srgbClr val="0000FF"/>
                </a:solidFill>
              </a:rPr>
              <a:t>可以利用外层页表和页表，来实现从进程的逻辑地址到内存中物理地址间的变换。</a:t>
            </a:r>
          </a:p>
          <a:p>
            <a:pPr eaLnBrk="1" hangingPunct="1">
              <a:lnSpc>
                <a:spcPct val="150000"/>
              </a:lnSpc>
              <a:buFont typeface="Arial" panose="020B0604020202020204" pitchFamily="34" charset="0"/>
              <a:buNone/>
            </a:pPr>
            <a:r>
              <a:rPr lang="zh-CN" altLang="en-US" sz="1800" dirty="0"/>
              <a:t>　　　为了实现地址变换，在地址机构中需要设置一个</a:t>
            </a:r>
            <a:r>
              <a:rPr lang="zh-CN" altLang="en-US" sz="2000" b="1" dirty="0">
                <a:solidFill>
                  <a:srgbClr val="0000FF"/>
                </a:solidFill>
                <a:ea typeface="方正粗黑宋简体" panose="02000000000000000000" pitchFamily="2" charset="-122"/>
              </a:rPr>
              <a:t>外层页表寄存器</a:t>
            </a:r>
            <a:r>
              <a:rPr lang="zh-CN" altLang="en-US" sz="1800" dirty="0"/>
              <a:t>，用于存放外层页表的始址，并利用逻辑地址中的外层页号作为外层页表的索引，从而找到指定页表分页的首址，再利用外层页内地址作为指定分页的索引，找到指定的页表项，从中找到该页在内存中的物理块号，用该块号和页内地址</a:t>
            </a:r>
            <a:r>
              <a:rPr lang="en-US" altLang="zh-CN" sz="1800" dirty="0"/>
              <a:t>d</a:t>
            </a:r>
            <a:r>
              <a:rPr lang="zh-CN" altLang="en-US" sz="1800" dirty="0"/>
              <a:t>即可构成访问内存的物理地址。图</a:t>
            </a:r>
            <a:r>
              <a:rPr lang="en-US" altLang="zh-CN" sz="1800" dirty="0"/>
              <a:t>3-14</a:t>
            </a:r>
            <a:r>
              <a:rPr lang="zh-CN" altLang="en-US" sz="1800" dirty="0"/>
              <a:t>表示了二级页表时的地址变换机构。</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灯片编号占位符 5">
            <a:extLst>
              <a:ext uri="{FF2B5EF4-FFF2-40B4-BE49-F238E27FC236}">
                <a16:creationId xmlns:a16="http://schemas.microsoft.com/office/drawing/2014/main" id="{308C211C-3A84-4EEF-AD8A-F79A6FFB3D47}"/>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BA0E0792-5736-44BB-890B-B780A1007AE3}" type="slidenum">
              <a:rPr lang="zh-CN" altLang="en-US" sz="1000">
                <a:solidFill>
                  <a:srgbClr val="000066"/>
                </a:solidFill>
                <a:latin typeface="Times New Roman" panose="02020603050405020304" pitchFamily="18" charset="0"/>
              </a:rPr>
              <a:pPr algn="r" eaLnBrk="1" hangingPunct="1"/>
              <a:t>95</a:t>
            </a:fld>
            <a:endParaRPr lang="en-US" altLang="zh-CN" sz="1000">
              <a:solidFill>
                <a:srgbClr val="000066"/>
              </a:solidFill>
              <a:latin typeface="Times New Roman" panose="02020603050405020304" pitchFamily="18" charset="0"/>
            </a:endParaRPr>
          </a:p>
        </p:txBody>
      </p:sp>
      <p:pic>
        <p:nvPicPr>
          <p:cNvPr id="68611" name="Picture 7" descr="图片1">
            <a:extLst>
              <a:ext uri="{FF2B5EF4-FFF2-40B4-BE49-F238E27FC236}">
                <a16:creationId xmlns:a16="http://schemas.microsoft.com/office/drawing/2014/main" id="{63A334B5-D4F7-49AC-A0D8-349D66BFC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981075"/>
            <a:ext cx="7993062"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灯片编号占位符 5">
            <a:extLst>
              <a:ext uri="{FF2B5EF4-FFF2-40B4-BE49-F238E27FC236}">
                <a16:creationId xmlns:a16="http://schemas.microsoft.com/office/drawing/2014/main" id="{03CACC7A-B564-4BF2-92DA-569545D3B41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8DDE066D-6945-44F7-A3A5-9DFCA66078C3}" type="slidenum">
              <a:rPr lang="zh-CN" altLang="en-US" sz="1000">
                <a:solidFill>
                  <a:srgbClr val="000066"/>
                </a:solidFill>
                <a:latin typeface="Times New Roman" panose="02020603050405020304" pitchFamily="18" charset="0"/>
              </a:rPr>
              <a:pPr algn="r" eaLnBrk="1" hangingPunct="1"/>
              <a:t>96</a:t>
            </a:fld>
            <a:endParaRPr lang="en-US" altLang="zh-CN" sz="1000">
              <a:solidFill>
                <a:srgbClr val="000066"/>
              </a:solidFill>
              <a:latin typeface="Times New Roman" panose="02020603050405020304" pitchFamily="18" charset="0"/>
            </a:endParaRPr>
          </a:p>
        </p:txBody>
      </p:sp>
      <p:sp>
        <p:nvSpPr>
          <p:cNvPr id="69635" name="Rectangle 3">
            <a:extLst>
              <a:ext uri="{FF2B5EF4-FFF2-40B4-BE49-F238E27FC236}">
                <a16:creationId xmlns:a16="http://schemas.microsoft.com/office/drawing/2014/main" id="{FD1403DE-9BA5-41AB-896F-F6D906D1B014}"/>
              </a:ext>
            </a:extLst>
          </p:cNvPr>
          <p:cNvSpPr>
            <a:spLocks noGrp="1" noChangeArrowheads="1"/>
          </p:cNvSpPr>
          <p:nvPr>
            <p:ph type="body" idx="1"/>
          </p:nvPr>
        </p:nvSpPr>
        <p:spPr>
          <a:xfrm>
            <a:off x="107950" y="908050"/>
            <a:ext cx="8893175" cy="5834063"/>
          </a:xfrm>
        </p:spPr>
        <p:txBody>
          <a:bodyPr/>
          <a:lstStyle/>
          <a:p>
            <a:pPr eaLnBrk="1" hangingPunct="1">
              <a:lnSpc>
                <a:spcPct val="130000"/>
              </a:lnSpc>
              <a:buFont typeface="Arial" panose="020B0604020202020204" pitchFamily="34" charset="0"/>
              <a:buNone/>
            </a:pPr>
            <a:r>
              <a:rPr lang="zh-CN" altLang="en-US" sz="1600"/>
              <a:t>　　　    </a:t>
            </a:r>
            <a:r>
              <a:rPr lang="zh-CN" altLang="en-US" sz="1800" b="1">
                <a:solidFill>
                  <a:srgbClr val="FF3300"/>
                </a:solidFill>
                <a:ea typeface="方正粗黑宋简体" panose="02000000000000000000" pitchFamily="2" charset="-122"/>
              </a:rPr>
              <a:t>上述方法解决了大页表的离散存储问题，但页表占用的内存空间仍然很大</a:t>
            </a:r>
            <a:r>
              <a:rPr lang="zh-CN" altLang="en-US" sz="1600"/>
              <a:t>。为了解决页表占用大量内存空间的问题，可以把当前所需要的一部分页表调入内存，而另外一部分则存放在磁盘上，以后再根据需要陆续调入。由于有部分页表没有调入内存，所以还应在外层页表的表项中，增设一个状态位</a:t>
            </a:r>
            <a:r>
              <a:rPr lang="en-US" altLang="zh-CN" sz="1600"/>
              <a:t>S</a:t>
            </a:r>
            <a:r>
              <a:rPr lang="zh-CN" altLang="en-US" sz="1600"/>
              <a:t>，若其值为</a:t>
            </a:r>
            <a:r>
              <a:rPr lang="en-US" altLang="zh-CN" sz="1600"/>
              <a:t>1</a:t>
            </a:r>
            <a:r>
              <a:rPr lang="zh-CN" altLang="en-US" sz="1600"/>
              <a:t>，表示该页表已在内存，若为</a:t>
            </a:r>
            <a:r>
              <a:rPr lang="en-US" altLang="zh-CN" sz="1600"/>
              <a:t>0</a:t>
            </a:r>
            <a:r>
              <a:rPr lang="zh-CN" altLang="en-US" sz="1600"/>
              <a:t>，则表示该页尚未调入内存。这样可以解决页表占用大量内存空间的问题。</a:t>
            </a:r>
          </a:p>
          <a:p>
            <a:pPr eaLnBrk="1" hangingPunct="1">
              <a:lnSpc>
                <a:spcPct val="80000"/>
              </a:lnSpc>
              <a:buFont typeface="Arial" panose="020B0604020202020204" pitchFamily="34" charset="0"/>
              <a:buNone/>
            </a:pPr>
            <a:endParaRPr lang="zh-CN" altLang="en-US" sz="1600"/>
          </a:p>
          <a:p>
            <a:pPr eaLnBrk="1" hangingPunct="1">
              <a:lnSpc>
                <a:spcPct val="130000"/>
              </a:lnSpc>
              <a:spcBef>
                <a:spcPct val="0"/>
              </a:spcBef>
              <a:buFont typeface="Arial" panose="020B0604020202020204" pitchFamily="34" charset="0"/>
              <a:buNone/>
            </a:pPr>
            <a:r>
              <a:rPr lang="en-US" altLang="zh-CN" sz="2000" b="1">
                <a:latin typeface="方正粗黑宋简体" panose="02000000000000000000" pitchFamily="2" charset="-122"/>
                <a:ea typeface="方正粗黑宋简体" panose="02000000000000000000" pitchFamily="2" charset="-122"/>
              </a:rPr>
              <a:t>2.  </a:t>
            </a:r>
            <a:r>
              <a:rPr lang="zh-CN" altLang="en-US" sz="2000" b="1">
                <a:latin typeface="方正粗黑宋简体" panose="02000000000000000000" pitchFamily="2" charset="-122"/>
                <a:ea typeface="方正粗黑宋简体" panose="02000000000000000000" pitchFamily="2" charset="-122"/>
              </a:rPr>
              <a:t>多级页表</a:t>
            </a:r>
          </a:p>
          <a:p>
            <a:pPr eaLnBrk="1" hangingPunct="1">
              <a:lnSpc>
                <a:spcPct val="130000"/>
              </a:lnSpc>
              <a:buFont typeface="Arial" panose="020B0604020202020204" pitchFamily="34" charset="0"/>
              <a:buNone/>
            </a:pPr>
            <a:r>
              <a:rPr lang="zh-CN" altLang="en-US" sz="1600"/>
              <a:t>　　</a:t>
            </a:r>
            <a:r>
              <a:rPr lang="zh-CN" altLang="en-US" sz="1600" b="1">
                <a:latin typeface="Times New Roman" panose="02020603050405020304" pitchFamily="18" charset="0"/>
                <a:ea typeface="华文行楷" panose="02010800040101010101" pitchFamily="2" charset="-122"/>
              </a:rPr>
              <a:t>　    对于</a:t>
            </a:r>
            <a:r>
              <a:rPr lang="en-US" altLang="zh-CN" sz="1600" b="1">
                <a:latin typeface="Times New Roman" panose="02020603050405020304" pitchFamily="18" charset="0"/>
                <a:ea typeface="华文行楷" panose="02010800040101010101" pitchFamily="2" charset="-122"/>
              </a:rPr>
              <a:t>32</a:t>
            </a:r>
            <a:r>
              <a:rPr lang="zh-CN" altLang="en-US" sz="1600" b="1">
                <a:latin typeface="Times New Roman" panose="02020603050405020304" pitchFamily="18" charset="0"/>
                <a:ea typeface="华文行楷" panose="02010800040101010101" pitchFamily="2" charset="-122"/>
              </a:rPr>
              <a:t>位的机器，采用二级页表结构是合适的。但对于</a:t>
            </a:r>
            <a:r>
              <a:rPr lang="en-US" altLang="zh-CN" sz="1600" b="1">
                <a:latin typeface="Times New Roman" panose="02020603050405020304" pitchFamily="18" charset="0"/>
                <a:ea typeface="华文行楷" panose="02010800040101010101" pitchFamily="2" charset="-122"/>
              </a:rPr>
              <a:t>64</a:t>
            </a:r>
            <a:r>
              <a:rPr lang="zh-CN" altLang="en-US" sz="1600" b="1">
                <a:latin typeface="Times New Roman" panose="02020603050405020304" pitchFamily="18" charset="0"/>
                <a:ea typeface="华文行楷" panose="02010800040101010101" pitchFamily="2" charset="-122"/>
              </a:rPr>
              <a:t>位的机器，使用二级页表仍然存在着页表占用内存空间过大的问题，</a:t>
            </a:r>
            <a:r>
              <a:rPr lang="zh-CN" altLang="en-US" sz="2000" b="1">
                <a:solidFill>
                  <a:srgbClr val="0000FF"/>
                </a:solidFill>
                <a:ea typeface="方正粗黑宋简体" panose="02000000000000000000" pitchFamily="2" charset="-122"/>
              </a:rPr>
              <a:t>原因如下：</a:t>
            </a:r>
            <a:r>
              <a:rPr lang="zh-CN" altLang="en-US" sz="1600"/>
              <a:t>如果页面大小仍采用</a:t>
            </a:r>
            <a:r>
              <a:rPr lang="en-US" altLang="zh-CN" sz="1600"/>
              <a:t>4KB</a:t>
            </a:r>
            <a:r>
              <a:rPr lang="zh-CN" altLang="en-US" sz="1600"/>
              <a:t>（</a:t>
            </a:r>
            <a:r>
              <a:rPr lang="en-US" altLang="zh-CN" sz="1600"/>
              <a:t>212B</a:t>
            </a:r>
            <a:r>
              <a:rPr lang="zh-CN" altLang="en-US" sz="1600"/>
              <a:t>），则还剩下</a:t>
            </a:r>
            <a:r>
              <a:rPr lang="en-US" altLang="zh-CN" sz="1600"/>
              <a:t>52</a:t>
            </a:r>
            <a:r>
              <a:rPr lang="zh-CN" altLang="en-US" sz="1600"/>
              <a:t>位，假定仍按物理块的大小（</a:t>
            </a:r>
            <a:r>
              <a:rPr lang="en-US" altLang="zh-CN" sz="1600"/>
              <a:t>210</a:t>
            </a:r>
            <a:r>
              <a:rPr lang="zh-CN" altLang="en-US" sz="1600"/>
              <a:t>位）来划分页表，此时，把余下的</a:t>
            </a:r>
            <a:r>
              <a:rPr lang="en-US" altLang="zh-CN" sz="1600"/>
              <a:t>42</a:t>
            </a:r>
            <a:r>
              <a:rPr lang="zh-CN" altLang="en-US" sz="1600"/>
              <a:t>位用于外层页号，这样，外层页表中最多可能有</a:t>
            </a:r>
            <a:r>
              <a:rPr lang="en-US" altLang="zh-CN" sz="1600"/>
              <a:t>4T</a:t>
            </a:r>
            <a:r>
              <a:rPr lang="zh-CN" altLang="en-US" sz="1600"/>
              <a:t>（</a:t>
            </a:r>
            <a:r>
              <a:rPr lang="en-US" altLang="zh-CN" sz="1600"/>
              <a:t>242</a:t>
            </a:r>
            <a:r>
              <a:rPr lang="zh-CN" altLang="en-US" sz="1600"/>
              <a:t>）个页表项，要占用</a:t>
            </a:r>
            <a:r>
              <a:rPr lang="en-US" altLang="zh-CN" sz="1600"/>
              <a:t>16TB</a:t>
            </a:r>
            <a:r>
              <a:rPr lang="zh-CN" altLang="en-US" sz="1600"/>
              <a:t>的连续内存空间，</a:t>
            </a:r>
            <a:r>
              <a:rPr lang="zh-CN" altLang="en-US" sz="1600" b="1"/>
              <a:t>这是</a:t>
            </a:r>
            <a:r>
              <a:rPr lang="zh-CN" altLang="en-US" sz="1600" b="1">
                <a:solidFill>
                  <a:srgbClr val="FF3300"/>
                </a:solidFill>
                <a:ea typeface="方正粗黑宋简体" panose="02000000000000000000" pitchFamily="2" charset="-122"/>
              </a:rPr>
              <a:t>不可能接受的</a:t>
            </a:r>
            <a:r>
              <a:rPr lang="zh-CN" altLang="en-US" sz="1600"/>
              <a:t>；即使按</a:t>
            </a:r>
            <a:r>
              <a:rPr lang="en-US" altLang="zh-CN" sz="1600"/>
              <a:t>220</a:t>
            </a:r>
            <a:r>
              <a:rPr lang="zh-CN" altLang="en-US" sz="1600"/>
              <a:t>位来划分页表，外层页表中仍有</a:t>
            </a:r>
            <a:r>
              <a:rPr lang="en-US" altLang="zh-CN" sz="1600"/>
              <a:t>4G</a:t>
            </a:r>
            <a:r>
              <a:rPr lang="zh-CN" altLang="en-US" sz="1600"/>
              <a:t>（</a:t>
            </a:r>
            <a:r>
              <a:rPr lang="en-US" altLang="zh-CN" sz="1600"/>
              <a:t>232</a:t>
            </a:r>
            <a:r>
              <a:rPr lang="zh-CN" altLang="en-US" sz="1600"/>
              <a:t>）个页表项，要占用</a:t>
            </a:r>
            <a:r>
              <a:rPr lang="en-US" altLang="zh-CN" sz="1600"/>
              <a:t>16GB</a:t>
            </a:r>
            <a:r>
              <a:rPr lang="zh-CN" altLang="en-US" sz="1600"/>
              <a:t>的连续内存空间，</a:t>
            </a:r>
            <a:r>
              <a:rPr lang="zh-CN" altLang="en-US" sz="1600" b="1">
                <a:solidFill>
                  <a:srgbClr val="FF3300"/>
                </a:solidFill>
                <a:ea typeface="方正粗黑宋简体" panose="02000000000000000000" pitchFamily="2" charset="-122"/>
              </a:rPr>
              <a:t>这也是不能接受的</a:t>
            </a:r>
            <a:r>
              <a:rPr lang="zh-CN" altLang="en-US" sz="1600"/>
              <a:t>。</a:t>
            </a:r>
            <a:r>
              <a:rPr lang="zh-CN" altLang="en-US" sz="1600" b="1" u="sng">
                <a:solidFill>
                  <a:srgbClr val="0000FF"/>
                </a:solidFill>
                <a:ea typeface="方正粗黑宋简体" panose="02000000000000000000" pitchFamily="2" charset="-122"/>
              </a:rPr>
              <a:t>因此，在</a:t>
            </a:r>
            <a:r>
              <a:rPr lang="en-US" altLang="zh-CN" sz="1600" b="1" u="sng">
                <a:solidFill>
                  <a:srgbClr val="0000FF"/>
                </a:solidFill>
                <a:ea typeface="方正粗黑宋简体" panose="02000000000000000000" pitchFamily="2" charset="-122"/>
              </a:rPr>
              <a:t>64</a:t>
            </a:r>
            <a:r>
              <a:rPr lang="zh-CN" altLang="en-US" sz="1600" b="1" u="sng">
                <a:solidFill>
                  <a:srgbClr val="0000FF"/>
                </a:solidFill>
                <a:ea typeface="方正粗黑宋简体" panose="02000000000000000000" pitchFamily="2" charset="-122"/>
              </a:rPr>
              <a:t>位机器中，必须采用多级页表，将外层页表再进行分页，然后将各个分页离散地分配到不相邻接的物理块中，再利用第二级的页表来映射它们之间的关系。</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灯片编号占位符 5">
            <a:extLst>
              <a:ext uri="{FF2B5EF4-FFF2-40B4-BE49-F238E27FC236}">
                <a16:creationId xmlns:a16="http://schemas.microsoft.com/office/drawing/2014/main" id="{ADA041CB-2E10-4F60-813F-A19A685FA156}"/>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8DBD6933-89B6-4264-B52F-959C89C1BEDC}" type="slidenum">
              <a:rPr lang="zh-CN" altLang="en-US" sz="1000">
                <a:solidFill>
                  <a:srgbClr val="000066"/>
                </a:solidFill>
                <a:latin typeface="Times New Roman" panose="02020603050405020304" pitchFamily="18" charset="0"/>
              </a:rPr>
              <a:pPr algn="r" eaLnBrk="1" hangingPunct="1"/>
              <a:t>97</a:t>
            </a:fld>
            <a:endParaRPr lang="en-US" altLang="zh-CN" sz="1000">
              <a:solidFill>
                <a:srgbClr val="000066"/>
              </a:solidFill>
              <a:latin typeface="Times New Roman" panose="02020603050405020304" pitchFamily="18" charset="0"/>
            </a:endParaRPr>
          </a:p>
        </p:txBody>
      </p:sp>
      <p:sp>
        <p:nvSpPr>
          <p:cNvPr id="70659" name="Rectangle 2">
            <a:extLst>
              <a:ext uri="{FF2B5EF4-FFF2-40B4-BE49-F238E27FC236}">
                <a16:creationId xmlns:a16="http://schemas.microsoft.com/office/drawing/2014/main" id="{44281CEF-7C4B-4281-B1A7-668D845663D4}"/>
              </a:ext>
            </a:extLst>
          </p:cNvPr>
          <p:cNvSpPr>
            <a:spLocks noGrp="1" noChangeArrowheads="1"/>
          </p:cNvSpPr>
          <p:nvPr>
            <p:ph type="title"/>
          </p:nvPr>
        </p:nvSpPr>
        <p:spPr>
          <a:xfrm>
            <a:off x="2411413" y="136525"/>
            <a:ext cx="4608512" cy="630238"/>
          </a:xfrm>
        </p:spPr>
        <p:txBody>
          <a:bodyPr/>
          <a:lstStyle/>
          <a:p>
            <a:pPr algn="l" eaLnBrk="1" hangingPunct="1"/>
            <a:r>
              <a:rPr lang="en-US" altLang="zh-CN" sz="2800" dirty="0"/>
              <a:t>5 </a:t>
            </a:r>
            <a:r>
              <a:rPr lang="zh-CN" altLang="en-US" sz="2800" dirty="0"/>
              <a:t>简单分段存储管理</a:t>
            </a:r>
          </a:p>
        </p:txBody>
      </p:sp>
      <p:sp>
        <p:nvSpPr>
          <p:cNvPr id="70660" name="Rectangle 3">
            <a:extLst>
              <a:ext uri="{FF2B5EF4-FFF2-40B4-BE49-F238E27FC236}">
                <a16:creationId xmlns:a16="http://schemas.microsoft.com/office/drawing/2014/main" id="{A1BA8D7D-215F-4CEA-BA67-B0802CA75B93}"/>
              </a:ext>
            </a:extLst>
          </p:cNvPr>
          <p:cNvSpPr>
            <a:spLocks noGrp="1" noChangeArrowheads="1"/>
          </p:cNvSpPr>
          <p:nvPr>
            <p:ph type="body" idx="1"/>
          </p:nvPr>
        </p:nvSpPr>
        <p:spPr>
          <a:xfrm>
            <a:off x="0" y="908050"/>
            <a:ext cx="8893175" cy="4826000"/>
          </a:xfrm>
        </p:spPr>
        <p:txBody>
          <a:bodyPr/>
          <a:lstStyle/>
          <a:p>
            <a:pPr eaLnBrk="1" hangingPunct="1">
              <a:lnSpc>
                <a:spcPct val="135000"/>
              </a:lnSpc>
              <a:buFont typeface="Arial" panose="020B0604020202020204" pitchFamily="34" charset="0"/>
              <a:buNone/>
            </a:pPr>
            <a:r>
              <a:rPr lang="zh-CN" altLang="en-US" sz="2400" dirty="0"/>
              <a:t>　　　 简单分页存储管理提高了主存空间的利用率，分段存储管理主要满足了程序员编程和使用上的要求。</a:t>
            </a:r>
            <a:r>
              <a:rPr lang="zh-CN" altLang="en-US" sz="2400" b="1" dirty="0">
                <a:solidFill>
                  <a:srgbClr val="FF3300"/>
                </a:solidFill>
                <a:ea typeface="方正粗黑宋简体" panose="02000000000000000000" pitchFamily="2" charset="-122"/>
              </a:rPr>
              <a:t>分页存储管理中页面与源程序无逻辑关系，难以实现对源程序以模块为单位进行分配、共享和保护</a:t>
            </a:r>
            <a:r>
              <a:rPr lang="zh-CN" altLang="en-US" sz="2400" dirty="0"/>
              <a:t>。</a:t>
            </a:r>
            <a:r>
              <a:rPr lang="zh-CN" altLang="en-US" sz="2400" b="1" dirty="0">
                <a:ea typeface="方正粗黑宋简体" panose="02000000000000000000" pitchFamily="2" charset="-122"/>
              </a:rPr>
              <a:t>分段存储管理对内存以作业地址空间中的段为单位进行动态分区，作业中的每个段装入主存空间的一个分区，作业中的段在主存中可以不连续。</a:t>
            </a:r>
            <a:r>
              <a:rPr lang="zh-CN" altLang="en-US" sz="2400" dirty="0"/>
              <a:t>分段存储管理支持</a:t>
            </a:r>
            <a:r>
              <a:rPr lang="zh-CN" altLang="en-US" sz="2400" b="1" dirty="0">
                <a:solidFill>
                  <a:srgbClr val="FF3300"/>
                </a:solidFill>
                <a:ea typeface="方正粗黑宋简体" panose="02000000000000000000" pitchFamily="2" charset="-122"/>
              </a:rPr>
              <a:t>模块化编程</a:t>
            </a:r>
            <a:r>
              <a:rPr lang="zh-CN" altLang="en-US" sz="2400" dirty="0"/>
              <a:t>，有广泛的应用价值。这里首先介绍简单分段存储管理。</a:t>
            </a:r>
            <a:r>
              <a:rPr lang="zh-CN" altLang="en-US" dirty="0"/>
              <a:t>　　</a:t>
            </a:r>
            <a:endParaRPr lang="zh-CN" altLang="en-US"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灯片编号占位符 5">
            <a:extLst>
              <a:ext uri="{FF2B5EF4-FFF2-40B4-BE49-F238E27FC236}">
                <a16:creationId xmlns:a16="http://schemas.microsoft.com/office/drawing/2014/main" id="{14AF8F25-91D0-4A71-82E4-5A1BB4B7A418}"/>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643C90A-71B9-41FB-B50A-DB072981F4C5}" type="slidenum">
              <a:rPr lang="zh-CN" altLang="en-US" sz="1000">
                <a:solidFill>
                  <a:srgbClr val="000066"/>
                </a:solidFill>
                <a:latin typeface="Times New Roman" panose="02020603050405020304" pitchFamily="18" charset="0"/>
              </a:rPr>
              <a:pPr algn="r" eaLnBrk="1" hangingPunct="1"/>
              <a:t>98</a:t>
            </a:fld>
            <a:endParaRPr lang="en-US" altLang="zh-CN" sz="1000">
              <a:solidFill>
                <a:srgbClr val="000066"/>
              </a:solidFill>
              <a:latin typeface="Times New Roman" panose="02020603050405020304" pitchFamily="18" charset="0"/>
            </a:endParaRPr>
          </a:p>
        </p:txBody>
      </p:sp>
      <p:sp>
        <p:nvSpPr>
          <p:cNvPr id="71683" name="AutoShape 13">
            <a:extLst>
              <a:ext uri="{FF2B5EF4-FFF2-40B4-BE49-F238E27FC236}">
                <a16:creationId xmlns:a16="http://schemas.microsoft.com/office/drawing/2014/main" id="{7C908D16-4788-407B-A494-754D8CD57D4C}"/>
              </a:ext>
            </a:extLst>
          </p:cNvPr>
          <p:cNvSpPr>
            <a:spLocks noChangeArrowheads="1"/>
          </p:cNvSpPr>
          <p:nvPr/>
        </p:nvSpPr>
        <p:spPr bwMode="auto">
          <a:xfrm>
            <a:off x="323850" y="2852936"/>
            <a:ext cx="8569325" cy="2880320"/>
          </a:xfrm>
          <a:prstGeom prst="roundRect">
            <a:avLst>
              <a:gd name="adj" fmla="val 7306"/>
            </a:avLst>
          </a:prstGeom>
          <a:solidFill>
            <a:srgbClr val="CC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endParaRPr lang="zh-CN" altLang="en-US" sz="1800">
              <a:latin typeface="Arial" panose="020B0604020202020204" pitchFamily="34" charset="0"/>
            </a:endParaRPr>
          </a:p>
        </p:txBody>
      </p:sp>
      <p:sp>
        <p:nvSpPr>
          <p:cNvPr id="71684" name="Rectangle 3">
            <a:extLst>
              <a:ext uri="{FF2B5EF4-FFF2-40B4-BE49-F238E27FC236}">
                <a16:creationId xmlns:a16="http://schemas.microsoft.com/office/drawing/2014/main" id="{9A89D6FF-8DC1-4B9B-BB10-214475882BEB}"/>
              </a:ext>
            </a:extLst>
          </p:cNvPr>
          <p:cNvSpPr>
            <a:spLocks noGrp="1" noChangeArrowheads="1"/>
          </p:cNvSpPr>
          <p:nvPr>
            <p:ph type="body" idx="1"/>
          </p:nvPr>
        </p:nvSpPr>
        <p:spPr>
          <a:xfrm>
            <a:off x="72331" y="765175"/>
            <a:ext cx="8820149" cy="5543550"/>
          </a:xfrm>
        </p:spPr>
        <p:txBody>
          <a:bodyPr/>
          <a:lstStyle/>
          <a:p>
            <a:pPr eaLnBrk="1" hangingPunct="1">
              <a:lnSpc>
                <a:spcPct val="135000"/>
              </a:lnSpc>
              <a:buFont typeface="Arial" panose="020B0604020202020204" pitchFamily="34" charset="0"/>
              <a:buNone/>
            </a:pPr>
            <a:r>
              <a:rPr lang="zh-CN" altLang="en-US" sz="2400" b="1" dirty="0">
                <a:latin typeface="方正粗黑宋简体" panose="02000000000000000000" pitchFamily="2" charset="-122"/>
                <a:ea typeface="方正粗黑宋简体" panose="02000000000000000000" pitchFamily="2" charset="-122"/>
              </a:rPr>
              <a:t> 5.1 基本原理</a:t>
            </a:r>
          </a:p>
          <a:p>
            <a:pPr eaLnBrk="1" hangingPunct="1">
              <a:lnSpc>
                <a:spcPct val="135000"/>
              </a:lnSpc>
              <a:buClr>
                <a:srgbClr val="FF3300"/>
              </a:buClr>
              <a:buFont typeface="Wingdings" panose="05000000000000000000" pitchFamily="2" charset="2"/>
              <a:buChar char="l"/>
            </a:pPr>
            <a:r>
              <a:rPr lang="zh-CN" altLang="en-US" sz="1600" dirty="0">
                <a:solidFill>
                  <a:srgbClr val="FF3300"/>
                </a:solidFill>
                <a:ea typeface="方正粗黑宋简体" panose="02000000000000000000" pitchFamily="2" charset="-122"/>
              </a:rPr>
              <a:t>与分页存储管理不同的</a:t>
            </a:r>
            <a:r>
              <a:rPr lang="zh-CN" altLang="en-US" sz="1600" dirty="0"/>
              <a:t>是</a:t>
            </a:r>
            <a:r>
              <a:rPr lang="zh-CN" altLang="en-US" sz="1600" dirty="0">
                <a:solidFill>
                  <a:srgbClr val="0000FF"/>
                </a:solidFill>
                <a:ea typeface="方正粗黑宋简体" panose="02000000000000000000" pitchFamily="2" charset="-122"/>
              </a:rPr>
              <a:t>将主存空间划分的区域随作业中的</a:t>
            </a:r>
            <a:r>
              <a:rPr lang="zh-CN" altLang="en-US" sz="1600" dirty="0">
                <a:solidFill>
                  <a:srgbClr val="FF3300"/>
                </a:solidFill>
                <a:ea typeface="方正粗黑宋简体" panose="02000000000000000000" pitchFamily="2" charset="-122"/>
              </a:rPr>
              <a:t>分段</a:t>
            </a:r>
            <a:r>
              <a:rPr lang="zh-CN" altLang="en-US" sz="1600" dirty="0">
                <a:solidFill>
                  <a:srgbClr val="0000FF"/>
                </a:solidFill>
                <a:ea typeface="方正粗黑宋简体" panose="02000000000000000000" pitchFamily="2" charset="-122"/>
              </a:rPr>
              <a:t>不同而不同，以</a:t>
            </a:r>
            <a:r>
              <a:rPr lang="zh-CN" altLang="en-US" sz="1600" dirty="0">
                <a:solidFill>
                  <a:srgbClr val="FF3300"/>
                </a:solidFill>
                <a:ea typeface="方正粗黑宋简体" panose="02000000000000000000" pitchFamily="2" charset="-122"/>
              </a:rPr>
              <a:t>段为单位</a:t>
            </a:r>
            <a:r>
              <a:rPr lang="zh-CN" altLang="en-US" sz="1600" dirty="0">
                <a:solidFill>
                  <a:srgbClr val="0000FF"/>
                </a:solidFill>
                <a:ea typeface="方正粗黑宋简体" panose="02000000000000000000" pitchFamily="2" charset="-122"/>
              </a:rPr>
              <a:t>进行存储分配</a:t>
            </a:r>
            <a:r>
              <a:rPr lang="zh-CN" altLang="en-US" sz="1600" dirty="0"/>
              <a:t>。</a:t>
            </a:r>
          </a:p>
          <a:p>
            <a:pPr eaLnBrk="1" hangingPunct="1">
              <a:lnSpc>
                <a:spcPct val="135000"/>
              </a:lnSpc>
              <a:buClr>
                <a:srgbClr val="FF3300"/>
              </a:buClr>
              <a:buFont typeface="Wingdings" panose="05000000000000000000" pitchFamily="2" charset="2"/>
              <a:buChar char="l"/>
            </a:pPr>
            <a:r>
              <a:rPr lang="zh-CN" altLang="en-US" sz="1600" dirty="0">
                <a:solidFill>
                  <a:srgbClr val="FF3300"/>
                </a:solidFill>
                <a:ea typeface="方正粗黑宋简体" panose="02000000000000000000" pitchFamily="2" charset="-122"/>
              </a:rPr>
              <a:t>简单分段存储管理的基本原理是：</a:t>
            </a:r>
            <a:r>
              <a:rPr lang="zh-CN" altLang="en-US" sz="1600" b="1" dirty="0"/>
              <a:t>系统把作业从地址空间全部装入主存时，以其地址空间中各个长度不一的</a:t>
            </a:r>
            <a:r>
              <a:rPr lang="zh-CN" altLang="en-US" sz="1600" b="1" dirty="0">
                <a:solidFill>
                  <a:srgbClr val="FF3300"/>
                </a:solidFill>
                <a:ea typeface="方正粗黑宋简体" panose="02000000000000000000" pitchFamily="2" charset="-122"/>
              </a:rPr>
              <a:t>段为单位</a:t>
            </a:r>
            <a:r>
              <a:rPr lang="zh-CN" altLang="en-US" sz="1600" b="1" dirty="0"/>
              <a:t>进行动态分区，</a:t>
            </a:r>
            <a:r>
              <a:rPr lang="zh-CN" altLang="en-US" sz="1600" b="1" u="sng" dirty="0"/>
              <a:t>每个段在主存占一连续区域</a:t>
            </a:r>
            <a:r>
              <a:rPr lang="zh-CN" altLang="en-US" sz="1600" b="1" dirty="0"/>
              <a:t>。</a:t>
            </a:r>
          </a:p>
          <a:p>
            <a:pPr eaLnBrk="1" hangingPunct="1">
              <a:lnSpc>
                <a:spcPct val="135000"/>
              </a:lnSpc>
              <a:buClr>
                <a:srgbClr val="FF3300"/>
              </a:buClr>
              <a:buFont typeface="Wingdings" panose="05000000000000000000" pitchFamily="2" charset="2"/>
              <a:buChar char="l"/>
            </a:pPr>
            <a:endParaRPr lang="zh-CN" altLang="en-US" sz="800" b="1" dirty="0"/>
          </a:p>
          <a:p>
            <a:pPr eaLnBrk="1" hangingPunct="1">
              <a:lnSpc>
                <a:spcPct val="135000"/>
              </a:lnSpc>
              <a:buClr>
                <a:srgbClr val="0000FF"/>
              </a:buClr>
              <a:buFont typeface="Wingdings" panose="05000000000000000000" pitchFamily="2" charset="2"/>
              <a:buChar char="Ø"/>
            </a:pPr>
            <a:r>
              <a:rPr lang="zh-CN" altLang="en-US" sz="1600" b="1" dirty="0">
                <a:ea typeface="华文行楷" panose="02010800040101010101" pitchFamily="2" charset="-122"/>
              </a:rPr>
              <a:t>分页存储管理的地址转换过程中，</a:t>
            </a:r>
            <a:r>
              <a:rPr lang="zh-CN" altLang="en-US" sz="1600" b="1" dirty="0">
                <a:solidFill>
                  <a:srgbClr val="FF3300"/>
                </a:solidFill>
                <a:ea typeface="华文行楷" panose="02010800040101010101" pitchFamily="2" charset="-122"/>
              </a:rPr>
              <a:t>逻辑地址</a:t>
            </a:r>
            <a:r>
              <a:rPr lang="zh-CN" altLang="en-US" sz="1600" b="1" dirty="0">
                <a:ea typeface="华文行楷" panose="02010800040101010101" pitchFamily="2" charset="-122"/>
              </a:rPr>
              <a:t>可以看成由</a:t>
            </a:r>
            <a:r>
              <a:rPr lang="zh-CN" altLang="en-US" sz="1600" b="1" dirty="0">
                <a:solidFill>
                  <a:srgbClr val="FF3300"/>
                </a:solidFill>
                <a:ea typeface="华文行楷" panose="02010800040101010101" pitchFamily="2" charset="-122"/>
              </a:rPr>
              <a:t>页号</a:t>
            </a:r>
            <a:r>
              <a:rPr lang="zh-CN" altLang="en-US" sz="1600" b="1" dirty="0">
                <a:ea typeface="华文行楷" panose="02010800040101010101" pitchFamily="2" charset="-122"/>
              </a:rPr>
              <a:t>与</a:t>
            </a:r>
            <a:r>
              <a:rPr lang="zh-CN" altLang="en-US" sz="1600" b="1" dirty="0">
                <a:solidFill>
                  <a:srgbClr val="FF3300"/>
                </a:solidFill>
                <a:ea typeface="华文行楷" panose="02010800040101010101" pitchFamily="2" charset="-122"/>
              </a:rPr>
              <a:t>页内偏移</a:t>
            </a:r>
            <a:r>
              <a:rPr lang="zh-CN" altLang="en-US" sz="1600" b="1" dirty="0">
                <a:ea typeface="华文行楷" panose="02010800040101010101" pitchFamily="2" charset="-122"/>
              </a:rPr>
              <a:t>两部分组成，但实际上，分页方式下的地址空间仍是一维连续的地址空间。</a:t>
            </a:r>
          </a:p>
          <a:p>
            <a:pPr eaLnBrk="1" hangingPunct="1">
              <a:lnSpc>
                <a:spcPct val="135000"/>
              </a:lnSpc>
              <a:buClr>
                <a:srgbClr val="0000FF"/>
              </a:buClr>
              <a:buFont typeface="Wingdings" panose="05000000000000000000" pitchFamily="2" charset="2"/>
              <a:buChar char="Ø"/>
            </a:pPr>
            <a:r>
              <a:rPr lang="zh-CN" altLang="en-US" sz="1600" b="1" dirty="0">
                <a:ea typeface="方正粗黑宋简体" panose="02000000000000000000" pitchFamily="2" charset="-122"/>
              </a:rPr>
              <a:t>而分段存储管理则不同，作业的逻辑地址空间按</a:t>
            </a:r>
            <a:r>
              <a:rPr lang="zh-CN" altLang="en-US" sz="1600" b="1" dirty="0">
                <a:solidFill>
                  <a:srgbClr val="0000FF"/>
                </a:solidFill>
                <a:ea typeface="方正粗黑宋简体" panose="02000000000000000000" pitchFamily="2" charset="-122"/>
              </a:rPr>
              <a:t>程序的逻辑关系</a:t>
            </a:r>
            <a:r>
              <a:rPr lang="zh-CN" altLang="en-US" sz="1600" b="1" dirty="0">
                <a:ea typeface="方正粗黑宋简体" panose="02000000000000000000" pitchFamily="2" charset="-122"/>
              </a:rPr>
              <a:t>被划分为若干段，每个段是一组有完整逻辑意义的信息，</a:t>
            </a:r>
            <a:r>
              <a:rPr lang="zh-CN" altLang="en-US" sz="1600" dirty="0"/>
              <a:t>比如：主程序段、子程序段、数组段、工作区段等。分段是编程人员可见的，可由编程人员或编译器来完成，一个段对应一个程序单位。</a:t>
            </a:r>
            <a:r>
              <a:rPr lang="zh-CN" altLang="en-US" sz="1600" b="1" dirty="0">
                <a:solidFill>
                  <a:srgbClr val="FF3300"/>
                </a:solidFill>
                <a:latin typeface="方正小标宋简体" panose="02010601030101010101" pitchFamily="2" charset="-122"/>
                <a:ea typeface="方正小标宋简体" panose="02010601030101010101" pitchFamily="2" charset="-122"/>
              </a:rPr>
              <a:t>通常用一个段号来代替</a:t>
            </a:r>
            <a:r>
              <a:rPr lang="zh-CN" altLang="en-US" sz="1600" b="1" u="sng" dirty="0">
                <a:solidFill>
                  <a:srgbClr val="0000FF"/>
                </a:solidFill>
                <a:latin typeface="方正小标宋简体" panose="02010601030101010101" pitchFamily="2" charset="-122"/>
                <a:ea typeface="方正小标宋简体" panose="02010601030101010101" pitchFamily="2" charset="-122"/>
              </a:rPr>
              <a:t>段名</a:t>
            </a:r>
            <a:r>
              <a:rPr lang="zh-CN" altLang="en-US" sz="1600" b="1" dirty="0">
                <a:solidFill>
                  <a:srgbClr val="FF3300"/>
                </a:solidFill>
                <a:latin typeface="方正小标宋简体" panose="02010601030101010101" pitchFamily="2" charset="-122"/>
                <a:ea typeface="方正小标宋简体" panose="02010601030101010101" pitchFamily="2" charset="-122"/>
              </a:rPr>
              <a:t>，每个段都从</a:t>
            </a:r>
            <a:r>
              <a:rPr lang="zh-CN" altLang="en-US" sz="1600" b="1" u="sng" dirty="0">
                <a:solidFill>
                  <a:srgbClr val="0000FF"/>
                </a:solidFill>
                <a:latin typeface="方正小标宋简体" panose="02010601030101010101" pitchFamily="2" charset="-122"/>
                <a:ea typeface="方正小标宋简体" panose="02010601030101010101" pitchFamily="2" charset="-122"/>
              </a:rPr>
              <a:t>0</a:t>
            </a:r>
            <a:r>
              <a:rPr lang="zh-CN" altLang="en-US" sz="1600" b="1" dirty="0">
                <a:solidFill>
                  <a:srgbClr val="FF3300"/>
                </a:solidFill>
                <a:latin typeface="方正小标宋简体" panose="02010601030101010101" pitchFamily="2" charset="-122"/>
                <a:ea typeface="方正小标宋简体" panose="02010601030101010101" pitchFamily="2" charset="-122"/>
              </a:rPr>
              <a:t>开始编址，</a:t>
            </a:r>
            <a:r>
              <a:rPr lang="zh-CN" altLang="en-US" sz="1600" b="1" u="sng" dirty="0">
                <a:solidFill>
                  <a:srgbClr val="0000FF"/>
                </a:solidFill>
                <a:latin typeface="方正小标宋简体" panose="02010601030101010101" pitchFamily="2" charset="-122"/>
                <a:ea typeface="方正小标宋简体" panose="02010601030101010101" pitchFamily="2" charset="-122"/>
              </a:rPr>
              <a:t>段的长度</a:t>
            </a:r>
            <a:r>
              <a:rPr lang="zh-CN" altLang="en-US" sz="1600" b="1" dirty="0">
                <a:solidFill>
                  <a:srgbClr val="FF3300"/>
                </a:solidFill>
                <a:latin typeface="方正小标宋简体" panose="02010601030101010101" pitchFamily="2" charset="-122"/>
                <a:ea typeface="方正小标宋简体" panose="02010601030101010101" pitchFamily="2" charset="-122"/>
              </a:rPr>
              <a:t>由相应的逻辑信息的长度决定，各段之间可以是不连续的，是相对独立的。</a:t>
            </a:r>
            <a:r>
              <a:rPr lang="zh-CN" altLang="en-US" sz="1600" dirty="0"/>
              <a:t>所以在分段存储管理中作业的地址空间可以看成由两部分组成：</a:t>
            </a:r>
            <a:r>
              <a:rPr lang="zh-CN" altLang="en-US" sz="1600" b="1" u="sng" dirty="0">
                <a:solidFill>
                  <a:srgbClr val="0000FF"/>
                </a:solidFill>
                <a:latin typeface="方正小标宋简体" panose="02010601030101010101" pitchFamily="2" charset="-122"/>
                <a:ea typeface="方正小标宋简体" panose="02010601030101010101" pitchFamily="2" charset="-122"/>
              </a:rPr>
              <a:t>段号和段内偏移</a:t>
            </a:r>
            <a:r>
              <a:rPr lang="zh-CN" altLang="en-US" sz="1600" dirty="0"/>
              <a:t>。</a:t>
            </a:r>
            <a:r>
              <a:rPr lang="zh-CN" altLang="en-US" sz="1600" b="1" dirty="0">
                <a:ea typeface="方正粗黑宋简体" panose="02000000000000000000" pitchFamily="2" charset="-122"/>
              </a:rPr>
              <a:t>整个作业被分成多个段，所以也称分段存储管理中的地址是二维的。</a:t>
            </a:r>
          </a:p>
        </p:txBody>
      </p:sp>
      <p:sp>
        <p:nvSpPr>
          <p:cNvPr id="71685" name="Rectangle 9">
            <a:extLst>
              <a:ext uri="{FF2B5EF4-FFF2-40B4-BE49-F238E27FC236}">
                <a16:creationId xmlns:a16="http://schemas.microsoft.com/office/drawing/2014/main" id="{6AB92D79-E3EE-4CD3-992E-34CE16CCD14A}"/>
              </a:ext>
            </a:extLst>
          </p:cNvPr>
          <p:cNvSpPr>
            <a:spLocks noChangeArrowheads="1"/>
          </p:cNvSpPr>
          <p:nvPr/>
        </p:nvSpPr>
        <p:spPr bwMode="auto">
          <a:xfrm>
            <a:off x="2700338" y="5868988"/>
            <a:ext cx="3095625" cy="439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   </a:t>
            </a:r>
            <a:r>
              <a:rPr lang="zh-CN" altLang="en-US" sz="1800" dirty="0">
                <a:solidFill>
                  <a:srgbClr val="0000FF"/>
                </a:solidFill>
                <a:latin typeface="微软雅黑" panose="020B0503020204020204" pitchFamily="34" charset="-122"/>
                <a:ea typeface="微软雅黑" panose="020B0503020204020204" pitchFamily="34" charset="-122"/>
              </a:rPr>
              <a:t>段号</a:t>
            </a:r>
            <a:r>
              <a:rPr lang="zh-CN" altLang="en-US" sz="1800" b="0" dirty="0">
                <a:latin typeface="Arial" panose="020B0604020202020204" pitchFamily="34" charset="0"/>
              </a:rPr>
              <a:t>                </a:t>
            </a:r>
            <a:r>
              <a:rPr lang="zh-CN" altLang="en-US" sz="1800" dirty="0">
                <a:solidFill>
                  <a:srgbClr val="0000FF"/>
                </a:solidFill>
                <a:latin typeface="微软雅黑" panose="020B0503020204020204" pitchFamily="34" charset="-122"/>
                <a:ea typeface="微软雅黑" panose="020B0503020204020204" pitchFamily="34" charset="-122"/>
              </a:rPr>
              <a:t>段内移</a:t>
            </a:r>
          </a:p>
          <a:p>
            <a:pPr eaLnBrk="1" hangingPunct="1">
              <a:spcBef>
                <a:spcPct val="0"/>
              </a:spcBef>
              <a:buFont typeface="Arial" panose="020B0604020202020204" pitchFamily="34" charset="0"/>
              <a:buNone/>
            </a:pPr>
            <a:endParaRPr lang="zh-CN" altLang="en-US" sz="1800" b="0" dirty="0">
              <a:latin typeface="Arial" panose="020B0604020202020204" pitchFamily="34" charset="0"/>
            </a:endParaRPr>
          </a:p>
        </p:txBody>
      </p:sp>
      <p:sp>
        <p:nvSpPr>
          <p:cNvPr id="71686" name="Line 10">
            <a:extLst>
              <a:ext uri="{FF2B5EF4-FFF2-40B4-BE49-F238E27FC236}">
                <a16:creationId xmlns:a16="http://schemas.microsoft.com/office/drawing/2014/main" id="{4639CFD2-1040-4852-8A84-99986E7B6518}"/>
              </a:ext>
            </a:extLst>
          </p:cNvPr>
          <p:cNvSpPr>
            <a:spLocks noChangeShapeType="1"/>
          </p:cNvSpPr>
          <p:nvPr/>
        </p:nvSpPr>
        <p:spPr bwMode="auto">
          <a:xfrm>
            <a:off x="3779838" y="5876925"/>
            <a:ext cx="1587" cy="4318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687" name="Text Box 11">
            <a:extLst>
              <a:ext uri="{FF2B5EF4-FFF2-40B4-BE49-F238E27FC236}">
                <a16:creationId xmlns:a16="http://schemas.microsoft.com/office/drawing/2014/main" id="{7DF3603B-BA26-45CD-856B-83D2EAE8E8E2}"/>
              </a:ext>
            </a:extLst>
          </p:cNvPr>
          <p:cNvSpPr txBox="1">
            <a:spLocks noChangeArrowheads="1"/>
          </p:cNvSpPr>
          <p:nvPr/>
        </p:nvSpPr>
        <p:spPr bwMode="auto">
          <a:xfrm>
            <a:off x="1925638" y="6381750"/>
            <a:ext cx="4427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4-15   </a:t>
            </a:r>
            <a:r>
              <a:rPr lang="zh-CN" altLang="en-US" sz="1800" b="0" dirty="0">
                <a:latin typeface="Arial" panose="020B0604020202020204" pitchFamily="34" charset="0"/>
              </a:rPr>
              <a:t>分段存储管理的地址结构示意图</a:t>
            </a:r>
          </a:p>
        </p:txBody>
      </p:sp>
      <p:sp>
        <p:nvSpPr>
          <p:cNvPr id="8" name="Rectangle 2">
            <a:extLst>
              <a:ext uri="{FF2B5EF4-FFF2-40B4-BE49-F238E27FC236}">
                <a16:creationId xmlns:a16="http://schemas.microsoft.com/office/drawing/2014/main" id="{05D272A8-3F4D-4478-BECC-DA4DD8CE7FA9}"/>
              </a:ext>
            </a:extLst>
          </p:cNvPr>
          <p:cNvSpPr>
            <a:spLocks noGrp="1" noChangeArrowheads="1"/>
          </p:cNvSpPr>
          <p:nvPr>
            <p:ph type="title"/>
          </p:nvPr>
        </p:nvSpPr>
        <p:spPr>
          <a:xfrm>
            <a:off x="2411413" y="136525"/>
            <a:ext cx="4608512" cy="630238"/>
          </a:xfrm>
        </p:spPr>
        <p:txBody>
          <a:bodyPr/>
          <a:lstStyle/>
          <a:p>
            <a:pPr algn="l" eaLnBrk="1" hangingPunct="1"/>
            <a:r>
              <a:rPr lang="en-US" altLang="zh-CN" sz="2800" dirty="0"/>
              <a:t>5 </a:t>
            </a:r>
            <a:r>
              <a:rPr lang="zh-CN" altLang="en-US" sz="2800" dirty="0"/>
              <a:t>简单分段存储管理</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灯片编号占位符 5">
            <a:extLst>
              <a:ext uri="{FF2B5EF4-FFF2-40B4-BE49-F238E27FC236}">
                <a16:creationId xmlns:a16="http://schemas.microsoft.com/office/drawing/2014/main" id="{D3447F08-67F4-4D54-ACD6-B1DAD21C9169}"/>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5A7F89EF-ED70-4AD7-AA68-B88924C84244}" type="slidenum">
              <a:rPr lang="zh-CN" altLang="en-US" sz="1000">
                <a:solidFill>
                  <a:srgbClr val="000066"/>
                </a:solidFill>
                <a:latin typeface="Times New Roman" panose="02020603050405020304" pitchFamily="18" charset="0"/>
              </a:rPr>
              <a:pPr algn="r" eaLnBrk="1" hangingPunct="1"/>
              <a:t>99</a:t>
            </a:fld>
            <a:endParaRPr lang="en-US" altLang="zh-CN" sz="1000">
              <a:solidFill>
                <a:srgbClr val="000066"/>
              </a:solidFill>
              <a:latin typeface="Times New Roman" panose="02020603050405020304" pitchFamily="18" charset="0"/>
            </a:endParaRPr>
          </a:p>
        </p:txBody>
      </p:sp>
      <p:graphicFrame>
        <p:nvGraphicFramePr>
          <p:cNvPr id="66594" name="Group 34">
            <a:extLst>
              <a:ext uri="{FF2B5EF4-FFF2-40B4-BE49-F238E27FC236}">
                <a16:creationId xmlns:a16="http://schemas.microsoft.com/office/drawing/2014/main" id="{684B1515-3CDC-4E4E-B38A-3B6D9126C70A}"/>
              </a:ext>
            </a:extLst>
          </p:cNvPr>
          <p:cNvGraphicFramePr>
            <a:graphicFrameLocks noGrp="1"/>
          </p:cNvGraphicFramePr>
          <p:nvPr/>
        </p:nvGraphicFramePr>
        <p:xfrm>
          <a:off x="107950" y="4149725"/>
          <a:ext cx="2879725" cy="1938339"/>
        </p:xfrm>
        <a:graphic>
          <a:graphicData uri="http://schemas.openxmlformats.org/drawingml/2006/table">
            <a:tbl>
              <a:tblPr/>
              <a:tblGrid>
                <a:gridCol w="863600">
                  <a:extLst>
                    <a:ext uri="{9D8B030D-6E8A-4147-A177-3AD203B41FA5}">
                      <a16:colId xmlns:a16="http://schemas.microsoft.com/office/drawing/2014/main" val="20000"/>
                    </a:ext>
                  </a:extLst>
                </a:gridCol>
                <a:gridCol w="1223963">
                  <a:extLst>
                    <a:ext uri="{9D8B030D-6E8A-4147-A177-3AD203B41FA5}">
                      <a16:colId xmlns:a16="http://schemas.microsoft.com/office/drawing/2014/main" val="20001"/>
                    </a:ext>
                  </a:extLst>
                </a:gridCol>
                <a:gridCol w="792162">
                  <a:extLst>
                    <a:ext uri="{9D8B030D-6E8A-4147-A177-3AD203B41FA5}">
                      <a16:colId xmlns:a16="http://schemas.microsoft.com/office/drawing/2014/main" val="20002"/>
                    </a:ext>
                  </a:extLst>
                </a:gridCol>
              </a:tblGrid>
              <a:tr h="646113">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段号</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起始地址</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800" b="1" i="0" u="none" strike="noStrike" cap="none" normalizeH="0" baseline="0">
                          <a:ln>
                            <a:noFill/>
                          </a:ln>
                          <a:solidFill>
                            <a:srgbClr val="FFFFFF"/>
                          </a:solidFill>
                          <a:effectLst/>
                          <a:latin typeface="Calibri" panose="020F0502020204030204" pitchFamily="34" charset="0"/>
                          <a:ea typeface="宋体" panose="02010600030101010101" pitchFamily="2" charset="-122"/>
                        </a:rPr>
                        <a:t>长度</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431800">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0</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30KB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30213">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1</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60KB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20KB</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30213">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en-US" altLang="zh-CN" sz="1800" b="0" i="0" u="none" strike="noStrike" cap="none" normalizeH="0" baseline="0">
                          <a:ln>
                            <a:noFill/>
                          </a:ln>
                          <a:solidFill>
                            <a:srgbClr val="000000"/>
                          </a:solidFill>
                          <a:effectLst/>
                          <a:latin typeface="Calibri" panose="020F0502020204030204" pitchFamily="34" charset="0"/>
                          <a:ea typeface="宋体" panose="02010600030101010101" pitchFamily="2" charset="-122"/>
                        </a:rPr>
                        <a:t>…</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
        <p:nvSpPr>
          <p:cNvPr id="72729" name="Text Box 52">
            <a:extLst>
              <a:ext uri="{FF2B5EF4-FFF2-40B4-BE49-F238E27FC236}">
                <a16:creationId xmlns:a16="http://schemas.microsoft.com/office/drawing/2014/main" id="{E80D6896-310C-4DF6-B5F6-D35B194F968B}"/>
              </a:ext>
            </a:extLst>
          </p:cNvPr>
          <p:cNvSpPr txBox="1">
            <a:spLocks noChangeArrowheads="1"/>
          </p:cNvSpPr>
          <p:nvPr/>
        </p:nvSpPr>
        <p:spPr bwMode="auto">
          <a:xfrm>
            <a:off x="107950" y="6308725"/>
            <a:ext cx="3876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　　图</a:t>
            </a:r>
            <a:r>
              <a:rPr lang="en-US" altLang="zh-CN" sz="1800" b="0" dirty="0">
                <a:latin typeface="Arial" panose="020B0604020202020204" pitchFamily="34" charset="0"/>
              </a:rPr>
              <a:t>4-16 </a:t>
            </a:r>
            <a:r>
              <a:rPr lang="zh-CN" altLang="en-US" sz="1800" b="0" dirty="0">
                <a:latin typeface="Arial" panose="020B0604020202020204" pitchFamily="34" charset="0"/>
              </a:rPr>
              <a:t>段表的格式示意图</a:t>
            </a:r>
          </a:p>
        </p:txBody>
      </p:sp>
      <p:pic>
        <p:nvPicPr>
          <p:cNvPr id="72730" name="Picture 7">
            <a:extLst>
              <a:ext uri="{FF2B5EF4-FFF2-40B4-BE49-F238E27FC236}">
                <a16:creationId xmlns:a16="http://schemas.microsoft.com/office/drawing/2014/main" id="{513D9BF2-6C52-4B08-BFF1-1BD12E2A08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113" y="2716213"/>
            <a:ext cx="6048375" cy="359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31" name="Text Box 8">
            <a:extLst>
              <a:ext uri="{FF2B5EF4-FFF2-40B4-BE49-F238E27FC236}">
                <a16:creationId xmlns:a16="http://schemas.microsoft.com/office/drawing/2014/main" id="{970C4DCD-4405-4A8A-8FE2-ED6E44E1F265}"/>
              </a:ext>
            </a:extLst>
          </p:cNvPr>
          <p:cNvSpPr txBox="1">
            <a:spLocks noChangeArrowheads="1"/>
          </p:cNvSpPr>
          <p:nvPr/>
        </p:nvSpPr>
        <p:spPr bwMode="auto">
          <a:xfrm>
            <a:off x="2987675" y="2343150"/>
            <a:ext cx="36020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a:latin typeface="Arial" panose="020B0604020202020204" pitchFamily="34" charset="0"/>
              </a:rPr>
              <a:t>作业逻辑地址空间</a:t>
            </a:r>
          </a:p>
        </p:txBody>
      </p:sp>
      <p:sp>
        <p:nvSpPr>
          <p:cNvPr id="72732" name="Text Box 9">
            <a:extLst>
              <a:ext uri="{FF2B5EF4-FFF2-40B4-BE49-F238E27FC236}">
                <a16:creationId xmlns:a16="http://schemas.microsoft.com/office/drawing/2014/main" id="{FA42D6AD-9CDD-4861-ADBC-F923B07263E2}"/>
              </a:ext>
            </a:extLst>
          </p:cNvPr>
          <p:cNvSpPr txBox="1">
            <a:spLocks noChangeArrowheads="1"/>
          </p:cNvSpPr>
          <p:nvPr/>
        </p:nvSpPr>
        <p:spPr bwMode="auto">
          <a:xfrm>
            <a:off x="3587750" y="6302375"/>
            <a:ext cx="46561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　　图</a:t>
            </a:r>
            <a:r>
              <a:rPr lang="en-US" altLang="zh-CN" sz="1800" b="0" dirty="0">
                <a:latin typeface="Arial" panose="020B0604020202020204" pitchFamily="34" charset="0"/>
              </a:rPr>
              <a:t>4-17 </a:t>
            </a:r>
            <a:r>
              <a:rPr lang="zh-CN" altLang="en-US" sz="1800" b="0" dirty="0">
                <a:latin typeface="Arial" panose="020B0604020202020204" pitchFamily="34" charset="0"/>
              </a:rPr>
              <a:t>简单分段存储管理的工作原理</a:t>
            </a:r>
          </a:p>
        </p:txBody>
      </p:sp>
      <p:sp>
        <p:nvSpPr>
          <p:cNvPr id="72733" name="Rectangle 38">
            <a:extLst>
              <a:ext uri="{FF2B5EF4-FFF2-40B4-BE49-F238E27FC236}">
                <a16:creationId xmlns:a16="http://schemas.microsoft.com/office/drawing/2014/main" id="{D697B621-1F48-46E8-96E2-57F5DEF20F2A}"/>
              </a:ext>
            </a:extLst>
          </p:cNvPr>
          <p:cNvSpPr>
            <a:spLocks noChangeArrowheads="1"/>
          </p:cNvSpPr>
          <p:nvPr/>
        </p:nvSpPr>
        <p:spPr bwMode="auto">
          <a:xfrm>
            <a:off x="107950" y="830263"/>
            <a:ext cx="889317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buFont typeface="Wingdings" panose="05000000000000000000" pitchFamily="2" charset="2"/>
              <a:buChar char="l"/>
            </a:pPr>
            <a:r>
              <a:rPr lang="zh-CN" altLang="en-US" sz="1800" dirty="0">
                <a:solidFill>
                  <a:srgbClr val="FF3300"/>
                </a:solidFill>
                <a:latin typeface="Arial" panose="020B0604020202020204" pitchFamily="34" charset="0"/>
              </a:rPr>
              <a:t>在进行存储分配时，为进入主存的每个作业建立一张</a:t>
            </a:r>
            <a:r>
              <a:rPr lang="zh-CN" altLang="en-US" sz="1800" dirty="0">
                <a:solidFill>
                  <a:srgbClr val="0000FF"/>
                </a:solidFill>
                <a:latin typeface="Arial" panose="020B0604020202020204" pitchFamily="34" charset="0"/>
                <a:ea typeface="方正粗黑宋简体" panose="02000000000000000000" pitchFamily="2" charset="-122"/>
              </a:rPr>
              <a:t>段表</a:t>
            </a:r>
            <a:r>
              <a:rPr lang="zh-CN" altLang="en-US" sz="1800" dirty="0">
                <a:solidFill>
                  <a:srgbClr val="FF3300"/>
                </a:solidFill>
                <a:latin typeface="Arial" panose="020B0604020202020204" pitchFamily="34" charset="0"/>
              </a:rPr>
              <a:t>，</a:t>
            </a:r>
            <a:r>
              <a:rPr lang="zh-CN" altLang="en-US" sz="1800" dirty="0">
                <a:solidFill>
                  <a:srgbClr val="FF3300"/>
                </a:solidFill>
                <a:latin typeface="Arial" panose="020B0604020202020204" pitchFamily="34" charset="0"/>
                <a:ea typeface="方正粗黑宋简体" panose="02000000000000000000" pitchFamily="2" charset="-122"/>
              </a:rPr>
              <a:t>记录各段在主存中的情况，如</a:t>
            </a:r>
            <a:r>
              <a:rPr lang="zh-CN" altLang="en-US" sz="1800" u="sng" dirty="0">
                <a:solidFill>
                  <a:srgbClr val="0000FF"/>
                </a:solidFill>
                <a:latin typeface="Arial" panose="020B0604020202020204" pitchFamily="34" charset="0"/>
                <a:ea typeface="方正粗黑宋简体" panose="02000000000000000000" pitchFamily="2" charset="-122"/>
              </a:rPr>
              <a:t>段号</a:t>
            </a:r>
            <a:r>
              <a:rPr lang="zh-CN" altLang="en-US" sz="1800" dirty="0">
                <a:solidFill>
                  <a:srgbClr val="FF3300"/>
                </a:solidFill>
                <a:latin typeface="Arial" panose="020B0604020202020204" pitchFamily="34" charset="0"/>
                <a:ea typeface="方正粗黑宋简体" panose="02000000000000000000" pitchFamily="2" charset="-122"/>
              </a:rPr>
              <a:t>、</a:t>
            </a:r>
            <a:r>
              <a:rPr lang="zh-CN" altLang="en-US" sz="1800" u="sng" dirty="0">
                <a:solidFill>
                  <a:srgbClr val="0000FF"/>
                </a:solidFill>
                <a:latin typeface="Arial" panose="020B0604020202020204" pitchFamily="34" charset="0"/>
                <a:ea typeface="方正粗黑宋简体" panose="02000000000000000000" pitchFamily="2" charset="-122"/>
              </a:rPr>
              <a:t>起始地址</a:t>
            </a:r>
            <a:r>
              <a:rPr lang="zh-CN" altLang="en-US" sz="1800" dirty="0">
                <a:solidFill>
                  <a:srgbClr val="FF3300"/>
                </a:solidFill>
                <a:latin typeface="Arial" panose="020B0604020202020204" pitchFamily="34" charset="0"/>
                <a:ea typeface="方正粗黑宋简体" panose="02000000000000000000" pitchFamily="2" charset="-122"/>
              </a:rPr>
              <a:t>和</a:t>
            </a:r>
            <a:r>
              <a:rPr lang="zh-CN" altLang="en-US" sz="1800" u="sng" dirty="0">
                <a:solidFill>
                  <a:srgbClr val="0000FF"/>
                </a:solidFill>
                <a:latin typeface="Arial" panose="020B0604020202020204" pitchFamily="34" charset="0"/>
                <a:ea typeface="方正粗黑宋简体" panose="02000000000000000000" pitchFamily="2" charset="-122"/>
              </a:rPr>
              <a:t>长度信息</a:t>
            </a:r>
            <a:r>
              <a:rPr lang="zh-CN" altLang="en-US" sz="1800" dirty="0">
                <a:solidFill>
                  <a:srgbClr val="FF3300"/>
                </a:solidFill>
                <a:latin typeface="Arial" panose="020B0604020202020204" pitchFamily="34" charset="0"/>
              </a:rPr>
              <a:t>。如图</a:t>
            </a:r>
            <a:r>
              <a:rPr lang="en-US" altLang="zh-CN" sz="1800" dirty="0">
                <a:solidFill>
                  <a:srgbClr val="FF3300"/>
                </a:solidFill>
                <a:latin typeface="Arial" panose="020B0604020202020204" pitchFamily="34" charset="0"/>
              </a:rPr>
              <a:t>3-16</a:t>
            </a:r>
            <a:r>
              <a:rPr lang="zh-CN" altLang="en-US" sz="1800" dirty="0">
                <a:solidFill>
                  <a:srgbClr val="FF3300"/>
                </a:solidFill>
                <a:latin typeface="Arial" panose="020B0604020202020204" pitchFamily="34" charset="0"/>
              </a:rPr>
              <a:t>。</a:t>
            </a:r>
          </a:p>
          <a:p>
            <a:pPr eaLnBrk="1" hangingPunct="1">
              <a:lnSpc>
                <a:spcPct val="120000"/>
              </a:lnSpc>
              <a:buFont typeface="Wingdings" panose="05000000000000000000" pitchFamily="2" charset="2"/>
              <a:buChar char="l"/>
            </a:pPr>
            <a:r>
              <a:rPr lang="zh-CN" altLang="en-US" sz="1800" dirty="0">
                <a:solidFill>
                  <a:srgbClr val="0000FF"/>
                </a:solidFill>
                <a:latin typeface="Arial" panose="020B0604020202020204" pitchFamily="34" charset="0"/>
              </a:rPr>
              <a:t>作业的各分段在段表中有相应的</a:t>
            </a:r>
            <a:r>
              <a:rPr lang="zh-CN" altLang="en-US" sz="1800" dirty="0">
                <a:solidFill>
                  <a:srgbClr val="0000FF"/>
                </a:solidFill>
                <a:latin typeface="Arial" panose="020B0604020202020204" pitchFamily="34" charset="0"/>
                <a:ea typeface="方正粗黑宋简体" panose="02000000000000000000" pitchFamily="2" charset="-122"/>
              </a:rPr>
              <a:t>起始地址</a:t>
            </a:r>
            <a:r>
              <a:rPr lang="zh-CN" altLang="en-US" sz="1800" dirty="0">
                <a:solidFill>
                  <a:srgbClr val="0000FF"/>
                </a:solidFill>
                <a:latin typeface="Arial" panose="020B0604020202020204" pitchFamily="34" charset="0"/>
              </a:rPr>
              <a:t>，即</a:t>
            </a:r>
            <a:r>
              <a:rPr lang="zh-CN" altLang="en-US" sz="1800" u="sng" dirty="0">
                <a:solidFill>
                  <a:srgbClr val="0000FF"/>
                </a:solidFill>
                <a:latin typeface="Arial" panose="020B0604020202020204" pitchFamily="34" charset="0"/>
                <a:ea typeface="华文新魏" panose="02010800040101010101" pitchFamily="2" charset="-122"/>
              </a:rPr>
              <a:t>各分段分别装入到各自的一段连续的存储区域</a:t>
            </a:r>
            <a:r>
              <a:rPr lang="zh-CN" altLang="en-US" sz="1800" dirty="0">
                <a:solidFill>
                  <a:srgbClr val="0000FF"/>
                </a:solidFill>
                <a:latin typeface="Arial" panose="020B0604020202020204" pitchFamily="34" charset="0"/>
              </a:rPr>
              <a:t>。如图</a:t>
            </a:r>
            <a:r>
              <a:rPr lang="en-US" altLang="zh-CN" sz="1800" dirty="0">
                <a:solidFill>
                  <a:srgbClr val="0000FF"/>
                </a:solidFill>
                <a:latin typeface="Arial" panose="020B0604020202020204" pitchFamily="34" charset="0"/>
              </a:rPr>
              <a:t>4-17</a:t>
            </a:r>
            <a:r>
              <a:rPr lang="zh-CN" altLang="en-US" sz="1800" dirty="0">
                <a:solidFill>
                  <a:srgbClr val="0000FF"/>
                </a:solidFill>
                <a:latin typeface="Arial" panose="020B0604020202020204" pitchFamily="34" charset="0"/>
              </a:rPr>
              <a:t>，描述了简单分段存储管理的工作原理。</a:t>
            </a:r>
          </a:p>
        </p:txBody>
      </p:sp>
      <p:sp>
        <p:nvSpPr>
          <p:cNvPr id="9" name="Rectangle 2">
            <a:extLst>
              <a:ext uri="{FF2B5EF4-FFF2-40B4-BE49-F238E27FC236}">
                <a16:creationId xmlns:a16="http://schemas.microsoft.com/office/drawing/2014/main" id="{C63F9995-0E44-4CDA-BCF5-21EF39CBE84A}"/>
              </a:ext>
            </a:extLst>
          </p:cNvPr>
          <p:cNvSpPr>
            <a:spLocks noGrp="1" noChangeArrowheads="1"/>
          </p:cNvSpPr>
          <p:nvPr>
            <p:ph type="title"/>
          </p:nvPr>
        </p:nvSpPr>
        <p:spPr>
          <a:xfrm>
            <a:off x="2411413" y="97631"/>
            <a:ext cx="4608512" cy="630238"/>
          </a:xfrm>
        </p:spPr>
        <p:txBody>
          <a:bodyPr/>
          <a:lstStyle/>
          <a:p>
            <a:pPr eaLnBrk="1" hangingPunct="1"/>
            <a:r>
              <a:rPr lang="zh-CN" altLang="en-US" sz="2800" dirty="0"/>
              <a:t> </a:t>
            </a:r>
            <a:r>
              <a:rPr lang="en-US" altLang="zh-CN" sz="2800" dirty="0"/>
              <a:t>5.1 </a:t>
            </a:r>
            <a:r>
              <a:rPr lang="zh-CN" altLang="en-US" sz="2800" dirty="0"/>
              <a:t>基本原理</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灯片编号占位符 5">
            <a:extLst>
              <a:ext uri="{FF2B5EF4-FFF2-40B4-BE49-F238E27FC236}">
                <a16:creationId xmlns:a16="http://schemas.microsoft.com/office/drawing/2014/main" id="{F279B949-97D2-45C7-97F6-617BA5A065A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9A291A9-800C-4F22-97B8-078F459B5731}" type="slidenum">
              <a:rPr lang="zh-CN" altLang="en-US" sz="1000">
                <a:solidFill>
                  <a:srgbClr val="000066"/>
                </a:solidFill>
                <a:latin typeface="Times New Roman" panose="02020603050405020304" pitchFamily="18" charset="0"/>
              </a:rPr>
              <a:pPr algn="r" eaLnBrk="1" hangingPunct="1"/>
              <a:t>100</a:t>
            </a:fld>
            <a:endParaRPr lang="en-US" altLang="zh-CN" sz="1000">
              <a:solidFill>
                <a:srgbClr val="000066"/>
              </a:solidFill>
              <a:latin typeface="Times New Roman" panose="02020603050405020304" pitchFamily="18" charset="0"/>
            </a:endParaRPr>
          </a:p>
        </p:txBody>
      </p:sp>
      <p:sp>
        <p:nvSpPr>
          <p:cNvPr id="73731" name="Rectangle 2">
            <a:extLst>
              <a:ext uri="{FF2B5EF4-FFF2-40B4-BE49-F238E27FC236}">
                <a16:creationId xmlns:a16="http://schemas.microsoft.com/office/drawing/2014/main" id="{027BDC84-8091-40A6-ADEA-9B6E674925A2}"/>
              </a:ext>
            </a:extLst>
          </p:cNvPr>
          <p:cNvSpPr>
            <a:spLocks noGrp="1" noChangeArrowheads="1"/>
          </p:cNvSpPr>
          <p:nvPr>
            <p:ph type="title"/>
          </p:nvPr>
        </p:nvSpPr>
        <p:spPr>
          <a:xfrm>
            <a:off x="2051050" y="136525"/>
            <a:ext cx="4608513" cy="596900"/>
          </a:xfrm>
        </p:spPr>
        <p:txBody>
          <a:bodyPr/>
          <a:lstStyle/>
          <a:p>
            <a:pPr eaLnBrk="1" hangingPunct="1"/>
            <a:r>
              <a:rPr lang="en-US" altLang="zh-CN" sz="2400" dirty="0"/>
              <a:t>5.2 </a:t>
            </a:r>
            <a:r>
              <a:rPr lang="zh-CN" altLang="en-US" sz="2400" dirty="0"/>
              <a:t>地址转换</a:t>
            </a:r>
          </a:p>
        </p:txBody>
      </p:sp>
      <p:sp>
        <p:nvSpPr>
          <p:cNvPr id="73732" name="Rectangle 3">
            <a:extLst>
              <a:ext uri="{FF2B5EF4-FFF2-40B4-BE49-F238E27FC236}">
                <a16:creationId xmlns:a16="http://schemas.microsoft.com/office/drawing/2014/main" id="{E5DCC40B-2F70-4076-8670-A1BD2DAE5D7E}"/>
              </a:ext>
            </a:extLst>
          </p:cNvPr>
          <p:cNvSpPr>
            <a:spLocks noGrp="1" noChangeArrowheads="1"/>
          </p:cNvSpPr>
          <p:nvPr>
            <p:ph type="body" idx="1"/>
          </p:nvPr>
        </p:nvSpPr>
        <p:spPr>
          <a:xfrm>
            <a:off x="-36513" y="839788"/>
            <a:ext cx="2841626" cy="6018212"/>
          </a:xfrm>
          <a:solidFill>
            <a:srgbClr val="CCFFCC"/>
          </a:solidFill>
        </p:spPr>
        <p:txBody>
          <a:bodyPr/>
          <a:lstStyle/>
          <a:p>
            <a:pPr eaLnBrk="1" hangingPunct="1">
              <a:lnSpc>
                <a:spcPct val="105000"/>
              </a:lnSpc>
              <a:buFont typeface="Arial" panose="020B0604020202020204" pitchFamily="34" charset="0"/>
              <a:buNone/>
            </a:pPr>
            <a:r>
              <a:rPr lang="zh-CN" altLang="en-US" sz="1800"/>
              <a:t>　　      </a:t>
            </a:r>
            <a:r>
              <a:rPr lang="zh-CN" altLang="en-US" sz="1800" b="1">
                <a:ea typeface="方正粗黑宋简体" panose="02000000000000000000" pitchFamily="2" charset="-122"/>
              </a:rPr>
              <a:t>作业执行时，地址转换</a:t>
            </a:r>
            <a:r>
              <a:rPr lang="zh-CN" altLang="en-US" sz="1800" b="1" u="sng">
                <a:ea typeface="方正粗黑宋简体" panose="02000000000000000000" pitchFamily="2" charset="-122"/>
              </a:rPr>
              <a:t>按照各自的段表进行</a:t>
            </a:r>
            <a:r>
              <a:rPr lang="zh-CN" altLang="en-US" sz="1800"/>
              <a:t>。类似与分页存储管理，</a:t>
            </a:r>
            <a:r>
              <a:rPr lang="zh-CN" altLang="en-US" sz="1800">
                <a:ea typeface="方正粗黑宋简体" panose="02000000000000000000" pitchFamily="2" charset="-122"/>
              </a:rPr>
              <a:t>分段存储管理也设置一个</a:t>
            </a:r>
            <a:r>
              <a:rPr lang="zh-CN" altLang="en-US" sz="1800" u="sng">
                <a:solidFill>
                  <a:srgbClr val="FF3300"/>
                </a:solidFill>
                <a:ea typeface="方正粗黑宋简体" panose="02000000000000000000" pitchFamily="2" charset="-122"/>
              </a:rPr>
              <a:t>段表控制寄存器</a:t>
            </a:r>
            <a:r>
              <a:rPr lang="zh-CN" altLang="en-US" sz="1800"/>
              <a:t>，</a:t>
            </a:r>
            <a:r>
              <a:rPr lang="zh-CN" altLang="en-US" sz="1800">
                <a:solidFill>
                  <a:srgbClr val="0000FF"/>
                </a:solidFill>
                <a:ea typeface="方正粗黑宋简体" panose="02000000000000000000" pitchFamily="2" charset="-122"/>
              </a:rPr>
              <a:t>存放当前运行的作业的段表的</a:t>
            </a:r>
            <a:r>
              <a:rPr lang="zh-CN" altLang="en-US" sz="1800" i="1">
                <a:solidFill>
                  <a:srgbClr val="0000FF"/>
                </a:solidFill>
                <a:ea typeface="方正粗黑宋简体" panose="02000000000000000000" pitchFamily="2" charset="-122"/>
              </a:rPr>
              <a:t>起始地址和段表长度</a:t>
            </a:r>
            <a:r>
              <a:rPr lang="zh-CN" altLang="en-US" sz="1800"/>
              <a:t>。</a:t>
            </a:r>
            <a:r>
              <a:rPr lang="zh-CN" altLang="en-US" sz="1800">
                <a:solidFill>
                  <a:srgbClr val="FF3300"/>
                </a:solidFill>
                <a:ea typeface="方正粗黑宋简体" panose="02000000000000000000" pitchFamily="2" charset="-122"/>
              </a:rPr>
              <a:t>逻辑地址向物理地址转换时，</a:t>
            </a:r>
            <a:r>
              <a:rPr lang="zh-CN" altLang="en-US" sz="1800">
                <a:solidFill>
                  <a:srgbClr val="0000FF"/>
                </a:solidFill>
                <a:ea typeface="方正粗黑宋简体" panose="02000000000000000000" pitchFamily="2" charset="-122"/>
              </a:rPr>
              <a:t>首先</a:t>
            </a:r>
            <a:r>
              <a:rPr lang="zh-CN" altLang="en-US" sz="1800" b="1">
                <a:ea typeface="华文行楷" panose="02010800040101010101" pitchFamily="2" charset="-122"/>
              </a:rPr>
              <a:t>将逻辑地址的</a:t>
            </a:r>
            <a:r>
              <a:rPr lang="zh-CN" altLang="en-US" sz="1800" b="1" i="1">
                <a:solidFill>
                  <a:srgbClr val="0000FF"/>
                </a:solidFill>
                <a:ea typeface="华文行楷" panose="02010800040101010101" pitchFamily="2" charset="-122"/>
              </a:rPr>
              <a:t>段号</a:t>
            </a:r>
            <a:r>
              <a:rPr lang="zh-CN" altLang="en-US" sz="1800" b="1">
                <a:ea typeface="华文行楷" panose="02010800040101010101" pitchFamily="2" charset="-122"/>
              </a:rPr>
              <a:t>与</a:t>
            </a:r>
            <a:r>
              <a:rPr lang="zh-CN" altLang="en-US" sz="1800" b="1" i="1">
                <a:solidFill>
                  <a:srgbClr val="0000FF"/>
                </a:solidFill>
                <a:ea typeface="华文行楷" panose="02010800040101010101" pitchFamily="2" charset="-122"/>
              </a:rPr>
              <a:t>段表长度</a:t>
            </a:r>
            <a:r>
              <a:rPr lang="zh-CN" altLang="en-US" sz="1800" b="1">
                <a:ea typeface="华文行楷" panose="02010800040101010101" pitchFamily="2" charset="-122"/>
              </a:rPr>
              <a:t>比较，检查是否超出段表长而越界；</a:t>
            </a:r>
            <a:r>
              <a:rPr lang="zh-CN" altLang="en-US" sz="1800">
                <a:solidFill>
                  <a:srgbClr val="0000FF"/>
                </a:solidFill>
                <a:ea typeface="方正粗黑宋简体" panose="02000000000000000000" pitchFamily="2" charset="-122"/>
              </a:rPr>
              <a:t>然后</a:t>
            </a:r>
            <a:r>
              <a:rPr lang="zh-CN" altLang="en-US" sz="1800" b="1">
                <a:ea typeface="华文行楷" panose="02010800040101010101" pitchFamily="2" charset="-122"/>
              </a:rPr>
              <a:t>再用段表中的</a:t>
            </a:r>
            <a:r>
              <a:rPr lang="zh-CN" altLang="en-US" sz="1800" b="1" i="1">
                <a:solidFill>
                  <a:srgbClr val="0000FF"/>
                </a:solidFill>
                <a:ea typeface="华文行楷" panose="02010800040101010101" pitchFamily="2" charset="-122"/>
              </a:rPr>
              <a:t>段长</a:t>
            </a:r>
            <a:r>
              <a:rPr lang="zh-CN" altLang="en-US" sz="1800" b="1">
                <a:ea typeface="华文行楷" panose="02010800040101010101" pitchFamily="2" charset="-122"/>
              </a:rPr>
              <a:t>与逻辑地址的</a:t>
            </a:r>
            <a:r>
              <a:rPr lang="zh-CN" altLang="en-US" sz="1800" b="1" i="1">
                <a:solidFill>
                  <a:srgbClr val="0000FF"/>
                </a:solidFill>
                <a:ea typeface="华文行楷" panose="02010800040101010101" pitchFamily="2" charset="-122"/>
              </a:rPr>
              <a:t>段内偏移比较</a:t>
            </a:r>
            <a:r>
              <a:rPr lang="zh-CN" altLang="en-US" sz="1800" b="1">
                <a:ea typeface="华文行楷" panose="02010800040101010101" pitchFamily="2" charset="-122"/>
              </a:rPr>
              <a:t>，检查是否超出段的长度而越界。如果均未越界，则可以将该段号在主存中的起始地址和段内偏移相加，得出相应的物理地址。</a:t>
            </a:r>
          </a:p>
        </p:txBody>
      </p:sp>
      <p:pic>
        <p:nvPicPr>
          <p:cNvPr id="73733" name="Picture 7" descr="图片1">
            <a:extLst>
              <a:ext uri="{FF2B5EF4-FFF2-40B4-BE49-F238E27FC236}">
                <a16:creationId xmlns:a16="http://schemas.microsoft.com/office/drawing/2014/main" id="{DEC3CBD2-FD6D-48A5-9F21-5E6684A705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4500" y="908050"/>
            <a:ext cx="605155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4" name="Text Box 8">
            <a:extLst>
              <a:ext uri="{FF2B5EF4-FFF2-40B4-BE49-F238E27FC236}">
                <a16:creationId xmlns:a16="http://schemas.microsoft.com/office/drawing/2014/main" id="{F1EB13A1-E63A-42B5-8524-5B1CCA012DDA}"/>
              </a:ext>
            </a:extLst>
          </p:cNvPr>
          <p:cNvSpPr txBox="1">
            <a:spLocks noChangeArrowheads="1"/>
          </p:cNvSpPr>
          <p:nvPr/>
        </p:nvSpPr>
        <p:spPr bwMode="auto">
          <a:xfrm>
            <a:off x="3633788" y="6024563"/>
            <a:ext cx="525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4-18 </a:t>
            </a:r>
            <a:r>
              <a:rPr lang="zh-CN" altLang="en-US" sz="1800" b="0" dirty="0">
                <a:latin typeface="Arial" panose="020B0604020202020204" pitchFamily="34" charset="0"/>
              </a:rPr>
              <a:t>简单分段存储管理的地址转换示意图</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灯片编号占位符 5">
            <a:extLst>
              <a:ext uri="{FF2B5EF4-FFF2-40B4-BE49-F238E27FC236}">
                <a16:creationId xmlns:a16="http://schemas.microsoft.com/office/drawing/2014/main" id="{285EAA72-1646-48EB-8EBA-84EECCCEBB5E}"/>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66E6E1F2-2A31-4C99-8B54-381B04F4D7B9}" type="slidenum">
              <a:rPr lang="zh-CN" altLang="en-US" sz="1000">
                <a:solidFill>
                  <a:srgbClr val="000066"/>
                </a:solidFill>
                <a:latin typeface="Times New Roman" panose="02020603050405020304" pitchFamily="18" charset="0"/>
              </a:rPr>
              <a:pPr algn="r" eaLnBrk="1" hangingPunct="1"/>
              <a:t>101</a:t>
            </a:fld>
            <a:endParaRPr lang="en-US" altLang="zh-CN" sz="1000">
              <a:solidFill>
                <a:srgbClr val="000066"/>
              </a:solidFill>
              <a:latin typeface="Times New Roman" panose="02020603050405020304" pitchFamily="18" charset="0"/>
            </a:endParaRPr>
          </a:p>
        </p:txBody>
      </p:sp>
      <p:sp>
        <p:nvSpPr>
          <p:cNvPr id="74755" name="Rectangle 2">
            <a:extLst>
              <a:ext uri="{FF2B5EF4-FFF2-40B4-BE49-F238E27FC236}">
                <a16:creationId xmlns:a16="http://schemas.microsoft.com/office/drawing/2014/main" id="{99883560-E91D-4492-88EE-77E3460745C1}"/>
              </a:ext>
            </a:extLst>
          </p:cNvPr>
          <p:cNvSpPr>
            <a:spLocks noGrp="1" noChangeArrowheads="1"/>
          </p:cNvSpPr>
          <p:nvPr>
            <p:ph type="title"/>
          </p:nvPr>
        </p:nvSpPr>
        <p:spPr>
          <a:xfrm>
            <a:off x="2195513" y="182562"/>
            <a:ext cx="4608512" cy="584201"/>
          </a:xfrm>
        </p:spPr>
        <p:txBody>
          <a:bodyPr/>
          <a:lstStyle/>
          <a:p>
            <a:pPr eaLnBrk="1" hangingPunct="1"/>
            <a:r>
              <a:rPr lang="en-US" altLang="zh-CN" sz="2800" dirty="0"/>
              <a:t>5.3 </a:t>
            </a:r>
            <a:r>
              <a:rPr lang="zh-CN" altLang="en-US" sz="2800" dirty="0"/>
              <a:t>段的共享</a:t>
            </a:r>
          </a:p>
        </p:txBody>
      </p:sp>
      <p:sp>
        <p:nvSpPr>
          <p:cNvPr id="74756" name="Rectangle 3">
            <a:extLst>
              <a:ext uri="{FF2B5EF4-FFF2-40B4-BE49-F238E27FC236}">
                <a16:creationId xmlns:a16="http://schemas.microsoft.com/office/drawing/2014/main" id="{13E0F06F-273D-4674-A431-EFA4362B25F6}"/>
              </a:ext>
            </a:extLst>
          </p:cNvPr>
          <p:cNvSpPr>
            <a:spLocks noGrp="1" noChangeArrowheads="1"/>
          </p:cNvSpPr>
          <p:nvPr>
            <p:ph type="body" idx="1"/>
          </p:nvPr>
        </p:nvSpPr>
        <p:spPr>
          <a:xfrm>
            <a:off x="0" y="836613"/>
            <a:ext cx="9144000" cy="2160587"/>
          </a:xfrm>
        </p:spPr>
        <p:txBody>
          <a:bodyPr/>
          <a:lstStyle/>
          <a:p>
            <a:pPr eaLnBrk="1" hangingPunct="1">
              <a:lnSpc>
                <a:spcPct val="150000"/>
              </a:lnSpc>
              <a:buFont typeface="Arial" panose="020B0604020202020204" pitchFamily="34" charset="0"/>
              <a:buNone/>
            </a:pPr>
            <a:r>
              <a:rPr lang="zh-CN" altLang="en-US" sz="2000" dirty="0">
                <a:latin typeface="方正粗黑宋简体" panose="02000000000000000000" pitchFamily="2" charset="-122"/>
                <a:ea typeface="方正粗黑宋简体" panose="02000000000000000000" pitchFamily="2" charset="-122"/>
              </a:rPr>
              <a:t>1．段的共享</a:t>
            </a:r>
          </a:p>
          <a:p>
            <a:pPr eaLnBrk="1" hangingPunct="1">
              <a:lnSpc>
                <a:spcPct val="150000"/>
              </a:lnSpc>
              <a:buFont typeface="Arial" panose="020B0604020202020204" pitchFamily="34" charset="0"/>
              <a:buNone/>
            </a:pPr>
            <a:r>
              <a:rPr lang="zh-CN" altLang="en-US" sz="1800" dirty="0"/>
              <a:t>　　       段的共享与页的共享类似，</a:t>
            </a:r>
            <a:r>
              <a:rPr lang="zh-CN" altLang="en-US" sz="1800" b="1" dirty="0">
                <a:ea typeface="方正粗黑宋简体" panose="02000000000000000000" pitchFamily="2" charset="-122"/>
              </a:rPr>
              <a:t>只要</a:t>
            </a:r>
            <a:r>
              <a:rPr lang="zh-CN" altLang="en-US" sz="1800" b="1" i="1" u="sng" dirty="0">
                <a:ea typeface="方正粗黑宋简体" panose="02000000000000000000" pitchFamily="2" charset="-122"/>
              </a:rPr>
              <a:t>若干进程的某些段号</a:t>
            </a:r>
            <a:r>
              <a:rPr lang="zh-CN" altLang="en-US" sz="1800" b="1" dirty="0">
                <a:ea typeface="方正粗黑宋简体" panose="02000000000000000000" pitchFamily="2" charset="-122"/>
              </a:rPr>
              <a:t>对应</a:t>
            </a:r>
            <a:r>
              <a:rPr lang="zh-CN" altLang="en-US" sz="1800" b="1" dirty="0">
                <a:solidFill>
                  <a:srgbClr val="0000FF"/>
                </a:solidFill>
                <a:ea typeface="方正粗黑宋简体" panose="02000000000000000000" pitchFamily="2" charset="-122"/>
              </a:rPr>
              <a:t>同一个</a:t>
            </a:r>
            <a:r>
              <a:rPr lang="zh-CN" altLang="en-US" sz="1800" b="1" dirty="0">
                <a:ea typeface="方正粗黑宋简体" panose="02000000000000000000" pitchFamily="2" charset="-122"/>
              </a:rPr>
              <a:t>内存</a:t>
            </a:r>
            <a:r>
              <a:rPr lang="zh-CN" altLang="en-US" sz="1800" b="1" i="1" dirty="0">
                <a:solidFill>
                  <a:srgbClr val="0000FF"/>
                </a:solidFill>
                <a:ea typeface="方正粗黑宋简体" panose="02000000000000000000" pitchFamily="2" charset="-122"/>
              </a:rPr>
              <a:t>起始地址</a:t>
            </a:r>
            <a:r>
              <a:rPr lang="zh-CN" altLang="en-US" sz="1800" b="1" dirty="0">
                <a:ea typeface="方正粗黑宋简体" panose="02000000000000000000" pitchFamily="2" charset="-122"/>
              </a:rPr>
              <a:t>和</a:t>
            </a:r>
            <a:r>
              <a:rPr lang="zh-CN" altLang="en-US" sz="1800" b="1" i="1" dirty="0">
                <a:solidFill>
                  <a:srgbClr val="0000FF"/>
                </a:solidFill>
                <a:ea typeface="方正粗黑宋简体" panose="02000000000000000000" pitchFamily="2" charset="-122"/>
              </a:rPr>
              <a:t>段长</a:t>
            </a:r>
            <a:r>
              <a:rPr lang="zh-CN" altLang="en-US" sz="1800" b="1" dirty="0">
                <a:ea typeface="方正粗黑宋简体" panose="02000000000000000000" pitchFamily="2" charset="-122"/>
              </a:rPr>
              <a:t>，即可实现段的共享</a:t>
            </a:r>
            <a:r>
              <a:rPr lang="zh-CN" altLang="en-US" sz="1800" dirty="0"/>
              <a:t>。图3-19表示两个进程共享同一个解释程序的示意图。</a:t>
            </a:r>
          </a:p>
          <a:p>
            <a:pPr eaLnBrk="1" hangingPunct="1">
              <a:lnSpc>
                <a:spcPct val="150000"/>
              </a:lnSpc>
              <a:buFont typeface="Arial" panose="020B0604020202020204" pitchFamily="34" charset="0"/>
              <a:buNone/>
            </a:pPr>
            <a:r>
              <a:rPr lang="zh-CN" altLang="en-US" sz="1800" dirty="0"/>
              <a:t>                段的共享较容易</a:t>
            </a:r>
            <a:r>
              <a:rPr lang="zh-CN" altLang="en-US" sz="1800" dirty="0">
                <a:solidFill>
                  <a:srgbClr val="FF3300"/>
                </a:solidFill>
                <a:ea typeface="方正粗黑宋简体" panose="02000000000000000000" pitchFamily="2" charset="-122"/>
              </a:rPr>
              <a:t>实现</a:t>
            </a:r>
            <a:r>
              <a:rPr lang="zh-CN" altLang="en-US" sz="1800" dirty="0"/>
              <a:t>，只要</a:t>
            </a:r>
            <a:r>
              <a:rPr lang="zh-CN" altLang="en-US" sz="1800" b="1" dirty="0">
                <a:ea typeface="方正粗黑宋简体" panose="02000000000000000000" pitchFamily="2" charset="-122"/>
              </a:rPr>
              <a:t>在每个进程的段表中为共享程序设置一个</a:t>
            </a:r>
            <a:r>
              <a:rPr lang="zh-CN" altLang="en-US" sz="1800" b="1" u="sng" dirty="0">
                <a:ea typeface="方正粗黑宋简体" panose="02000000000000000000" pitchFamily="2" charset="-122"/>
              </a:rPr>
              <a:t>段表目</a:t>
            </a:r>
            <a:r>
              <a:rPr lang="zh-CN" altLang="en-US" sz="1800" dirty="0"/>
              <a:t>，因为段是按名访问的，段的信息有完整的逻辑意义，所以段的共享更容易且更具有实用价值。</a:t>
            </a:r>
          </a:p>
        </p:txBody>
      </p:sp>
      <p:pic>
        <p:nvPicPr>
          <p:cNvPr id="74757" name="Picture 7" descr="图片1">
            <a:extLst>
              <a:ext uri="{FF2B5EF4-FFF2-40B4-BE49-F238E27FC236}">
                <a16:creationId xmlns:a16="http://schemas.microsoft.com/office/drawing/2014/main" id="{3E987497-56C5-4EEF-B746-21272E0E9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663" y="3381375"/>
            <a:ext cx="5157787"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8" name="Text Box 8">
            <a:extLst>
              <a:ext uri="{FF2B5EF4-FFF2-40B4-BE49-F238E27FC236}">
                <a16:creationId xmlns:a16="http://schemas.microsoft.com/office/drawing/2014/main" id="{61CC3727-EFEC-4C58-83A7-D3009C13E622}"/>
              </a:ext>
            </a:extLst>
          </p:cNvPr>
          <p:cNvSpPr txBox="1">
            <a:spLocks noChangeArrowheads="1"/>
          </p:cNvSpPr>
          <p:nvPr/>
        </p:nvSpPr>
        <p:spPr bwMode="auto">
          <a:xfrm>
            <a:off x="2411413" y="6308725"/>
            <a:ext cx="4032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　　图</a:t>
            </a:r>
            <a:r>
              <a:rPr lang="en-US" altLang="zh-CN" sz="1800" b="0" dirty="0">
                <a:latin typeface="Arial" panose="020B0604020202020204" pitchFamily="34" charset="0"/>
              </a:rPr>
              <a:t>4-19 </a:t>
            </a:r>
            <a:r>
              <a:rPr lang="zh-CN" altLang="en-US" sz="1800" b="0" dirty="0">
                <a:latin typeface="Arial" panose="020B0604020202020204" pitchFamily="34" charset="0"/>
              </a:rPr>
              <a:t>段的共享示意图</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灯片编号占位符 5">
            <a:extLst>
              <a:ext uri="{FF2B5EF4-FFF2-40B4-BE49-F238E27FC236}">
                <a16:creationId xmlns:a16="http://schemas.microsoft.com/office/drawing/2014/main" id="{B350EB44-7205-4414-8784-F18C21DD59B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67E10FC-CE0A-4C0A-B7D5-01A5CE79BE65}" type="slidenum">
              <a:rPr lang="zh-CN" altLang="en-US" sz="1000">
                <a:solidFill>
                  <a:srgbClr val="000066"/>
                </a:solidFill>
                <a:latin typeface="Times New Roman" panose="02020603050405020304" pitchFamily="18" charset="0"/>
              </a:rPr>
              <a:pPr algn="r" eaLnBrk="1" hangingPunct="1"/>
              <a:t>102</a:t>
            </a:fld>
            <a:endParaRPr lang="en-US" altLang="zh-CN" sz="1000">
              <a:solidFill>
                <a:srgbClr val="000066"/>
              </a:solidFill>
              <a:latin typeface="Times New Roman" panose="02020603050405020304" pitchFamily="18" charset="0"/>
            </a:endParaRPr>
          </a:p>
        </p:txBody>
      </p:sp>
      <p:sp>
        <p:nvSpPr>
          <p:cNvPr id="75779" name="Rectangle 10">
            <a:extLst>
              <a:ext uri="{FF2B5EF4-FFF2-40B4-BE49-F238E27FC236}">
                <a16:creationId xmlns:a16="http://schemas.microsoft.com/office/drawing/2014/main" id="{5FF11B05-358F-47A3-972C-89D797692FE3}"/>
              </a:ext>
            </a:extLst>
          </p:cNvPr>
          <p:cNvSpPr>
            <a:spLocks noChangeArrowheads="1"/>
          </p:cNvSpPr>
          <p:nvPr/>
        </p:nvSpPr>
        <p:spPr bwMode="auto">
          <a:xfrm>
            <a:off x="611188" y="2205038"/>
            <a:ext cx="8281987" cy="1368425"/>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endParaRPr lang="zh-CN" altLang="en-US" sz="1800">
              <a:latin typeface="Arial" panose="020B0604020202020204" pitchFamily="34" charset="0"/>
            </a:endParaRPr>
          </a:p>
        </p:txBody>
      </p:sp>
      <p:sp>
        <p:nvSpPr>
          <p:cNvPr id="75780" name="Rectangle 3">
            <a:extLst>
              <a:ext uri="{FF2B5EF4-FFF2-40B4-BE49-F238E27FC236}">
                <a16:creationId xmlns:a16="http://schemas.microsoft.com/office/drawing/2014/main" id="{0CFE2486-2068-42D3-B3BE-7558C81CB59C}"/>
              </a:ext>
            </a:extLst>
          </p:cNvPr>
          <p:cNvSpPr>
            <a:spLocks noGrp="1" noChangeArrowheads="1"/>
          </p:cNvSpPr>
          <p:nvPr>
            <p:ph type="body" idx="1"/>
          </p:nvPr>
        </p:nvSpPr>
        <p:spPr>
          <a:xfrm>
            <a:off x="179388" y="765175"/>
            <a:ext cx="8856662" cy="6092825"/>
          </a:xfrm>
        </p:spPr>
        <p:txBody>
          <a:bodyPr/>
          <a:lstStyle/>
          <a:p>
            <a:pPr eaLnBrk="1" hangingPunct="1">
              <a:lnSpc>
                <a:spcPct val="125000"/>
              </a:lnSpc>
              <a:buFont typeface="Arial" panose="020B0604020202020204" pitchFamily="34" charset="0"/>
              <a:buNone/>
            </a:pPr>
            <a:r>
              <a:rPr lang="zh-CN" altLang="en-US" sz="2400" b="1" dirty="0">
                <a:latin typeface="方正粗黑宋简体" panose="02000000000000000000" pitchFamily="2" charset="-122"/>
                <a:ea typeface="方正粗黑宋简体" panose="02000000000000000000" pitchFamily="2" charset="-122"/>
              </a:rPr>
              <a:t>2．段的保护</a:t>
            </a:r>
          </a:p>
          <a:p>
            <a:pPr eaLnBrk="1" hangingPunct="1">
              <a:lnSpc>
                <a:spcPct val="135000"/>
              </a:lnSpc>
              <a:buClr>
                <a:srgbClr val="FF3300"/>
              </a:buClr>
              <a:buFont typeface="Wingdings" panose="05000000000000000000" pitchFamily="2" charset="2"/>
              <a:buChar char="l"/>
            </a:pPr>
            <a:r>
              <a:rPr lang="zh-CN" altLang="en-US" sz="1800" dirty="0"/>
              <a:t>与页的保护法类似，通常采用</a:t>
            </a:r>
            <a:r>
              <a:rPr lang="zh-CN" altLang="en-US" sz="1800" b="1" dirty="0">
                <a:ea typeface="方正粗黑宋简体" panose="02000000000000000000" pitchFamily="2" charset="-122"/>
              </a:rPr>
              <a:t>越界检查</a:t>
            </a:r>
            <a:r>
              <a:rPr lang="zh-CN" altLang="en-US" sz="1800" dirty="0"/>
              <a:t>和</a:t>
            </a:r>
            <a:r>
              <a:rPr lang="zh-CN" altLang="en-US" sz="1800" b="1" dirty="0">
                <a:ea typeface="方正粗黑宋简体" panose="02000000000000000000" pitchFamily="2" charset="-122"/>
              </a:rPr>
              <a:t>存储保护键</a:t>
            </a:r>
            <a:r>
              <a:rPr lang="zh-CN" altLang="en-US" sz="1800" dirty="0"/>
              <a:t>法进行</a:t>
            </a:r>
            <a:r>
              <a:rPr lang="zh-CN" altLang="en-US" sz="1800" b="1" dirty="0">
                <a:ea typeface="方正粗黑宋简体" panose="02000000000000000000" pitchFamily="2" charset="-122"/>
              </a:rPr>
              <a:t>段的保护</a:t>
            </a:r>
            <a:r>
              <a:rPr lang="zh-CN" altLang="en-US" sz="1800" dirty="0"/>
              <a:t>。</a:t>
            </a:r>
          </a:p>
          <a:p>
            <a:pPr eaLnBrk="1" hangingPunct="1">
              <a:lnSpc>
                <a:spcPct val="135000"/>
              </a:lnSpc>
              <a:buClr>
                <a:srgbClr val="FF3300"/>
              </a:buClr>
              <a:buFont typeface="Wingdings" panose="05000000000000000000" pitchFamily="2" charset="2"/>
              <a:buChar char="l"/>
            </a:pPr>
            <a:r>
              <a:rPr lang="zh-CN" altLang="en-US" sz="1800" dirty="0"/>
              <a:t>如图3-18简单分段存储管理的地址转换示意图所示，</a:t>
            </a:r>
            <a:r>
              <a:rPr lang="zh-CN" altLang="en-US" sz="1800" b="1" dirty="0">
                <a:ea typeface="方正粗黑宋简体" panose="02000000000000000000" pitchFamily="2" charset="-122"/>
              </a:rPr>
              <a:t>有两层越界检查：</a:t>
            </a:r>
          </a:p>
          <a:p>
            <a:pPr eaLnBrk="1" hangingPunct="1">
              <a:lnSpc>
                <a:spcPct val="125000"/>
              </a:lnSpc>
              <a:buClr>
                <a:schemeClr val="bg1"/>
              </a:buClr>
              <a:buFont typeface="Wingdings" panose="05000000000000000000" pitchFamily="2" charset="2"/>
              <a:buChar char="l"/>
            </a:pPr>
            <a:r>
              <a:rPr lang="zh-CN" altLang="en-US" sz="1800" b="1" dirty="0">
                <a:solidFill>
                  <a:srgbClr val="0000FF"/>
                </a:solidFill>
                <a:ea typeface="方正粗黑宋简体" panose="02000000000000000000" pitchFamily="2" charset="-122"/>
              </a:rPr>
              <a:t>一是</a:t>
            </a:r>
            <a:r>
              <a:rPr lang="zh-CN" altLang="en-US" sz="1800" b="1" dirty="0">
                <a:ea typeface="华文新魏" panose="02010800040101010101" pitchFamily="2" charset="-122"/>
              </a:rPr>
              <a:t>将逻辑地址中的</a:t>
            </a:r>
            <a:r>
              <a:rPr lang="zh-CN" altLang="en-US" sz="1800" b="1" u="sng" dirty="0">
                <a:solidFill>
                  <a:srgbClr val="FF3399"/>
                </a:solidFill>
                <a:ea typeface="华文新魏" panose="02010800040101010101" pitchFamily="2" charset="-122"/>
              </a:rPr>
              <a:t>段号与段表长度</a:t>
            </a:r>
            <a:r>
              <a:rPr lang="zh-CN" altLang="en-US" sz="1800" b="1" dirty="0">
                <a:ea typeface="华文新魏" panose="02010800040101010101" pitchFamily="2" charset="-122"/>
              </a:rPr>
              <a:t>进行比较，如果段号超出段表长度，将产生越界中断，保证每个进程只能在自己的地址空间内运行</a:t>
            </a:r>
            <a:r>
              <a:rPr lang="zh-CN" altLang="en-US" sz="1800" dirty="0"/>
              <a:t>；</a:t>
            </a:r>
          </a:p>
          <a:p>
            <a:pPr eaLnBrk="1" hangingPunct="1">
              <a:lnSpc>
                <a:spcPct val="125000"/>
              </a:lnSpc>
              <a:buClr>
                <a:schemeClr val="bg1"/>
              </a:buClr>
              <a:buFont typeface="Wingdings" panose="05000000000000000000" pitchFamily="2" charset="2"/>
              <a:buChar char="l"/>
            </a:pPr>
            <a:r>
              <a:rPr lang="zh-CN" altLang="en-US" sz="1800" b="1" dirty="0">
                <a:solidFill>
                  <a:srgbClr val="0000FF"/>
                </a:solidFill>
                <a:ea typeface="方正粗黑宋简体" panose="02000000000000000000" pitchFamily="2" charset="-122"/>
              </a:rPr>
              <a:t>二是</a:t>
            </a:r>
            <a:r>
              <a:rPr lang="zh-CN" altLang="en-US" sz="1800" b="1" dirty="0">
                <a:ea typeface="华文新魏" panose="02010800040101010101" pitchFamily="2" charset="-122"/>
              </a:rPr>
              <a:t>将逻辑地址中的</a:t>
            </a:r>
            <a:r>
              <a:rPr lang="zh-CN" altLang="en-US" sz="1800" b="1" u="sng" dirty="0">
                <a:solidFill>
                  <a:srgbClr val="FF3399"/>
                </a:solidFill>
                <a:ea typeface="华文新魏" panose="02010800040101010101" pitchFamily="2" charset="-122"/>
              </a:rPr>
              <a:t>段内偏移与段表中的段的长度</a:t>
            </a:r>
            <a:r>
              <a:rPr lang="zh-CN" altLang="en-US" sz="1800" b="1" dirty="0">
                <a:ea typeface="华文新魏" panose="02010800040101010101" pitchFamily="2" charset="-122"/>
              </a:rPr>
              <a:t>进行比较，如果超出段长，也将产生越界中断</a:t>
            </a:r>
            <a:r>
              <a:rPr lang="zh-CN" altLang="en-US" sz="1800" dirty="0"/>
              <a:t>。</a:t>
            </a:r>
          </a:p>
          <a:p>
            <a:pPr eaLnBrk="1" hangingPunct="1">
              <a:lnSpc>
                <a:spcPct val="125000"/>
              </a:lnSpc>
              <a:buClr>
                <a:schemeClr val="bg1"/>
              </a:buClr>
              <a:buFont typeface="Wingdings" panose="05000000000000000000" pitchFamily="2" charset="2"/>
              <a:buChar char="l"/>
            </a:pPr>
            <a:endParaRPr lang="zh-CN" altLang="en-US" sz="800" dirty="0"/>
          </a:p>
          <a:p>
            <a:pPr eaLnBrk="1" hangingPunct="1">
              <a:lnSpc>
                <a:spcPct val="135000"/>
              </a:lnSpc>
              <a:buClr>
                <a:srgbClr val="FF3300"/>
              </a:buClr>
              <a:buFont typeface="Wingdings" panose="05000000000000000000" pitchFamily="2" charset="2"/>
              <a:buChar char="l"/>
            </a:pPr>
            <a:r>
              <a:rPr lang="zh-CN" altLang="en-US" sz="1800" b="1" dirty="0">
                <a:ea typeface="方正粗黑宋简体" panose="02000000000000000000" pitchFamily="2" charset="-122"/>
              </a:rPr>
              <a:t>存储保护键法</a:t>
            </a:r>
            <a:r>
              <a:rPr lang="zh-CN" altLang="en-US" sz="1800" dirty="0"/>
              <a:t>就是</a:t>
            </a:r>
            <a:r>
              <a:rPr lang="zh-CN" altLang="en-US" sz="1800" b="1" u="sng" dirty="0">
                <a:ea typeface="华文新魏" panose="02010800040101010101" pitchFamily="2" charset="-122"/>
              </a:rPr>
              <a:t>利用</a:t>
            </a:r>
            <a:r>
              <a:rPr lang="zh-CN" altLang="en-US" sz="1800" b="1" u="sng" dirty="0">
                <a:solidFill>
                  <a:srgbClr val="FF3399"/>
                </a:solidFill>
                <a:ea typeface="华文新魏" panose="02010800040101010101" pitchFamily="2" charset="-122"/>
              </a:rPr>
              <a:t>存取控制字段</a:t>
            </a:r>
            <a:r>
              <a:rPr lang="zh-CN" altLang="en-US" sz="1800" b="1" u="sng" dirty="0">
                <a:ea typeface="华文新魏" panose="02010800040101010101" pitchFamily="2" charset="-122"/>
              </a:rPr>
              <a:t>来规定对段的</a:t>
            </a:r>
            <a:r>
              <a:rPr lang="zh-CN" altLang="en-US" sz="1800" b="1" u="sng" dirty="0">
                <a:solidFill>
                  <a:srgbClr val="FF3399"/>
                </a:solidFill>
                <a:ea typeface="方正粗黑宋简体" panose="02000000000000000000" pitchFamily="2" charset="-122"/>
              </a:rPr>
              <a:t>访问权限</a:t>
            </a:r>
            <a:r>
              <a:rPr lang="zh-CN" altLang="en-US" sz="1800" dirty="0"/>
              <a:t>。</a:t>
            </a:r>
            <a:r>
              <a:rPr lang="zh-CN" altLang="en-US" sz="1800" b="1" dirty="0">
                <a:ea typeface="华文中宋" panose="02010600040101010101" pitchFamily="2" charset="-122"/>
              </a:rPr>
              <a:t>可以在段表的每个表目中，增加一个</a:t>
            </a:r>
            <a:r>
              <a:rPr lang="zh-CN" altLang="en-US" sz="1800" b="1" dirty="0">
                <a:solidFill>
                  <a:srgbClr val="FF3399"/>
                </a:solidFill>
                <a:ea typeface="华文中宋" panose="02010600040101010101" pitchFamily="2" charset="-122"/>
              </a:rPr>
              <a:t>存取控制字段</a:t>
            </a:r>
            <a:r>
              <a:rPr lang="zh-CN" altLang="en-US" sz="1800" b="1" dirty="0">
                <a:ea typeface="华文中宋" panose="02010600040101010101" pitchFamily="2" charset="-122"/>
              </a:rPr>
              <a:t>，通常由三个二进制位组成，表示</a:t>
            </a:r>
            <a:r>
              <a:rPr lang="zh-CN" altLang="en-US" sz="1800" b="1" dirty="0">
                <a:latin typeface="华文中宋" panose="02010600040101010101" pitchFamily="2" charset="-122"/>
                <a:ea typeface="华文中宋" panose="02010600040101010101" pitchFamily="2" charset="-122"/>
              </a:rPr>
              <a:t>“</a:t>
            </a:r>
            <a:r>
              <a:rPr lang="zh-CN" altLang="en-US" sz="1800" dirty="0">
                <a:solidFill>
                  <a:srgbClr val="FF3300"/>
                </a:solidFill>
                <a:latin typeface="方正粗黑宋简体" panose="02000000000000000000" pitchFamily="2" charset="-122"/>
                <a:ea typeface="方正粗黑宋简体" panose="02000000000000000000" pitchFamily="2" charset="-122"/>
              </a:rPr>
              <a:t>可读</a:t>
            </a:r>
            <a:r>
              <a:rPr lang="zh-CN" altLang="en-US" sz="1800" b="1" dirty="0">
                <a:latin typeface="华文中宋" panose="02010600040101010101" pitchFamily="2" charset="-122"/>
                <a:ea typeface="华文中宋" panose="02010600040101010101" pitchFamily="2" charset="-122"/>
              </a:rPr>
              <a:t>”</a:t>
            </a:r>
            <a:r>
              <a:rPr lang="zh-CN" altLang="en-US" sz="1800" b="1" dirty="0">
                <a:ea typeface="华文中宋" panose="02010600040101010101" pitchFamily="2" charset="-122"/>
              </a:rPr>
              <a:t>、</a:t>
            </a:r>
            <a:r>
              <a:rPr lang="zh-CN" altLang="en-US" sz="1800" b="1" dirty="0">
                <a:latin typeface="华文中宋" panose="02010600040101010101" pitchFamily="2" charset="-122"/>
                <a:ea typeface="华文中宋" panose="02010600040101010101" pitchFamily="2" charset="-122"/>
              </a:rPr>
              <a:t>“</a:t>
            </a:r>
            <a:r>
              <a:rPr lang="zh-CN" altLang="en-US" sz="1800" dirty="0">
                <a:solidFill>
                  <a:srgbClr val="FF3300"/>
                </a:solidFill>
                <a:latin typeface="方正粗黑宋简体" panose="02000000000000000000" pitchFamily="2" charset="-122"/>
                <a:ea typeface="方正粗黑宋简体" panose="02000000000000000000" pitchFamily="2" charset="-122"/>
              </a:rPr>
              <a:t>可写</a:t>
            </a:r>
            <a:r>
              <a:rPr lang="zh-CN" altLang="en-US" sz="1800" b="1" dirty="0">
                <a:latin typeface="华文中宋" panose="02010600040101010101" pitchFamily="2" charset="-122"/>
                <a:ea typeface="华文中宋" panose="02010600040101010101" pitchFamily="2" charset="-122"/>
              </a:rPr>
              <a:t>”</a:t>
            </a:r>
            <a:r>
              <a:rPr lang="zh-CN" altLang="en-US" sz="1800" b="1" dirty="0">
                <a:ea typeface="华文中宋" panose="02010600040101010101" pitchFamily="2" charset="-122"/>
              </a:rPr>
              <a:t>、</a:t>
            </a:r>
            <a:r>
              <a:rPr lang="zh-CN" altLang="en-US" sz="1800" b="1" dirty="0">
                <a:latin typeface="华文中宋" panose="02010600040101010101" pitchFamily="2" charset="-122"/>
                <a:ea typeface="华文中宋" panose="02010600040101010101" pitchFamily="2" charset="-122"/>
              </a:rPr>
              <a:t>“</a:t>
            </a:r>
            <a:r>
              <a:rPr lang="zh-CN" altLang="en-US" sz="1800" dirty="0">
                <a:solidFill>
                  <a:srgbClr val="FF3300"/>
                </a:solidFill>
                <a:latin typeface="方正粗黑宋简体" panose="02000000000000000000" pitchFamily="2" charset="-122"/>
                <a:ea typeface="方正粗黑宋简体" panose="02000000000000000000" pitchFamily="2" charset="-122"/>
              </a:rPr>
              <a:t>可执行</a:t>
            </a:r>
            <a:r>
              <a:rPr lang="zh-CN" altLang="en-US" sz="1800" b="1" dirty="0">
                <a:latin typeface="华文中宋" panose="02010600040101010101" pitchFamily="2" charset="-122"/>
                <a:ea typeface="华文中宋" panose="02010600040101010101" pitchFamily="2" charset="-122"/>
              </a:rPr>
              <a:t>”</a:t>
            </a:r>
            <a:r>
              <a:rPr lang="zh-CN" altLang="en-US" sz="1800" b="1" dirty="0">
                <a:ea typeface="华文中宋" panose="02010600040101010101" pitchFamily="2" charset="-122"/>
              </a:rPr>
              <a:t>三种访问权限。</a:t>
            </a:r>
            <a:r>
              <a:rPr lang="zh-CN" altLang="en-US" sz="1800" dirty="0">
                <a:solidFill>
                  <a:srgbClr val="0000FF"/>
                </a:solidFill>
                <a:latin typeface="方正粗黑宋简体" panose="02000000000000000000" pitchFamily="2" charset="-122"/>
                <a:ea typeface="方正粗黑宋简体" panose="02000000000000000000" pitchFamily="2" charset="-122"/>
              </a:rPr>
              <a:t>各位置为“1”时表示允许此种访问，为“0”时表示不允许。</a:t>
            </a:r>
            <a:r>
              <a:rPr lang="zh-CN" altLang="en-US" sz="1800" dirty="0">
                <a:solidFill>
                  <a:srgbClr val="FF3300"/>
                </a:solidFill>
                <a:latin typeface="方正粗黑宋简体" panose="02000000000000000000" pitchFamily="2" charset="-122"/>
                <a:ea typeface="方正粗黑宋简体" panose="02000000000000000000" pitchFamily="2" charset="-122"/>
              </a:rPr>
              <a:t>进行存储访问时，首先</a:t>
            </a:r>
            <a:r>
              <a:rPr lang="zh-CN" altLang="en-US" sz="1800" b="1" dirty="0">
                <a:ea typeface="华文行楷" panose="02010800040101010101" pitchFamily="2" charset="-122"/>
              </a:rPr>
              <a:t>通过越界检查，如正常，则从相应的段表表目中取出存取控制字段，检查相应的访问控制位，决定此次访问操作是否符合权限规定，如不符合，则产生越权中断，达到对段的保护。</a:t>
            </a:r>
          </a:p>
        </p:txBody>
      </p:sp>
      <p:sp>
        <p:nvSpPr>
          <p:cNvPr id="5" name="Rectangle 2">
            <a:extLst>
              <a:ext uri="{FF2B5EF4-FFF2-40B4-BE49-F238E27FC236}">
                <a16:creationId xmlns:a16="http://schemas.microsoft.com/office/drawing/2014/main" id="{71ECD970-0939-4BC0-B339-47805889D4B2}"/>
              </a:ext>
            </a:extLst>
          </p:cNvPr>
          <p:cNvSpPr>
            <a:spLocks noGrp="1" noChangeArrowheads="1"/>
          </p:cNvSpPr>
          <p:nvPr>
            <p:ph type="title"/>
          </p:nvPr>
        </p:nvSpPr>
        <p:spPr>
          <a:xfrm>
            <a:off x="2195513" y="182562"/>
            <a:ext cx="4608512" cy="584201"/>
          </a:xfrm>
        </p:spPr>
        <p:txBody>
          <a:bodyPr/>
          <a:lstStyle/>
          <a:p>
            <a:pPr eaLnBrk="1" hangingPunct="1"/>
            <a:r>
              <a:rPr lang="en-US" altLang="zh-CN" sz="2800" dirty="0"/>
              <a:t>5.3 </a:t>
            </a:r>
            <a:r>
              <a:rPr lang="zh-CN" altLang="en-US" sz="2800" dirty="0"/>
              <a:t>段的共享</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灯片编号占位符 5">
            <a:extLst>
              <a:ext uri="{FF2B5EF4-FFF2-40B4-BE49-F238E27FC236}">
                <a16:creationId xmlns:a16="http://schemas.microsoft.com/office/drawing/2014/main" id="{55B9CC56-BFC8-49CC-9A88-8311CBEB8B9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CF5BAEFD-7772-4BBA-9668-21D7963B935F}" type="slidenum">
              <a:rPr lang="zh-CN" altLang="en-US" sz="1000">
                <a:solidFill>
                  <a:srgbClr val="000066"/>
                </a:solidFill>
                <a:latin typeface="Times New Roman" panose="02020603050405020304" pitchFamily="18" charset="0"/>
              </a:rPr>
              <a:pPr algn="r" eaLnBrk="1" hangingPunct="1"/>
              <a:t>103</a:t>
            </a:fld>
            <a:endParaRPr lang="en-US" altLang="zh-CN" sz="1000">
              <a:solidFill>
                <a:srgbClr val="000066"/>
              </a:solidFill>
              <a:latin typeface="Times New Roman" panose="02020603050405020304" pitchFamily="18" charset="0"/>
            </a:endParaRPr>
          </a:p>
        </p:txBody>
      </p:sp>
      <p:sp>
        <p:nvSpPr>
          <p:cNvPr id="76803" name="Rectangle 2">
            <a:extLst>
              <a:ext uri="{FF2B5EF4-FFF2-40B4-BE49-F238E27FC236}">
                <a16:creationId xmlns:a16="http://schemas.microsoft.com/office/drawing/2014/main" id="{2851F0D0-59B6-465B-9C23-C1A737636D88}"/>
              </a:ext>
            </a:extLst>
          </p:cNvPr>
          <p:cNvSpPr>
            <a:spLocks noGrp="1" noChangeArrowheads="1"/>
          </p:cNvSpPr>
          <p:nvPr>
            <p:ph type="title"/>
          </p:nvPr>
        </p:nvSpPr>
        <p:spPr>
          <a:xfrm>
            <a:off x="2268538" y="0"/>
            <a:ext cx="5113337" cy="693738"/>
          </a:xfrm>
        </p:spPr>
        <p:txBody>
          <a:bodyPr/>
          <a:lstStyle/>
          <a:p>
            <a:pPr algn="l" eaLnBrk="1" hangingPunct="1"/>
            <a:r>
              <a:rPr lang="en-US" altLang="zh-CN" sz="2800" dirty="0"/>
              <a:t>5.4 </a:t>
            </a:r>
            <a:r>
              <a:rPr lang="zh-CN" altLang="en-US" sz="2800" dirty="0"/>
              <a:t>分段存储管理的优点</a:t>
            </a:r>
          </a:p>
        </p:txBody>
      </p:sp>
      <p:sp>
        <p:nvSpPr>
          <p:cNvPr id="76804" name="Rectangle 3">
            <a:extLst>
              <a:ext uri="{FF2B5EF4-FFF2-40B4-BE49-F238E27FC236}">
                <a16:creationId xmlns:a16="http://schemas.microsoft.com/office/drawing/2014/main" id="{E8A4797C-9A6E-46F4-82AD-585D3EB8BE20}"/>
              </a:ext>
            </a:extLst>
          </p:cNvPr>
          <p:cNvSpPr>
            <a:spLocks noGrp="1" noChangeArrowheads="1"/>
          </p:cNvSpPr>
          <p:nvPr>
            <p:ph type="body" idx="1"/>
          </p:nvPr>
        </p:nvSpPr>
        <p:spPr>
          <a:xfrm>
            <a:off x="107950" y="881063"/>
            <a:ext cx="8893175" cy="5976937"/>
          </a:xfrm>
          <a:solidFill>
            <a:srgbClr val="FFFFFF"/>
          </a:solidFill>
        </p:spPr>
        <p:txBody>
          <a:bodyPr/>
          <a:lstStyle/>
          <a:p>
            <a:pPr eaLnBrk="1" hangingPunct="1">
              <a:lnSpc>
                <a:spcPct val="125000"/>
              </a:lnSpc>
              <a:buFont typeface="Arial" panose="020B0604020202020204" pitchFamily="34" charset="0"/>
              <a:buNone/>
            </a:pPr>
            <a:r>
              <a:rPr lang="zh-CN" altLang="en-US" sz="2000" b="1" dirty="0">
                <a:latin typeface="方正粗黑宋简体" panose="02000000000000000000" pitchFamily="2" charset="-122"/>
                <a:ea typeface="方正粗黑宋简体" panose="02000000000000000000" pitchFamily="2" charset="-122"/>
              </a:rPr>
              <a:t>1．方便编程</a:t>
            </a:r>
          </a:p>
          <a:p>
            <a:pPr eaLnBrk="1" hangingPunct="1">
              <a:lnSpc>
                <a:spcPct val="125000"/>
              </a:lnSpc>
              <a:buFont typeface="Arial" panose="020B0604020202020204" pitchFamily="34" charset="0"/>
              <a:buNone/>
            </a:pPr>
            <a:r>
              <a:rPr lang="zh-CN" altLang="en-US" sz="1600" dirty="0"/>
              <a:t>　　        用户一般把自己的作业按照程序的逻辑关系划分成若干个段，每个段都有自己的名字和长度。要访问的逻辑地址由段号和段内地址决定，每个段都从0开始编址。因此，</a:t>
            </a:r>
            <a:r>
              <a:rPr lang="zh-CN" altLang="en-US" sz="1800" b="1" dirty="0">
                <a:ea typeface="方正粗黑宋简体" panose="02000000000000000000" pitchFamily="2" charset="-122"/>
              </a:rPr>
              <a:t>用户程序在执行中可用段名和段内地址进行访问。</a:t>
            </a:r>
            <a:r>
              <a:rPr lang="zh-CN" altLang="en-US" sz="1600" dirty="0"/>
              <a:t>例如：</a:t>
            </a:r>
          </a:p>
          <a:p>
            <a:pPr eaLnBrk="1" hangingPunct="1">
              <a:lnSpc>
                <a:spcPct val="120000"/>
              </a:lnSpc>
              <a:buFont typeface="Arial" panose="020B0604020202020204" pitchFamily="34" charset="0"/>
              <a:buNone/>
            </a:pPr>
            <a:r>
              <a:rPr lang="zh-CN" altLang="en-US" sz="1600" dirty="0"/>
              <a:t>　</a:t>
            </a:r>
            <a:r>
              <a:rPr lang="zh-CN" altLang="en-US" sz="1800" b="1" dirty="0"/>
              <a:t>　        LOAD  2，[A]|〈C〉</a:t>
            </a:r>
          </a:p>
          <a:p>
            <a:pPr eaLnBrk="1" hangingPunct="1">
              <a:lnSpc>
                <a:spcPct val="120000"/>
              </a:lnSpc>
              <a:buFont typeface="Arial" panose="020B0604020202020204" pitchFamily="34" charset="0"/>
              <a:buNone/>
            </a:pPr>
            <a:r>
              <a:rPr lang="zh-CN" altLang="en-US" sz="1800" b="1" dirty="0"/>
              <a:t>　　        STORE  2，[B]|〈H〉</a:t>
            </a:r>
            <a:r>
              <a:rPr lang="zh-CN" altLang="en-US" sz="1600" dirty="0"/>
              <a:t> </a:t>
            </a:r>
          </a:p>
          <a:p>
            <a:pPr eaLnBrk="1" hangingPunct="1">
              <a:lnSpc>
                <a:spcPct val="125000"/>
              </a:lnSpc>
              <a:buFont typeface="Arial" panose="020B0604020202020204" pitchFamily="34" charset="0"/>
              <a:buNone/>
            </a:pPr>
            <a:r>
              <a:rPr lang="zh-CN" altLang="en-US" sz="1600" dirty="0"/>
              <a:t>                </a:t>
            </a:r>
            <a:r>
              <a:rPr lang="zh-CN" altLang="en-US" sz="1800" b="1" dirty="0">
                <a:solidFill>
                  <a:srgbClr val="0000FF"/>
                </a:solidFill>
                <a:ea typeface="方正粗黑宋简体" panose="02000000000000000000" pitchFamily="2" charset="-122"/>
              </a:rPr>
              <a:t>第一条指令的含义</a:t>
            </a:r>
            <a:r>
              <a:rPr lang="zh-CN" altLang="en-US" sz="1600" b="1" u="sng" dirty="0"/>
              <a:t>是把A段中C单元内的数据读入2号寄存器</a:t>
            </a:r>
            <a:r>
              <a:rPr lang="zh-CN" altLang="en-US" sz="1600" dirty="0"/>
              <a:t>，</a:t>
            </a:r>
            <a:r>
              <a:rPr lang="zh-CN" altLang="en-US" sz="1800" b="1" dirty="0">
                <a:solidFill>
                  <a:srgbClr val="0000FF"/>
                </a:solidFill>
                <a:ea typeface="方正粗黑宋简体" panose="02000000000000000000" pitchFamily="2" charset="-122"/>
              </a:rPr>
              <a:t>第二条指令的含义</a:t>
            </a:r>
            <a:r>
              <a:rPr lang="zh-CN" altLang="en-US" sz="1600" b="1" u="sng" dirty="0"/>
              <a:t>是把2号寄存器中的数据存入B段中的H单元中</a:t>
            </a:r>
            <a:r>
              <a:rPr lang="zh-CN" altLang="en-US" sz="1600" dirty="0"/>
              <a:t>。</a:t>
            </a:r>
          </a:p>
          <a:p>
            <a:pPr eaLnBrk="1" hangingPunct="1">
              <a:lnSpc>
                <a:spcPct val="125000"/>
              </a:lnSpc>
              <a:buFont typeface="Arial" panose="020B0604020202020204" pitchFamily="34" charset="0"/>
              <a:buNone/>
            </a:pPr>
            <a:r>
              <a:rPr lang="zh-CN" altLang="en-US" sz="800" dirty="0"/>
              <a:t>　</a:t>
            </a:r>
          </a:p>
          <a:p>
            <a:pPr eaLnBrk="1" hangingPunct="1">
              <a:lnSpc>
                <a:spcPct val="125000"/>
              </a:lnSpc>
              <a:buFont typeface="Arial" panose="020B0604020202020204" pitchFamily="34" charset="0"/>
              <a:buNone/>
            </a:pPr>
            <a:r>
              <a:rPr lang="zh-CN" altLang="en-US" sz="2000" b="1" dirty="0">
                <a:latin typeface="方正粗黑宋简体" panose="02000000000000000000" pitchFamily="2" charset="-122"/>
                <a:ea typeface="方正粗黑宋简体" panose="02000000000000000000" pitchFamily="2" charset="-122"/>
              </a:rPr>
              <a:t>2．便于动态增长</a:t>
            </a:r>
          </a:p>
          <a:p>
            <a:pPr eaLnBrk="1" hangingPunct="1">
              <a:lnSpc>
                <a:spcPct val="125000"/>
              </a:lnSpc>
              <a:buFont typeface="Arial" panose="020B0604020202020204" pitchFamily="34" charset="0"/>
              <a:buNone/>
            </a:pPr>
            <a:r>
              <a:rPr lang="zh-CN" altLang="en-US" sz="1600" dirty="0"/>
              <a:t>　　         </a:t>
            </a:r>
            <a:r>
              <a:rPr lang="zh-CN" altLang="en-US" sz="1600" b="1" dirty="0">
                <a:ea typeface="华文行楷" panose="02010800040101010101" pitchFamily="2" charset="-122"/>
              </a:rPr>
              <a:t>在实际应用中，有些段、特别是数据段，其长度会随着输入数据的多少而变化，而事先又无法确切地知道数据段会增长到多大</a:t>
            </a:r>
            <a:r>
              <a:rPr lang="zh-CN" altLang="en-US" sz="1600" dirty="0"/>
              <a:t>。</a:t>
            </a:r>
            <a:r>
              <a:rPr lang="zh-CN" altLang="en-US" sz="1600" b="1" dirty="0">
                <a:ea typeface="方正粗黑宋简体" panose="02000000000000000000" pitchFamily="2" charset="-122"/>
              </a:rPr>
              <a:t>在这种情况下，要求能动态地增长一个段</a:t>
            </a:r>
            <a:r>
              <a:rPr lang="zh-CN" altLang="en-US" sz="1600" dirty="0"/>
              <a:t>。这在分段系统中是易于实现的，因为在一个分段后面添加新的数据不会影响到地址空间中的其它部分。</a:t>
            </a:r>
          </a:p>
          <a:p>
            <a:pPr eaLnBrk="1" hangingPunct="1">
              <a:lnSpc>
                <a:spcPct val="125000"/>
              </a:lnSpc>
              <a:buFont typeface="Arial" panose="020B0604020202020204" pitchFamily="34" charset="0"/>
              <a:buNone/>
            </a:pPr>
            <a:r>
              <a:rPr lang="zh-CN" altLang="en-US" sz="1600" dirty="0"/>
              <a:t>                 </a:t>
            </a:r>
            <a:r>
              <a:rPr lang="zh-CN" altLang="en-US" sz="1600" b="1" dirty="0">
                <a:ea typeface="方正粗黑宋简体" panose="02000000000000000000" pitchFamily="2" charset="-122"/>
              </a:rPr>
              <a:t>为了实现段的动态增长，可以在段表中增设一个</a:t>
            </a:r>
            <a:r>
              <a:rPr lang="zh-CN" altLang="en-US" sz="1600" b="1" u="sng" dirty="0">
                <a:solidFill>
                  <a:srgbClr val="FF3300"/>
                </a:solidFill>
                <a:ea typeface="方正粗黑宋简体" panose="02000000000000000000" pitchFamily="2" charset="-122"/>
              </a:rPr>
              <a:t>增长标志位</a:t>
            </a:r>
            <a:r>
              <a:rPr lang="zh-CN" altLang="en-US" sz="1600" b="1" dirty="0">
                <a:ea typeface="方正粗黑宋简体" panose="02000000000000000000" pitchFamily="2" charset="-122"/>
              </a:rPr>
              <a:t>。</a:t>
            </a:r>
            <a:r>
              <a:rPr lang="zh-CN" altLang="en-US" sz="1600" b="1" dirty="0">
                <a:solidFill>
                  <a:srgbClr val="0000FF"/>
                </a:solidFill>
                <a:latin typeface="黑体" panose="02010609060101010101" pitchFamily="49" charset="-122"/>
                <a:ea typeface="黑体" panose="02010609060101010101" pitchFamily="49" charset="-122"/>
              </a:rPr>
              <a:t>如果该位为0，则表示该段不可增长。如果该位为1，则表示该段允许增长。</a:t>
            </a:r>
            <a:r>
              <a:rPr lang="zh-CN" altLang="en-US" sz="1600" dirty="0"/>
              <a:t>在允许增长的情况下，由于往段中添加新的数据，往往会触发越界中断，操作系统的越界中断处理程序将根据动态增长位来判断增长的合法性。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灯片编号占位符 5">
            <a:extLst>
              <a:ext uri="{FF2B5EF4-FFF2-40B4-BE49-F238E27FC236}">
                <a16:creationId xmlns:a16="http://schemas.microsoft.com/office/drawing/2014/main" id="{6A62F663-D5E7-410E-A30D-27F777B991CF}"/>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8ED010A-5FBE-4E08-8AAF-47973A32A0B9}" type="slidenum">
              <a:rPr lang="zh-CN" altLang="en-US" sz="1000">
                <a:solidFill>
                  <a:srgbClr val="000066"/>
                </a:solidFill>
                <a:latin typeface="Times New Roman" panose="02020603050405020304" pitchFamily="18" charset="0"/>
              </a:rPr>
              <a:pPr algn="r" eaLnBrk="1" hangingPunct="1"/>
              <a:t>104</a:t>
            </a:fld>
            <a:endParaRPr lang="en-US" altLang="zh-CN" sz="1000">
              <a:solidFill>
                <a:srgbClr val="000066"/>
              </a:solidFill>
              <a:latin typeface="Times New Roman" panose="02020603050405020304" pitchFamily="18" charset="0"/>
            </a:endParaRPr>
          </a:p>
        </p:txBody>
      </p:sp>
      <p:sp>
        <p:nvSpPr>
          <p:cNvPr id="77827" name="Rectangle 3">
            <a:extLst>
              <a:ext uri="{FF2B5EF4-FFF2-40B4-BE49-F238E27FC236}">
                <a16:creationId xmlns:a16="http://schemas.microsoft.com/office/drawing/2014/main" id="{BA32FFE5-310C-4EB9-B936-059DB4FFE9C2}"/>
              </a:ext>
            </a:extLst>
          </p:cNvPr>
          <p:cNvSpPr>
            <a:spLocks noGrp="1" noChangeArrowheads="1"/>
          </p:cNvSpPr>
          <p:nvPr>
            <p:ph type="body" idx="1"/>
          </p:nvPr>
        </p:nvSpPr>
        <p:spPr>
          <a:xfrm>
            <a:off x="179512" y="981075"/>
            <a:ext cx="8928992" cy="5400675"/>
          </a:xfrm>
        </p:spPr>
        <p:txBody>
          <a:bodyPr/>
          <a:lstStyle/>
          <a:p>
            <a:pPr eaLnBrk="1" hangingPunct="1">
              <a:lnSpc>
                <a:spcPct val="125000"/>
              </a:lnSpc>
              <a:buFont typeface="Arial" panose="020B0604020202020204" pitchFamily="34" charset="0"/>
              <a:buNone/>
            </a:pPr>
            <a:r>
              <a:rPr lang="zh-CN" altLang="en-US" sz="2000" b="1" dirty="0">
                <a:latin typeface="方正粗黑宋简体" panose="02000000000000000000" pitchFamily="2" charset="-122"/>
                <a:ea typeface="方正粗黑宋简体" panose="02000000000000000000" pitchFamily="2" charset="-122"/>
              </a:rPr>
              <a:t>3．便于共享</a:t>
            </a:r>
          </a:p>
          <a:p>
            <a:pPr eaLnBrk="1" hangingPunct="1">
              <a:lnSpc>
                <a:spcPct val="125000"/>
              </a:lnSpc>
              <a:buFont typeface="Arial" panose="020B0604020202020204" pitchFamily="34" charset="0"/>
              <a:buNone/>
            </a:pPr>
            <a:r>
              <a:rPr lang="zh-CN" altLang="en-US" sz="1800" dirty="0"/>
              <a:t>                在实现程序和数据的共享时，都是</a:t>
            </a:r>
            <a:r>
              <a:rPr lang="zh-CN" altLang="en-US" sz="1800" b="1" dirty="0">
                <a:solidFill>
                  <a:srgbClr val="0000FF"/>
                </a:solidFill>
                <a:ea typeface="方正粗黑宋简体" panose="02000000000000000000" pitchFamily="2" charset="-122"/>
              </a:rPr>
              <a:t>以信息的逻辑单位为基础的</a:t>
            </a:r>
            <a:r>
              <a:rPr lang="zh-CN" altLang="en-US" sz="1800" dirty="0"/>
              <a:t>。</a:t>
            </a:r>
            <a:r>
              <a:rPr lang="zh-CN" altLang="en-US" sz="1800" b="1" dirty="0">
                <a:solidFill>
                  <a:srgbClr val="FF3300"/>
                </a:solidFill>
                <a:ea typeface="华文行楷" panose="02010800040101010101" pitchFamily="2" charset="-122"/>
              </a:rPr>
              <a:t>分页系统中的每一页都只是存放信息的物理单位，其本身并无完整的意义，因而不便于信息共享</a:t>
            </a:r>
            <a:r>
              <a:rPr lang="zh-CN" altLang="en-US" sz="1800" dirty="0"/>
              <a:t>。然而</a:t>
            </a:r>
            <a:r>
              <a:rPr lang="zh-CN" altLang="en-US" sz="1800" b="1" dirty="0">
                <a:solidFill>
                  <a:srgbClr val="0000FF"/>
                </a:solidFill>
                <a:ea typeface="方正粗黑宋简体" panose="02000000000000000000" pitchFamily="2" charset="-122"/>
              </a:rPr>
              <a:t>段却是信息的逻辑单位，便于实现共享</a:t>
            </a:r>
            <a:r>
              <a:rPr lang="zh-CN" altLang="en-US" sz="1800" dirty="0"/>
              <a:t>。</a:t>
            </a:r>
          </a:p>
          <a:p>
            <a:pPr eaLnBrk="1" hangingPunct="1">
              <a:lnSpc>
                <a:spcPct val="125000"/>
              </a:lnSpc>
              <a:buFont typeface="Arial" panose="020B0604020202020204" pitchFamily="34" charset="0"/>
              <a:buNone/>
            </a:pPr>
            <a:r>
              <a:rPr lang="zh-CN" altLang="en-US" sz="1800" dirty="0"/>
              <a:t>　　       </a:t>
            </a:r>
            <a:r>
              <a:rPr lang="zh-CN" altLang="en-US" sz="1800" b="1" dirty="0">
                <a:ea typeface="方正粗黑宋简体" panose="02000000000000000000" pitchFamily="2" charset="-122"/>
              </a:rPr>
              <a:t>为了实现段的共享，</a:t>
            </a:r>
            <a:r>
              <a:rPr lang="zh-CN" altLang="en-US" sz="1800" b="1" u="sng" dirty="0">
                <a:ea typeface="方正粗黑宋简体" panose="02000000000000000000" pitchFamily="2" charset="-122"/>
              </a:rPr>
              <a:t>只要在所有需要共享的进程的段表中，设置相应的表目指向被共享段在内存中的</a:t>
            </a:r>
            <a:r>
              <a:rPr lang="zh-CN" altLang="en-US" sz="1800" b="1" u="sng" dirty="0">
                <a:solidFill>
                  <a:srgbClr val="FF3300"/>
                </a:solidFill>
                <a:ea typeface="方正粗黑宋简体" panose="02000000000000000000" pitchFamily="2" charset="-122"/>
              </a:rPr>
              <a:t>起始地址</a:t>
            </a:r>
            <a:r>
              <a:rPr lang="zh-CN" altLang="en-US" sz="1800" b="1" u="sng" dirty="0">
                <a:ea typeface="方正粗黑宋简体" panose="02000000000000000000" pitchFamily="2" charset="-122"/>
              </a:rPr>
              <a:t>即可</a:t>
            </a:r>
            <a:r>
              <a:rPr lang="zh-CN" altLang="en-US" sz="1800" b="1" dirty="0">
                <a:ea typeface="方正粗黑宋简体" panose="02000000000000000000" pitchFamily="2" charset="-122"/>
              </a:rPr>
              <a:t>。</a:t>
            </a:r>
          </a:p>
          <a:p>
            <a:pPr eaLnBrk="1" hangingPunct="1">
              <a:lnSpc>
                <a:spcPct val="125000"/>
              </a:lnSpc>
              <a:buFont typeface="Arial" panose="020B0604020202020204" pitchFamily="34" charset="0"/>
              <a:buNone/>
            </a:pPr>
            <a:endParaRPr lang="zh-CN" altLang="en-US" sz="800" b="1" dirty="0">
              <a:latin typeface="方正粗黑宋简体" panose="02000000000000000000" pitchFamily="2" charset="-122"/>
              <a:ea typeface="方正粗黑宋简体" panose="02000000000000000000" pitchFamily="2" charset="-122"/>
            </a:endParaRPr>
          </a:p>
          <a:p>
            <a:pPr eaLnBrk="1" hangingPunct="1">
              <a:lnSpc>
                <a:spcPct val="125000"/>
              </a:lnSpc>
              <a:buFont typeface="Arial" panose="020B0604020202020204" pitchFamily="34" charset="0"/>
              <a:buNone/>
            </a:pPr>
            <a:r>
              <a:rPr lang="zh-CN" altLang="en-US" sz="2000" b="1" dirty="0">
                <a:latin typeface="方正粗黑宋简体" panose="02000000000000000000" pitchFamily="2" charset="-122"/>
                <a:ea typeface="方正粗黑宋简体" panose="02000000000000000000" pitchFamily="2" charset="-122"/>
              </a:rPr>
              <a:t>4．便于动态链接</a:t>
            </a:r>
          </a:p>
          <a:p>
            <a:pPr eaLnBrk="1" hangingPunct="1">
              <a:lnSpc>
                <a:spcPct val="125000"/>
              </a:lnSpc>
              <a:buFont typeface="Arial" panose="020B0604020202020204" pitchFamily="34" charset="0"/>
              <a:buNone/>
            </a:pPr>
            <a:r>
              <a:rPr lang="zh-CN" altLang="en-US" sz="1800" dirty="0"/>
              <a:t>　　      用户源程序经过编译后形成若干个目标程序，还须再经过链接形成可执行文件后，方能执行。这种在装入时进行的链接称为</a:t>
            </a:r>
            <a:r>
              <a:rPr lang="zh-CN" altLang="en-US" sz="1800" b="1" dirty="0">
                <a:solidFill>
                  <a:srgbClr val="0000FF"/>
                </a:solidFill>
                <a:ea typeface="方正粗黑宋简体" panose="02000000000000000000" pitchFamily="2" charset="-122"/>
              </a:rPr>
              <a:t>静态链接</a:t>
            </a:r>
            <a:r>
              <a:rPr lang="zh-CN" altLang="en-US" sz="1800" dirty="0"/>
              <a:t>。</a:t>
            </a:r>
            <a:r>
              <a:rPr lang="zh-CN" altLang="en-US" sz="2000" b="1" dirty="0">
                <a:solidFill>
                  <a:srgbClr val="FF3300"/>
                </a:solidFill>
                <a:ea typeface="华文行楷" panose="02010800040101010101" pitchFamily="2" charset="-122"/>
              </a:rPr>
              <a:t>动态链接是指在作业运行之前，并不把几个目标程序段链接起来</a:t>
            </a:r>
            <a:r>
              <a:rPr lang="zh-CN" altLang="en-US" sz="1800" dirty="0"/>
              <a:t>。作业要运行之前先将主程序所对应的目标程序装入内存并启动运行，</a:t>
            </a:r>
            <a:r>
              <a:rPr lang="zh-CN" altLang="en-US" sz="1800" b="1" u="sng" dirty="0">
                <a:solidFill>
                  <a:srgbClr val="FF3300"/>
                </a:solidFill>
                <a:ea typeface="方正粗黑宋简体" panose="02000000000000000000" pitchFamily="2" charset="-122"/>
              </a:rPr>
              <a:t>当运行过程中又需要调用某段时，才将该段（目标程序）调入内存并进行链接。</a:t>
            </a:r>
            <a:r>
              <a:rPr lang="zh-CN" altLang="en-US" sz="1800" b="1" dirty="0">
                <a:solidFill>
                  <a:srgbClr val="0000FF"/>
                </a:solidFill>
                <a:ea typeface="方正粗黑宋简体" panose="02000000000000000000" pitchFamily="2" charset="-122"/>
              </a:rPr>
              <a:t>实现动态装入与链接的方法随计算机的硬件结构而异。</a:t>
            </a:r>
          </a:p>
          <a:p>
            <a:pPr eaLnBrk="1" hangingPunct="1">
              <a:lnSpc>
                <a:spcPct val="80000"/>
              </a:lnSpc>
              <a:buFont typeface="Arial" panose="020B0604020202020204" pitchFamily="34" charset="0"/>
              <a:buNone/>
            </a:pPr>
            <a:endParaRPr lang="zh-CN" altLang="en-US" sz="1800" b="1" dirty="0">
              <a:solidFill>
                <a:srgbClr val="0000FF"/>
              </a:solidFill>
              <a:ea typeface="方正粗黑宋简体" panose="02000000000000000000" pitchFamily="2" charset="-122"/>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灯片编号占位符 5">
            <a:extLst>
              <a:ext uri="{FF2B5EF4-FFF2-40B4-BE49-F238E27FC236}">
                <a16:creationId xmlns:a16="http://schemas.microsoft.com/office/drawing/2014/main" id="{82E1AE08-E824-42FF-A68C-1E3A3B56810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1587D42-901D-49FC-98FE-AC1A154BE92F}" type="slidenum">
              <a:rPr lang="zh-CN" altLang="en-US" sz="1000">
                <a:solidFill>
                  <a:srgbClr val="000066"/>
                </a:solidFill>
                <a:latin typeface="Times New Roman" panose="02020603050405020304" pitchFamily="18" charset="0"/>
              </a:rPr>
              <a:pPr algn="r" eaLnBrk="1" hangingPunct="1"/>
              <a:t>105</a:t>
            </a:fld>
            <a:endParaRPr lang="en-US" altLang="zh-CN" sz="1000">
              <a:solidFill>
                <a:srgbClr val="000066"/>
              </a:solidFill>
              <a:latin typeface="Times New Roman" panose="02020603050405020304" pitchFamily="18" charset="0"/>
            </a:endParaRPr>
          </a:p>
        </p:txBody>
      </p:sp>
      <p:sp>
        <p:nvSpPr>
          <p:cNvPr id="78851" name="Rectangle 3">
            <a:extLst>
              <a:ext uri="{FF2B5EF4-FFF2-40B4-BE49-F238E27FC236}">
                <a16:creationId xmlns:a16="http://schemas.microsoft.com/office/drawing/2014/main" id="{C43D7EB3-1365-43D8-995C-4447D3E518C9}"/>
              </a:ext>
            </a:extLst>
          </p:cNvPr>
          <p:cNvSpPr>
            <a:spLocks noGrp="1" noChangeArrowheads="1"/>
          </p:cNvSpPr>
          <p:nvPr>
            <p:ph type="body" idx="1"/>
          </p:nvPr>
        </p:nvSpPr>
        <p:spPr>
          <a:xfrm>
            <a:off x="34925" y="836613"/>
            <a:ext cx="8999538" cy="5761037"/>
          </a:xfrm>
        </p:spPr>
        <p:txBody>
          <a:bodyPr/>
          <a:lstStyle/>
          <a:p>
            <a:pPr eaLnBrk="1" hangingPunct="1">
              <a:buFont typeface="Arial" panose="020B0604020202020204" pitchFamily="34" charset="0"/>
              <a:buNone/>
            </a:pPr>
            <a:r>
              <a:rPr lang="zh-CN" altLang="en-US" sz="2800" b="1">
                <a:latin typeface="方正粗黑宋简体" panose="02000000000000000000" pitchFamily="2" charset="-122"/>
                <a:ea typeface="方正粗黑宋简体" panose="02000000000000000000" pitchFamily="2" charset="-122"/>
              </a:rPr>
              <a:t> </a:t>
            </a:r>
            <a:r>
              <a:rPr lang="zh-CN" altLang="en-US" sz="2400" b="1">
                <a:latin typeface="方正粗黑宋简体" panose="02000000000000000000" pitchFamily="2" charset="-122"/>
                <a:ea typeface="方正粗黑宋简体" panose="02000000000000000000" pitchFamily="2" charset="-122"/>
              </a:rPr>
              <a:t>5．便于分段保护</a:t>
            </a:r>
          </a:p>
          <a:p>
            <a:pPr eaLnBrk="1" hangingPunct="1">
              <a:lnSpc>
                <a:spcPct val="135000"/>
              </a:lnSpc>
              <a:buFont typeface="Arial" panose="020B0604020202020204" pitchFamily="34" charset="0"/>
              <a:buNone/>
            </a:pPr>
            <a:r>
              <a:rPr lang="zh-CN" altLang="en-US" sz="2000"/>
              <a:t>　          在多道程序环境下，必须对内存中的信息采取有效的保护，以防</a:t>
            </a:r>
            <a:r>
              <a:rPr lang="zh-CN" altLang="en-US" sz="2000" b="1">
                <a:ea typeface="方正粗黑宋简体" panose="02000000000000000000" pitchFamily="2" charset="-122"/>
              </a:rPr>
              <a:t>其他程序对内存中的数据有意无意的破坏</a:t>
            </a:r>
            <a:r>
              <a:rPr lang="zh-CN" altLang="en-US" sz="2000"/>
              <a:t>。</a:t>
            </a:r>
            <a:r>
              <a:rPr lang="zh-CN" altLang="en-US" sz="2000" b="1">
                <a:solidFill>
                  <a:srgbClr val="0000FF"/>
                </a:solidFill>
                <a:ea typeface="方正粗黑宋简体" panose="02000000000000000000" pitchFamily="2" charset="-122"/>
              </a:rPr>
              <a:t>信息的保护也是</a:t>
            </a:r>
            <a:r>
              <a:rPr lang="zh-CN" altLang="en-US" sz="2000" b="1">
                <a:solidFill>
                  <a:srgbClr val="FF3300"/>
                </a:solidFill>
                <a:ea typeface="方正粗黑宋简体" panose="02000000000000000000" pitchFamily="2" charset="-122"/>
              </a:rPr>
              <a:t>以信息的逻辑单位为基础的</a:t>
            </a:r>
            <a:r>
              <a:rPr lang="zh-CN" altLang="en-US" sz="2000"/>
              <a:t>。因此，采取分段的组织和管理方式，对于实现保护功能，将是更有效和方便的。</a:t>
            </a:r>
          </a:p>
          <a:p>
            <a:pPr eaLnBrk="1" hangingPunct="1">
              <a:lnSpc>
                <a:spcPct val="125000"/>
              </a:lnSpc>
              <a:buFont typeface="Arial" panose="020B0604020202020204" pitchFamily="34" charset="0"/>
              <a:buNone/>
            </a:pPr>
            <a:r>
              <a:rPr lang="zh-CN" altLang="en-US" sz="2000"/>
              <a:t>　　      </a:t>
            </a:r>
            <a:r>
              <a:rPr lang="zh-CN" altLang="en-US" sz="2000" b="1">
                <a:solidFill>
                  <a:srgbClr val="0000FF"/>
                </a:solidFill>
                <a:ea typeface="方正粗黑宋简体" panose="02000000000000000000" pitchFamily="2" charset="-122"/>
              </a:rPr>
              <a:t>分段存储管理的缺点</a:t>
            </a:r>
            <a:r>
              <a:rPr lang="zh-CN" altLang="en-US" sz="2000"/>
              <a:t>为：</a:t>
            </a:r>
          </a:p>
          <a:p>
            <a:pPr eaLnBrk="1" hangingPunct="1">
              <a:lnSpc>
                <a:spcPct val="135000"/>
              </a:lnSpc>
              <a:buClr>
                <a:schemeClr val="bg1"/>
              </a:buClr>
              <a:buFont typeface="Wingdings" panose="05000000000000000000" pitchFamily="2" charset="2"/>
              <a:buChar char="l"/>
            </a:pPr>
            <a:r>
              <a:rPr lang="zh-CN" altLang="en-US" sz="2000" b="1"/>
              <a:t>　　（1）要为存储器的紧缩付出处理器机时的</a:t>
            </a:r>
            <a:r>
              <a:rPr lang="zh-CN" altLang="en-US" sz="2000" b="1">
                <a:solidFill>
                  <a:srgbClr val="FF3300"/>
                </a:solidFill>
                <a:ea typeface="方正粗黑宋简体" panose="02000000000000000000" pitchFamily="2" charset="-122"/>
              </a:rPr>
              <a:t>代价</a:t>
            </a:r>
            <a:r>
              <a:rPr lang="zh-CN" altLang="en-US" sz="2000" b="1"/>
              <a:t>；</a:t>
            </a:r>
          </a:p>
          <a:p>
            <a:pPr eaLnBrk="1" hangingPunct="1">
              <a:lnSpc>
                <a:spcPct val="135000"/>
              </a:lnSpc>
              <a:buClr>
                <a:schemeClr val="bg1"/>
              </a:buClr>
              <a:buFont typeface="Wingdings" panose="05000000000000000000" pitchFamily="2" charset="2"/>
              <a:buChar char="l"/>
            </a:pPr>
            <a:r>
              <a:rPr lang="zh-CN" altLang="en-US" sz="2000" b="1"/>
              <a:t>　　（2）为管理各段，要设立若干段表，为此，要</a:t>
            </a:r>
            <a:r>
              <a:rPr lang="zh-CN" altLang="en-US" sz="2000" b="1">
                <a:solidFill>
                  <a:srgbClr val="FF3300"/>
                </a:solidFill>
                <a:ea typeface="方正粗黑宋简体" panose="02000000000000000000" pitchFamily="2" charset="-122"/>
              </a:rPr>
              <a:t>提供附加的存储空间</a:t>
            </a:r>
            <a:r>
              <a:rPr lang="zh-CN" altLang="en-US" sz="2000" b="1"/>
              <a:t>；</a:t>
            </a:r>
          </a:p>
          <a:p>
            <a:pPr eaLnBrk="1" hangingPunct="1">
              <a:lnSpc>
                <a:spcPct val="135000"/>
              </a:lnSpc>
              <a:buClr>
                <a:schemeClr val="bg1"/>
              </a:buClr>
              <a:buFont typeface="Wingdings" panose="05000000000000000000" pitchFamily="2" charset="2"/>
              <a:buChar char="l"/>
            </a:pPr>
            <a:r>
              <a:rPr lang="zh-CN" altLang="en-US" sz="2000" b="1"/>
              <a:t>　　（3）在外存上管理可变长度的段比较</a:t>
            </a:r>
            <a:r>
              <a:rPr lang="zh-CN" altLang="en-US" sz="2000" b="1">
                <a:solidFill>
                  <a:srgbClr val="FF3300"/>
                </a:solidFill>
                <a:ea typeface="方正粗黑宋简体" panose="02000000000000000000" pitchFamily="2" charset="-122"/>
              </a:rPr>
              <a:t>困难</a:t>
            </a:r>
            <a:r>
              <a:rPr lang="zh-CN" altLang="en-US" sz="2000" b="1"/>
              <a:t>；</a:t>
            </a:r>
          </a:p>
          <a:p>
            <a:pPr eaLnBrk="1" hangingPunct="1">
              <a:lnSpc>
                <a:spcPct val="135000"/>
              </a:lnSpc>
              <a:buClr>
                <a:schemeClr val="bg1"/>
              </a:buClr>
              <a:buFont typeface="Wingdings" panose="05000000000000000000" pitchFamily="2" charset="2"/>
              <a:buChar char="l"/>
            </a:pPr>
            <a:r>
              <a:rPr lang="zh-CN" altLang="en-US" sz="2000" b="1"/>
              <a:t>　　（4）段的最大长度受到内存大小的</a:t>
            </a:r>
            <a:r>
              <a:rPr lang="zh-CN" altLang="en-US" sz="2000" b="1">
                <a:solidFill>
                  <a:srgbClr val="FF3300"/>
                </a:solidFill>
                <a:ea typeface="方正粗黑宋简体" panose="02000000000000000000" pitchFamily="2" charset="-122"/>
              </a:rPr>
              <a:t>限制</a:t>
            </a:r>
            <a:r>
              <a:rPr lang="zh-CN" altLang="en-US" sz="2000" b="1"/>
              <a:t>；</a:t>
            </a:r>
          </a:p>
          <a:p>
            <a:pPr eaLnBrk="1" hangingPunct="1">
              <a:lnSpc>
                <a:spcPct val="135000"/>
              </a:lnSpc>
              <a:buClr>
                <a:schemeClr val="bg1"/>
              </a:buClr>
              <a:buFont typeface="Wingdings" panose="05000000000000000000" pitchFamily="2" charset="2"/>
              <a:buChar char="l"/>
            </a:pPr>
            <a:r>
              <a:rPr lang="zh-CN" altLang="en-US" sz="2000" b="1"/>
              <a:t>　　（5）与分页一样，提高了硬件</a:t>
            </a:r>
            <a:r>
              <a:rPr lang="zh-CN" altLang="en-US" sz="2000" b="1">
                <a:solidFill>
                  <a:srgbClr val="FF3300"/>
                </a:solidFill>
                <a:ea typeface="方正粗黑宋简体" panose="02000000000000000000" pitchFamily="2" charset="-122"/>
              </a:rPr>
              <a:t>成本</a:t>
            </a:r>
            <a:r>
              <a:rPr lang="zh-CN" altLang="en-US" sz="2000" b="1"/>
              <a:t>。</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灯片编号占位符 5">
            <a:extLst>
              <a:ext uri="{FF2B5EF4-FFF2-40B4-BE49-F238E27FC236}">
                <a16:creationId xmlns:a16="http://schemas.microsoft.com/office/drawing/2014/main" id="{5A65F3B7-7732-47B7-A519-A9788D1755C8}"/>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C4DC65E5-328D-40AB-8583-DF8361DA7611}" type="slidenum">
              <a:rPr lang="zh-CN" altLang="en-US" sz="1000">
                <a:solidFill>
                  <a:srgbClr val="000066"/>
                </a:solidFill>
                <a:latin typeface="Times New Roman" panose="02020603050405020304" pitchFamily="18" charset="0"/>
              </a:rPr>
              <a:pPr algn="r" eaLnBrk="1" hangingPunct="1"/>
              <a:t>106</a:t>
            </a:fld>
            <a:endParaRPr lang="en-US" altLang="zh-CN" sz="1000">
              <a:solidFill>
                <a:srgbClr val="000066"/>
              </a:solidFill>
              <a:latin typeface="Times New Roman" panose="02020603050405020304" pitchFamily="18" charset="0"/>
            </a:endParaRPr>
          </a:p>
        </p:txBody>
      </p:sp>
      <p:sp>
        <p:nvSpPr>
          <p:cNvPr id="79875" name="AutoShape 11">
            <a:extLst>
              <a:ext uri="{FF2B5EF4-FFF2-40B4-BE49-F238E27FC236}">
                <a16:creationId xmlns:a16="http://schemas.microsoft.com/office/drawing/2014/main" id="{17772CBB-818D-4345-9F1D-051A228F3EB6}"/>
              </a:ext>
            </a:extLst>
          </p:cNvPr>
          <p:cNvSpPr>
            <a:spLocks noChangeArrowheads="1"/>
          </p:cNvSpPr>
          <p:nvPr/>
        </p:nvSpPr>
        <p:spPr bwMode="auto">
          <a:xfrm>
            <a:off x="323850" y="3213100"/>
            <a:ext cx="8640763" cy="3240088"/>
          </a:xfrm>
          <a:prstGeom prst="roundRect">
            <a:avLst>
              <a:gd name="adj" fmla="val 16667"/>
            </a:avLst>
          </a:pr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endParaRPr lang="zh-CN" altLang="en-US" sz="1800">
              <a:latin typeface="Arial" panose="020B0604020202020204" pitchFamily="34" charset="0"/>
            </a:endParaRPr>
          </a:p>
        </p:txBody>
      </p:sp>
      <p:sp>
        <p:nvSpPr>
          <p:cNvPr id="79876" name="AutoShape 10">
            <a:extLst>
              <a:ext uri="{FF2B5EF4-FFF2-40B4-BE49-F238E27FC236}">
                <a16:creationId xmlns:a16="http://schemas.microsoft.com/office/drawing/2014/main" id="{C32EFBED-75C3-4EA7-B16F-16B1860B0FC7}"/>
              </a:ext>
            </a:extLst>
          </p:cNvPr>
          <p:cNvSpPr>
            <a:spLocks noChangeArrowheads="1"/>
          </p:cNvSpPr>
          <p:nvPr/>
        </p:nvSpPr>
        <p:spPr bwMode="auto">
          <a:xfrm>
            <a:off x="323850" y="911225"/>
            <a:ext cx="8640763" cy="2012950"/>
          </a:xfrm>
          <a:prstGeom prst="roundRect">
            <a:avLst>
              <a:gd name="adj" fmla="val 16667"/>
            </a:avLst>
          </a:prstGeom>
          <a:solidFill>
            <a:srgbClr val="CC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endParaRPr lang="zh-CN" altLang="en-US" sz="1800">
              <a:latin typeface="Arial" panose="020B0604020202020204" pitchFamily="34" charset="0"/>
            </a:endParaRPr>
          </a:p>
        </p:txBody>
      </p:sp>
      <p:sp>
        <p:nvSpPr>
          <p:cNvPr id="79877" name="Rectangle 2">
            <a:extLst>
              <a:ext uri="{FF2B5EF4-FFF2-40B4-BE49-F238E27FC236}">
                <a16:creationId xmlns:a16="http://schemas.microsoft.com/office/drawing/2014/main" id="{00E0AA87-EB81-4371-BA83-BF3BF0BE8C08}"/>
              </a:ext>
            </a:extLst>
          </p:cNvPr>
          <p:cNvSpPr>
            <a:spLocks noGrp="1" noChangeArrowheads="1"/>
          </p:cNvSpPr>
          <p:nvPr>
            <p:ph type="title"/>
          </p:nvPr>
        </p:nvSpPr>
        <p:spPr>
          <a:xfrm>
            <a:off x="2268538" y="0"/>
            <a:ext cx="4608512" cy="766763"/>
          </a:xfrm>
        </p:spPr>
        <p:txBody>
          <a:bodyPr/>
          <a:lstStyle/>
          <a:p>
            <a:pPr algn="l" eaLnBrk="1" hangingPunct="1"/>
            <a:r>
              <a:rPr lang="en-US" altLang="zh-CN" dirty="0"/>
              <a:t>6 </a:t>
            </a:r>
            <a:r>
              <a:rPr lang="zh-CN" altLang="en-US" dirty="0"/>
              <a:t>虚拟存储管理</a:t>
            </a:r>
          </a:p>
        </p:txBody>
      </p:sp>
      <p:sp>
        <p:nvSpPr>
          <p:cNvPr id="79878" name="Rectangle 3">
            <a:extLst>
              <a:ext uri="{FF2B5EF4-FFF2-40B4-BE49-F238E27FC236}">
                <a16:creationId xmlns:a16="http://schemas.microsoft.com/office/drawing/2014/main" id="{8D16F744-DCEC-4E31-9098-ED330088A0AF}"/>
              </a:ext>
            </a:extLst>
          </p:cNvPr>
          <p:cNvSpPr>
            <a:spLocks noGrp="1" noChangeArrowheads="1"/>
          </p:cNvSpPr>
          <p:nvPr>
            <p:ph type="body" idx="1"/>
          </p:nvPr>
        </p:nvSpPr>
        <p:spPr>
          <a:xfrm>
            <a:off x="0" y="982663"/>
            <a:ext cx="9144000" cy="5830887"/>
          </a:xfrm>
        </p:spPr>
        <p:txBody>
          <a:bodyPr/>
          <a:lstStyle/>
          <a:p>
            <a:pPr eaLnBrk="1" hangingPunct="1">
              <a:lnSpc>
                <a:spcPct val="125000"/>
              </a:lnSpc>
              <a:buClr>
                <a:srgbClr val="FF3300"/>
              </a:buClr>
              <a:buFont typeface="Wingdings" panose="05000000000000000000" pitchFamily="2" charset="2"/>
              <a:buChar char="l"/>
            </a:pPr>
            <a:r>
              <a:rPr lang="zh-CN" altLang="en-US" sz="1800" b="1">
                <a:ea typeface="华文行楷" panose="02010800040101010101" pitchFamily="2" charset="-122"/>
              </a:rPr>
              <a:t>前面所介绍的分区存储管理、简单分页、简单分段存储管理均属于</a:t>
            </a:r>
            <a:r>
              <a:rPr lang="zh-CN" altLang="en-US" sz="1800" b="1">
                <a:solidFill>
                  <a:srgbClr val="FF3300"/>
                </a:solidFill>
                <a:ea typeface="华文行楷" panose="02010800040101010101" pitchFamily="2" charset="-122"/>
              </a:rPr>
              <a:t>实存储管理技术</a:t>
            </a:r>
            <a:r>
              <a:rPr lang="zh-CN" altLang="en-US" sz="1800" b="1">
                <a:ea typeface="华文行楷" panose="02010800040101010101" pitchFamily="2" charset="-122"/>
              </a:rPr>
              <a:t>，其特点是作业必须全部装入主存空间才能运行。</a:t>
            </a:r>
            <a:r>
              <a:rPr lang="zh-CN" altLang="en-US" sz="1800" b="1">
                <a:ea typeface="华文新魏" panose="02010800040101010101" pitchFamily="2" charset="-122"/>
              </a:rPr>
              <a:t>而随着应用的复杂度增高，作业的容量越来越庞大，</a:t>
            </a:r>
            <a:r>
              <a:rPr lang="zh-CN" altLang="en-US" sz="1800" b="1" u="sng">
                <a:solidFill>
                  <a:srgbClr val="FF3300"/>
                </a:solidFill>
                <a:ea typeface="方正小标宋简体" panose="02010601030101010101" pitchFamily="2" charset="-122"/>
              </a:rPr>
              <a:t>实存储管理技术的应用必然受到限制</a:t>
            </a:r>
            <a:r>
              <a:rPr lang="zh-CN" altLang="en-US" sz="1800" b="1">
                <a:ea typeface="华文新魏" panose="02010800040101010101" pitchFamily="2" charset="-122"/>
              </a:rPr>
              <a:t>，由此引出了虚拟存储管理技术。</a:t>
            </a:r>
          </a:p>
          <a:p>
            <a:pPr eaLnBrk="1" hangingPunct="1">
              <a:lnSpc>
                <a:spcPct val="125000"/>
              </a:lnSpc>
              <a:buClr>
                <a:srgbClr val="FF3300"/>
              </a:buClr>
              <a:buFont typeface="Wingdings" panose="05000000000000000000" pitchFamily="2" charset="2"/>
              <a:buChar char="Ø"/>
            </a:pPr>
            <a:r>
              <a:rPr lang="zh-CN" altLang="en-US" sz="1800"/>
              <a:t>虚拟存储管理技术的</a:t>
            </a:r>
            <a:r>
              <a:rPr lang="zh-CN" altLang="en-US" sz="1800" b="1">
                <a:solidFill>
                  <a:srgbClr val="0000FF"/>
                </a:solidFill>
                <a:ea typeface="方正粗黑宋简体" panose="02000000000000000000" pitchFamily="2" charset="-122"/>
              </a:rPr>
              <a:t>思想依据</a:t>
            </a:r>
            <a:r>
              <a:rPr lang="zh-CN" altLang="en-US" sz="1800" b="1">
                <a:ea typeface="华文中宋" panose="02010600040101010101" pitchFamily="2" charset="-122"/>
              </a:rPr>
              <a:t>是</a:t>
            </a:r>
            <a:r>
              <a:rPr lang="zh-CN" altLang="en-US" sz="1800" b="1" u="sng">
                <a:solidFill>
                  <a:srgbClr val="FF3300"/>
                </a:solidFill>
                <a:ea typeface="方正小标宋简体" panose="02010601030101010101" pitchFamily="2" charset="-122"/>
              </a:rPr>
              <a:t>部分装入原则</a:t>
            </a:r>
            <a:r>
              <a:rPr lang="zh-CN" altLang="en-US" sz="1800" b="1">
                <a:ea typeface="华文中宋" panose="02010600040101010101" pitchFamily="2" charset="-122"/>
              </a:rPr>
              <a:t>，即作业不必全部装入主存，只需装入部分，从而解决了较小的主存空间运行大作业的问题。</a:t>
            </a:r>
          </a:p>
          <a:p>
            <a:pPr eaLnBrk="1" hangingPunct="1">
              <a:lnSpc>
                <a:spcPct val="125000"/>
              </a:lnSpc>
              <a:spcBef>
                <a:spcPct val="150000"/>
              </a:spcBef>
              <a:buClr>
                <a:srgbClr val="FF3300"/>
              </a:buClr>
              <a:buFont typeface="Wingdings" panose="05000000000000000000" pitchFamily="2" charset="2"/>
              <a:buChar char="l"/>
            </a:pPr>
            <a:r>
              <a:rPr lang="zh-CN" altLang="en-US" sz="1800"/>
              <a:t>程序执行时具有局部性的特点，即常常使用程序中的一部分，或最近访问过的部分程序再次被访问的机率大。考虑到程序的这一特点，</a:t>
            </a:r>
            <a:r>
              <a:rPr lang="zh-CN" altLang="en-US" sz="1800" b="1">
                <a:ea typeface="华文行楷" panose="02010800040101010101" pitchFamily="2" charset="-122"/>
              </a:rPr>
              <a:t>针对作业的容量大于主存空闲容量的问题，</a:t>
            </a:r>
            <a:r>
              <a:rPr lang="zh-CN" altLang="en-US" sz="1800">
                <a:ea typeface="方正粗黑宋简体" panose="02000000000000000000" pitchFamily="2" charset="-122"/>
              </a:rPr>
              <a:t>虚拟存储管理采用部分装入的原则，</a:t>
            </a:r>
            <a:r>
              <a:rPr lang="zh-CN" altLang="en-US" sz="1800" b="1" i="1" u="sng">
                <a:solidFill>
                  <a:srgbClr val="0000FF"/>
                </a:solidFill>
                <a:ea typeface="华文中宋" panose="02010600040101010101" pitchFamily="2" charset="-122"/>
              </a:rPr>
              <a:t>即作业提交时，先全部进入</a:t>
            </a:r>
            <a:r>
              <a:rPr lang="zh-CN" altLang="en-US" sz="1800" b="1" u="sng">
                <a:solidFill>
                  <a:srgbClr val="FF3300"/>
                </a:solidFill>
                <a:ea typeface="方正正粗黑简体" panose="02000000000000000000" pitchFamily="2" charset="-122"/>
              </a:rPr>
              <a:t>辅助存储器</a:t>
            </a:r>
            <a:r>
              <a:rPr lang="zh-CN" altLang="en-US" sz="1800" b="1" i="1" u="sng">
                <a:solidFill>
                  <a:srgbClr val="0000FF"/>
                </a:solidFill>
                <a:ea typeface="华文中宋" panose="02010600040101010101" pitchFamily="2" charset="-122"/>
              </a:rPr>
              <a:t>，作业要运行时，可以将部分作业先装入主存，其余部分仍保留在作为主存扩充的辅助存储器中，如果需要用到这些信息时，再由系统自动将它们装入主存。</a:t>
            </a:r>
            <a:r>
              <a:rPr lang="zh-CN" altLang="en-US" sz="1800"/>
              <a:t>此时，如果主存中没有足够的空闲空间，则需要将已经在主存中的部分信息移出到辅存中，然后再将需要的信息装入，这叫</a:t>
            </a:r>
            <a:r>
              <a:rPr lang="zh-CN" altLang="en-US" sz="1800">
                <a:solidFill>
                  <a:srgbClr val="FF3300"/>
                </a:solidFill>
                <a:ea typeface="方正粗黑宋简体" panose="02000000000000000000" pitchFamily="2" charset="-122"/>
              </a:rPr>
              <a:t>部分对换</a:t>
            </a:r>
            <a:r>
              <a:rPr lang="zh-CN" altLang="en-US" sz="1800"/>
              <a:t>。</a:t>
            </a:r>
            <a:r>
              <a:rPr lang="zh-CN" altLang="en-US" sz="1800" u="sng">
                <a:solidFill>
                  <a:srgbClr val="0000FF"/>
                </a:solidFill>
                <a:ea typeface="方正粗黑宋简体" panose="02000000000000000000" pitchFamily="2" charset="-122"/>
              </a:rPr>
              <a:t>部分装入和部分对换是虚拟存储管理的主要依据</a:t>
            </a:r>
            <a:r>
              <a:rPr lang="zh-CN" altLang="en-US" sz="1800"/>
              <a:t>，不仅能够充分利用主存，也使得编程人员不必考虑主存的实际容量的大小，让用户感觉到计算机系统</a:t>
            </a:r>
            <a:r>
              <a:rPr lang="zh-CN" altLang="en-US" sz="1800" b="1"/>
              <a:t>提供了一个容量巨大的主存</a:t>
            </a:r>
            <a:r>
              <a:rPr lang="zh-CN" altLang="en-US" sz="1800"/>
              <a:t>，通常也称之为</a:t>
            </a:r>
            <a:r>
              <a:rPr lang="zh-CN" altLang="en-US" sz="1800">
                <a:latin typeface="Arial" panose="020B0604020202020204" pitchFamily="34" charset="0"/>
              </a:rPr>
              <a:t>“</a:t>
            </a:r>
            <a:r>
              <a:rPr lang="zh-CN" altLang="en-US" sz="1800" u="sng">
                <a:solidFill>
                  <a:srgbClr val="0000FF"/>
                </a:solidFill>
                <a:ea typeface="方正粗黑宋简体" panose="02000000000000000000" pitchFamily="2" charset="-122"/>
              </a:rPr>
              <a:t>虚拟存储器</a:t>
            </a:r>
            <a:r>
              <a:rPr lang="zh-CN" altLang="en-US" sz="1800">
                <a:latin typeface="Arial" panose="020B0604020202020204" pitchFamily="34" charset="0"/>
              </a:rPr>
              <a:t>”</a:t>
            </a:r>
            <a:r>
              <a:rPr lang="zh-CN" altLang="en-US" sz="1800"/>
              <a:t>。</a:t>
            </a:r>
          </a:p>
        </p:txBody>
      </p:sp>
      <p:sp>
        <p:nvSpPr>
          <p:cNvPr id="79879" name="Line 12">
            <a:extLst>
              <a:ext uri="{FF2B5EF4-FFF2-40B4-BE49-F238E27FC236}">
                <a16:creationId xmlns:a16="http://schemas.microsoft.com/office/drawing/2014/main" id="{1913620F-D34C-4EE0-AF56-5D1D34537FC0}"/>
              </a:ext>
            </a:extLst>
          </p:cNvPr>
          <p:cNvSpPr>
            <a:spLocks noChangeShapeType="1"/>
          </p:cNvSpPr>
          <p:nvPr/>
        </p:nvSpPr>
        <p:spPr bwMode="auto">
          <a:xfrm>
            <a:off x="4572000" y="2420938"/>
            <a:ext cx="863600" cy="1512887"/>
          </a:xfrm>
          <a:prstGeom prst="line">
            <a:avLst/>
          </a:prstGeom>
          <a:noFill/>
          <a:ln w="4762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灯片编号占位符 5">
            <a:extLst>
              <a:ext uri="{FF2B5EF4-FFF2-40B4-BE49-F238E27FC236}">
                <a16:creationId xmlns:a16="http://schemas.microsoft.com/office/drawing/2014/main" id="{9757C4F4-4EA7-4FC6-A088-47CF72CAAD7A}"/>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AB07940-FE80-431C-99A5-7FFB822023F9}" type="slidenum">
              <a:rPr lang="zh-CN" altLang="en-US" sz="1000">
                <a:solidFill>
                  <a:srgbClr val="000066"/>
                </a:solidFill>
                <a:latin typeface="Times New Roman" panose="02020603050405020304" pitchFamily="18" charset="0"/>
              </a:rPr>
              <a:pPr algn="r" eaLnBrk="1" hangingPunct="1"/>
              <a:t>107</a:t>
            </a:fld>
            <a:endParaRPr lang="en-US" altLang="zh-CN" sz="1000">
              <a:solidFill>
                <a:srgbClr val="000066"/>
              </a:solidFill>
              <a:latin typeface="Times New Roman" panose="02020603050405020304" pitchFamily="18" charset="0"/>
            </a:endParaRPr>
          </a:p>
        </p:txBody>
      </p:sp>
      <p:sp>
        <p:nvSpPr>
          <p:cNvPr id="80899" name="Rectangle 3">
            <a:extLst>
              <a:ext uri="{FF2B5EF4-FFF2-40B4-BE49-F238E27FC236}">
                <a16:creationId xmlns:a16="http://schemas.microsoft.com/office/drawing/2014/main" id="{E6D73FF9-D681-45C7-8FC0-9690F84CBCE7}"/>
              </a:ext>
            </a:extLst>
          </p:cNvPr>
          <p:cNvSpPr>
            <a:spLocks noGrp="1" noChangeArrowheads="1"/>
          </p:cNvSpPr>
          <p:nvPr>
            <p:ph type="body" idx="1"/>
          </p:nvPr>
        </p:nvSpPr>
        <p:spPr>
          <a:xfrm>
            <a:off x="0" y="981075"/>
            <a:ext cx="9144000" cy="5256213"/>
          </a:xfrm>
        </p:spPr>
        <p:txBody>
          <a:bodyPr/>
          <a:lstStyle/>
          <a:p>
            <a:pPr eaLnBrk="1" hangingPunct="1">
              <a:lnSpc>
                <a:spcPct val="150000"/>
              </a:lnSpc>
              <a:spcBef>
                <a:spcPct val="100000"/>
              </a:spcBef>
              <a:buClr>
                <a:srgbClr val="FF3300"/>
              </a:buClr>
              <a:buFont typeface="Wingdings" panose="05000000000000000000" pitchFamily="2" charset="2"/>
              <a:buChar char="l"/>
            </a:pPr>
            <a:r>
              <a:rPr lang="zh-CN" altLang="en-US" sz="2000" b="1">
                <a:ea typeface="方正粗黑宋简体" panose="02000000000000000000" pitchFamily="2" charset="-122"/>
              </a:rPr>
              <a:t>虚拟存储器</a:t>
            </a:r>
            <a:r>
              <a:rPr lang="zh-CN" altLang="en-US" sz="2000"/>
              <a:t>是具有</a:t>
            </a:r>
            <a:r>
              <a:rPr lang="zh-CN" altLang="en-US" sz="2000" b="1" u="sng">
                <a:solidFill>
                  <a:srgbClr val="0000FF"/>
                </a:solidFill>
                <a:ea typeface="方正粗黑宋简体" panose="02000000000000000000" pitchFamily="2" charset="-122"/>
              </a:rPr>
              <a:t>部分装入</a:t>
            </a:r>
            <a:r>
              <a:rPr lang="zh-CN" altLang="en-US" sz="2000" b="1">
                <a:solidFill>
                  <a:srgbClr val="0000FF"/>
                </a:solidFill>
                <a:ea typeface="方正粗黑宋简体" panose="02000000000000000000" pitchFamily="2" charset="-122"/>
              </a:rPr>
              <a:t>和</a:t>
            </a:r>
            <a:r>
              <a:rPr lang="zh-CN" altLang="en-US" sz="2000" b="1" u="sng">
                <a:solidFill>
                  <a:srgbClr val="0000FF"/>
                </a:solidFill>
                <a:ea typeface="方正粗黑宋简体" panose="02000000000000000000" pitchFamily="2" charset="-122"/>
              </a:rPr>
              <a:t>部分对换</a:t>
            </a:r>
            <a:r>
              <a:rPr lang="zh-CN" altLang="en-US" sz="2000" b="1">
                <a:solidFill>
                  <a:srgbClr val="FF3300"/>
                </a:solidFill>
                <a:ea typeface="方正粗黑宋简体" panose="02000000000000000000" pitchFamily="2" charset="-122"/>
              </a:rPr>
              <a:t>功能</a:t>
            </a:r>
            <a:r>
              <a:rPr lang="zh-CN" altLang="en-US" sz="2000"/>
              <a:t>，</a:t>
            </a:r>
            <a:r>
              <a:rPr lang="zh-CN" altLang="en-US" sz="2000" b="1">
                <a:solidFill>
                  <a:srgbClr val="0000FF"/>
                </a:solidFill>
                <a:ea typeface="方正粗黑宋简体" panose="02000000000000000000" pitchFamily="2" charset="-122"/>
              </a:rPr>
              <a:t>逻辑上扩充主存容量的存储器</a:t>
            </a:r>
            <a:r>
              <a:rPr lang="zh-CN" altLang="en-US" sz="2000"/>
              <a:t>。</a:t>
            </a:r>
          </a:p>
          <a:p>
            <a:pPr eaLnBrk="1" hangingPunct="1">
              <a:lnSpc>
                <a:spcPct val="150000"/>
              </a:lnSpc>
              <a:spcBef>
                <a:spcPct val="100000"/>
              </a:spcBef>
              <a:buClr>
                <a:srgbClr val="FF3300"/>
              </a:buClr>
              <a:buFont typeface="Wingdings" panose="05000000000000000000" pitchFamily="2" charset="2"/>
              <a:buChar char="l"/>
            </a:pPr>
            <a:r>
              <a:rPr lang="zh-CN" altLang="en-US" sz="2000" b="1">
                <a:ea typeface="方正粗黑宋简体" panose="02000000000000000000" pitchFamily="2" charset="-122"/>
              </a:rPr>
              <a:t>虚拟存储器是为了扩充主存容量而采用的设计技巧，</a:t>
            </a:r>
            <a:r>
              <a:rPr lang="zh-CN" altLang="en-US" sz="2000" b="1" u="sng">
                <a:solidFill>
                  <a:srgbClr val="FF3300"/>
                </a:solidFill>
                <a:ea typeface="方正粗黑宋简体" panose="02000000000000000000" pitchFamily="2" charset="-122"/>
              </a:rPr>
              <a:t>它的容量与主存大小无直接关系，取决于计算机的地址结构</a:t>
            </a:r>
            <a:r>
              <a:rPr lang="zh-CN" altLang="en-US" sz="2000"/>
              <a:t>。例如一个计算机系统的地址位有20位，则它的虚拟地址空间大小为220B=1MB。</a:t>
            </a:r>
          </a:p>
          <a:p>
            <a:pPr eaLnBrk="1" hangingPunct="1">
              <a:lnSpc>
                <a:spcPct val="150000"/>
              </a:lnSpc>
              <a:spcBef>
                <a:spcPct val="100000"/>
              </a:spcBef>
              <a:buClr>
                <a:srgbClr val="FF3300"/>
              </a:buClr>
              <a:buFont typeface="Wingdings" panose="05000000000000000000" pitchFamily="2" charset="2"/>
              <a:buChar char="l"/>
            </a:pPr>
            <a:r>
              <a:rPr lang="zh-CN" altLang="en-US" sz="2000"/>
              <a:t>虚拟存储器的思想产生于20世纪60年代，至今已经广泛应用，该技术不仅应用于大型机上，也已经应用到微型机中。目前，</a:t>
            </a:r>
            <a:r>
              <a:rPr lang="zh-CN" altLang="en-US" sz="2000" b="1">
                <a:solidFill>
                  <a:srgbClr val="0000FF"/>
                </a:solidFill>
                <a:ea typeface="方正粗黑宋简体" panose="02000000000000000000" pitchFamily="2" charset="-122"/>
              </a:rPr>
              <a:t>虚拟存储管理主要有以下具体实现方式</a:t>
            </a:r>
            <a:r>
              <a:rPr lang="zh-CN" altLang="en-US" sz="2000"/>
              <a:t>：</a:t>
            </a:r>
            <a:r>
              <a:rPr lang="zh-CN" altLang="en-US" sz="2000" b="1">
                <a:solidFill>
                  <a:srgbClr val="FF3300"/>
                </a:solidFill>
                <a:ea typeface="方正粗黑宋简体" panose="02000000000000000000" pitchFamily="2" charset="-122"/>
              </a:rPr>
              <a:t>请求分页式</a:t>
            </a:r>
            <a:r>
              <a:rPr lang="zh-CN" altLang="en-US" sz="2000"/>
              <a:t>、</a:t>
            </a:r>
            <a:r>
              <a:rPr lang="zh-CN" altLang="en-US" sz="2000" b="1">
                <a:solidFill>
                  <a:srgbClr val="FF3300"/>
                </a:solidFill>
                <a:ea typeface="方正粗黑宋简体" panose="02000000000000000000" pitchFamily="2" charset="-122"/>
              </a:rPr>
              <a:t>请求分段式</a:t>
            </a:r>
            <a:r>
              <a:rPr lang="zh-CN" altLang="en-US" sz="2000"/>
              <a:t>、</a:t>
            </a:r>
            <a:r>
              <a:rPr lang="zh-CN" altLang="en-US" sz="2000" b="1">
                <a:solidFill>
                  <a:srgbClr val="FF3300"/>
                </a:solidFill>
                <a:ea typeface="方正粗黑宋简体" panose="02000000000000000000" pitchFamily="2" charset="-122"/>
              </a:rPr>
              <a:t>请求段页式虚拟存储管理</a:t>
            </a:r>
            <a:r>
              <a:rPr lang="zh-CN" altLang="en-US" sz="2000"/>
              <a:t>。</a:t>
            </a:r>
            <a:endParaRPr lang="zh-CN" altLang="en-US" sz="1800"/>
          </a:p>
        </p:txBody>
      </p:sp>
      <p:sp>
        <p:nvSpPr>
          <p:cNvPr id="80900" name="Rectangle 2">
            <a:extLst>
              <a:ext uri="{FF2B5EF4-FFF2-40B4-BE49-F238E27FC236}">
                <a16:creationId xmlns:a16="http://schemas.microsoft.com/office/drawing/2014/main" id="{D40D7780-266F-48E3-A919-B595EE329B2F}"/>
              </a:ext>
            </a:extLst>
          </p:cNvPr>
          <p:cNvSpPr>
            <a:spLocks noChangeArrowheads="1"/>
          </p:cNvSpPr>
          <p:nvPr/>
        </p:nvSpPr>
        <p:spPr bwMode="auto">
          <a:xfrm>
            <a:off x="2268538" y="0"/>
            <a:ext cx="46085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dirty="0">
                <a:ea typeface="华文中宋" panose="02010600040101010101" pitchFamily="2" charset="-122"/>
              </a:rPr>
              <a:t>6 </a:t>
            </a:r>
            <a:r>
              <a:rPr lang="zh-CN" altLang="en-US" dirty="0">
                <a:ea typeface="华文中宋" panose="02010600040101010101" pitchFamily="2" charset="-122"/>
              </a:rPr>
              <a:t>虚拟存储管理</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灯片编号占位符 5">
            <a:extLst>
              <a:ext uri="{FF2B5EF4-FFF2-40B4-BE49-F238E27FC236}">
                <a16:creationId xmlns:a16="http://schemas.microsoft.com/office/drawing/2014/main" id="{9C2F9004-D6E2-4573-97B0-37A7A98F0D7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8AE49EA-13C1-4086-9323-9DE6EC9C134B}" type="slidenum">
              <a:rPr lang="zh-CN" altLang="en-US" sz="1000">
                <a:solidFill>
                  <a:srgbClr val="000066"/>
                </a:solidFill>
                <a:latin typeface="Times New Roman" panose="02020603050405020304" pitchFamily="18" charset="0"/>
              </a:rPr>
              <a:pPr algn="r" eaLnBrk="1" hangingPunct="1"/>
              <a:t>108</a:t>
            </a:fld>
            <a:endParaRPr lang="en-US" altLang="zh-CN" sz="1000">
              <a:solidFill>
                <a:srgbClr val="000066"/>
              </a:solidFill>
              <a:latin typeface="Times New Roman" panose="02020603050405020304" pitchFamily="18" charset="0"/>
            </a:endParaRPr>
          </a:p>
        </p:txBody>
      </p:sp>
      <p:sp>
        <p:nvSpPr>
          <p:cNvPr id="81923" name="Rectangle 2">
            <a:extLst>
              <a:ext uri="{FF2B5EF4-FFF2-40B4-BE49-F238E27FC236}">
                <a16:creationId xmlns:a16="http://schemas.microsoft.com/office/drawing/2014/main" id="{DCCAD02F-A1FA-403A-9C2E-00C55CABF073}"/>
              </a:ext>
            </a:extLst>
          </p:cNvPr>
          <p:cNvSpPr>
            <a:spLocks noGrp="1" noChangeArrowheads="1"/>
          </p:cNvSpPr>
          <p:nvPr>
            <p:ph type="title"/>
          </p:nvPr>
        </p:nvSpPr>
        <p:spPr>
          <a:xfrm>
            <a:off x="2195513" y="0"/>
            <a:ext cx="5113337" cy="766763"/>
          </a:xfrm>
        </p:spPr>
        <p:txBody>
          <a:bodyPr/>
          <a:lstStyle/>
          <a:p>
            <a:pPr algn="l" eaLnBrk="1" hangingPunct="1"/>
            <a:r>
              <a:rPr lang="en-US" altLang="zh-CN" dirty="0"/>
              <a:t>7 </a:t>
            </a:r>
            <a:r>
              <a:rPr lang="zh-CN" altLang="en-US" dirty="0"/>
              <a:t>请求分页虚拟存储管理</a:t>
            </a:r>
          </a:p>
        </p:txBody>
      </p:sp>
      <p:sp>
        <p:nvSpPr>
          <p:cNvPr id="81924" name="Rectangle 3">
            <a:extLst>
              <a:ext uri="{FF2B5EF4-FFF2-40B4-BE49-F238E27FC236}">
                <a16:creationId xmlns:a16="http://schemas.microsoft.com/office/drawing/2014/main" id="{5D28EB89-5294-4F0B-8645-6982EDF4A0B9}"/>
              </a:ext>
            </a:extLst>
          </p:cNvPr>
          <p:cNvSpPr>
            <a:spLocks noGrp="1" noChangeArrowheads="1"/>
          </p:cNvSpPr>
          <p:nvPr>
            <p:ph type="body" idx="1"/>
          </p:nvPr>
        </p:nvSpPr>
        <p:spPr>
          <a:xfrm>
            <a:off x="0" y="1935163"/>
            <a:ext cx="9144000" cy="4870450"/>
          </a:xfrm>
          <a:solidFill>
            <a:srgbClr val="CCFFCC"/>
          </a:solidFill>
        </p:spPr>
        <p:txBody>
          <a:bodyPr/>
          <a:lstStyle/>
          <a:p>
            <a:pPr marL="457200" indent="-457200" eaLnBrk="1" hangingPunct="1">
              <a:lnSpc>
                <a:spcPct val="125000"/>
              </a:lnSpc>
              <a:buFont typeface="Arial" panose="020B0604020202020204" pitchFamily="34" charset="0"/>
              <a:buNone/>
            </a:pPr>
            <a:r>
              <a:rPr lang="zh-CN" altLang="en-US" sz="2000" b="1" dirty="0"/>
              <a:t>7.1 </a:t>
            </a:r>
            <a:r>
              <a:rPr lang="zh-CN" altLang="en-US" sz="2000" b="1" dirty="0">
                <a:latin typeface="微软雅黑" panose="020B0503020204020204" pitchFamily="34" charset="-122"/>
                <a:ea typeface="微软雅黑" panose="020B0503020204020204" pitchFamily="34" charset="-122"/>
              </a:rPr>
              <a:t>基本原理</a:t>
            </a:r>
          </a:p>
          <a:p>
            <a:pPr marL="457200" indent="-457200" eaLnBrk="1" hangingPunct="1">
              <a:lnSpc>
                <a:spcPct val="135000"/>
              </a:lnSpc>
              <a:buClr>
                <a:srgbClr val="FF3300"/>
              </a:buClr>
              <a:buFont typeface="Wingdings" panose="05000000000000000000" pitchFamily="2" charset="2"/>
              <a:buChar char="l"/>
            </a:pPr>
            <a:r>
              <a:rPr lang="zh-CN" altLang="en-US" sz="1800" b="1" dirty="0">
                <a:solidFill>
                  <a:srgbClr val="FF3300"/>
                </a:solidFill>
                <a:ea typeface="方正粗黑宋简体" panose="02000000000000000000" pitchFamily="2" charset="-122"/>
              </a:rPr>
              <a:t>请求分页虚拟存储管理</a:t>
            </a:r>
            <a:r>
              <a:rPr lang="zh-CN" altLang="en-US" sz="1800" b="1" u="sng" dirty="0">
                <a:ea typeface="华文新魏" panose="02010800040101010101" pitchFamily="2" charset="-122"/>
              </a:rPr>
              <a:t>采用</a:t>
            </a:r>
            <a:r>
              <a:rPr lang="zh-CN" altLang="en-US" sz="1800" b="1" u="sng" dirty="0">
                <a:solidFill>
                  <a:srgbClr val="0000FF"/>
                </a:solidFill>
                <a:ea typeface="华文新魏" panose="02010800040101010101" pitchFamily="2" charset="-122"/>
              </a:rPr>
              <a:t>实分页技术</a:t>
            </a:r>
            <a:r>
              <a:rPr lang="zh-CN" altLang="en-US" sz="1800" b="1" u="sng" dirty="0">
                <a:ea typeface="华文新魏" panose="02010800040101010101" pitchFamily="2" charset="-122"/>
              </a:rPr>
              <a:t>管理作业逻辑地址空间和主存物理空间，采用</a:t>
            </a:r>
            <a:r>
              <a:rPr lang="zh-CN" altLang="en-US" sz="1800" b="1" u="sng" dirty="0">
                <a:solidFill>
                  <a:srgbClr val="0000FF"/>
                </a:solidFill>
                <a:ea typeface="华文新魏" panose="02010800040101010101" pitchFamily="2" charset="-122"/>
              </a:rPr>
              <a:t>虚拟存储技术</a:t>
            </a:r>
            <a:r>
              <a:rPr lang="zh-CN" altLang="en-US" sz="1800" b="1" u="sng" dirty="0">
                <a:ea typeface="华文新魏" panose="02010800040101010101" pitchFamily="2" charset="-122"/>
              </a:rPr>
              <a:t>实现主存容量的扩充</a:t>
            </a:r>
            <a:r>
              <a:rPr lang="zh-CN" altLang="en-US" sz="1800" dirty="0"/>
              <a:t>。它的</a:t>
            </a:r>
            <a:r>
              <a:rPr lang="zh-CN" altLang="en-US" sz="1800" b="1" dirty="0">
                <a:solidFill>
                  <a:srgbClr val="0000FF"/>
                </a:solidFill>
                <a:ea typeface="方正粗黑宋简体" panose="02000000000000000000" pitchFamily="2" charset="-122"/>
              </a:rPr>
              <a:t>主要思想是</a:t>
            </a:r>
            <a:r>
              <a:rPr lang="zh-CN" altLang="en-US" sz="1800" dirty="0"/>
              <a:t>：</a:t>
            </a:r>
            <a:r>
              <a:rPr lang="zh-CN" altLang="en-US" sz="1800" b="1" dirty="0">
                <a:ea typeface="华文楷体" panose="02010600040101010101" pitchFamily="2" charset="-122"/>
              </a:rPr>
              <a:t>系统将作业的逻辑地址空间和主存物理空间按照同样大小的页划分出页和块。</a:t>
            </a:r>
            <a:r>
              <a:rPr lang="zh-CN" altLang="en-US" sz="1800" b="1" dirty="0">
                <a:ea typeface="华文行楷" panose="02010800040101010101" pitchFamily="2" charset="-122"/>
              </a:rPr>
              <a:t>作业运行前，仅把需要的部分页面装入主存块中，</a:t>
            </a:r>
            <a:r>
              <a:rPr lang="zh-CN" altLang="en-US" sz="1800" b="1" dirty="0">
                <a:solidFill>
                  <a:srgbClr val="FF3300"/>
                </a:solidFill>
                <a:ea typeface="方正正粗黑简体" panose="02000000000000000000" pitchFamily="2" charset="-122"/>
              </a:rPr>
              <a:t>①</a:t>
            </a:r>
            <a:r>
              <a:rPr lang="zh-CN" altLang="en-US" sz="1800" b="1" dirty="0">
                <a:ea typeface="华文行楷" panose="02010800040101010101" pitchFamily="2" charset="-122"/>
              </a:rPr>
              <a:t>运行中如果访问的页面不在主存，则</a:t>
            </a:r>
            <a:r>
              <a:rPr lang="zh-CN" altLang="en-US" sz="1800" b="1" dirty="0">
                <a:solidFill>
                  <a:srgbClr val="FF3300"/>
                </a:solidFill>
                <a:ea typeface="方正粗黑宋简体" panose="02000000000000000000" pitchFamily="2" charset="-122"/>
              </a:rPr>
              <a:t>产生缺页中断</a:t>
            </a:r>
            <a:r>
              <a:rPr lang="zh-CN" altLang="en-US" sz="1800" b="1" dirty="0">
                <a:ea typeface="华文行楷" panose="02010800040101010101" pitchFamily="2" charset="-122"/>
              </a:rPr>
              <a:t>，由缺页中断处理程序将所需页面调入主存，</a:t>
            </a:r>
            <a:r>
              <a:rPr lang="zh-CN" altLang="en-US" sz="1800" b="1" dirty="0">
                <a:solidFill>
                  <a:srgbClr val="FF3300"/>
                </a:solidFill>
                <a:ea typeface="方正正粗黑简体" panose="02000000000000000000" pitchFamily="2" charset="-122"/>
              </a:rPr>
              <a:t>②</a:t>
            </a:r>
            <a:r>
              <a:rPr lang="zh-CN" altLang="en-US" sz="1800" b="1" dirty="0">
                <a:ea typeface="华文行楷" panose="02010800040101010101" pitchFamily="2" charset="-122"/>
              </a:rPr>
              <a:t>此时如果主存中没有足够的空闲空间，则系统按一定的页面置换算法将主存中的部分页面移出，然后再装入需要的页面。</a:t>
            </a:r>
          </a:p>
          <a:p>
            <a:pPr marL="457200" indent="-457200" eaLnBrk="1" hangingPunct="1">
              <a:lnSpc>
                <a:spcPct val="135000"/>
              </a:lnSpc>
              <a:spcBef>
                <a:spcPct val="50000"/>
              </a:spcBef>
              <a:buClr>
                <a:srgbClr val="FF3300"/>
              </a:buClr>
              <a:buFont typeface="Wingdings" panose="05000000000000000000" pitchFamily="2" charset="2"/>
              <a:buChar char="l"/>
            </a:pPr>
            <a:r>
              <a:rPr lang="zh-CN" altLang="en-US" sz="1800" dirty="0"/>
              <a:t>为了实现请求分页虚拟存储管理，</a:t>
            </a:r>
            <a:r>
              <a:rPr lang="zh-CN" altLang="en-US" sz="1800" b="1" dirty="0">
                <a:solidFill>
                  <a:srgbClr val="0000FF"/>
                </a:solidFill>
                <a:ea typeface="方正粗黑宋简体" panose="02000000000000000000" pitchFamily="2" charset="-122"/>
              </a:rPr>
              <a:t>页表</a:t>
            </a:r>
            <a:r>
              <a:rPr lang="zh-CN" altLang="en-US" sz="1800" dirty="0"/>
              <a:t>是不可缺少的，除了</a:t>
            </a:r>
            <a:r>
              <a:rPr lang="zh-CN" altLang="en-US" sz="1800" b="1" dirty="0">
                <a:solidFill>
                  <a:srgbClr val="0000FF"/>
                </a:solidFill>
                <a:ea typeface="方正粗黑宋简体" panose="02000000000000000000" pitchFamily="2" charset="-122"/>
              </a:rPr>
              <a:t>提供页号</a:t>
            </a:r>
            <a:r>
              <a:rPr lang="zh-CN" altLang="en-US" sz="1800" dirty="0"/>
              <a:t>、</a:t>
            </a:r>
            <a:r>
              <a:rPr lang="zh-CN" altLang="en-US" sz="1800" b="1" dirty="0">
                <a:solidFill>
                  <a:srgbClr val="0000FF"/>
                </a:solidFill>
                <a:ea typeface="方正粗黑宋简体" panose="02000000000000000000" pitchFamily="2" charset="-122"/>
              </a:rPr>
              <a:t>对应的主存块号外</a:t>
            </a:r>
            <a:r>
              <a:rPr lang="zh-CN" altLang="en-US" sz="1800" dirty="0"/>
              <a:t>，还要增加</a:t>
            </a:r>
            <a:r>
              <a:rPr lang="zh-CN" altLang="en-US" sz="1800" b="1" dirty="0">
                <a:solidFill>
                  <a:srgbClr val="0000FF"/>
                </a:solidFill>
                <a:ea typeface="方正粗黑宋简体" panose="02000000000000000000" pitchFamily="2" charset="-122"/>
              </a:rPr>
              <a:t>辅存地址</a:t>
            </a:r>
            <a:r>
              <a:rPr lang="zh-CN" altLang="en-US" sz="1800" dirty="0"/>
              <a:t>、</a:t>
            </a:r>
            <a:r>
              <a:rPr lang="zh-CN" altLang="en-US" sz="1800" b="1" dirty="0">
                <a:solidFill>
                  <a:srgbClr val="0000FF"/>
                </a:solidFill>
                <a:ea typeface="方正粗黑宋简体" panose="02000000000000000000" pitchFamily="2" charset="-122"/>
              </a:rPr>
              <a:t>状态位</a:t>
            </a:r>
            <a:r>
              <a:rPr lang="zh-CN" altLang="en-US" sz="1800" dirty="0"/>
              <a:t>、</a:t>
            </a:r>
            <a:r>
              <a:rPr lang="zh-CN" altLang="en-US" sz="1800" b="1" dirty="0">
                <a:solidFill>
                  <a:srgbClr val="0000FF"/>
                </a:solidFill>
                <a:ea typeface="方正粗黑宋简体" panose="02000000000000000000" pitchFamily="2" charset="-122"/>
              </a:rPr>
              <a:t>访问位</a:t>
            </a:r>
            <a:r>
              <a:rPr lang="zh-CN" altLang="en-US" sz="1800" dirty="0"/>
              <a:t>、</a:t>
            </a:r>
            <a:r>
              <a:rPr lang="zh-CN" altLang="en-US" sz="1800" b="1" dirty="0">
                <a:solidFill>
                  <a:srgbClr val="0000FF"/>
                </a:solidFill>
                <a:ea typeface="方正粗黑宋简体" panose="02000000000000000000" pitchFamily="2" charset="-122"/>
              </a:rPr>
              <a:t>修改位</a:t>
            </a:r>
            <a:r>
              <a:rPr lang="zh-CN" altLang="en-US" sz="1800" dirty="0"/>
              <a:t>、</a:t>
            </a:r>
            <a:r>
              <a:rPr lang="zh-CN" altLang="en-US" sz="1800" b="1" dirty="0">
                <a:solidFill>
                  <a:srgbClr val="0000FF"/>
                </a:solidFill>
                <a:ea typeface="方正粗黑宋简体" panose="02000000000000000000" pitchFamily="2" charset="-122"/>
              </a:rPr>
              <a:t>存取控制字段</a:t>
            </a:r>
            <a:r>
              <a:rPr lang="zh-CN" altLang="en-US" sz="1800" dirty="0"/>
              <a:t>等信息，如图</a:t>
            </a:r>
            <a:r>
              <a:rPr lang="en-US" altLang="zh-CN" sz="1800" dirty="0"/>
              <a:t>3-4</a:t>
            </a:r>
            <a:r>
              <a:rPr lang="zh-CN" altLang="en-US" sz="1800" dirty="0"/>
              <a:t>所示。</a:t>
            </a:r>
            <a:r>
              <a:rPr lang="zh-CN" altLang="en-US" sz="1800" b="1" dirty="0"/>
              <a:t>其中，</a:t>
            </a:r>
            <a:r>
              <a:rPr lang="zh-CN" altLang="en-US" sz="1800" b="1" dirty="0">
                <a:solidFill>
                  <a:srgbClr val="FF3300"/>
                </a:solidFill>
                <a:ea typeface="方正粗黑宋简体" panose="02000000000000000000" pitchFamily="2" charset="-122"/>
              </a:rPr>
              <a:t>辅存地址</a:t>
            </a:r>
            <a:r>
              <a:rPr lang="zh-CN" altLang="en-US" sz="1800" b="1" dirty="0">
                <a:ea typeface="华文行楷" panose="02010800040101010101" pitchFamily="2" charset="-122"/>
              </a:rPr>
              <a:t>表示该页在辅存的位置，以便调入该页时查找</a:t>
            </a:r>
            <a:r>
              <a:rPr lang="zh-CN" altLang="en-US" sz="1800" b="1" dirty="0"/>
              <a:t>；</a:t>
            </a:r>
            <a:r>
              <a:rPr lang="zh-CN" altLang="en-US" sz="1800" b="1" dirty="0">
                <a:solidFill>
                  <a:srgbClr val="FF3300"/>
                </a:solidFill>
                <a:ea typeface="方正粗黑宋简体" panose="02000000000000000000" pitchFamily="2" charset="-122"/>
              </a:rPr>
              <a:t>状态位</a:t>
            </a:r>
            <a:r>
              <a:rPr lang="zh-CN" altLang="en-US" sz="1800" b="1" u="sng" dirty="0">
                <a:ea typeface="华文新魏" panose="02010800040101010101" pitchFamily="2" charset="-122"/>
              </a:rPr>
              <a:t>表示该页是否在主存，以便检查是否缺页；</a:t>
            </a:r>
            <a:r>
              <a:rPr lang="zh-CN" altLang="en-US" sz="1800" b="1" dirty="0">
                <a:solidFill>
                  <a:srgbClr val="FF3300"/>
                </a:solidFill>
                <a:ea typeface="方正粗黑宋简体" panose="02000000000000000000" pitchFamily="2" charset="-122"/>
              </a:rPr>
              <a:t>访问位</a:t>
            </a:r>
            <a:r>
              <a:rPr lang="zh-CN" altLang="en-US" sz="1800" b="1" u="sng" dirty="0">
                <a:ea typeface="华文行楷" panose="02010800040101010101" pitchFamily="2" charset="-122"/>
              </a:rPr>
              <a:t>记录该页被访问的标志或次数</a:t>
            </a:r>
            <a:r>
              <a:rPr lang="zh-CN" altLang="en-US" sz="1800" b="1" dirty="0"/>
              <a:t>；</a:t>
            </a:r>
            <a:r>
              <a:rPr lang="zh-CN" altLang="en-US" sz="1800" b="1" dirty="0">
                <a:solidFill>
                  <a:srgbClr val="FF3300"/>
                </a:solidFill>
                <a:ea typeface="方正粗黑宋简体" panose="02000000000000000000" pitchFamily="2" charset="-122"/>
              </a:rPr>
              <a:t>修改位</a:t>
            </a:r>
            <a:r>
              <a:rPr lang="zh-CN" altLang="en-US" sz="1800" b="1" u="sng" dirty="0">
                <a:ea typeface="华文行楷" panose="02010800040101010101" pitchFamily="2" charset="-122"/>
              </a:rPr>
              <a:t>表示该页是否被修改过</a:t>
            </a:r>
            <a:r>
              <a:rPr lang="zh-CN" altLang="en-US" sz="1800" b="1" dirty="0"/>
              <a:t>；</a:t>
            </a:r>
            <a:r>
              <a:rPr lang="zh-CN" altLang="en-US" sz="1800" b="1" dirty="0">
                <a:solidFill>
                  <a:srgbClr val="FF3300"/>
                </a:solidFill>
                <a:ea typeface="方正粗黑宋简体" panose="02000000000000000000" pitchFamily="2" charset="-122"/>
              </a:rPr>
              <a:t>存取控制字段</a:t>
            </a:r>
            <a:r>
              <a:rPr lang="zh-CN" altLang="en-US" sz="1800" b="1" u="sng" dirty="0">
                <a:ea typeface="华文行楷" panose="02010800040101010101" pitchFamily="2" charset="-122"/>
              </a:rPr>
              <a:t>用来对该页进行存取保护的</a:t>
            </a:r>
            <a:r>
              <a:rPr lang="zh-CN" altLang="en-US" sz="1800" dirty="0"/>
              <a:t>。</a:t>
            </a:r>
          </a:p>
        </p:txBody>
      </p:sp>
      <p:sp>
        <p:nvSpPr>
          <p:cNvPr id="81925" name="Rectangle 10">
            <a:extLst>
              <a:ext uri="{FF2B5EF4-FFF2-40B4-BE49-F238E27FC236}">
                <a16:creationId xmlns:a16="http://schemas.microsoft.com/office/drawing/2014/main" id="{20553BAA-6C0F-4EDB-9FA7-8343D2AFD743}"/>
              </a:ext>
            </a:extLst>
          </p:cNvPr>
          <p:cNvSpPr>
            <a:spLocks noChangeArrowheads="1"/>
          </p:cNvSpPr>
          <p:nvPr/>
        </p:nvSpPr>
        <p:spPr bwMode="auto">
          <a:xfrm>
            <a:off x="0" y="814388"/>
            <a:ext cx="903605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buFont typeface="Arial" panose="020B0604020202020204" pitchFamily="34" charset="0"/>
              <a:buNone/>
            </a:pPr>
            <a:r>
              <a:rPr lang="zh-CN" altLang="en-US" sz="1800" b="0">
                <a:latin typeface="Arial" panose="020B0604020202020204" pitchFamily="34" charset="0"/>
              </a:rPr>
              <a:t>　　     请求分页虚拟存储管理是比较常见的虚拟存储管理技术，它是</a:t>
            </a:r>
            <a:r>
              <a:rPr lang="zh-CN" altLang="en-US" sz="1800">
                <a:solidFill>
                  <a:srgbClr val="0000FF"/>
                </a:solidFill>
                <a:ea typeface="方正粗黑宋简体" panose="02000000000000000000" pitchFamily="2" charset="-122"/>
              </a:rPr>
              <a:t>基于简单分页存储管理技术</a:t>
            </a:r>
            <a:r>
              <a:rPr lang="zh-CN" altLang="en-US" sz="1800" b="0">
                <a:latin typeface="Arial" panose="020B0604020202020204" pitchFamily="34" charset="0"/>
              </a:rPr>
              <a:t>的基础之上，</a:t>
            </a:r>
            <a:r>
              <a:rPr lang="zh-CN" altLang="en-US" sz="1800">
                <a:solidFill>
                  <a:srgbClr val="0000FF"/>
                </a:solidFill>
                <a:ea typeface="方正粗黑宋简体" panose="02000000000000000000" pitchFamily="2" charset="-122"/>
              </a:rPr>
              <a:t>结合虚拟存储技术</a:t>
            </a:r>
            <a:r>
              <a:rPr lang="zh-CN" altLang="en-US" sz="1800" b="0">
                <a:latin typeface="Arial" panose="020B0604020202020204" pitchFamily="34" charset="0"/>
              </a:rPr>
              <a:t>来实现主存的扩充。该技术理论性强，特别适合理论学习。</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灯片编号占位符 5">
            <a:extLst>
              <a:ext uri="{FF2B5EF4-FFF2-40B4-BE49-F238E27FC236}">
                <a16:creationId xmlns:a16="http://schemas.microsoft.com/office/drawing/2014/main" id="{29AE93AA-96D3-48D8-A609-B6426A00F6FA}"/>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600005A1-E58C-4187-8BC4-FA7D008F9D09}" type="slidenum">
              <a:rPr lang="zh-CN" altLang="en-US" sz="1000">
                <a:solidFill>
                  <a:srgbClr val="000066"/>
                </a:solidFill>
                <a:latin typeface="Times New Roman" panose="02020603050405020304" pitchFamily="18" charset="0"/>
              </a:rPr>
              <a:pPr algn="r" eaLnBrk="1" hangingPunct="1"/>
              <a:t>109</a:t>
            </a:fld>
            <a:endParaRPr lang="en-US" altLang="zh-CN" sz="1000">
              <a:solidFill>
                <a:srgbClr val="000066"/>
              </a:solidFill>
              <a:latin typeface="Times New Roman" panose="02020603050405020304" pitchFamily="18" charset="0"/>
            </a:endParaRPr>
          </a:p>
        </p:txBody>
      </p:sp>
      <p:sp>
        <p:nvSpPr>
          <p:cNvPr id="82947" name="Text Box 8">
            <a:extLst>
              <a:ext uri="{FF2B5EF4-FFF2-40B4-BE49-F238E27FC236}">
                <a16:creationId xmlns:a16="http://schemas.microsoft.com/office/drawing/2014/main" id="{CF4C98D9-1F5F-488D-A814-FB75702EF9C2}"/>
              </a:ext>
            </a:extLst>
          </p:cNvPr>
          <p:cNvSpPr txBox="1">
            <a:spLocks noChangeArrowheads="1"/>
          </p:cNvSpPr>
          <p:nvPr/>
        </p:nvSpPr>
        <p:spPr bwMode="auto">
          <a:xfrm>
            <a:off x="1600200" y="831850"/>
            <a:ext cx="59959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 typeface="Arial" panose="020B0604020202020204" pitchFamily="34" charset="0"/>
              <a:buNone/>
            </a:pPr>
            <a:r>
              <a:rPr lang="zh-CN" altLang="en-US" sz="1800" dirty="0">
                <a:solidFill>
                  <a:srgbClr val="000000"/>
                </a:solidFill>
                <a:latin typeface="宋体" panose="02010600030101010101" pitchFamily="2" charset="-122"/>
                <a:sym typeface="宋体" panose="02010600030101010101" pitchFamily="2" charset="-122"/>
              </a:rPr>
              <a:t>表</a:t>
            </a:r>
            <a:r>
              <a:rPr lang="en-US" altLang="zh-CN" sz="1800"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4-4</a:t>
            </a:r>
            <a:r>
              <a:rPr lang="zh-CN" altLang="en-US" sz="1800" dirty="0">
                <a:latin typeface="宋体" panose="02010600030101010101" pitchFamily="2" charset="-122"/>
                <a:sym typeface="宋体" panose="02010600030101010101" pitchFamily="2" charset="-122"/>
              </a:rPr>
              <a:t>请求分页虚拟存储管理中页表的逻辑结构</a:t>
            </a:r>
            <a:endParaRPr lang="zh-CN" altLang="en-US" sz="1800" b="0" dirty="0">
              <a:latin typeface="Arial" panose="020B0604020202020204" pitchFamily="34" charset="0"/>
            </a:endParaRPr>
          </a:p>
        </p:txBody>
      </p:sp>
      <p:graphicFrame>
        <p:nvGraphicFramePr>
          <p:cNvPr id="82953" name="Group 9">
            <a:extLst>
              <a:ext uri="{FF2B5EF4-FFF2-40B4-BE49-F238E27FC236}">
                <a16:creationId xmlns:a16="http://schemas.microsoft.com/office/drawing/2014/main" id="{ADB62764-6A1A-470E-A4C5-228E7D766F66}"/>
              </a:ext>
            </a:extLst>
          </p:cNvPr>
          <p:cNvGraphicFramePr>
            <a:graphicFrameLocks noGrp="1"/>
          </p:cNvGraphicFramePr>
          <p:nvPr/>
        </p:nvGraphicFramePr>
        <p:xfrm>
          <a:off x="468313" y="1247775"/>
          <a:ext cx="7562850" cy="1173163"/>
        </p:xfrm>
        <a:graphic>
          <a:graphicData uri="http://schemas.openxmlformats.org/drawingml/2006/table">
            <a:tbl>
              <a:tblPr/>
              <a:tblGrid>
                <a:gridCol w="865187">
                  <a:extLst>
                    <a:ext uri="{9D8B030D-6E8A-4147-A177-3AD203B41FA5}">
                      <a16:colId xmlns:a16="http://schemas.microsoft.com/office/drawing/2014/main" val="20000"/>
                    </a:ext>
                  </a:extLst>
                </a:gridCol>
                <a:gridCol w="1068388">
                  <a:extLst>
                    <a:ext uri="{9D8B030D-6E8A-4147-A177-3AD203B41FA5}">
                      <a16:colId xmlns:a16="http://schemas.microsoft.com/office/drawing/2014/main" val="20001"/>
                    </a:ext>
                  </a:extLst>
                </a:gridCol>
                <a:gridCol w="1023937">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976313">
                  <a:extLst>
                    <a:ext uri="{9D8B030D-6E8A-4147-A177-3AD203B41FA5}">
                      <a16:colId xmlns:a16="http://schemas.microsoft.com/office/drawing/2014/main" val="20004"/>
                    </a:ext>
                  </a:extLst>
                </a:gridCol>
                <a:gridCol w="977900">
                  <a:extLst>
                    <a:ext uri="{9D8B030D-6E8A-4147-A177-3AD203B41FA5}">
                      <a16:colId xmlns:a16="http://schemas.microsoft.com/office/drawing/2014/main" val="20005"/>
                    </a:ext>
                  </a:extLst>
                </a:gridCol>
                <a:gridCol w="1533525">
                  <a:extLst>
                    <a:ext uri="{9D8B030D-6E8A-4147-A177-3AD203B41FA5}">
                      <a16:colId xmlns:a16="http://schemas.microsoft.com/office/drawing/2014/main" val="20006"/>
                    </a:ext>
                  </a:extLst>
                </a:gridCol>
              </a:tblGrid>
              <a:tr h="419100">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页号</a:t>
                      </a: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主存块号</a:t>
                      </a: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宋体" panose="02010600030101010101" pitchFamily="2" charset="-122"/>
                          <a:ea typeface="宋体" panose="02010600030101010101" pitchFamily="2" charset="-122"/>
                          <a:sym typeface="宋体" panose="02010600030101010101" pitchFamily="2" charset="-122"/>
                        </a:rPr>
                        <a:t>状态位</a:t>
                      </a: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宋体" panose="02010600030101010101" pitchFamily="2" charset="-122"/>
                          <a:ea typeface="宋体" panose="02010600030101010101" pitchFamily="2" charset="-122"/>
                          <a:sym typeface="宋体" panose="02010600030101010101" pitchFamily="2" charset="-122"/>
                        </a:rPr>
                        <a:t>辅存地址</a:t>
                      </a: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宋体" panose="02010600030101010101" pitchFamily="2" charset="-122"/>
                          <a:ea typeface="宋体" panose="02010600030101010101" pitchFamily="2" charset="-122"/>
                          <a:sym typeface="宋体" panose="02010600030101010101" pitchFamily="2" charset="-122"/>
                        </a:rPr>
                        <a:t>访问位</a:t>
                      </a: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宋体" panose="02010600030101010101" pitchFamily="2" charset="-122"/>
                          <a:ea typeface="宋体" panose="02010600030101010101" pitchFamily="2" charset="-122"/>
                          <a:sym typeface="宋体" panose="02010600030101010101" pitchFamily="2" charset="-122"/>
                        </a:rPr>
                        <a:t>修改位</a:t>
                      </a: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宋体" panose="02010600030101010101" pitchFamily="2" charset="-122"/>
                          <a:ea typeface="宋体" panose="02010600030101010101" pitchFamily="2" charset="-122"/>
                          <a:sym typeface="宋体" panose="02010600030101010101" pitchFamily="2" charset="-122"/>
                        </a:rPr>
                        <a:t>存取控制字段</a:t>
                      </a: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6238">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7825">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tabLst/>
                      </a:pPr>
                      <a:endParaRPr kumimoji="0" lang="zh-CN" altLang="en-US" sz="9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endParaRPr>
                    </a:p>
                  </a:txBody>
                  <a:tcP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82982" name="Text Box 83">
            <a:extLst>
              <a:ext uri="{FF2B5EF4-FFF2-40B4-BE49-F238E27FC236}">
                <a16:creationId xmlns:a16="http://schemas.microsoft.com/office/drawing/2014/main" id="{138F333B-0A49-4935-88AF-A2CDF4D54E9F}"/>
              </a:ext>
            </a:extLst>
          </p:cNvPr>
          <p:cNvSpPr txBox="1">
            <a:spLocks noChangeArrowheads="1"/>
          </p:cNvSpPr>
          <p:nvPr/>
        </p:nvSpPr>
        <p:spPr bwMode="auto">
          <a:xfrm>
            <a:off x="0" y="2420938"/>
            <a:ext cx="9144000" cy="4378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Clr>
                <a:schemeClr val="bg1"/>
              </a:buClr>
              <a:buFont typeface="Wingdings" panose="05000000000000000000" pitchFamily="2" charset="2"/>
              <a:buChar char="l"/>
            </a:pPr>
            <a:r>
              <a:rPr lang="zh-CN" altLang="en-US" sz="1800" b="0">
                <a:latin typeface="Arial" panose="020B0604020202020204" pitchFamily="34" charset="0"/>
              </a:rPr>
              <a:t>　    结合页表简单描述请求分页虚拟存储管理的</a:t>
            </a:r>
            <a:r>
              <a:rPr lang="zh-CN" altLang="en-US" sz="1800">
                <a:solidFill>
                  <a:srgbClr val="0000FF"/>
                </a:solidFill>
                <a:latin typeface="Arial" panose="020B0604020202020204" pitchFamily="34" charset="0"/>
                <a:ea typeface="方正粗黑宋简体" panose="02000000000000000000" pitchFamily="2" charset="-122"/>
              </a:rPr>
              <a:t>工作步骤</a:t>
            </a:r>
            <a:r>
              <a:rPr lang="zh-CN" altLang="en-US" sz="1800" b="0">
                <a:latin typeface="Arial" panose="020B0604020202020204" pitchFamily="34" charset="0"/>
              </a:rPr>
              <a:t>：</a:t>
            </a:r>
            <a:r>
              <a:rPr lang="zh-CN" altLang="en-US" sz="1800">
                <a:latin typeface="Arial" panose="020B0604020202020204" pitchFamily="34" charset="0"/>
              </a:rPr>
              <a:t>首先初始化页表，页表中就记录了当前作业中页面的各种信息，</a:t>
            </a:r>
            <a:r>
              <a:rPr lang="zh-CN" altLang="en-US" sz="1800">
                <a:solidFill>
                  <a:srgbClr val="FF3300"/>
                </a:solidFill>
                <a:latin typeface="Arial" panose="020B0604020202020204" pitchFamily="34" charset="0"/>
                <a:ea typeface="方正粗黑宋简体" panose="02000000000000000000" pitchFamily="2" charset="-122"/>
              </a:rPr>
              <a:t>①</a:t>
            </a:r>
            <a:r>
              <a:rPr lang="zh-CN" altLang="en-US" sz="1800" u="sng">
                <a:latin typeface="Times New Roman" panose="02020603050405020304" pitchFamily="18" charset="0"/>
                <a:ea typeface="华文行楷" panose="02010800040101010101" pitchFamily="2" charset="-122"/>
              </a:rPr>
              <a:t>如某些页面已装入主存，相应的状态位应置为1</a:t>
            </a:r>
            <a:r>
              <a:rPr lang="zh-CN" altLang="en-US" sz="1800">
                <a:solidFill>
                  <a:srgbClr val="0000FF"/>
                </a:solidFill>
                <a:latin typeface="Arial" panose="020B0604020202020204" pitchFamily="34" charset="0"/>
                <a:ea typeface="方正粗黑宋简体" panose="02000000000000000000" pitchFamily="2" charset="-122"/>
              </a:rPr>
              <a:t>；</a:t>
            </a:r>
            <a:r>
              <a:rPr lang="zh-CN" altLang="en-US" sz="1800">
                <a:solidFill>
                  <a:srgbClr val="FF3300"/>
                </a:solidFill>
                <a:latin typeface="Arial" panose="020B0604020202020204" pitchFamily="34" charset="0"/>
                <a:ea typeface="方正粗黑宋简体" panose="02000000000000000000" pitchFamily="2" charset="-122"/>
              </a:rPr>
              <a:t>②</a:t>
            </a:r>
            <a:r>
              <a:rPr lang="zh-CN" altLang="en-US" sz="1800" u="sng">
                <a:solidFill>
                  <a:schemeClr val="folHlink"/>
                </a:solidFill>
                <a:latin typeface="Times New Roman" panose="02020603050405020304" pitchFamily="18" charset="0"/>
                <a:ea typeface="华文行楷" panose="02010800040101010101" pitchFamily="2" charset="-122"/>
              </a:rPr>
              <a:t>当作业运行时要访问的页面在页表中的状态位为0，则表示不在主存中，系统产生缺页中断，执行相应的中断处理程序</a:t>
            </a:r>
            <a:r>
              <a:rPr lang="zh-CN" altLang="en-US" sz="1800">
                <a:solidFill>
                  <a:srgbClr val="0000FF"/>
                </a:solidFill>
                <a:latin typeface="Arial" panose="020B0604020202020204" pitchFamily="34" charset="0"/>
                <a:ea typeface="方正粗黑宋简体" panose="02000000000000000000" pitchFamily="2" charset="-122"/>
              </a:rPr>
              <a:t>；</a:t>
            </a:r>
            <a:r>
              <a:rPr lang="zh-CN" altLang="en-US" sz="1800">
                <a:solidFill>
                  <a:srgbClr val="FF3300"/>
                </a:solidFill>
                <a:latin typeface="Arial" panose="020B0604020202020204" pitchFamily="34" charset="0"/>
                <a:ea typeface="方正粗黑宋简体" panose="02000000000000000000" pitchFamily="2" charset="-122"/>
              </a:rPr>
              <a:t>③</a:t>
            </a:r>
            <a:r>
              <a:rPr lang="zh-CN" altLang="en-US" sz="1800" u="sng">
                <a:latin typeface="Times New Roman" panose="02020603050405020304" pitchFamily="18" charset="0"/>
                <a:ea typeface="华文行楷" panose="02010800040101010101" pitchFamily="2" charset="-122"/>
              </a:rPr>
              <a:t>如果主存中有足够的空闲空间，系统则为这些页面分配主存块，记录到页表中页号对应的主存块信息中，然后按照每个页面对应的辅存地址找到页面内容装入指定的主存块中，并修改状态位为1</a:t>
            </a:r>
            <a:r>
              <a:rPr lang="zh-CN" altLang="en-US" sz="1800" b="0">
                <a:latin typeface="Arial" panose="020B0604020202020204" pitchFamily="34" charset="0"/>
              </a:rPr>
              <a:t>；</a:t>
            </a:r>
            <a:r>
              <a:rPr lang="zh-CN" altLang="en-US" sz="1800">
                <a:solidFill>
                  <a:srgbClr val="FF3300"/>
                </a:solidFill>
                <a:latin typeface="Arial" panose="020B0604020202020204" pitchFamily="34" charset="0"/>
                <a:ea typeface="方正粗黑宋简体" panose="02000000000000000000" pitchFamily="2" charset="-122"/>
              </a:rPr>
              <a:t>④</a:t>
            </a:r>
            <a:r>
              <a:rPr lang="zh-CN" altLang="en-US" sz="1800" u="sng">
                <a:solidFill>
                  <a:schemeClr val="folHlink"/>
                </a:solidFill>
                <a:latin typeface="Times New Roman" panose="02020603050405020304" pitchFamily="18" charset="0"/>
                <a:ea typeface="华文行楷" panose="02010800040101010101" pitchFamily="2" charset="-122"/>
              </a:rPr>
              <a:t>如果主存中没有足够的空闲空间，系统则需按照一定的</a:t>
            </a:r>
            <a:r>
              <a:rPr lang="zh-CN" altLang="en-US" sz="1800" u="sng">
                <a:solidFill>
                  <a:srgbClr val="FF3300"/>
                </a:solidFill>
                <a:latin typeface="Times New Roman" panose="02020603050405020304" pitchFamily="18" charset="0"/>
                <a:ea typeface="华文行楷" panose="02010800040101010101" pitchFamily="2" charset="-122"/>
              </a:rPr>
              <a:t>页面置换算法</a:t>
            </a:r>
            <a:r>
              <a:rPr lang="zh-CN" altLang="en-US" sz="1800" u="sng">
                <a:solidFill>
                  <a:schemeClr val="folHlink"/>
                </a:solidFill>
                <a:latin typeface="Times New Roman" panose="02020603050405020304" pitchFamily="18" charset="0"/>
                <a:ea typeface="华文行楷" panose="02010800040101010101" pitchFamily="2" charset="-122"/>
              </a:rPr>
              <a:t>移出某些页面，在做移出时，要用到页表中的</a:t>
            </a:r>
            <a:r>
              <a:rPr lang="zh-CN" altLang="en-US" sz="1800" u="sng">
                <a:solidFill>
                  <a:srgbClr val="FF3300"/>
                </a:solidFill>
                <a:latin typeface="Times New Roman" panose="02020603050405020304" pitchFamily="18" charset="0"/>
                <a:ea typeface="华文行楷" panose="02010800040101010101" pitchFamily="2" charset="-122"/>
              </a:rPr>
              <a:t>修改位、辅存地址</a:t>
            </a:r>
            <a:r>
              <a:rPr lang="zh-CN" altLang="en-US" sz="1800" u="sng">
                <a:solidFill>
                  <a:schemeClr val="folHlink"/>
                </a:solidFill>
                <a:latin typeface="Times New Roman" panose="02020603050405020304" pitchFamily="18" charset="0"/>
                <a:ea typeface="华文行楷" panose="02010800040101010101" pitchFamily="2" charset="-122"/>
              </a:rPr>
              <a:t>以及</a:t>
            </a:r>
            <a:r>
              <a:rPr lang="zh-CN" altLang="en-US" sz="1800" u="sng">
                <a:solidFill>
                  <a:srgbClr val="FF3300"/>
                </a:solidFill>
                <a:latin typeface="Times New Roman" panose="02020603050405020304" pitchFamily="18" charset="0"/>
                <a:ea typeface="华文行楷" panose="02010800040101010101" pitchFamily="2" charset="-122"/>
              </a:rPr>
              <a:t>存取控制字段</a:t>
            </a:r>
            <a:r>
              <a:rPr lang="zh-CN" altLang="en-US" sz="1800" u="sng">
                <a:solidFill>
                  <a:schemeClr val="folHlink"/>
                </a:solidFill>
                <a:latin typeface="Times New Roman" panose="02020603050405020304" pitchFamily="18" charset="0"/>
                <a:ea typeface="华文行楷" panose="02010800040101010101" pitchFamily="2" charset="-122"/>
              </a:rPr>
              <a:t>信息，如果页面的内容已修改，则将修改后页面的内容写入辅存相应的位置，如果页面的内容未修改，则不需做重写的操作</a:t>
            </a:r>
            <a:r>
              <a:rPr lang="zh-CN" altLang="en-US" sz="1800" b="0">
                <a:latin typeface="Arial" panose="020B0604020202020204" pitchFamily="34" charset="0"/>
              </a:rPr>
              <a:t>；</a:t>
            </a:r>
            <a:r>
              <a:rPr lang="zh-CN" altLang="en-US" sz="1800">
                <a:latin typeface="华文中宋" panose="02010600040101010101" pitchFamily="2" charset="-122"/>
                <a:ea typeface="华文中宋" panose="02010600040101010101" pitchFamily="2" charset="-122"/>
              </a:rPr>
              <a:t>将页面移出后，修改页表中被移出的页面的状态位，同时将释放出的主存块分配给准备移入的页面，即修改这些页面对应的主存块，然后从辅存指定的位置将页面装入指定的块中，修改其状态位为1。</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灯片编号占位符 5">
            <a:extLst>
              <a:ext uri="{FF2B5EF4-FFF2-40B4-BE49-F238E27FC236}">
                <a16:creationId xmlns:a16="http://schemas.microsoft.com/office/drawing/2014/main" id="{322B6B34-1C0B-4B62-BDE9-152220ADC2E9}"/>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7039B05-4553-46F6-9C0B-EED79EB7A74B}" type="slidenum">
              <a:rPr lang="zh-CN" altLang="en-US" sz="1000">
                <a:solidFill>
                  <a:srgbClr val="000066"/>
                </a:solidFill>
                <a:latin typeface="Times New Roman" panose="02020603050405020304" pitchFamily="18" charset="0"/>
              </a:rPr>
              <a:pPr algn="r" eaLnBrk="1" hangingPunct="1"/>
              <a:t>110</a:t>
            </a:fld>
            <a:endParaRPr lang="en-US" altLang="zh-CN" sz="1000">
              <a:solidFill>
                <a:srgbClr val="000066"/>
              </a:solidFill>
              <a:latin typeface="Times New Roman" panose="02020603050405020304" pitchFamily="18" charset="0"/>
            </a:endParaRPr>
          </a:p>
        </p:txBody>
      </p:sp>
      <p:pic>
        <p:nvPicPr>
          <p:cNvPr id="83971" name="Picture 7" descr="图片1">
            <a:extLst>
              <a:ext uri="{FF2B5EF4-FFF2-40B4-BE49-F238E27FC236}">
                <a16:creationId xmlns:a16="http://schemas.microsoft.com/office/drawing/2014/main" id="{490B0799-75CC-463B-9A5D-08067C363B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688" y="2024063"/>
            <a:ext cx="5329237"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Text Box 8">
            <a:extLst>
              <a:ext uri="{FF2B5EF4-FFF2-40B4-BE49-F238E27FC236}">
                <a16:creationId xmlns:a16="http://schemas.microsoft.com/office/drawing/2014/main" id="{44C81AFB-C9E4-4E9A-97F7-288542A3203D}"/>
              </a:ext>
            </a:extLst>
          </p:cNvPr>
          <p:cNvSpPr txBox="1">
            <a:spLocks noChangeArrowheads="1"/>
          </p:cNvSpPr>
          <p:nvPr/>
        </p:nvSpPr>
        <p:spPr bwMode="auto">
          <a:xfrm>
            <a:off x="2071688" y="6275388"/>
            <a:ext cx="5453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b="0" dirty="0">
                <a:latin typeface="Arial" panose="020B0604020202020204" pitchFamily="34" charset="0"/>
              </a:rPr>
              <a:t>图</a:t>
            </a:r>
            <a:r>
              <a:rPr lang="en-US" altLang="zh-CN" sz="1800" b="0" dirty="0">
                <a:latin typeface="Arial" panose="020B0604020202020204" pitchFamily="34" charset="0"/>
              </a:rPr>
              <a:t>4-20  </a:t>
            </a:r>
            <a:r>
              <a:rPr lang="zh-CN" altLang="en-US" sz="1800" b="0" dirty="0">
                <a:latin typeface="Arial" panose="020B0604020202020204" pitchFamily="34" charset="0"/>
              </a:rPr>
              <a:t>请求分页虚拟存储管理的地址转换过程</a:t>
            </a:r>
          </a:p>
        </p:txBody>
      </p:sp>
      <p:sp>
        <p:nvSpPr>
          <p:cNvPr id="83973" name="Rectangle 10">
            <a:extLst>
              <a:ext uri="{FF2B5EF4-FFF2-40B4-BE49-F238E27FC236}">
                <a16:creationId xmlns:a16="http://schemas.microsoft.com/office/drawing/2014/main" id="{9AC1BE87-0070-46DB-B5D8-461F81867A70}"/>
              </a:ext>
            </a:extLst>
          </p:cNvPr>
          <p:cNvSpPr>
            <a:spLocks noChangeArrowheads="1"/>
          </p:cNvSpPr>
          <p:nvPr/>
        </p:nvSpPr>
        <p:spPr bwMode="auto">
          <a:xfrm>
            <a:off x="179388" y="836613"/>
            <a:ext cx="8856662"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5000"/>
              </a:lnSpc>
              <a:buFont typeface="Wingdings" panose="05000000000000000000" pitchFamily="2" charset="2"/>
              <a:buChar char="l"/>
            </a:pPr>
            <a:r>
              <a:rPr lang="zh-CN" altLang="en-US" sz="1800" b="0">
                <a:latin typeface="Arial" panose="020B0604020202020204" pitchFamily="34" charset="0"/>
              </a:rPr>
              <a:t>请求分页虚拟存储管理中指令的</a:t>
            </a:r>
            <a:r>
              <a:rPr lang="zh-CN" altLang="en-US" sz="1800">
                <a:solidFill>
                  <a:srgbClr val="FF3300"/>
                </a:solidFill>
                <a:latin typeface="Arial" panose="020B0604020202020204" pitchFamily="34" charset="0"/>
                <a:ea typeface="方正粗黑宋简体" panose="02000000000000000000" pitchFamily="2" charset="-122"/>
              </a:rPr>
              <a:t>地址转换原理</a:t>
            </a:r>
            <a:r>
              <a:rPr lang="zh-CN" altLang="en-US" sz="1800" b="0">
                <a:latin typeface="Arial" panose="020B0604020202020204" pitchFamily="34" charset="0"/>
              </a:rPr>
              <a:t>与简单分页存储管理的相似，不同的是缺页中断处理。图3-20描述的是</a:t>
            </a:r>
            <a:r>
              <a:rPr lang="zh-CN" altLang="en-US" sz="1800">
                <a:solidFill>
                  <a:srgbClr val="0000FF"/>
                </a:solidFill>
                <a:latin typeface="Arial" panose="020B0604020202020204" pitchFamily="34" charset="0"/>
                <a:ea typeface="方正粗黑宋简体" panose="02000000000000000000" pitchFamily="2" charset="-122"/>
              </a:rPr>
              <a:t>请求分页虚拟存储管理</a:t>
            </a:r>
            <a:r>
              <a:rPr lang="zh-CN" altLang="en-US" sz="1800" b="0">
                <a:latin typeface="Arial" panose="020B0604020202020204" pitchFamily="34" charset="0"/>
              </a:rPr>
              <a:t>的地址转换过程，其中使用到了快表，以便提高系统执行效率。</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灯片编号占位符 5">
            <a:extLst>
              <a:ext uri="{FF2B5EF4-FFF2-40B4-BE49-F238E27FC236}">
                <a16:creationId xmlns:a16="http://schemas.microsoft.com/office/drawing/2014/main" id="{D93731A3-DE98-4C7C-B970-1C4F1234A8DB}"/>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98DC1658-BFD4-4B8A-9EEF-FB90EC5012F1}" type="slidenum">
              <a:rPr lang="zh-CN" altLang="en-US" sz="1000">
                <a:solidFill>
                  <a:srgbClr val="000066"/>
                </a:solidFill>
                <a:latin typeface="Times New Roman" panose="02020603050405020304" pitchFamily="18" charset="0"/>
              </a:rPr>
              <a:pPr algn="r" eaLnBrk="1" hangingPunct="1"/>
              <a:t>111</a:t>
            </a:fld>
            <a:endParaRPr lang="en-US" altLang="zh-CN" sz="1000">
              <a:solidFill>
                <a:srgbClr val="000066"/>
              </a:solidFill>
              <a:latin typeface="Times New Roman" panose="02020603050405020304" pitchFamily="18" charset="0"/>
            </a:endParaRPr>
          </a:p>
        </p:txBody>
      </p:sp>
      <p:sp>
        <p:nvSpPr>
          <p:cNvPr id="84995" name="Rectangle 2">
            <a:extLst>
              <a:ext uri="{FF2B5EF4-FFF2-40B4-BE49-F238E27FC236}">
                <a16:creationId xmlns:a16="http://schemas.microsoft.com/office/drawing/2014/main" id="{760C7D62-5323-4F17-A8E0-4E8CBEA263F4}"/>
              </a:ext>
            </a:extLst>
          </p:cNvPr>
          <p:cNvSpPr>
            <a:spLocks noGrp="1" noChangeArrowheads="1"/>
          </p:cNvSpPr>
          <p:nvPr>
            <p:ph type="title"/>
          </p:nvPr>
        </p:nvSpPr>
        <p:spPr>
          <a:xfrm>
            <a:off x="2411413" y="0"/>
            <a:ext cx="4608512" cy="766763"/>
          </a:xfrm>
        </p:spPr>
        <p:txBody>
          <a:bodyPr/>
          <a:lstStyle/>
          <a:p>
            <a:pPr algn="l" eaLnBrk="1" hangingPunct="1"/>
            <a:r>
              <a:rPr lang="en-US" altLang="zh-CN" dirty="0"/>
              <a:t>7.2 </a:t>
            </a:r>
            <a:r>
              <a:rPr lang="zh-CN" altLang="en-US" dirty="0"/>
              <a:t>主存页面分配策略</a:t>
            </a:r>
          </a:p>
        </p:txBody>
      </p:sp>
      <p:sp>
        <p:nvSpPr>
          <p:cNvPr id="84996" name="Rectangle 3">
            <a:extLst>
              <a:ext uri="{FF2B5EF4-FFF2-40B4-BE49-F238E27FC236}">
                <a16:creationId xmlns:a16="http://schemas.microsoft.com/office/drawing/2014/main" id="{DEED1394-DB36-41E4-9A7D-E3F259EAB7F5}"/>
              </a:ext>
            </a:extLst>
          </p:cNvPr>
          <p:cNvSpPr>
            <a:spLocks noGrp="1" noChangeArrowheads="1"/>
          </p:cNvSpPr>
          <p:nvPr>
            <p:ph type="body" idx="1"/>
          </p:nvPr>
        </p:nvSpPr>
        <p:spPr>
          <a:xfrm>
            <a:off x="0" y="836613"/>
            <a:ext cx="9144000" cy="5876925"/>
          </a:xfrm>
          <a:solidFill>
            <a:srgbClr val="FFFFFF"/>
          </a:solidFill>
        </p:spPr>
        <p:txBody>
          <a:bodyPr/>
          <a:lstStyle/>
          <a:p>
            <a:pPr eaLnBrk="1" hangingPunct="1">
              <a:lnSpc>
                <a:spcPct val="135000"/>
              </a:lnSpc>
              <a:buFont typeface="Arial" panose="020B0604020202020204" pitchFamily="34" charset="0"/>
              <a:buNone/>
            </a:pPr>
            <a:r>
              <a:rPr lang="zh-CN" altLang="en-US" sz="1600"/>
              <a:t>　　         请求分页虚拟存储管理通过页面的移入和移出，能使更多的作业同时多道运行，从而提高系统的效率。但</a:t>
            </a:r>
            <a:r>
              <a:rPr lang="zh-CN" altLang="en-US" sz="1600" b="1">
                <a:ea typeface="方正粗黑宋简体" panose="02000000000000000000" pitchFamily="2" charset="-122"/>
              </a:rPr>
              <a:t>缺页中断处理要花费时间开销</a:t>
            </a:r>
            <a:r>
              <a:rPr lang="zh-CN" altLang="en-US" sz="1600"/>
              <a:t>，</a:t>
            </a:r>
            <a:r>
              <a:rPr lang="zh-CN" altLang="en-US" sz="1600" b="1">
                <a:ea typeface="方正粗黑宋简体" panose="02000000000000000000" pitchFamily="2" charset="-122"/>
              </a:rPr>
              <a:t>因此应尽量减少缺页中断的次数</a:t>
            </a:r>
            <a:r>
              <a:rPr lang="zh-CN" altLang="en-US" sz="1600"/>
              <a:t>。那么</a:t>
            </a:r>
            <a:r>
              <a:rPr lang="zh-CN" altLang="en-US" sz="1600" u="sng">
                <a:solidFill>
                  <a:srgbClr val="FF3300"/>
                </a:solidFill>
                <a:ea typeface="方正小标宋简体" panose="02010601030101010101" pitchFamily="2" charset="-122"/>
              </a:rPr>
              <a:t>如何分配主存块减少缺页替换的次数</a:t>
            </a:r>
            <a:r>
              <a:rPr lang="zh-CN" altLang="en-US" sz="1600"/>
              <a:t>是页面分配所需要考虑的策略。 </a:t>
            </a:r>
          </a:p>
          <a:p>
            <a:pPr eaLnBrk="1" hangingPunct="1">
              <a:lnSpc>
                <a:spcPct val="135000"/>
              </a:lnSpc>
              <a:buClr>
                <a:srgbClr val="FF3300"/>
              </a:buClr>
              <a:buFont typeface="Wingdings" panose="05000000000000000000" pitchFamily="2" charset="2"/>
              <a:buChar char="l"/>
            </a:pPr>
            <a:r>
              <a:rPr lang="zh-CN" altLang="en-US" sz="2000">
                <a:solidFill>
                  <a:srgbClr val="0000FF"/>
                </a:solidFill>
                <a:ea typeface="方正粗黑宋简体" panose="02000000000000000000" pitchFamily="2" charset="-122"/>
              </a:rPr>
              <a:t>系统为进程分配主存空间时，应考虑两方面问题：</a:t>
            </a:r>
          </a:p>
          <a:p>
            <a:pPr eaLnBrk="1" hangingPunct="1">
              <a:lnSpc>
                <a:spcPct val="120000"/>
              </a:lnSpc>
              <a:buFont typeface="Arial" panose="020B0604020202020204" pitchFamily="34" charset="0"/>
              <a:buNone/>
            </a:pPr>
            <a:r>
              <a:rPr lang="zh-CN" altLang="en-US" sz="2000">
                <a:latin typeface="华文新魏" panose="02010800040101010101" pitchFamily="2" charset="-122"/>
                <a:ea typeface="华文新魏" panose="02010800040101010101" pitchFamily="2" charset="-122"/>
              </a:rPr>
              <a:t>       </a:t>
            </a:r>
            <a:r>
              <a:rPr lang="zh-CN" altLang="en-US" sz="2000" b="1">
                <a:latin typeface="华文新魏" panose="02010800040101010101" pitchFamily="2" charset="-122"/>
                <a:ea typeface="华文新魏" panose="02010800040101010101" pitchFamily="2" charset="-122"/>
              </a:rPr>
              <a:t>(1) 在主存容量和进程数量一定的前提下，如何把主存物理块分配给诸进程？</a:t>
            </a:r>
          </a:p>
          <a:p>
            <a:pPr eaLnBrk="1" hangingPunct="1">
              <a:lnSpc>
                <a:spcPct val="120000"/>
              </a:lnSpc>
              <a:buFont typeface="Arial" panose="020B0604020202020204" pitchFamily="34" charset="0"/>
              <a:buNone/>
            </a:pPr>
            <a:r>
              <a:rPr lang="zh-CN" altLang="en-US" sz="2000" b="1">
                <a:latin typeface="华文新魏" panose="02010800040101010101" pitchFamily="2" charset="-122"/>
                <a:ea typeface="华文新魏" panose="02010800040101010101" pitchFamily="2" charset="-122"/>
              </a:rPr>
              <a:t>       (2) 作业运行过程中发生缺页中断时，如何为所缺的页面分配主存？</a:t>
            </a:r>
          </a:p>
          <a:p>
            <a:pPr eaLnBrk="1" hangingPunct="1">
              <a:lnSpc>
                <a:spcPct val="135000"/>
              </a:lnSpc>
              <a:buFont typeface="Arial" panose="020B0604020202020204" pitchFamily="34" charset="0"/>
              <a:buNone/>
            </a:pPr>
            <a:endParaRPr lang="zh-CN" altLang="en-US" sz="800" b="1">
              <a:latin typeface="华文新魏" panose="02010800040101010101" pitchFamily="2" charset="-122"/>
              <a:ea typeface="华文新魏" panose="02010800040101010101" pitchFamily="2" charset="-122"/>
            </a:endParaRPr>
          </a:p>
          <a:p>
            <a:pPr eaLnBrk="1" hangingPunct="1">
              <a:lnSpc>
                <a:spcPct val="135000"/>
              </a:lnSpc>
              <a:buClr>
                <a:srgbClr val="FF3300"/>
              </a:buClr>
              <a:buFont typeface="Wingdings" panose="05000000000000000000" pitchFamily="2" charset="2"/>
              <a:buChar char="l"/>
            </a:pPr>
            <a:r>
              <a:rPr lang="zh-CN" altLang="en-US" sz="2000">
                <a:solidFill>
                  <a:srgbClr val="0000FF"/>
                </a:solidFill>
                <a:ea typeface="方正粗黑宋简体" panose="02000000000000000000" pitchFamily="2" charset="-122"/>
              </a:rPr>
              <a:t>首先关于如何把主存物理块分配给诸进程，有以下几种解决方法：</a:t>
            </a:r>
            <a:r>
              <a:rPr lang="zh-CN" altLang="en-US" sz="1600"/>
              <a:t>    </a:t>
            </a:r>
          </a:p>
          <a:p>
            <a:pPr eaLnBrk="1" hangingPunct="1">
              <a:lnSpc>
                <a:spcPct val="135000"/>
              </a:lnSpc>
              <a:buFont typeface="Arial" panose="020B0604020202020204" pitchFamily="34" charset="0"/>
              <a:buNone/>
            </a:pPr>
            <a:r>
              <a:rPr lang="zh-CN" altLang="en-US" sz="2000" b="1">
                <a:solidFill>
                  <a:srgbClr val="FF3300"/>
                </a:solidFill>
                <a:latin typeface="华文中宋" panose="02010600040101010101" pitchFamily="2" charset="-122"/>
                <a:ea typeface="华文中宋" panose="02010600040101010101" pitchFamily="2" charset="-122"/>
              </a:rPr>
              <a:t>       ① 平均分配原则</a:t>
            </a:r>
          </a:p>
          <a:p>
            <a:pPr eaLnBrk="1" hangingPunct="1">
              <a:lnSpc>
                <a:spcPct val="135000"/>
              </a:lnSpc>
              <a:buFont typeface="Arial" panose="020B0604020202020204" pitchFamily="34" charset="0"/>
              <a:buNone/>
            </a:pPr>
            <a:r>
              <a:rPr lang="zh-CN" altLang="en-US" sz="1600"/>
              <a:t>　</a:t>
            </a:r>
            <a:r>
              <a:rPr lang="zh-CN" altLang="en-US" sz="1800"/>
              <a:t>　        </a:t>
            </a:r>
            <a:r>
              <a:rPr lang="zh-CN" altLang="en-US" sz="1800" b="1" u="sng">
                <a:ea typeface="华文行楷" panose="02010800040101010101" pitchFamily="2" charset="-122"/>
              </a:rPr>
              <a:t>将主存中所有的物理块平均分配给进入系统的进程</a:t>
            </a:r>
            <a:r>
              <a:rPr lang="zh-CN" altLang="en-US" sz="1800" b="1">
                <a:ea typeface="华文行楷" panose="02010800040101010101" pitchFamily="2" charset="-122"/>
              </a:rPr>
              <a:t>。实现简单，但会导致</a:t>
            </a:r>
            <a:r>
              <a:rPr lang="zh-CN" altLang="en-US" sz="1800" b="1">
                <a:latin typeface="Times New Roman" panose="02020603050405020304" pitchFamily="18" charset="0"/>
                <a:ea typeface="华文行楷" panose="02010800040101010101" pitchFamily="2" charset="-122"/>
              </a:rPr>
              <a:t>“</a:t>
            </a:r>
            <a:r>
              <a:rPr lang="zh-CN" altLang="en-US" sz="1800" b="1">
                <a:ea typeface="华文行楷" panose="02010800040101010101" pitchFamily="2" charset="-122"/>
              </a:rPr>
              <a:t>内碎片</a:t>
            </a:r>
            <a:r>
              <a:rPr lang="zh-CN" altLang="en-US" sz="1800" b="1">
                <a:latin typeface="Times New Roman" panose="02020603050405020304" pitchFamily="18" charset="0"/>
                <a:ea typeface="华文行楷" panose="02010800040101010101" pitchFamily="2" charset="-122"/>
              </a:rPr>
              <a:t>”</a:t>
            </a:r>
            <a:r>
              <a:rPr lang="zh-CN" altLang="en-US" sz="1800" b="1">
                <a:ea typeface="华文行楷" panose="02010800040101010101" pitchFamily="2" charset="-122"/>
              </a:rPr>
              <a:t>增大，缺页率提高，所以较少使用。</a:t>
            </a:r>
          </a:p>
          <a:p>
            <a:pPr eaLnBrk="1" hangingPunct="1">
              <a:lnSpc>
                <a:spcPct val="135000"/>
              </a:lnSpc>
              <a:buFont typeface="Arial" panose="020B0604020202020204" pitchFamily="34" charset="0"/>
              <a:buNone/>
            </a:pPr>
            <a:r>
              <a:rPr lang="zh-CN" altLang="en-US" sz="1600" b="1">
                <a:solidFill>
                  <a:srgbClr val="FF3300"/>
                </a:solidFill>
                <a:latin typeface="华文中宋" panose="02010600040101010101" pitchFamily="2" charset="-122"/>
                <a:ea typeface="华文中宋" panose="02010600040101010101" pitchFamily="2" charset="-122"/>
              </a:rPr>
              <a:t>         </a:t>
            </a:r>
            <a:r>
              <a:rPr lang="zh-CN" altLang="en-US" sz="2000" b="1">
                <a:solidFill>
                  <a:srgbClr val="FF3300"/>
                </a:solidFill>
                <a:latin typeface="华文中宋" panose="02010600040101010101" pitchFamily="2" charset="-122"/>
                <a:ea typeface="华文中宋" panose="02010600040101010101" pitchFamily="2" charset="-122"/>
              </a:rPr>
              <a:t>② 按进程长度比例分配原则</a:t>
            </a:r>
          </a:p>
          <a:p>
            <a:pPr eaLnBrk="1" hangingPunct="1">
              <a:lnSpc>
                <a:spcPct val="135000"/>
              </a:lnSpc>
              <a:buFont typeface="Arial" panose="020B0604020202020204" pitchFamily="34" charset="0"/>
              <a:buNone/>
            </a:pPr>
            <a:r>
              <a:rPr lang="zh-CN" altLang="en-US" sz="1600" b="1">
                <a:ea typeface="华文行楷" panose="02010800040101010101" pitchFamily="2" charset="-122"/>
              </a:rPr>
              <a:t>　</a:t>
            </a:r>
            <a:r>
              <a:rPr lang="zh-CN" altLang="en-US" sz="1800" b="1">
                <a:ea typeface="华文行楷" panose="02010800040101010101" pitchFamily="2" charset="-122"/>
              </a:rPr>
              <a:t>　        </a:t>
            </a:r>
            <a:r>
              <a:rPr lang="zh-CN" altLang="en-US" sz="1800" b="1" u="sng">
                <a:ea typeface="华文行楷" panose="02010800040101010101" pitchFamily="2" charset="-122"/>
              </a:rPr>
              <a:t>按程序的大小比例分配主存物理块个数</a:t>
            </a:r>
            <a:r>
              <a:rPr lang="zh-CN" altLang="en-US" sz="1800" b="1">
                <a:ea typeface="华文行楷" panose="02010800040101010101" pitchFamily="2" charset="-122"/>
              </a:rPr>
              <a:t>。即进程相应的程序较长则分配的物理块将较多，但所分配的物理块数必须大于程序运行所需的最少物理块数。</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灯片编号占位符 5">
            <a:extLst>
              <a:ext uri="{FF2B5EF4-FFF2-40B4-BE49-F238E27FC236}">
                <a16:creationId xmlns:a16="http://schemas.microsoft.com/office/drawing/2014/main" id="{38A35C50-688F-421D-932A-E89F2BD4C72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F6151796-5E65-401D-8F86-77DAFE066699}" type="slidenum">
              <a:rPr lang="zh-CN" altLang="en-US" sz="1000">
                <a:solidFill>
                  <a:srgbClr val="000066"/>
                </a:solidFill>
                <a:latin typeface="Times New Roman" panose="02020603050405020304" pitchFamily="18" charset="0"/>
              </a:rPr>
              <a:pPr algn="r" eaLnBrk="1" hangingPunct="1"/>
              <a:t>112</a:t>
            </a:fld>
            <a:endParaRPr lang="en-US" altLang="zh-CN" sz="1000">
              <a:solidFill>
                <a:srgbClr val="000066"/>
              </a:solidFill>
              <a:latin typeface="Times New Roman" panose="02020603050405020304" pitchFamily="18" charset="0"/>
            </a:endParaRPr>
          </a:p>
        </p:txBody>
      </p:sp>
      <p:sp>
        <p:nvSpPr>
          <p:cNvPr id="86019" name="Rectangle 3">
            <a:extLst>
              <a:ext uri="{FF2B5EF4-FFF2-40B4-BE49-F238E27FC236}">
                <a16:creationId xmlns:a16="http://schemas.microsoft.com/office/drawing/2014/main" id="{5C19EBF8-3C20-4E44-8359-26EBF8416F8D}"/>
              </a:ext>
            </a:extLst>
          </p:cNvPr>
          <p:cNvSpPr>
            <a:spLocks noGrp="1" noChangeArrowheads="1"/>
          </p:cNvSpPr>
          <p:nvPr>
            <p:ph type="body" idx="1"/>
          </p:nvPr>
        </p:nvSpPr>
        <p:spPr>
          <a:xfrm>
            <a:off x="0" y="763588"/>
            <a:ext cx="9144000" cy="5978525"/>
          </a:xfrm>
          <a:solidFill>
            <a:srgbClr val="FFFFFF"/>
          </a:solidFill>
        </p:spPr>
        <p:txBody>
          <a:bodyPr/>
          <a:lstStyle/>
          <a:p>
            <a:pPr eaLnBrk="1" hangingPunct="1">
              <a:lnSpc>
                <a:spcPct val="135000"/>
              </a:lnSpc>
              <a:buFont typeface="Arial" panose="020B0604020202020204" pitchFamily="34" charset="0"/>
              <a:buNone/>
            </a:pPr>
            <a:r>
              <a:rPr lang="zh-CN" altLang="en-US" sz="1800"/>
              <a:t>     </a:t>
            </a:r>
            <a:r>
              <a:rPr lang="zh-CN" altLang="en-US" sz="1800" b="1">
                <a:solidFill>
                  <a:srgbClr val="FF3300"/>
                </a:solidFill>
                <a:latin typeface="华文中宋" panose="02010600040101010101" pitchFamily="2" charset="-122"/>
                <a:ea typeface="华文中宋" panose="02010600040101010101" pitchFamily="2" charset="-122"/>
              </a:rPr>
              <a:t>③ 按进程优先级分配原则</a:t>
            </a:r>
          </a:p>
          <a:p>
            <a:pPr eaLnBrk="1" hangingPunct="1">
              <a:lnSpc>
                <a:spcPct val="135000"/>
              </a:lnSpc>
              <a:spcBef>
                <a:spcPct val="0"/>
              </a:spcBef>
              <a:buFont typeface="Arial" panose="020B0604020202020204" pitchFamily="34" charset="0"/>
              <a:buNone/>
            </a:pPr>
            <a:r>
              <a:rPr lang="zh-CN" altLang="en-US" sz="1800"/>
              <a:t>               </a:t>
            </a:r>
            <a:r>
              <a:rPr lang="zh-CN" altLang="en-US" sz="1800" b="1">
                <a:ea typeface="华文行楷" panose="02010800040101010101" pitchFamily="2" charset="-122"/>
              </a:rPr>
              <a:t>进程优先级越高，分配的主存块则越多，思想依据是加速高优先级进程的执行。</a:t>
            </a:r>
          </a:p>
          <a:p>
            <a:pPr eaLnBrk="1" hangingPunct="1">
              <a:lnSpc>
                <a:spcPct val="135000"/>
              </a:lnSpc>
              <a:buFont typeface="Arial" panose="020B0604020202020204" pitchFamily="34" charset="0"/>
              <a:buNone/>
            </a:pPr>
            <a:r>
              <a:rPr lang="zh-CN" altLang="en-US" sz="1800" b="1">
                <a:solidFill>
                  <a:srgbClr val="FF3300"/>
                </a:solidFill>
                <a:latin typeface="华文中宋" panose="02010600040101010101" pitchFamily="2" charset="-122"/>
                <a:ea typeface="华文中宋" panose="02010600040101010101" pitchFamily="2" charset="-122"/>
              </a:rPr>
              <a:t>   ④ 按进程长度和优先级别分配原则</a:t>
            </a:r>
          </a:p>
          <a:p>
            <a:pPr eaLnBrk="1" hangingPunct="1">
              <a:lnSpc>
                <a:spcPct val="135000"/>
              </a:lnSpc>
              <a:spcBef>
                <a:spcPct val="0"/>
              </a:spcBef>
              <a:buFont typeface="Arial" panose="020B0604020202020204" pitchFamily="34" charset="0"/>
              <a:buNone/>
            </a:pPr>
            <a:r>
              <a:rPr lang="zh-CN" altLang="en-US" sz="1800"/>
              <a:t>　           </a:t>
            </a:r>
            <a:r>
              <a:rPr lang="zh-CN" altLang="en-US" sz="1800" b="1">
                <a:latin typeface="Times New Roman" panose="02020603050405020304" pitchFamily="18" charset="0"/>
                <a:ea typeface="华文行楷" panose="02010800040101010101" pitchFamily="2" charset="-122"/>
              </a:rPr>
              <a:t>将方案</a:t>
            </a:r>
            <a:r>
              <a:rPr lang="zh-CN" altLang="en-US" sz="1800" b="1"/>
              <a:t>②</a:t>
            </a:r>
            <a:r>
              <a:rPr lang="zh-CN" altLang="en-US" sz="1800" b="1">
                <a:latin typeface="Times New Roman" panose="02020603050405020304" pitchFamily="18" charset="0"/>
                <a:ea typeface="华文行楷" panose="02010800040101010101" pitchFamily="2" charset="-122"/>
              </a:rPr>
              <a:t>和</a:t>
            </a:r>
            <a:r>
              <a:rPr lang="zh-CN" altLang="en-US" sz="1800" b="1"/>
              <a:t>③</a:t>
            </a:r>
            <a:r>
              <a:rPr lang="zh-CN" altLang="en-US" sz="1800" b="1">
                <a:latin typeface="Times New Roman" panose="02020603050405020304" pitchFamily="18" charset="0"/>
                <a:ea typeface="华文行楷" panose="02010800040101010101" pitchFamily="2" charset="-122"/>
              </a:rPr>
              <a:t>相结合，首先按按进程长度比例为进程分配物理块，然后再按程序优先级适当地为高优先级的进程增加物理块数。</a:t>
            </a:r>
          </a:p>
          <a:p>
            <a:pPr eaLnBrk="1" hangingPunct="1">
              <a:lnSpc>
                <a:spcPct val="135000"/>
              </a:lnSpc>
              <a:buFont typeface="Arial" panose="020B0604020202020204" pitchFamily="34" charset="0"/>
              <a:buNone/>
            </a:pPr>
            <a:r>
              <a:rPr lang="zh-CN" altLang="en-US" sz="800"/>
              <a:t>　　</a:t>
            </a:r>
          </a:p>
          <a:p>
            <a:pPr eaLnBrk="1" hangingPunct="1">
              <a:lnSpc>
                <a:spcPct val="135000"/>
              </a:lnSpc>
              <a:buClr>
                <a:srgbClr val="FF3300"/>
              </a:buClr>
              <a:buFont typeface="Wingdings" panose="05000000000000000000" pitchFamily="2" charset="2"/>
              <a:buChar char="l"/>
            </a:pPr>
            <a:r>
              <a:rPr lang="zh-CN" altLang="en-US" sz="1800">
                <a:solidFill>
                  <a:srgbClr val="0000FF"/>
                </a:solidFill>
                <a:ea typeface="方正粗黑宋简体" panose="02000000000000000000" pitchFamily="2" charset="-122"/>
              </a:rPr>
              <a:t>其次关于如何</a:t>
            </a:r>
            <a:r>
              <a:rPr lang="zh-CN" altLang="en-US" sz="1800" u="sng">
                <a:solidFill>
                  <a:srgbClr val="0000FF"/>
                </a:solidFill>
                <a:ea typeface="方正粗黑宋简体" panose="02000000000000000000" pitchFamily="2" charset="-122"/>
              </a:rPr>
              <a:t>为所缺的页面</a:t>
            </a:r>
            <a:r>
              <a:rPr lang="zh-CN" altLang="en-US" sz="1800">
                <a:solidFill>
                  <a:srgbClr val="0000FF"/>
                </a:solidFill>
                <a:ea typeface="方正粗黑宋简体" panose="02000000000000000000" pitchFamily="2" charset="-122"/>
              </a:rPr>
              <a:t>分配主存的问题，有以下解决方法：</a:t>
            </a:r>
          </a:p>
          <a:p>
            <a:pPr eaLnBrk="1" hangingPunct="1">
              <a:lnSpc>
                <a:spcPct val="135000"/>
              </a:lnSpc>
              <a:buFont typeface="Arial" panose="020B0604020202020204" pitchFamily="34" charset="0"/>
              <a:buNone/>
            </a:pPr>
            <a:r>
              <a:rPr lang="zh-CN" altLang="en-US" sz="1800" b="1">
                <a:solidFill>
                  <a:srgbClr val="FF3300"/>
                </a:solidFill>
                <a:latin typeface="华文中宋" panose="02010600040101010101" pitchFamily="2" charset="-122"/>
                <a:ea typeface="华文中宋" panose="02010600040101010101" pitchFamily="2" charset="-122"/>
              </a:rPr>
              <a:t>     ① 固定分配局部替换</a:t>
            </a:r>
          </a:p>
          <a:p>
            <a:pPr eaLnBrk="1" hangingPunct="1">
              <a:lnSpc>
                <a:spcPct val="125000"/>
              </a:lnSpc>
              <a:spcBef>
                <a:spcPct val="0"/>
              </a:spcBef>
              <a:buFont typeface="Arial" panose="020B0604020202020204" pitchFamily="34" charset="0"/>
              <a:buNone/>
            </a:pPr>
            <a:r>
              <a:rPr lang="zh-CN" altLang="en-US" sz="1800"/>
              <a:t>　　</a:t>
            </a:r>
            <a:r>
              <a:rPr lang="zh-CN" altLang="en-US" sz="1800" b="1">
                <a:latin typeface="Times New Roman" panose="02020603050405020304" pitchFamily="18" charset="0"/>
                <a:ea typeface="华文行楷" panose="02010800040101010101" pitchFamily="2" charset="-122"/>
              </a:rPr>
              <a:t>　  </a:t>
            </a:r>
            <a:r>
              <a:rPr lang="zh-CN" altLang="en-US" sz="1800" b="1">
                <a:latin typeface="Times New Roman" panose="02020603050405020304" pitchFamily="18" charset="0"/>
                <a:ea typeface="方正正粗黑简体" panose="02000000000000000000" pitchFamily="2" charset="-122"/>
              </a:rPr>
              <a:t>初始状态下为每个进程分配固定数目的主存块后，在整个运行期间不再改变</a:t>
            </a:r>
            <a:r>
              <a:rPr lang="zh-CN" altLang="en-US" sz="1800" b="1">
                <a:latin typeface="Times New Roman" panose="02020603050405020304" pitchFamily="18" charset="0"/>
                <a:ea typeface="华文行楷" panose="02010800040101010101" pitchFamily="2" charset="-122"/>
              </a:rPr>
              <a:t>。</a:t>
            </a:r>
            <a:r>
              <a:rPr lang="zh-CN" altLang="en-US" sz="1800" b="1" u="sng">
                <a:latin typeface="Times New Roman" panose="02020603050405020304" pitchFamily="18" charset="0"/>
                <a:ea typeface="华文行楷" panose="02010800040101010101" pitchFamily="2" charset="-122"/>
              </a:rPr>
              <a:t>当进程发生缺页时，只能从进程在主存的那一部分页面中选出某页面移出，然后移入所缺的页面，从而保证该进程所占主存空间不变</a:t>
            </a:r>
            <a:r>
              <a:rPr lang="zh-CN" altLang="en-US" sz="1800" b="1">
                <a:latin typeface="Times New Roman" panose="02020603050405020304" pitchFamily="18" charset="0"/>
                <a:ea typeface="华文行楷" panose="02010800040101010101" pitchFamily="2" charset="-122"/>
              </a:rPr>
              <a:t>。该方法的</a:t>
            </a:r>
            <a:r>
              <a:rPr lang="zh-CN" altLang="en-US" sz="1800" b="1">
                <a:solidFill>
                  <a:srgbClr val="FF3300"/>
                </a:solidFill>
                <a:latin typeface="Times New Roman" panose="02020603050405020304" pitchFamily="18" charset="0"/>
                <a:ea typeface="华文行楷" panose="02010800040101010101" pitchFamily="2" charset="-122"/>
              </a:rPr>
              <a:t>优点</a:t>
            </a:r>
            <a:r>
              <a:rPr lang="zh-CN" altLang="en-US" sz="1800" b="1">
                <a:latin typeface="Times New Roman" panose="02020603050405020304" pitchFamily="18" charset="0"/>
                <a:ea typeface="华文行楷" panose="02010800040101010101" pitchFamily="2" charset="-122"/>
              </a:rPr>
              <a:t>是</a:t>
            </a:r>
            <a:r>
              <a:rPr lang="zh-CN" altLang="en-US" sz="1800" b="1" u="sng">
                <a:solidFill>
                  <a:schemeClr val="folHlink"/>
                </a:solidFill>
                <a:latin typeface="Times New Roman" panose="02020603050405020304" pitchFamily="18" charset="0"/>
                <a:ea typeface="华文行楷" panose="02010800040101010101" pitchFamily="2" charset="-122"/>
              </a:rPr>
              <a:t>一个进程的缺页不会影响其他进程</a:t>
            </a:r>
            <a:r>
              <a:rPr lang="zh-CN" altLang="en-US" sz="1800" b="1">
                <a:latin typeface="Times New Roman" panose="02020603050405020304" pitchFamily="18" charset="0"/>
                <a:ea typeface="华文行楷" panose="02010800040101010101" pitchFamily="2" charset="-122"/>
              </a:rPr>
              <a:t>。</a:t>
            </a:r>
          </a:p>
          <a:p>
            <a:pPr eaLnBrk="1" hangingPunct="1">
              <a:lnSpc>
                <a:spcPct val="135000"/>
              </a:lnSpc>
              <a:buFont typeface="Arial" panose="020B0604020202020204" pitchFamily="34" charset="0"/>
              <a:buNone/>
            </a:pPr>
            <a:r>
              <a:rPr lang="zh-CN" altLang="en-US" sz="1800" b="1">
                <a:solidFill>
                  <a:srgbClr val="FF3300"/>
                </a:solidFill>
                <a:latin typeface="华文中宋" panose="02010600040101010101" pitchFamily="2" charset="-122"/>
                <a:ea typeface="华文中宋" panose="02010600040101010101" pitchFamily="2" charset="-122"/>
              </a:rPr>
              <a:t>     ② 可变分配全局替换</a:t>
            </a:r>
          </a:p>
          <a:p>
            <a:pPr eaLnBrk="1" hangingPunct="1">
              <a:lnSpc>
                <a:spcPct val="125000"/>
              </a:lnSpc>
              <a:spcBef>
                <a:spcPct val="0"/>
              </a:spcBef>
              <a:buFont typeface="Arial" panose="020B0604020202020204" pitchFamily="34" charset="0"/>
              <a:buNone/>
            </a:pPr>
            <a:r>
              <a:rPr lang="zh-CN" altLang="en-US" sz="1800"/>
              <a:t>　　</a:t>
            </a:r>
            <a:r>
              <a:rPr lang="zh-CN" altLang="en-US" sz="1800" b="1">
                <a:latin typeface="Times New Roman" panose="02020603050405020304" pitchFamily="18" charset="0"/>
                <a:ea typeface="华文行楷" panose="02010800040101010101" pitchFamily="2" charset="-122"/>
              </a:rPr>
              <a:t>　  </a:t>
            </a:r>
            <a:r>
              <a:rPr lang="zh-CN" altLang="en-US" sz="1800" b="1" u="sng">
                <a:latin typeface="Times New Roman" panose="02020603050405020304" pitchFamily="18" charset="0"/>
                <a:ea typeface="华文行楷" panose="02010800040101010101" pitchFamily="2" charset="-122"/>
              </a:rPr>
              <a:t>当作业发生缺页时，先从主存</a:t>
            </a:r>
            <a:r>
              <a:rPr lang="zh-CN" altLang="en-US" sz="1800" b="1" u="sng">
                <a:solidFill>
                  <a:srgbClr val="FF3300"/>
                </a:solidFill>
                <a:latin typeface="Times New Roman" panose="02020603050405020304" pitchFamily="18" charset="0"/>
                <a:ea typeface="华文行楷" panose="02010800040101010101" pitchFamily="2" charset="-122"/>
              </a:rPr>
              <a:t>空闲块</a:t>
            </a:r>
            <a:r>
              <a:rPr lang="zh-CN" altLang="en-US" sz="1800" b="1" u="sng">
                <a:latin typeface="Times New Roman" panose="02020603050405020304" pitchFamily="18" charset="0"/>
                <a:ea typeface="华文行楷" panose="02010800040101010101" pitchFamily="2" charset="-122"/>
              </a:rPr>
              <a:t>中为所缺页面分配主存空间</a:t>
            </a:r>
            <a:r>
              <a:rPr lang="zh-CN" altLang="en-US" sz="1800" b="1">
                <a:latin typeface="Times New Roman" panose="02020603050405020304" pitchFamily="18" charset="0"/>
                <a:ea typeface="华文行楷" panose="02010800040101010101" pitchFamily="2" charset="-122"/>
              </a:rPr>
              <a:t>，</a:t>
            </a:r>
            <a:r>
              <a:rPr lang="zh-CN" altLang="en-US" sz="1800" b="1" u="sng">
                <a:latin typeface="Times New Roman" panose="02020603050405020304" pitchFamily="18" charset="0"/>
                <a:ea typeface="华文行楷" panose="02010800040101010101" pitchFamily="2" charset="-122"/>
              </a:rPr>
              <a:t>如果主存中已没有空闲块，这时再从所有用户进程所占空间中为所缺页面分配主存</a:t>
            </a:r>
            <a:r>
              <a:rPr lang="zh-CN" altLang="en-US" sz="1800" b="1">
                <a:latin typeface="Times New Roman" panose="02020603050405020304" pitchFamily="18" charset="0"/>
                <a:ea typeface="华文行楷" panose="02010800040101010101" pitchFamily="2" charset="-122"/>
              </a:rPr>
              <a:t>。该方法分配灵活，但一个进程的缺页将会影响到其他进程。</a:t>
            </a:r>
          </a:p>
        </p:txBody>
      </p:sp>
      <p:sp>
        <p:nvSpPr>
          <p:cNvPr id="86020" name="Rectangle 2">
            <a:extLst>
              <a:ext uri="{FF2B5EF4-FFF2-40B4-BE49-F238E27FC236}">
                <a16:creationId xmlns:a16="http://schemas.microsoft.com/office/drawing/2014/main" id="{4D88C1C2-9027-4134-9FF5-0E54003F3779}"/>
              </a:ext>
            </a:extLst>
          </p:cNvPr>
          <p:cNvSpPr>
            <a:spLocks noChangeArrowheads="1"/>
          </p:cNvSpPr>
          <p:nvPr/>
        </p:nvSpPr>
        <p:spPr bwMode="auto">
          <a:xfrm>
            <a:off x="2411413" y="0"/>
            <a:ext cx="46085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dirty="0">
                <a:ea typeface="华文中宋" panose="02010600040101010101" pitchFamily="2" charset="-122"/>
              </a:rPr>
              <a:t>7.2 </a:t>
            </a:r>
            <a:r>
              <a:rPr lang="zh-CN" altLang="en-US" dirty="0">
                <a:ea typeface="华文中宋" panose="02010600040101010101" pitchFamily="2" charset="-122"/>
              </a:rPr>
              <a:t>主存页面分配策略</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灯片编号占位符 5">
            <a:extLst>
              <a:ext uri="{FF2B5EF4-FFF2-40B4-BE49-F238E27FC236}">
                <a16:creationId xmlns:a16="http://schemas.microsoft.com/office/drawing/2014/main" id="{8A6F0B07-452A-4783-A65C-85C02C002250}"/>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78184BA-2F48-4AFD-B4E0-33CCAE045D00}" type="slidenum">
              <a:rPr lang="zh-CN" altLang="en-US" sz="1000">
                <a:solidFill>
                  <a:srgbClr val="000066"/>
                </a:solidFill>
                <a:latin typeface="Times New Roman" panose="02020603050405020304" pitchFamily="18" charset="0"/>
              </a:rPr>
              <a:pPr algn="r" eaLnBrk="1" hangingPunct="1"/>
              <a:t>113</a:t>
            </a:fld>
            <a:endParaRPr lang="en-US" altLang="zh-CN" sz="1000">
              <a:solidFill>
                <a:srgbClr val="000066"/>
              </a:solidFill>
              <a:latin typeface="Times New Roman" panose="02020603050405020304" pitchFamily="18" charset="0"/>
            </a:endParaRPr>
          </a:p>
        </p:txBody>
      </p:sp>
      <p:sp>
        <p:nvSpPr>
          <p:cNvPr id="87043" name="Rectangle 2">
            <a:extLst>
              <a:ext uri="{FF2B5EF4-FFF2-40B4-BE49-F238E27FC236}">
                <a16:creationId xmlns:a16="http://schemas.microsoft.com/office/drawing/2014/main" id="{4815AD32-87D3-4C34-B6EC-B60589559DBE}"/>
              </a:ext>
            </a:extLst>
          </p:cNvPr>
          <p:cNvSpPr>
            <a:spLocks noGrp="1" noChangeArrowheads="1"/>
          </p:cNvSpPr>
          <p:nvPr>
            <p:ph type="title"/>
          </p:nvPr>
        </p:nvSpPr>
        <p:spPr>
          <a:xfrm>
            <a:off x="2700338" y="-33338"/>
            <a:ext cx="4608512" cy="766763"/>
          </a:xfrm>
        </p:spPr>
        <p:txBody>
          <a:bodyPr/>
          <a:lstStyle/>
          <a:p>
            <a:pPr algn="l" eaLnBrk="1" hangingPunct="1"/>
            <a:r>
              <a:rPr lang="en-US" altLang="zh-CN" dirty="0"/>
              <a:t>7.3 </a:t>
            </a:r>
            <a:r>
              <a:rPr lang="zh-CN" altLang="en-US" dirty="0"/>
              <a:t>页面调入策略</a:t>
            </a:r>
          </a:p>
        </p:txBody>
      </p:sp>
      <p:sp>
        <p:nvSpPr>
          <p:cNvPr id="87044" name="Rectangle 3">
            <a:extLst>
              <a:ext uri="{FF2B5EF4-FFF2-40B4-BE49-F238E27FC236}">
                <a16:creationId xmlns:a16="http://schemas.microsoft.com/office/drawing/2014/main" id="{993C4F00-1070-4780-9DA1-B6D432FA0F24}"/>
              </a:ext>
            </a:extLst>
          </p:cNvPr>
          <p:cNvSpPr>
            <a:spLocks noGrp="1" noChangeArrowheads="1"/>
          </p:cNvSpPr>
          <p:nvPr>
            <p:ph type="body" idx="1"/>
          </p:nvPr>
        </p:nvSpPr>
        <p:spPr>
          <a:xfrm>
            <a:off x="0" y="836613"/>
            <a:ext cx="9144000" cy="5832475"/>
          </a:xfrm>
        </p:spPr>
        <p:txBody>
          <a:bodyPr/>
          <a:lstStyle/>
          <a:p>
            <a:pPr eaLnBrk="1" hangingPunct="1">
              <a:lnSpc>
                <a:spcPct val="135000"/>
              </a:lnSpc>
              <a:buClr>
                <a:srgbClr val="FF3300"/>
              </a:buClr>
              <a:buFont typeface="Wingdings" panose="05000000000000000000" pitchFamily="2" charset="2"/>
              <a:buChar char="l"/>
            </a:pPr>
            <a:r>
              <a:rPr lang="zh-CN" altLang="en-US" sz="2000" b="1"/>
              <a:t>         请求分页虚拟存储管理的主要原理是</a:t>
            </a:r>
            <a:r>
              <a:rPr lang="zh-CN" altLang="en-US" sz="2000" b="1">
                <a:solidFill>
                  <a:srgbClr val="FF3300"/>
                </a:solidFill>
                <a:ea typeface="方正粗黑宋简体" panose="02000000000000000000" pitchFamily="2" charset="-122"/>
              </a:rPr>
              <a:t>部分装入原则</a:t>
            </a:r>
            <a:r>
              <a:rPr lang="zh-CN" altLang="en-US" sz="2000" b="1"/>
              <a:t>，所以作业在运行时总要进行页面调入。何时将一个页面从外存调入主存，主要有</a:t>
            </a:r>
            <a:r>
              <a:rPr lang="zh-CN" altLang="en-US" sz="2000" b="1">
                <a:solidFill>
                  <a:srgbClr val="0000FF"/>
                </a:solidFill>
                <a:ea typeface="方正粗黑宋简体" panose="02000000000000000000" pitchFamily="2" charset="-122"/>
              </a:rPr>
              <a:t>两种方法：</a:t>
            </a:r>
          </a:p>
          <a:p>
            <a:pPr eaLnBrk="1" hangingPunct="1">
              <a:lnSpc>
                <a:spcPct val="135000"/>
              </a:lnSpc>
              <a:buClr>
                <a:srgbClr val="FF3300"/>
              </a:buClr>
              <a:buFont typeface="Wingdings" panose="05000000000000000000" pitchFamily="2" charset="2"/>
              <a:buNone/>
            </a:pPr>
            <a:r>
              <a:rPr lang="zh-CN" altLang="en-US" sz="2000" b="1">
                <a:solidFill>
                  <a:srgbClr val="FF3300"/>
                </a:solidFill>
                <a:latin typeface="方正粗黑宋简体" panose="02000000000000000000" pitchFamily="2" charset="-122"/>
                <a:ea typeface="方正粗黑宋简体" panose="02000000000000000000" pitchFamily="2" charset="-122"/>
              </a:rPr>
              <a:t>        ① 预调入</a:t>
            </a:r>
          </a:p>
          <a:p>
            <a:pPr eaLnBrk="1" hangingPunct="1">
              <a:lnSpc>
                <a:spcPct val="125000"/>
              </a:lnSpc>
              <a:buClr>
                <a:srgbClr val="FF3300"/>
              </a:buClr>
              <a:buFont typeface="Wingdings" panose="05000000000000000000" pitchFamily="2" charset="2"/>
              <a:buNone/>
            </a:pPr>
            <a:r>
              <a:rPr lang="zh-CN" altLang="en-US" sz="2000"/>
              <a:t>　　       </a:t>
            </a:r>
            <a:r>
              <a:rPr lang="zh-CN" altLang="en-US" sz="2000" b="1">
                <a:ea typeface="华文行楷" panose="02010800040101010101" pitchFamily="2" charset="-122"/>
              </a:rPr>
              <a:t>方法是一</a:t>
            </a:r>
            <a:r>
              <a:rPr lang="zh-CN" altLang="en-US" sz="2000" b="1">
                <a:solidFill>
                  <a:srgbClr val="FF3300"/>
                </a:solidFill>
                <a:ea typeface="方正小标宋简体" panose="02010601030101010101" pitchFamily="2" charset="-122"/>
              </a:rPr>
              <a:t>页面被访问前</a:t>
            </a:r>
            <a:r>
              <a:rPr lang="zh-CN" altLang="en-US" sz="2000" b="1">
                <a:ea typeface="华文行楷" panose="02010800040101010101" pitchFamily="2" charset="-122"/>
              </a:rPr>
              <a:t>就已经预先置入内存，以减少今后的缺页率，此方法也称为</a:t>
            </a:r>
            <a:r>
              <a:rPr lang="zh-CN" altLang="en-US" sz="2000" b="1">
                <a:solidFill>
                  <a:srgbClr val="0000FF"/>
                </a:solidFill>
                <a:ea typeface="方正粗黑宋简体" panose="02000000000000000000" pitchFamily="2" charset="-122"/>
              </a:rPr>
              <a:t>先行调度方法</a:t>
            </a:r>
            <a:r>
              <a:rPr lang="zh-CN" altLang="en-US" sz="2000" b="1">
                <a:ea typeface="华文行楷" panose="02010800040101010101" pitchFamily="2" charset="-122"/>
              </a:rPr>
              <a:t>。该方法主要适用于进程的页面主要存放在辅存的连续存储区中，存取比较方便的情况。</a:t>
            </a:r>
          </a:p>
          <a:p>
            <a:pPr eaLnBrk="1" hangingPunct="1">
              <a:lnSpc>
                <a:spcPct val="135000"/>
              </a:lnSpc>
              <a:buClr>
                <a:srgbClr val="FF3300"/>
              </a:buClr>
              <a:buFont typeface="Wingdings" panose="05000000000000000000" pitchFamily="2" charset="2"/>
              <a:buNone/>
            </a:pPr>
            <a:r>
              <a:rPr lang="zh-CN" altLang="en-US" sz="2000" b="1">
                <a:solidFill>
                  <a:srgbClr val="FF3300"/>
                </a:solidFill>
                <a:latin typeface="方正粗黑宋简体" panose="02000000000000000000" pitchFamily="2" charset="-122"/>
                <a:ea typeface="方正粗黑宋简体" panose="02000000000000000000" pitchFamily="2" charset="-122"/>
              </a:rPr>
              <a:t>       ② 请求调入</a:t>
            </a:r>
          </a:p>
          <a:p>
            <a:pPr eaLnBrk="1" hangingPunct="1">
              <a:lnSpc>
                <a:spcPct val="125000"/>
              </a:lnSpc>
              <a:buClr>
                <a:srgbClr val="FF3300"/>
              </a:buClr>
              <a:buFont typeface="Wingdings" panose="05000000000000000000" pitchFamily="2" charset="2"/>
              <a:buNone/>
            </a:pPr>
            <a:r>
              <a:rPr lang="zh-CN" altLang="en-US" sz="2000"/>
              <a:t>               </a:t>
            </a:r>
            <a:r>
              <a:rPr lang="zh-CN" altLang="en-US" sz="2000" b="1" u="sng">
                <a:ea typeface="华文行楷" panose="02010800040101010101" pitchFamily="2" charset="-122"/>
              </a:rPr>
              <a:t>当进程访问的页面不在主存，发生缺页中断时，由系统根据访问请求把所缺页面装入主存</a:t>
            </a:r>
            <a:r>
              <a:rPr lang="zh-CN" altLang="en-US" sz="2000"/>
              <a:t>。该</a:t>
            </a:r>
            <a:r>
              <a:rPr lang="zh-CN" altLang="en-US" sz="2000" b="1">
                <a:solidFill>
                  <a:srgbClr val="0000FF"/>
                </a:solidFill>
                <a:ea typeface="方正粗黑宋简体" panose="02000000000000000000" pitchFamily="2" charset="-122"/>
              </a:rPr>
              <a:t>方法的特点</a:t>
            </a:r>
            <a:r>
              <a:rPr lang="zh-CN" altLang="en-US" sz="2000"/>
              <a:t>是</a:t>
            </a:r>
            <a:r>
              <a:rPr lang="zh-CN" altLang="en-US" sz="2000" u="sng">
                <a:ea typeface="方正小标宋简体" panose="02010601030101010101" pitchFamily="2" charset="-122"/>
              </a:rPr>
              <a:t>由请求调入策略装入的页面</a:t>
            </a:r>
            <a:r>
              <a:rPr lang="zh-CN" altLang="en-US" sz="2000" b="1">
                <a:solidFill>
                  <a:srgbClr val="FF0000"/>
                </a:solidFill>
                <a:latin typeface="微软雅黑" panose="020B0503020204020204" pitchFamily="34" charset="-122"/>
                <a:ea typeface="微软雅黑" panose="020B0503020204020204" pitchFamily="34" charset="-122"/>
              </a:rPr>
              <a:t>一定会被访问</a:t>
            </a:r>
            <a:r>
              <a:rPr lang="zh-CN" altLang="en-US" sz="2000"/>
              <a:t>。实现比较容易。在当前的虚拟存储管理中，多采用此方法。</a:t>
            </a:r>
          </a:p>
          <a:p>
            <a:pPr eaLnBrk="1" hangingPunct="1">
              <a:lnSpc>
                <a:spcPct val="135000"/>
              </a:lnSpc>
              <a:spcBef>
                <a:spcPct val="50000"/>
              </a:spcBef>
              <a:buClr>
                <a:srgbClr val="FF3300"/>
              </a:buClr>
              <a:buFont typeface="Wingdings" panose="05000000000000000000" pitchFamily="2" charset="2"/>
              <a:buNone/>
            </a:pPr>
            <a:r>
              <a:rPr lang="zh-CN" altLang="en-US" sz="2000"/>
              <a:t>               请求调入策略的缺点是</a:t>
            </a:r>
            <a:r>
              <a:rPr lang="zh-CN" altLang="en-US" sz="2000" b="1">
                <a:solidFill>
                  <a:srgbClr val="FF0000"/>
                </a:solidFill>
                <a:latin typeface="微软雅黑" panose="020B0503020204020204" pitchFamily="34" charset="-122"/>
                <a:ea typeface="微软雅黑" panose="020B0503020204020204" pitchFamily="34" charset="-122"/>
              </a:rPr>
              <a:t>一次只能装入一个页面</a:t>
            </a:r>
            <a:r>
              <a:rPr lang="zh-CN" altLang="en-US" sz="2000"/>
              <a:t>，增加了磁盘I/O的启动频率。所以有些系统将</a:t>
            </a:r>
            <a:r>
              <a:rPr lang="zh-CN" altLang="en-US" sz="2000" b="1">
                <a:solidFill>
                  <a:srgbClr val="0000FF"/>
                </a:solidFill>
                <a:ea typeface="方正粗黑宋简体" panose="02000000000000000000" pitchFamily="2" charset="-122"/>
              </a:rPr>
              <a:t>预调入和请求调入两种方法结合起来，即每次缺页时装入多个页面。</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灯片编号占位符 5">
            <a:extLst>
              <a:ext uri="{FF2B5EF4-FFF2-40B4-BE49-F238E27FC236}">
                <a16:creationId xmlns:a16="http://schemas.microsoft.com/office/drawing/2014/main" id="{73AED5F5-B0B4-422D-857E-6933190B8724}"/>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B7452AC6-B56B-404A-BA19-3E95844F22A8}" type="slidenum">
              <a:rPr lang="zh-CN" altLang="en-US" sz="1000">
                <a:solidFill>
                  <a:srgbClr val="000066"/>
                </a:solidFill>
                <a:latin typeface="Times New Roman" panose="02020603050405020304" pitchFamily="18" charset="0"/>
              </a:rPr>
              <a:pPr algn="r" eaLnBrk="1" hangingPunct="1"/>
              <a:t>114</a:t>
            </a:fld>
            <a:endParaRPr lang="en-US" altLang="zh-CN" sz="1000">
              <a:solidFill>
                <a:srgbClr val="000066"/>
              </a:solidFill>
              <a:latin typeface="Times New Roman" panose="02020603050405020304" pitchFamily="18" charset="0"/>
            </a:endParaRPr>
          </a:p>
        </p:txBody>
      </p:sp>
      <p:sp>
        <p:nvSpPr>
          <p:cNvPr id="88067" name="Rectangle 2">
            <a:extLst>
              <a:ext uri="{FF2B5EF4-FFF2-40B4-BE49-F238E27FC236}">
                <a16:creationId xmlns:a16="http://schemas.microsoft.com/office/drawing/2014/main" id="{FBBFD079-EDD4-481D-A82C-5F9A827EDC10}"/>
              </a:ext>
            </a:extLst>
          </p:cNvPr>
          <p:cNvSpPr>
            <a:spLocks noGrp="1" noChangeArrowheads="1"/>
          </p:cNvSpPr>
          <p:nvPr>
            <p:ph type="title"/>
          </p:nvPr>
        </p:nvSpPr>
        <p:spPr>
          <a:xfrm>
            <a:off x="2627313" y="0"/>
            <a:ext cx="4608512" cy="766763"/>
          </a:xfrm>
        </p:spPr>
        <p:txBody>
          <a:bodyPr/>
          <a:lstStyle/>
          <a:p>
            <a:pPr algn="l" eaLnBrk="1" hangingPunct="1"/>
            <a:r>
              <a:rPr lang="en-US" altLang="zh-CN" dirty="0"/>
              <a:t>7.4 </a:t>
            </a:r>
            <a:r>
              <a:rPr lang="zh-CN" altLang="en-US" dirty="0"/>
              <a:t>页面置换算法</a:t>
            </a:r>
          </a:p>
        </p:txBody>
      </p:sp>
      <p:sp>
        <p:nvSpPr>
          <p:cNvPr id="88068" name="Rectangle 3">
            <a:extLst>
              <a:ext uri="{FF2B5EF4-FFF2-40B4-BE49-F238E27FC236}">
                <a16:creationId xmlns:a16="http://schemas.microsoft.com/office/drawing/2014/main" id="{662216E5-2ED7-4B8C-BCB9-85DB25ACDE23}"/>
              </a:ext>
            </a:extLst>
          </p:cNvPr>
          <p:cNvSpPr>
            <a:spLocks noGrp="1" noChangeArrowheads="1"/>
          </p:cNvSpPr>
          <p:nvPr>
            <p:ph type="body" idx="1"/>
          </p:nvPr>
        </p:nvSpPr>
        <p:spPr>
          <a:xfrm>
            <a:off x="0" y="836613"/>
            <a:ext cx="9144000" cy="5949950"/>
          </a:xfrm>
          <a:solidFill>
            <a:srgbClr val="FFFFFF"/>
          </a:solidFill>
        </p:spPr>
        <p:txBody>
          <a:bodyPr/>
          <a:lstStyle/>
          <a:p>
            <a:pPr eaLnBrk="1" hangingPunct="1">
              <a:lnSpc>
                <a:spcPct val="115000"/>
              </a:lnSpc>
              <a:buFont typeface="Arial" panose="020B0604020202020204" pitchFamily="34" charset="0"/>
              <a:buNone/>
            </a:pPr>
            <a:r>
              <a:rPr lang="zh-CN" altLang="en-US" sz="2000"/>
              <a:t>　　        </a:t>
            </a:r>
            <a:r>
              <a:rPr lang="zh-CN" altLang="en-US" sz="1800"/>
              <a:t>作业要访问的页面不在主存时，由缺页中断处理程序将所需的页面调入主存，若此时主存中没有空闲物理块，则系统将按照一定的页面置换算法选择一些页面移出，以便装入所缺的页面。页面置换算法也称为</a:t>
            </a:r>
            <a:r>
              <a:rPr lang="zh-CN" altLang="en-US" sz="1800" b="1">
                <a:ea typeface="方正粗黑宋简体" panose="02000000000000000000" pitchFamily="2" charset="-122"/>
              </a:rPr>
              <a:t>页面淘汰算法或页面调度算法</a:t>
            </a:r>
            <a:r>
              <a:rPr lang="zh-CN" altLang="en-US" sz="1800"/>
              <a:t>，其性能将直接影响系统的执行效率。下面</a:t>
            </a:r>
            <a:r>
              <a:rPr lang="zh-CN" altLang="en-US" sz="1800" b="1">
                <a:ea typeface="华文行楷" panose="02010800040101010101" pitchFamily="2" charset="-122"/>
              </a:rPr>
              <a:t>基于系统采用固定分配局部置换和请求调入的策略</a:t>
            </a:r>
            <a:r>
              <a:rPr lang="zh-CN" altLang="en-US" sz="1800"/>
              <a:t>，讨论常用的</a:t>
            </a:r>
            <a:r>
              <a:rPr lang="zh-CN" altLang="en-US" sz="1800" b="1">
                <a:solidFill>
                  <a:srgbClr val="0000FF"/>
                </a:solidFill>
                <a:ea typeface="方正粗黑宋简体" panose="02000000000000000000" pitchFamily="2" charset="-122"/>
              </a:rPr>
              <a:t>几种页面置换算法</a:t>
            </a:r>
            <a:r>
              <a:rPr lang="zh-CN" altLang="en-US" sz="1800"/>
              <a:t>。</a:t>
            </a:r>
          </a:p>
          <a:p>
            <a:pPr eaLnBrk="1" hangingPunct="1">
              <a:lnSpc>
                <a:spcPct val="115000"/>
              </a:lnSpc>
              <a:spcBef>
                <a:spcPct val="35000"/>
              </a:spcBef>
              <a:buClr>
                <a:srgbClr val="FF3300"/>
              </a:buClr>
              <a:buFont typeface="Wingdings" panose="05000000000000000000" pitchFamily="2" charset="2"/>
              <a:buChar char="l"/>
            </a:pPr>
            <a:r>
              <a:rPr lang="zh-CN" altLang="en-US" sz="2000" b="1">
                <a:solidFill>
                  <a:srgbClr val="0000FF"/>
                </a:solidFill>
                <a:ea typeface="方正粗黑宋简体" panose="02000000000000000000" pitchFamily="2" charset="-122"/>
              </a:rPr>
              <a:t>（1）最佳置换算法</a:t>
            </a:r>
            <a:r>
              <a:rPr lang="zh-CN" altLang="en-US" sz="2000" b="1">
                <a:solidFill>
                  <a:srgbClr val="0000FF"/>
                </a:solidFill>
                <a:latin typeface="方正粗黑宋简体" panose="02000000000000000000" pitchFamily="2" charset="-122"/>
                <a:ea typeface="方正粗黑宋简体" panose="02000000000000000000" pitchFamily="2" charset="-122"/>
              </a:rPr>
              <a:t>——</a:t>
            </a:r>
            <a:r>
              <a:rPr lang="zh-CN" altLang="en-US" sz="2000" b="1">
                <a:solidFill>
                  <a:srgbClr val="0000FF"/>
                </a:solidFill>
                <a:ea typeface="方正粗黑宋简体" panose="02000000000000000000" pitchFamily="2" charset="-122"/>
              </a:rPr>
              <a:t>OPT（Optimal）置换算法</a:t>
            </a:r>
          </a:p>
          <a:p>
            <a:pPr eaLnBrk="1" hangingPunct="1">
              <a:lnSpc>
                <a:spcPct val="125000"/>
              </a:lnSpc>
              <a:spcBef>
                <a:spcPct val="0"/>
              </a:spcBef>
              <a:buFont typeface="Arial" panose="020B0604020202020204" pitchFamily="34" charset="0"/>
              <a:buNone/>
            </a:pPr>
            <a:r>
              <a:rPr lang="zh-CN" altLang="en-US" sz="2000"/>
              <a:t>　</a:t>
            </a:r>
            <a:r>
              <a:rPr lang="zh-CN" altLang="en-US" sz="1800"/>
              <a:t>　      OPT是一种</a:t>
            </a:r>
            <a:r>
              <a:rPr lang="zh-CN" altLang="en-US" sz="1800" b="1">
                <a:solidFill>
                  <a:srgbClr val="FF3300"/>
                </a:solidFill>
                <a:ea typeface="方正粗黑宋简体" panose="02000000000000000000" pitchFamily="2" charset="-122"/>
              </a:rPr>
              <a:t>理想的置换算法</a:t>
            </a:r>
            <a:r>
              <a:rPr lang="zh-CN" altLang="en-US" sz="1800"/>
              <a:t>。</a:t>
            </a:r>
            <a:r>
              <a:rPr lang="zh-CN" altLang="en-US" sz="1800" b="1">
                <a:ea typeface="华文细黑" panose="02010600040101010101" pitchFamily="2" charset="-122"/>
              </a:rPr>
              <a:t>当要调入一页而必须淘汰一个旧页面时，所淘汰的页面应该是</a:t>
            </a:r>
            <a:r>
              <a:rPr lang="zh-CN" altLang="en-US" sz="1800" b="1">
                <a:solidFill>
                  <a:srgbClr val="0000FF"/>
                </a:solidFill>
                <a:ea typeface="方正粗黑宋简体" panose="02000000000000000000" pitchFamily="2" charset="-122"/>
              </a:rPr>
              <a:t>以后不再访问</a:t>
            </a:r>
            <a:r>
              <a:rPr lang="zh-CN" altLang="en-US" sz="1800" b="1">
                <a:ea typeface="华文细黑" panose="02010600040101010101" pitchFamily="2" charset="-122"/>
              </a:rPr>
              <a:t>的或</a:t>
            </a:r>
            <a:r>
              <a:rPr lang="zh-CN" altLang="en-US" sz="1800" b="1">
                <a:solidFill>
                  <a:srgbClr val="0000FF"/>
                </a:solidFill>
                <a:ea typeface="方正粗黑宋简体" panose="02000000000000000000" pitchFamily="2" charset="-122"/>
              </a:rPr>
              <a:t>距现在最长时间后再访问</a:t>
            </a:r>
            <a:r>
              <a:rPr lang="zh-CN" altLang="en-US" sz="1800" b="1">
                <a:ea typeface="华文细黑" panose="02010600040101010101" pitchFamily="2" charset="-122"/>
              </a:rPr>
              <a:t>的页，该置换算法的缺页</a:t>
            </a:r>
            <a:r>
              <a:rPr lang="zh-CN" altLang="en-US" sz="1800" b="1">
                <a:solidFill>
                  <a:srgbClr val="0000FF"/>
                </a:solidFill>
                <a:ea typeface="方正粗黑宋简体" panose="02000000000000000000" pitchFamily="2" charset="-122"/>
              </a:rPr>
              <a:t>中断率最低</a:t>
            </a:r>
            <a:r>
              <a:rPr lang="zh-CN" altLang="en-US" sz="1800" b="1">
                <a:ea typeface="华文细黑" panose="02010600040101010101" pitchFamily="2" charset="-122"/>
              </a:rPr>
              <a:t>。</a:t>
            </a:r>
            <a:r>
              <a:rPr lang="zh-CN" altLang="en-US" sz="1800" b="1">
                <a:latin typeface="Times New Roman" panose="02020603050405020304" pitchFamily="18" charset="0"/>
                <a:ea typeface="华文行楷" panose="02010800040101010101" pitchFamily="2" charset="-122"/>
              </a:rPr>
              <a:t>然而这只是一种理想，因为程序运行过程中无法断定以后要使用的页面的情况，所以该算法是不可能实现的，但常把它作为衡量其他置换算法效率的标准。</a:t>
            </a:r>
          </a:p>
          <a:p>
            <a:pPr eaLnBrk="1" hangingPunct="1">
              <a:lnSpc>
                <a:spcPct val="115000"/>
              </a:lnSpc>
              <a:spcBef>
                <a:spcPct val="35000"/>
              </a:spcBef>
              <a:buClr>
                <a:srgbClr val="FF3300"/>
              </a:buClr>
              <a:buFont typeface="Wingdings" panose="05000000000000000000" pitchFamily="2" charset="2"/>
              <a:buChar char="l"/>
            </a:pPr>
            <a:r>
              <a:rPr lang="zh-CN" altLang="en-US" sz="2000" b="1">
                <a:solidFill>
                  <a:srgbClr val="0000FF"/>
                </a:solidFill>
                <a:ea typeface="方正粗黑宋简体" panose="02000000000000000000" pitchFamily="2" charset="-122"/>
              </a:rPr>
              <a:t>（2）先进先出置换算法</a:t>
            </a:r>
            <a:r>
              <a:rPr lang="zh-CN" altLang="en-US" sz="2000" b="1">
                <a:solidFill>
                  <a:srgbClr val="0000FF"/>
                </a:solidFill>
                <a:latin typeface="方正粗黑宋简体" panose="02000000000000000000" pitchFamily="2" charset="-122"/>
                <a:ea typeface="方正粗黑宋简体" panose="02000000000000000000" pitchFamily="2" charset="-122"/>
              </a:rPr>
              <a:t>——</a:t>
            </a:r>
            <a:r>
              <a:rPr lang="zh-CN" altLang="en-US" sz="2000" b="1">
                <a:solidFill>
                  <a:srgbClr val="0000FF"/>
                </a:solidFill>
                <a:ea typeface="方正粗黑宋简体" panose="02000000000000000000" pitchFamily="2" charset="-122"/>
              </a:rPr>
              <a:t>FIFO（First In First Out）置换算法</a:t>
            </a:r>
          </a:p>
          <a:p>
            <a:pPr eaLnBrk="1" hangingPunct="1">
              <a:lnSpc>
                <a:spcPct val="125000"/>
              </a:lnSpc>
              <a:spcBef>
                <a:spcPct val="0"/>
              </a:spcBef>
              <a:buFont typeface="Arial" panose="020B0604020202020204" pitchFamily="34" charset="0"/>
              <a:buNone/>
            </a:pPr>
            <a:r>
              <a:rPr lang="zh-CN" altLang="en-US" sz="2000"/>
              <a:t>　</a:t>
            </a:r>
            <a:r>
              <a:rPr lang="zh-CN" altLang="en-US" sz="1800"/>
              <a:t>　      FIFO是最早出现的置换算法，该算法</a:t>
            </a:r>
            <a:r>
              <a:rPr lang="zh-CN" altLang="en-US" sz="1800" b="1">
                <a:solidFill>
                  <a:srgbClr val="FF3300"/>
                </a:solidFill>
                <a:ea typeface="方正粗黑宋简体" panose="02000000000000000000" pitchFamily="2" charset="-122"/>
              </a:rPr>
              <a:t>总是淘汰最先进入主存的页面</a:t>
            </a:r>
            <a:r>
              <a:rPr lang="zh-CN" altLang="en-US" sz="1800"/>
              <a:t>。</a:t>
            </a:r>
            <a:r>
              <a:rPr lang="zh-CN" altLang="en-US" sz="2000" b="1">
                <a:solidFill>
                  <a:srgbClr val="0000FF"/>
                </a:solidFill>
                <a:ea typeface="方正粗黑宋简体" panose="02000000000000000000" pitchFamily="2" charset="-122"/>
              </a:rPr>
              <a:t>特点</a:t>
            </a:r>
            <a:r>
              <a:rPr lang="zh-CN" altLang="en-US" sz="1800"/>
              <a:t>是</a:t>
            </a:r>
            <a:r>
              <a:rPr lang="zh-CN" altLang="en-US" sz="1800" b="1">
                <a:latin typeface="Times New Roman" panose="02020603050405020304" pitchFamily="18" charset="0"/>
                <a:ea typeface="华文行楷" panose="02010800040101010101" pitchFamily="2" charset="-122"/>
              </a:rPr>
              <a:t>实现简单，但因为与进程实际的运行规律不适应，所以算法效率不高。</a:t>
            </a:r>
          </a:p>
          <a:p>
            <a:pPr eaLnBrk="1" hangingPunct="1">
              <a:lnSpc>
                <a:spcPct val="125000"/>
              </a:lnSpc>
              <a:spcBef>
                <a:spcPct val="0"/>
              </a:spcBef>
              <a:buFont typeface="Arial" panose="020B0604020202020204" pitchFamily="34" charset="0"/>
              <a:buNone/>
            </a:pPr>
            <a:r>
              <a:rPr lang="zh-CN" altLang="en-US" sz="1800"/>
              <a:t>　　     </a:t>
            </a:r>
            <a:r>
              <a:rPr lang="zh-CN" altLang="en-US" sz="1800" b="1"/>
              <a:t>具体实现时，</a:t>
            </a:r>
            <a:r>
              <a:rPr lang="zh-CN" altLang="en-US" sz="1800" b="1">
                <a:latin typeface="Arial" panose="020B0604020202020204" pitchFamily="34" charset="0"/>
                <a:ea typeface="方正楷体_GBK" panose="03000509000000000000" pitchFamily="65" charset="-122"/>
              </a:rPr>
              <a:t>可以</a:t>
            </a:r>
            <a:r>
              <a:rPr lang="zh-CN" altLang="en-US" sz="1800" b="1" u="sng">
                <a:solidFill>
                  <a:srgbClr val="FF0000"/>
                </a:solidFill>
                <a:latin typeface="微软雅黑" panose="020B0503020204020204" pitchFamily="34" charset="-122"/>
                <a:ea typeface="微软雅黑" panose="020B0503020204020204" pitchFamily="34" charset="-122"/>
              </a:rPr>
              <a:t>把进程进入主存中的页面按</a:t>
            </a:r>
            <a:r>
              <a:rPr lang="zh-CN" altLang="en-US" sz="2000" b="1" u="sng">
                <a:solidFill>
                  <a:srgbClr val="0000FF"/>
                </a:solidFill>
                <a:ea typeface="方正粗黑宋简体" panose="02000000000000000000" pitchFamily="2" charset="-122"/>
              </a:rPr>
              <a:t>先后次序</a:t>
            </a:r>
            <a:r>
              <a:rPr lang="zh-CN" altLang="en-US" sz="1800" b="1" u="sng">
                <a:solidFill>
                  <a:srgbClr val="FF0000"/>
                </a:solidFill>
                <a:latin typeface="微软雅黑" panose="020B0503020204020204" pitchFamily="34" charset="-122"/>
                <a:ea typeface="微软雅黑" panose="020B0503020204020204" pitchFamily="34" charset="-122"/>
              </a:rPr>
              <a:t>链接成一个</a:t>
            </a:r>
            <a:r>
              <a:rPr lang="zh-CN" altLang="en-US" sz="2000" b="1" u="sng">
                <a:solidFill>
                  <a:srgbClr val="0000FF"/>
                </a:solidFill>
                <a:ea typeface="方正粗黑宋简体" panose="02000000000000000000" pitchFamily="2" charset="-122"/>
              </a:rPr>
              <a:t>队列</a:t>
            </a:r>
            <a:r>
              <a:rPr lang="zh-CN" altLang="en-US" sz="1800" b="1">
                <a:latin typeface="Arial" panose="020B0604020202020204" pitchFamily="34" charset="0"/>
                <a:ea typeface="方正楷体_GBK" panose="03000509000000000000" pitchFamily="65" charset="-122"/>
              </a:rPr>
              <a:t>，设置一个替换指针，使它总是指向</a:t>
            </a:r>
            <a:r>
              <a:rPr lang="zh-CN" altLang="en-US" sz="1800" b="1">
                <a:solidFill>
                  <a:srgbClr val="0000FF"/>
                </a:solidFill>
                <a:latin typeface="Arial" panose="020B0604020202020204" pitchFamily="34" charset="0"/>
                <a:ea typeface="方正楷体_GBK" panose="03000509000000000000" pitchFamily="65" charset="-122"/>
              </a:rPr>
              <a:t>最早</a:t>
            </a:r>
            <a:r>
              <a:rPr lang="zh-CN" altLang="en-US" sz="1800" b="1">
                <a:latin typeface="Arial" panose="020B0604020202020204" pitchFamily="34" charset="0"/>
                <a:ea typeface="方正楷体_GBK" panose="03000509000000000000" pitchFamily="65" charset="-122"/>
              </a:rPr>
              <a:t>进入主存的页面，当发生缺页中断是，选择该指针指向的页面淘汰。</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灯片编号占位符 5">
            <a:extLst>
              <a:ext uri="{FF2B5EF4-FFF2-40B4-BE49-F238E27FC236}">
                <a16:creationId xmlns:a16="http://schemas.microsoft.com/office/drawing/2014/main" id="{697BED56-ABA7-47F5-A745-580261CB4AB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79109E29-FDEF-4565-AAA6-8CDAEDC95418}" type="slidenum">
              <a:rPr lang="zh-CN" altLang="en-US" sz="1000">
                <a:solidFill>
                  <a:srgbClr val="000066"/>
                </a:solidFill>
                <a:latin typeface="Times New Roman" panose="02020603050405020304" pitchFamily="18" charset="0"/>
              </a:rPr>
              <a:pPr algn="r" eaLnBrk="1" hangingPunct="1"/>
              <a:t>115</a:t>
            </a:fld>
            <a:endParaRPr lang="en-US" altLang="zh-CN" sz="1000">
              <a:solidFill>
                <a:srgbClr val="000066"/>
              </a:solidFill>
              <a:latin typeface="Times New Roman" panose="02020603050405020304" pitchFamily="18" charset="0"/>
            </a:endParaRPr>
          </a:p>
        </p:txBody>
      </p:sp>
      <p:sp>
        <p:nvSpPr>
          <p:cNvPr id="89091" name="Rectangle 2">
            <a:extLst>
              <a:ext uri="{FF2B5EF4-FFF2-40B4-BE49-F238E27FC236}">
                <a16:creationId xmlns:a16="http://schemas.microsoft.com/office/drawing/2014/main" id="{D97FAB29-DBC8-4056-94B6-0B16788E7915}"/>
              </a:ext>
            </a:extLst>
          </p:cNvPr>
          <p:cNvSpPr>
            <a:spLocks noGrp="1" noChangeArrowheads="1"/>
          </p:cNvSpPr>
          <p:nvPr>
            <p:ph type="title"/>
          </p:nvPr>
        </p:nvSpPr>
        <p:spPr>
          <a:xfrm>
            <a:off x="142875" y="915988"/>
            <a:ext cx="8678863" cy="1163637"/>
          </a:xfrm>
        </p:spPr>
        <p:txBody>
          <a:bodyPr/>
          <a:lstStyle/>
          <a:p>
            <a:pPr algn="l" eaLnBrk="1" hangingPunct="1">
              <a:lnSpc>
                <a:spcPct val="125000"/>
              </a:lnSpc>
            </a:pPr>
            <a:r>
              <a:rPr lang="en-US" altLang="zh-CN" sz="2000" b="0" dirty="0">
                <a:latin typeface="黑体" panose="02010609060101010101" pitchFamily="49" charset="-122"/>
                <a:sym typeface="黑体" panose="02010609060101010101" pitchFamily="49" charset="-122"/>
              </a:rPr>
              <a:t>【</a:t>
            </a:r>
            <a:r>
              <a:rPr lang="zh-CN" altLang="en-US" sz="2000" b="0" dirty="0">
                <a:latin typeface="黑体" panose="02010609060101010101" pitchFamily="49" charset="-122"/>
                <a:sym typeface="黑体" panose="02010609060101010101" pitchFamily="49" charset="-122"/>
              </a:rPr>
              <a:t>例</a:t>
            </a:r>
            <a:r>
              <a:rPr lang="en-US" altLang="zh-CN" sz="2000" b="0" dirty="0">
                <a:latin typeface="Arial" panose="020B0604020202020204" pitchFamily="34" charset="0"/>
                <a:cs typeface="Arial" panose="020B0604020202020204" pitchFamily="34" charset="0"/>
                <a:sym typeface="Arial" panose="020B0604020202020204" pitchFamily="34" charset="0"/>
              </a:rPr>
              <a:t>4-7</a:t>
            </a:r>
            <a:r>
              <a:rPr lang="en-US" altLang="zh-CN" sz="2000" b="0" dirty="0">
                <a:latin typeface="黑体" panose="02010609060101010101" pitchFamily="49" charset="-122"/>
                <a:sym typeface="黑体" panose="02010609060101010101" pitchFamily="49" charset="-122"/>
              </a:rPr>
              <a:t>】</a:t>
            </a:r>
            <a:r>
              <a:rPr lang="en-US" altLang="zh-CN" sz="2000" b="0" dirty="0">
                <a:latin typeface="宋体" panose="02010600030101010101" pitchFamily="2" charset="-122"/>
                <a:sym typeface="宋体" panose="02010600030101010101" pitchFamily="2" charset="-122"/>
              </a:rPr>
              <a:t> </a:t>
            </a:r>
            <a:r>
              <a:rPr lang="zh-CN" altLang="en-US" sz="2000" b="0" dirty="0">
                <a:latin typeface="宋体" panose="02010600030101010101" pitchFamily="2" charset="-122"/>
                <a:sym typeface="宋体" panose="02010600030101010101" pitchFamily="2" charset="-122"/>
              </a:rPr>
              <a:t>一个请求分页虚拟存储管理系统中，一个程序运行的页面走向是：</a:t>
            </a:r>
            <a:r>
              <a:rPr lang="en-US" altLang="zh-CN"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Times New Roman" panose="02020603050405020304" pitchFamily="18" charset="0"/>
              </a:rPr>
              <a:t>1</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4</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1</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5</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7</a:t>
            </a:r>
            <a:r>
              <a:rPr lang="zh-CN" altLang="en-US" sz="2000"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6</a:t>
            </a:r>
            <a:r>
              <a:rPr lang="zh-CN" altLang="en-US" sz="2000" b="0" dirty="0">
                <a:latin typeface="宋体" panose="02010600030101010101" pitchFamily="2" charset="-122"/>
                <a:sym typeface="宋体" panose="02010600030101010101" pitchFamily="2" charset="-122"/>
              </a:rPr>
              <a:t>。设分配给程序</a:t>
            </a:r>
            <a:r>
              <a:rPr lang="en-US" altLang="zh-CN" sz="2000" b="0" dirty="0">
                <a:latin typeface="Times New Roman" panose="02020603050405020304" pitchFamily="18" charset="0"/>
                <a:cs typeface="Times New Roman" panose="02020603050405020304" pitchFamily="18" charset="0"/>
                <a:sym typeface="Times New Roman" panose="02020603050405020304" pitchFamily="18" charset="0"/>
              </a:rPr>
              <a:t>3</a:t>
            </a:r>
            <a:r>
              <a:rPr lang="zh-CN" altLang="en-US" sz="2000" b="0" dirty="0">
                <a:latin typeface="宋体" panose="02010600030101010101" pitchFamily="2" charset="-122"/>
                <a:sym typeface="宋体" panose="02010600030101010101" pitchFamily="2" charset="-122"/>
              </a:rPr>
              <a:t>个主存块，试采用</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FIFO</a:t>
            </a:r>
            <a:r>
              <a:rPr lang="zh-CN" altLang="en-US" sz="2000" dirty="0">
                <a:solidFill>
                  <a:srgbClr val="0000FF"/>
                </a:solidFill>
                <a:latin typeface="宋体" panose="02010600030101010101" pitchFamily="2" charset="-122"/>
                <a:sym typeface="宋体" panose="02010600030101010101" pitchFamily="2" charset="-122"/>
              </a:rPr>
              <a:t>页面置换算法</a:t>
            </a:r>
            <a:r>
              <a:rPr lang="zh-CN" altLang="en-US" sz="2000" b="0" dirty="0">
                <a:latin typeface="宋体" panose="02010600030101010101" pitchFamily="2" charset="-122"/>
                <a:sym typeface="宋体" panose="02010600030101010101" pitchFamily="2" charset="-122"/>
              </a:rPr>
              <a:t>计算缺页</a:t>
            </a:r>
            <a:r>
              <a:rPr lang="zh-CN" altLang="en-US" sz="2000" dirty="0">
                <a:solidFill>
                  <a:srgbClr val="0000FF"/>
                </a:solidFill>
                <a:latin typeface="宋体" panose="02010600030101010101" pitchFamily="2" charset="-122"/>
                <a:sym typeface="宋体" panose="02010600030101010101" pitchFamily="2" charset="-122"/>
              </a:rPr>
              <a:t>中断次数</a:t>
            </a:r>
            <a:r>
              <a:rPr lang="zh-CN" altLang="en-US" sz="2000" b="0" dirty="0">
                <a:latin typeface="宋体" panose="02010600030101010101" pitchFamily="2" charset="-122"/>
                <a:sym typeface="宋体" panose="02010600030101010101" pitchFamily="2" charset="-122"/>
              </a:rPr>
              <a:t>和</a:t>
            </a:r>
            <a:r>
              <a:rPr lang="zh-CN" altLang="en-US" sz="2000" dirty="0">
                <a:solidFill>
                  <a:srgbClr val="0000FF"/>
                </a:solidFill>
                <a:latin typeface="宋体" panose="02010600030101010101" pitchFamily="2" charset="-122"/>
                <a:sym typeface="宋体" panose="02010600030101010101" pitchFamily="2" charset="-122"/>
              </a:rPr>
              <a:t>缺页中断率</a:t>
            </a:r>
            <a:r>
              <a:rPr lang="zh-CN" altLang="en-US" sz="2000" b="0" dirty="0">
                <a:latin typeface="宋体" panose="02010600030101010101" pitchFamily="2" charset="-122"/>
                <a:sym typeface="宋体" panose="02010600030101010101" pitchFamily="2" charset="-122"/>
              </a:rPr>
              <a:t>。</a:t>
            </a:r>
          </a:p>
        </p:txBody>
      </p:sp>
      <p:sp>
        <p:nvSpPr>
          <p:cNvPr id="89092" name="Text Box 143">
            <a:extLst>
              <a:ext uri="{FF2B5EF4-FFF2-40B4-BE49-F238E27FC236}">
                <a16:creationId xmlns:a16="http://schemas.microsoft.com/office/drawing/2014/main" id="{59F55490-EDB1-4CB2-9D39-02A48A8F0617}"/>
              </a:ext>
            </a:extLst>
          </p:cNvPr>
          <p:cNvSpPr txBox="1">
            <a:spLocks noChangeArrowheads="1"/>
          </p:cNvSpPr>
          <p:nvPr/>
        </p:nvSpPr>
        <p:spPr bwMode="auto">
          <a:xfrm>
            <a:off x="357188" y="2525713"/>
            <a:ext cx="45735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Arial" panose="020B0604020202020204" pitchFamily="34" charset="0"/>
                <a:sym typeface="黑体" panose="02010609060101010101" pitchFamily="49" charset="-122"/>
              </a:rPr>
              <a:t>解答：</a:t>
            </a:r>
            <a:r>
              <a:rPr lang="zh-CN" altLang="en-US" sz="1800">
                <a:latin typeface="Arial" panose="020B0604020202020204" pitchFamily="34" charset="0"/>
                <a:sym typeface="宋体" panose="02010600030101010101" pitchFamily="2" charset="-122"/>
              </a:rPr>
              <a:t>可以用表格来描述页面置换过程。</a:t>
            </a:r>
          </a:p>
        </p:txBody>
      </p:sp>
      <p:sp>
        <p:nvSpPr>
          <p:cNvPr id="89093" name="Text Box 144">
            <a:extLst>
              <a:ext uri="{FF2B5EF4-FFF2-40B4-BE49-F238E27FC236}">
                <a16:creationId xmlns:a16="http://schemas.microsoft.com/office/drawing/2014/main" id="{7F9FE3A9-7DF4-4743-BB09-CF0BCBA6DDC8}"/>
              </a:ext>
            </a:extLst>
          </p:cNvPr>
          <p:cNvSpPr txBox="1">
            <a:spLocks noChangeArrowheads="1"/>
          </p:cNvSpPr>
          <p:nvPr/>
        </p:nvSpPr>
        <p:spPr bwMode="auto">
          <a:xfrm>
            <a:off x="357188" y="4797425"/>
            <a:ext cx="846296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800">
                <a:latin typeface="Arial" panose="020B0604020202020204" pitchFamily="34" charset="0"/>
                <a:sym typeface="宋体" panose="02010600030101010101" pitchFamily="2" charset="-122"/>
              </a:rPr>
              <a:t>打“*”表示是当前最早进入主存的页面，打“√”的表示发生了缺页中断，所以总的缺页中断次数为</a:t>
            </a:r>
            <a:r>
              <a:rPr lang="en-US" altLang="zh-CN" sz="1800">
                <a:latin typeface="Arial" panose="020B0604020202020204" pitchFamily="34" charset="0"/>
                <a:sym typeface="宋体" panose="02010600030101010101" pitchFamily="2" charset="-122"/>
              </a:rPr>
              <a:t>10</a:t>
            </a:r>
            <a:r>
              <a:rPr lang="zh-CN" altLang="en-US" sz="1800">
                <a:latin typeface="Arial" panose="020B0604020202020204" pitchFamily="34" charset="0"/>
                <a:sym typeface="宋体" panose="02010600030101010101" pitchFamily="2" charset="-122"/>
              </a:rPr>
              <a:t>次，</a:t>
            </a:r>
            <a:r>
              <a:rPr lang="zh-CN" altLang="en-US" sz="1800">
                <a:solidFill>
                  <a:srgbClr val="0000FF"/>
                </a:solidFill>
                <a:latin typeface="Arial" panose="020B0604020202020204" pitchFamily="34" charset="0"/>
                <a:ea typeface="方正粗黑宋简体" panose="02000000000000000000" pitchFamily="2" charset="-122"/>
                <a:sym typeface="宋体" panose="02010600030101010101" pitchFamily="2" charset="-122"/>
              </a:rPr>
              <a:t>缺页中断率</a:t>
            </a:r>
            <a:r>
              <a:rPr lang="zh-CN" altLang="en-US" sz="1800">
                <a:solidFill>
                  <a:srgbClr val="0000FF"/>
                </a:solidFill>
                <a:latin typeface="Arial" panose="020B0604020202020204" pitchFamily="34" charset="0"/>
                <a:sym typeface="宋体" panose="02010600030101010101" pitchFamily="2" charset="-122"/>
              </a:rPr>
              <a:t>为</a:t>
            </a:r>
            <a:r>
              <a:rPr lang="en-US" altLang="zh-CN" sz="1800">
                <a:solidFill>
                  <a:srgbClr val="0000FF"/>
                </a:solidFill>
                <a:latin typeface="Arial" panose="020B0604020202020204" pitchFamily="34" charset="0"/>
                <a:sym typeface="宋体" panose="02010600030101010101" pitchFamily="2" charset="-122"/>
              </a:rPr>
              <a:t>10/13≈76.9%</a:t>
            </a:r>
            <a:r>
              <a:rPr lang="zh-CN" altLang="en-US" sz="1800">
                <a:solidFill>
                  <a:srgbClr val="0000FF"/>
                </a:solidFill>
                <a:latin typeface="Arial" panose="020B0604020202020204" pitchFamily="34" charset="0"/>
                <a:sym typeface="宋体" panose="02010600030101010101" pitchFamily="2" charset="-122"/>
              </a:rPr>
              <a:t>。</a:t>
            </a:r>
          </a:p>
        </p:txBody>
      </p:sp>
      <p:pic>
        <p:nvPicPr>
          <p:cNvPr id="89094" name="Picture 70">
            <a:extLst>
              <a:ext uri="{FF2B5EF4-FFF2-40B4-BE49-F238E27FC236}">
                <a16:creationId xmlns:a16="http://schemas.microsoft.com/office/drawing/2014/main" id="{1585CE0E-6275-4CF8-866D-208BCAC98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2924175"/>
            <a:ext cx="8893175"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5" name="Rectangle 2">
            <a:extLst>
              <a:ext uri="{FF2B5EF4-FFF2-40B4-BE49-F238E27FC236}">
                <a16:creationId xmlns:a16="http://schemas.microsoft.com/office/drawing/2014/main" id="{64D4211A-4158-477A-9C9E-1F44BD9A64D3}"/>
              </a:ext>
            </a:extLst>
          </p:cNvPr>
          <p:cNvSpPr>
            <a:spLocks noChangeArrowheads="1"/>
          </p:cNvSpPr>
          <p:nvPr/>
        </p:nvSpPr>
        <p:spPr bwMode="auto">
          <a:xfrm>
            <a:off x="2627313" y="0"/>
            <a:ext cx="46085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dirty="0">
                <a:ea typeface="华文中宋" panose="02010600040101010101" pitchFamily="2" charset="-122"/>
              </a:rPr>
              <a:t>7.4 </a:t>
            </a:r>
            <a:r>
              <a:rPr lang="zh-CN" altLang="en-US" dirty="0">
                <a:ea typeface="华文中宋" panose="02010600040101010101" pitchFamily="2" charset="-122"/>
              </a:rPr>
              <a:t>页面置换算法</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灯片编号占位符 5">
            <a:extLst>
              <a:ext uri="{FF2B5EF4-FFF2-40B4-BE49-F238E27FC236}">
                <a16:creationId xmlns:a16="http://schemas.microsoft.com/office/drawing/2014/main" id="{B1CD5A95-596B-40AA-9E66-2361CB8B99D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21218C2-884F-4D93-AFD5-82C19E36DEEF}" type="slidenum">
              <a:rPr lang="zh-CN" altLang="en-US" sz="1000">
                <a:solidFill>
                  <a:srgbClr val="000066"/>
                </a:solidFill>
                <a:latin typeface="Times New Roman" panose="02020603050405020304" pitchFamily="18" charset="0"/>
              </a:rPr>
              <a:pPr algn="r" eaLnBrk="1" hangingPunct="1"/>
              <a:t>116</a:t>
            </a:fld>
            <a:endParaRPr lang="en-US" altLang="zh-CN" sz="1000">
              <a:solidFill>
                <a:srgbClr val="000066"/>
              </a:solidFill>
              <a:latin typeface="Times New Roman" panose="02020603050405020304" pitchFamily="18" charset="0"/>
            </a:endParaRPr>
          </a:p>
        </p:txBody>
      </p:sp>
      <p:sp>
        <p:nvSpPr>
          <p:cNvPr id="90115" name="Rectangle 2">
            <a:extLst>
              <a:ext uri="{FF2B5EF4-FFF2-40B4-BE49-F238E27FC236}">
                <a16:creationId xmlns:a16="http://schemas.microsoft.com/office/drawing/2014/main" id="{74BF7DB4-B8EB-4C8E-8369-F1ECA17865E1}"/>
              </a:ext>
            </a:extLst>
          </p:cNvPr>
          <p:cNvSpPr>
            <a:spLocks noGrp="1" noChangeArrowheads="1"/>
          </p:cNvSpPr>
          <p:nvPr>
            <p:ph type="title"/>
          </p:nvPr>
        </p:nvSpPr>
        <p:spPr/>
        <p:txBody>
          <a:bodyPr/>
          <a:lstStyle/>
          <a:p>
            <a:endParaRPr lang="zh-CN" altLang="en-US"/>
          </a:p>
        </p:txBody>
      </p:sp>
      <p:sp>
        <p:nvSpPr>
          <p:cNvPr id="90116" name="Rectangle 3">
            <a:extLst>
              <a:ext uri="{FF2B5EF4-FFF2-40B4-BE49-F238E27FC236}">
                <a16:creationId xmlns:a16="http://schemas.microsoft.com/office/drawing/2014/main" id="{B9BA4601-4CD3-4304-92EE-8B3B43C985AF}"/>
              </a:ext>
            </a:extLst>
          </p:cNvPr>
          <p:cNvSpPr>
            <a:spLocks noGrp="1" noChangeArrowheads="1"/>
          </p:cNvSpPr>
          <p:nvPr>
            <p:ph type="body" idx="1"/>
          </p:nvPr>
        </p:nvSpPr>
        <p:spPr>
          <a:xfrm>
            <a:off x="42863" y="836613"/>
            <a:ext cx="9013825" cy="1079500"/>
          </a:xfrm>
        </p:spPr>
        <p:txBody>
          <a:bodyPr/>
          <a:lstStyle/>
          <a:p>
            <a:pPr>
              <a:buFont typeface="Arial" panose="020B0604020202020204" pitchFamily="34" charset="0"/>
              <a:buNone/>
            </a:pPr>
            <a:r>
              <a:rPr lang="en-US" altLang="zh-CN" sz="1800" b="1" dirty="0">
                <a:latin typeface="黑体" panose="02010609060101010101" pitchFamily="49" charset="-122"/>
                <a:sym typeface="黑体" panose="02010609060101010101" pitchFamily="49" charset="-122"/>
              </a:rPr>
              <a:t>【</a:t>
            </a:r>
            <a:r>
              <a:rPr lang="zh-CN" altLang="en-US" sz="1800" b="1" dirty="0">
                <a:latin typeface="黑体" panose="02010609060101010101" pitchFamily="49" charset="-122"/>
                <a:sym typeface="黑体" panose="02010609060101010101" pitchFamily="49" charset="-122"/>
              </a:rPr>
              <a:t>例</a:t>
            </a:r>
            <a:r>
              <a:rPr lang="en-US" altLang="zh-CN" sz="1800" b="1" dirty="0">
                <a:latin typeface="Arial" panose="020B0604020202020204" pitchFamily="34" charset="0"/>
                <a:cs typeface="Arial" panose="020B0604020202020204" pitchFamily="34" charset="0"/>
                <a:sym typeface="Arial" panose="020B0604020202020204" pitchFamily="34" charset="0"/>
              </a:rPr>
              <a:t>4-7</a:t>
            </a:r>
            <a:r>
              <a:rPr lang="en-US" altLang="zh-CN" sz="1800" b="1" dirty="0">
                <a:latin typeface="黑体" panose="02010609060101010101" pitchFamily="49" charset="-122"/>
                <a:sym typeface="黑体" panose="02010609060101010101" pitchFamily="49" charset="-122"/>
              </a:rPr>
              <a:t>】</a:t>
            </a:r>
            <a:r>
              <a:rPr lang="en-US" altLang="zh-CN" sz="1800" b="1" dirty="0">
                <a:latin typeface="宋体" panose="02010600030101010101" pitchFamily="2" charset="-122"/>
                <a:sym typeface="宋体" panose="02010600030101010101" pitchFamily="2" charset="-122"/>
              </a:rPr>
              <a:t> </a:t>
            </a:r>
            <a:r>
              <a:rPr lang="zh-CN" altLang="en-US" sz="1800" b="1" dirty="0">
                <a:latin typeface="宋体" panose="02010600030101010101" pitchFamily="2" charset="-122"/>
                <a:sym typeface="宋体" panose="02010600030101010101" pitchFamily="2" charset="-122"/>
              </a:rPr>
              <a:t>一个请求分页虚拟存储管理系统中，一个程序运行的页面走向是：</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2</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2</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5</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1</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2</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3</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4</a:t>
            </a:r>
            <a:r>
              <a:rPr lang="zh-CN" altLang="en-US"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400" b="1"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5</a:t>
            </a:r>
            <a:r>
              <a:rPr lang="en-US" altLang="zh-CN" sz="2400" dirty="0">
                <a:latin typeface="微软雅黑" panose="020B0503020204020204" pitchFamily="34" charset="-122"/>
                <a:ea typeface="微软雅黑" panose="020B0503020204020204" pitchFamily="34" charset="-122"/>
                <a:sym typeface="宋体" panose="02010600030101010101" pitchFamily="2" charset="-122"/>
              </a:rPr>
              <a:t> </a:t>
            </a:r>
            <a:r>
              <a:rPr lang="zh-CN" altLang="en-US" sz="1800" b="1" dirty="0">
                <a:latin typeface="宋体" panose="02010600030101010101" pitchFamily="2" charset="-122"/>
                <a:sym typeface="宋体" panose="02010600030101010101" pitchFamily="2" charset="-122"/>
              </a:rPr>
              <a:t>。设分配给程序</a:t>
            </a:r>
            <a:r>
              <a:rPr lang="en-US" altLang="zh-CN" sz="1800" b="1" dirty="0">
                <a:latin typeface="Times New Roman" panose="02020603050405020304" pitchFamily="18" charset="0"/>
                <a:cs typeface="Times New Roman" panose="02020603050405020304" pitchFamily="18" charset="0"/>
                <a:sym typeface="Times New Roman" panose="02020603050405020304" pitchFamily="18" charset="0"/>
              </a:rPr>
              <a:t>3</a:t>
            </a:r>
            <a:r>
              <a:rPr lang="zh-CN" altLang="en-US" sz="1800" b="1" dirty="0">
                <a:latin typeface="宋体" panose="02010600030101010101" pitchFamily="2" charset="-122"/>
                <a:sym typeface="宋体" panose="02010600030101010101" pitchFamily="2" charset="-122"/>
              </a:rPr>
              <a:t>个主存块，试采用</a:t>
            </a:r>
            <a:r>
              <a:rPr lang="en-US" altLang="zh-CN" sz="1800" b="1" dirty="0">
                <a:latin typeface="Times New Roman" panose="02020603050405020304" pitchFamily="18" charset="0"/>
                <a:cs typeface="Times New Roman" panose="02020603050405020304" pitchFamily="18" charset="0"/>
                <a:sym typeface="Times New Roman" panose="02020603050405020304" pitchFamily="18" charset="0"/>
              </a:rPr>
              <a:t>FIFO</a:t>
            </a:r>
            <a:r>
              <a:rPr lang="zh-CN" altLang="en-US" sz="1800" b="1" dirty="0">
                <a:latin typeface="宋体" panose="02010600030101010101" pitchFamily="2" charset="-122"/>
                <a:sym typeface="宋体" panose="02010600030101010101" pitchFamily="2" charset="-122"/>
              </a:rPr>
              <a:t>页面置换算法计算缺页中断次数和缺页中断率。</a:t>
            </a:r>
          </a:p>
        </p:txBody>
      </p:sp>
      <p:pic>
        <p:nvPicPr>
          <p:cNvPr id="90117" name="Picture 4">
            <a:extLst>
              <a:ext uri="{FF2B5EF4-FFF2-40B4-BE49-F238E27FC236}">
                <a16:creationId xmlns:a16="http://schemas.microsoft.com/office/drawing/2014/main" id="{44889E76-E347-413A-B219-59EF41E49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93" y="2188205"/>
            <a:ext cx="8789195" cy="4462231"/>
          </a:xfrm>
          <a:prstGeom prst="rect">
            <a:avLst/>
          </a:prstGeom>
          <a:noFill/>
          <a:ln w="158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灯片编号占位符 5">
            <a:extLst>
              <a:ext uri="{FF2B5EF4-FFF2-40B4-BE49-F238E27FC236}">
                <a16:creationId xmlns:a16="http://schemas.microsoft.com/office/drawing/2014/main" id="{B2D57DDF-DAC6-483B-93F3-58531E6C1371}"/>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A9A4E2DC-8C53-4803-81AB-C759BCE94240}" type="slidenum">
              <a:rPr lang="zh-CN" altLang="en-US" sz="1000">
                <a:solidFill>
                  <a:srgbClr val="000066"/>
                </a:solidFill>
                <a:latin typeface="Times New Roman" panose="02020603050405020304" pitchFamily="18" charset="0"/>
              </a:rPr>
              <a:pPr algn="r" eaLnBrk="1" hangingPunct="1"/>
              <a:t>117</a:t>
            </a:fld>
            <a:endParaRPr lang="en-US" altLang="zh-CN" sz="1000">
              <a:solidFill>
                <a:srgbClr val="000066"/>
              </a:solidFill>
              <a:latin typeface="Times New Roman" panose="02020603050405020304" pitchFamily="18" charset="0"/>
            </a:endParaRPr>
          </a:p>
        </p:txBody>
      </p:sp>
      <p:sp>
        <p:nvSpPr>
          <p:cNvPr id="91139" name="AutoShape 10">
            <a:extLst>
              <a:ext uri="{FF2B5EF4-FFF2-40B4-BE49-F238E27FC236}">
                <a16:creationId xmlns:a16="http://schemas.microsoft.com/office/drawing/2014/main" id="{97D9CC6D-0AD4-4C16-95C9-41DF36EC7664}"/>
              </a:ext>
            </a:extLst>
          </p:cNvPr>
          <p:cNvSpPr>
            <a:spLocks noChangeArrowheads="1"/>
          </p:cNvSpPr>
          <p:nvPr/>
        </p:nvSpPr>
        <p:spPr bwMode="auto">
          <a:xfrm>
            <a:off x="468313" y="3860800"/>
            <a:ext cx="8567737" cy="2808288"/>
          </a:xfrm>
          <a:prstGeom prst="roundRect">
            <a:avLst>
              <a:gd name="adj" fmla="val 16667"/>
            </a:avLst>
          </a:prstGeom>
          <a:solidFill>
            <a:srgbClr val="CC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endParaRPr lang="zh-CN" altLang="en-US" sz="1800">
              <a:latin typeface="Arial" panose="020B0604020202020204" pitchFamily="34" charset="0"/>
            </a:endParaRPr>
          </a:p>
        </p:txBody>
      </p:sp>
      <p:sp>
        <p:nvSpPr>
          <p:cNvPr id="91140" name="Rectangle 3">
            <a:extLst>
              <a:ext uri="{FF2B5EF4-FFF2-40B4-BE49-F238E27FC236}">
                <a16:creationId xmlns:a16="http://schemas.microsoft.com/office/drawing/2014/main" id="{2EC4B0FC-074E-4856-9BDB-F7E8D8B84AD1}"/>
              </a:ext>
            </a:extLst>
          </p:cNvPr>
          <p:cNvSpPr>
            <a:spLocks noGrp="1" noChangeArrowheads="1"/>
          </p:cNvSpPr>
          <p:nvPr>
            <p:ph type="body" idx="1"/>
          </p:nvPr>
        </p:nvSpPr>
        <p:spPr>
          <a:xfrm>
            <a:off x="142875" y="835025"/>
            <a:ext cx="8893175" cy="5834063"/>
          </a:xfrm>
        </p:spPr>
        <p:txBody>
          <a:bodyPr/>
          <a:lstStyle/>
          <a:p>
            <a:pPr eaLnBrk="1" hangingPunct="1">
              <a:lnSpc>
                <a:spcPct val="125000"/>
              </a:lnSpc>
              <a:buClr>
                <a:srgbClr val="FF3300"/>
              </a:buClr>
              <a:buFont typeface="Wingdings" panose="05000000000000000000" pitchFamily="2" charset="2"/>
              <a:buChar char="l"/>
            </a:pPr>
            <a:r>
              <a:rPr lang="zh-CN" altLang="en-US" sz="2000" b="1">
                <a:solidFill>
                  <a:srgbClr val="0000FF"/>
                </a:solidFill>
                <a:ea typeface="方正粗黑宋简体" panose="02000000000000000000" pitchFamily="2" charset="-122"/>
              </a:rPr>
              <a:t>（3）最近最久未用置换算法</a:t>
            </a:r>
            <a:r>
              <a:rPr lang="zh-CN" altLang="en-US" sz="2000" b="1">
                <a:solidFill>
                  <a:srgbClr val="0000FF"/>
                </a:solidFill>
                <a:latin typeface="方正粗黑宋简体" panose="02000000000000000000" pitchFamily="2" charset="-122"/>
                <a:ea typeface="方正粗黑宋简体" panose="02000000000000000000" pitchFamily="2" charset="-122"/>
              </a:rPr>
              <a:t>——</a:t>
            </a:r>
            <a:r>
              <a:rPr lang="zh-CN" altLang="en-US" sz="2000" b="1">
                <a:solidFill>
                  <a:srgbClr val="0000FF"/>
                </a:solidFill>
                <a:ea typeface="方正粗黑宋简体" panose="02000000000000000000" pitchFamily="2" charset="-122"/>
              </a:rPr>
              <a:t>LRU（Least Recently Used）置换算法</a:t>
            </a:r>
          </a:p>
          <a:p>
            <a:pPr eaLnBrk="1" hangingPunct="1">
              <a:lnSpc>
                <a:spcPct val="120000"/>
              </a:lnSpc>
              <a:spcBef>
                <a:spcPct val="0"/>
              </a:spcBef>
              <a:buFont typeface="Arial" panose="020B0604020202020204" pitchFamily="34" charset="0"/>
              <a:buNone/>
            </a:pPr>
            <a:r>
              <a:rPr lang="zh-CN" altLang="en-US" sz="1800"/>
              <a:t>　　         LRU算法每次都选择最近最久未使用的页面淘汰，即</a:t>
            </a:r>
            <a:r>
              <a:rPr lang="zh-CN" altLang="en-US" sz="1800" b="1">
                <a:solidFill>
                  <a:srgbClr val="FF3300"/>
                </a:solidFill>
                <a:ea typeface="方正粗黑宋简体" panose="02000000000000000000" pitchFamily="2" charset="-122"/>
              </a:rPr>
              <a:t>总是淘汰</a:t>
            </a:r>
            <a:r>
              <a:rPr lang="zh-CN" altLang="en-US" sz="1800" b="1" u="sng">
                <a:solidFill>
                  <a:srgbClr val="0000FF"/>
                </a:solidFill>
                <a:ea typeface="方正粗黑宋简体" panose="02000000000000000000" pitchFamily="2" charset="-122"/>
              </a:rPr>
              <a:t>最后一次访问</a:t>
            </a:r>
            <a:r>
              <a:rPr lang="zh-CN" altLang="en-US" sz="1800" b="1">
                <a:solidFill>
                  <a:srgbClr val="FF3300"/>
                </a:solidFill>
                <a:ea typeface="方正粗黑宋简体" panose="02000000000000000000" pitchFamily="2" charset="-122"/>
              </a:rPr>
              <a:t>时间距</a:t>
            </a:r>
            <a:r>
              <a:rPr lang="zh-CN" altLang="en-US" sz="1800" b="1" u="sng">
                <a:solidFill>
                  <a:srgbClr val="0000FF"/>
                </a:solidFill>
                <a:ea typeface="方正粗黑宋简体" panose="02000000000000000000" pitchFamily="2" charset="-122"/>
              </a:rPr>
              <a:t>当前时间间隔最长</a:t>
            </a:r>
            <a:r>
              <a:rPr lang="zh-CN" altLang="en-US" sz="1800" b="1">
                <a:solidFill>
                  <a:srgbClr val="FF3300"/>
                </a:solidFill>
                <a:ea typeface="方正粗黑宋简体" panose="02000000000000000000" pitchFamily="2" charset="-122"/>
              </a:rPr>
              <a:t>的页面</a:t>
            </a:r>
            <a:r>
              <a:rPr lang="zh-CN" altLang="en-US" sz="1800"/>
              <a:t>。该算法的</a:t>
            </a:r>
            <a:r>
              <a:rPr lang="zh-CN" altLang="en-US" sz="1800" b="1">
                <a:solidFill>
                  <a:srgbClr val="FF3300"/>
                </a:solidFill>
                <a:ea typeface="方正粗黑宋简体" panose="02000000000000000000" pitchFamily="2" charset="-122"/>
              </a:rPr>
              <a:t>思想依据</a:t>
            </a:r>
            <a:r>
              <a:rPr lang="zh-CN" altLang="en-US" sz="1800"/>
              <a:t>是</a:t>
            </a:r>
            <a:r>
              <a:rPr lang="zh-CN" altLang="en-US" sz="1800" b="1">
                <a:latin typeface="Times New Roman" panose="02020603050405020304" pitchFamily="18" charset="0"/>
                <a:ea typeface="华文行楷" panose="02010800040101010101" pitchFamily="2" charset="-122"/>
              </a:rPr>
              <a:t>根据程序执行时所具有的局部性来考虑的，也就是说，</a:t>
            </a:r>
            <a:r>
              <a:rPr lang="zh-CN" altLang="en-US" sz="1800" b="1" u="sng">
                <a:latin typeface="Times New Roman" panose="02020603050405020304" pitchFamily="18" charset="0"/>
                <a:ea typeface="华文行楷" panose="02010800040101010101" pitchFamily="2" charset="-122"/>
              </a:rPr>
              <a:t>刚被访问过的页面再次被访问的机率较大，而那些较长时间未被使用的页面被访问的机率要小</a:t>
            </a:r>
            <a:r>
              <a:rPr lang="zh-CN" altLang="en-US" sz="1800"/>
              <a:t>。</a:t>
            </a:r>
            <a:r>
              <a:rPr lang="zh-CN" altLang="en-US" sz="2000" b="1">
                <a:solidFill>
                  <a:srgbClr val="0000FF"/>
                </a:solidFill>
                <a:ea typeface="方正粗黑宋简体" panose="02000000000000000000" pitchFamily="2" charset="-122"/>
              </a:rPr>
              <a:t>LRU置换算法是一种通用的有效算法，因而被广泛采用。</a:t>
            </a:r>
          </a:p>
          <a:p>
            <a:pPr eaLnBrk="1" hangingPunct="1">
              <a:lnSpc>
                <a:spcPct val="125000"/>
              </a:lnSpc>
              <a:spcBef>
                <a:spcPct val="50000"/>
              </a:spcBef>
              <a:buFont typeface="Arial" panose="020B0604020202020204" pitchFamily="34" charset="0"/>
              <a:buNone/>
            </a:pPr>
            <a:r>
              <a:rPr lang="zh-CN" altLang="en-US" sz="1800"/>
              <a:t>　　        该算法的实现中，主要是标记在主存中的页面</a:t>
            </a:r>
            <a:r>
              <a:rPr lang="zh-CN" altLang="en-US" sz="1800" b="1" u="sng">
                <a:solidFill>
                  <a:srgbClr val="FF3300"/>
                </a:solidFill>
                <a:ea typeface="方正粗黑宋简体" panose="02000000000000000000" pitchFamily="2" charset="-122"/>
              </a:rPr>
              <a:t>哪个最近最久未被使用</a:t>
            </a:r>
            <a:r>
              <a:rPr lang="zh-CN" altLang="en-US" sz="1800"/>
              <a:t>。</a:t>
            </a:r>
            <a:r>
              <a:rPr lang="zh-CN" altLang="en-US" sz="1800" b="1">
                <a:solidFill>
                  <a:srgbClr val="FF3300"/>
                </a:solidFill>
                <a:ea typeface="方正粗黑宋简体" panose="02000000000000000000" pitchFamily="2" charset="-122"/>
              </a:rPr>
              <a:t>具体实现方法有：</a:t>
            </a:r>
          </a:p>
          <a:p>
            <a:pPr eaLnBrk="1" hangingPunct="1">
              <a:lnSpc>
                <a:spcPct val="125000"/>
              </a:lnSpc>
              <a:buFont typeface="Arial" panose="020B0604020202020204" pitchFamily="34" charset="0"/>
              <a:buNone/>
            </a:pPr>
            <a:r>
              <a:rPr lang="zh-CN" altLang="en-US" sz="1800"/>
              <a:t>       </a:t>
            </a:r>
            <a:r>
              <a:rPr lang="zh-CN" altLang="en-US" sz="2000" b="1">
                <a:solidFill>
                  <a:srgbClr val="0000FF"/>
                </a:solidFill>
                <a:ea typeface="方正粗黑宋简体" panose="02000000000000000000" pitchFamily="2" charset="-122"/>
              </a:rPr>
              <a:t>①  计时法</a:t>
            </a:r>
          </a:p>
          <a:p>
            <a:pPr eaLnBrk="1" hangingPunct="1">
              <a:lnSpc>
                <a:spcPct val="115000"/>
              </a:lnSpc>
              <a:spcBef>
                <a:spcPct val="0"/>
              </a:spcBef>
              <a:buFont typeface="Arial" panose="020B0604020202020204" pitchFamily="34" charset="0"/>
              <a:buNone/>
            </a:pPr>
            <a:r>
              <a:rPr lang="zh-CN" altLang="en-US" sz="1800"/>
              <a:t>　　        为每个页面设置一个</a:t>
            </a:r>
            <a:r>
              <a:rPr lang="zh-CN" altLang="en-US" sz="1800" b="1">
                <a:solidFill>
                  <a:srgbClr val="FF3300"/>
                </a:solidFill>
              </a:rPr>
              <a:t>访问时间计数器</a:t>
            </a:r>
            <a:r>
              <a:rPr lang="zh-CN" altLang="en-US" sz="1800"/>
              <a:t>，当一个页面被访问时，它的时间计数器恢复为0，而其它页面的时间计数器增加1。这样当页面置换时，就置换出时间计数器值最大的页面。</a:t>
            </a:r>
          </a:p>
          <a:p>
            <a:pPr eaLnBrk="1" hangingPunct="1">
              <a:lnSpc>
                <a:spcPct val="125000"/>
              </a:lnSpc>
              <a:buFont typeface="Arial" panose="020B0604020202020204" pitchFamily="34" charset="0"/>
              <a:buNone/>
            </a:pPr>
            <a:r>
              <a:rPr lang="zh-CN" altLang="en-US" sz="1800"/>
              <a:t>       </a:t>
            </a:r>
            <a:r>
              <a:rPr lang="zh-CN" altLang="en-US" sz="2000" b="1">
                <a:solidFill>
                  <a:srgbClr val="0000FF"/>
                </a:solidFill>
                <a:ea typeface="方正粗黑宋简体" panose="02000000000000000000" pitchFamily="2" charset="-122"/>
              </a:rPr>
              <a:t>② 堆栈法</a:t>
            </a:r>
          </a:p>
          <a:p>
            <a:pPr eaLnBrk="1" hangingPunct="1">
              <a:lnSpc>
                <a:spcPct val="115000"/>
              </a:lnSpc>
              <a:spcBef>
                <a:spcPct val="0"/>
              </a:spcBef>
              <a:buFont typeface="Arial" panose="020B0604020202020204" pitchFamily="34" charset="0"/>
              <a:buNone/>
            </a:pPr>
            <a:r>
              <a:rPr lang="zh-CN" altLang="en-US" sz="1800"/>
              <a:t>　　        </a:t>
            </a:r>
            <a:r>
              <a:rPr lang="zh-CN" altLang="en-US" sz="1800" b="1"/>
              <a:t>按照页面</a:t>
            </a:r>
            <a:r>
              <a:rPr lang="zh-CN" altLang="en-US" sz="1800" b="1">
                <a:solidFill>
                  <a:srgbClr val="FF3300"/>
                </a:solidFill>
                <a:ea typeface="方正粗黑宋简体" panose="02000000000000000000" pitchFamily="2" charset="-122"/>
              </a:rPr>
              <a:t>被访问的时间次序依次</a:t>
            </a:r>
            <a:r>
              <a:rPr lang="zh-CN" altLang="en-US" sz="1800" b="1"/>
              <a:t>将页面排列到堆栈中。最近被访问的页面置入</a:t>
            </a:r>
            <a:r>
              <a:rPr lang="zh-CN" altLang="en-US" sz="1800" b="1">
                <a:solidFill>
                  <a:srgbClr val="FF3300"/>
                </a:solidFill>
              </a:rPr>
              <a:t>栈顶</a:t>
            </a:r>
            <a:r>
              <a:rPr lang="zh-CN" altLang="en-US" sz="1800" b="1"/>
              <a:t>，其余页面依次下移，栈底的页面即为最近最久未用的页面，当页面置换时，就置换出栈底的页面。</a:t>
            </a:r>
          </a:p>
        </p:txBody>
      </p:sp>
      <p:sp>
        <p:nvSpPr>
          <p:cNvPr id="91141" name="Rectangle 2">
            <a:extLst>
              <a:ext uri="{FF2B5EF4-FFF2-40B4-BE49-F238E27FC236}">
                <a16:creationId xmlns:a16="http://schemas.microsoft.com/office/drawing/2014/main" id="{CD4E0F08-D6FA-4DE8-AEB5-6295A9299458}"/>
              </a:ext>
            </a:extLst>
          </p:cNvPr>
          <p:cNvSpPr>
            <a:spLocks noChangeArrowheads="1"/>
          </p:cNvSpPr>
          <p:nvPr/>
        </p:nvSpPr>
        <p:spPr bwMode="auto">
          <a:xfrm>
            <a:off x="2627313" y="0"/>
            <a:ext cx="46085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dirty="0">
                <a:ea typeface="华文中宋" panose="02010600040101010101" pitchFamily="2" charset="-122"/>
              </a:rPr>
              <a:t>7.4 </a:t>
            </a:r>
            <a:r>
              <a:rPr lang="zh-CN" altLang="en-US" dirty="0">
                <a:ea typeface="华文中宋" panose="02010600040101010101" pitchFamily="2" charset="-122"/>
              </a:rPr>
              <a:t>页面置换算法</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灯片编号占位符 5">
            <a:extLst>
              <a:ext uri="{FF2B5EF4-FFF2-40B4-BE49-F238E27FC236}">
                <a16:creationId xmlns:a16="http://schemas.microsoft.com/office/drawing/2014/main" id="{28F9C699-BE9D-4571-8CFF-0498E97488D7}"/>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BF266ED8-F490-40FA-B900-3226496E2CA9}" type="slidenum">
              <a:rPr lang="zh-CN" altLang="en-US" sz="1000">
                <a:solidFill>
                  <a:srgbClr val="000066"/>
                </a:solidFill>
                <a:latin typeface="Times New Roman" panose="02020603050405020304" pitchFamily="18" charset="0"/>
              </a:rPr>
              <a:pPr algn="r" eaLnBrk="1" hangingPunct="1"/>
              <a:t>118</a:t>
            </a:fld>
            <a:endParaRPr lang="en-US" altLang="zh-CN" sz="1000">
              <a:solidFill>
                <a:srgbClr val="000066"/>
              </a:solidFill>
              <a:latin typeface="Times New Roman" panose="02020603050405020304" pitchFamily="18" charset="0"/>
            </a:endParaRPr>
          </a:p>
        </p:txBody>
      </p:sp>
      <p:sp>
        <p:nvSpPr>
          <p:cNvPr id="92163" name="Rectangle 2">
            <a:extLst>
              <a:ext uri="{FF2B5EF4-FFF2-40B4-BE49-F238E27FC236}">
                <a16:creationId xmlns:a16="http://schemas.microsoft.com/office/drawing/2014/main" id="{DADB79B9-4F82-491A-89E3-72B5F9E432EA}"/>
              </a:ext>
            </a:extLst>
          </p:cNvPr>
          <p:cNvSpPr>
            <a:spLocks noGrp="1" noChangeArrowheads="1"/>
          </p:cNvSpPr>
          <p:nvPr>
            <p:ph type="title"/>
          </p:nvPr>
        </p:nvSpPr>
        <p:spPr>
          <a:xfrm>
            <a:off x="122238" y="1071563"/>
            <a:ext cx="8770937" cy="766762"/>
          </a:xfrm>
        </p:spPr>
        <p:txBody>
          <a:bodyPr/>
          <a:lstStyle/>
          <a:p>
            <a:pPr algn="l" eaLnBrk="1" hangingPunct="1">
              <a:lnSpc>
                <a:spcPct val="135000"/>
              </a:lnSpc>
            </a:pPr>
            <a:r>
              <a:rPr lang="en-US" altLang="zh-CN" sz="2400" b="0" dirty="0"/>
              <a:t>【</a:t>
            </a:r>
            <a:r>
              <a:rPr lang="zh-CN" altLang="en-US" sz="2400" b="0" dirty="0"/>
              <a:t>例</a:t>
            </a:r>
            <a:r>
              <a:rPr lang="en-US" altLang="zh-CN" sz="2400" b="0" dirty="0"/>
              <a:t>4-8】</a:t>
            </a:r>
            <a:r>
              <a:rPr lang="en-US" altLang="zh-CN" sz="2400" dirty="0"/>
              <a:t> </a:t>
            </a:r>
            <a:r>
              <a:rPr lang="zh-CN" altLang="en-US" sz="2400" dirty="0"/>
              <a:t>针对例</a:t>
            </a:r>
            <a:r>
              <a:rPr lang="en-US" altLang="zh-CN" sz="2400" dirty="0"/>
              <a:t>4-7</a:t>
            </a:r>
            <a:r>
              <a:rPr lang="zh-CN" altLang="en-US" sz="2400" dirty="0"/>
              <a:t>的内容，采用</a:t>
            </a:r>
            <a:r>
              <a:rPr lang="en-US" altLang="zh-CN" sz="2400" dirty="0"/>
              <a:t>LRU</a:t>
            </a:r>
            <a:r>
              <a:rPr lang="zh-CN" altLang="en-US" sz="2400" dirty="0"/>
              <a:t>置换算法，计算缺页中断次数和缺页中断率。</a:t>
            </a:r>
          </a:p>
        </p:txBody>
      </p:sp>
      <p:sp>
        <p:nvSpPr>
          <p:cNvPr id="92164" name="Rectangle 3">
            <a:extLst>
              <a:ext uri="{FF2B5EF4-FFF2-40B4-BE49-F238E27FC236}">
                <a16:creationId xmlns:a16="http://schemas.microsoft.com/office/drawing/2014/main" id="{ADA53338-316F-4B47-81BC-21FE2B4406FE}"/>
              </a:ext>
            </a:extLst>
          </p:cNvPr>
          <p:cNvSpPr>
            <a:spLocks noGrp="1" noChangeArrowheads="1"/>
          </p:cNvSpPr>
          <p:nvPr>
            <p:ph type="body" idx="1"/>
          </p:nvPr>
        </p:nvSpPr>
        <p:spPr>
          <a:xfrm>
            <a:off x="0" y="4724400"/>
            <a:ext cx="9144000" cy="1512888"/>
          </a:xfrm>
        </p:spPr>
        <p:txBody>
          <a:bodyPr/>
          <a:lstStyle/>
          <a:p>
            <a:pPr eaLnBrk="1" hangingPunct="1">
              <a:lnSpc>
                <a:spcPct val="150000"/>
              </a:lnSpc>
              <a:buFont typeface="Arial" panose="020B0604020202020204" pitchFamily="34" charset="0"/>
              <a:buNone/>
            </a:pPr>
            <a:r>
              <a:rPr lang="zh-CN" altLang="en-US" sz="1800" b="1"/>
              <a:t>       </a:t>
            </a:r>
            <a:r>
              <a:rPr lang="zh-CN" altLang="en-US" sz="2400" b="1" u="sng">
                <a:latin typeface="方正粗黑宋简体" panose="02000000000000000000" pitchFamily="2" charset="-122"/>
                <a:ea typeface="方正粗黑宋简体" panose="02000000000000000000" pitchFamily="2" charset="-122"/>
              </a:rPr>
              <a:t>打“</a:t>
            </a:r>
            <a:r>
              <a:rPr lang="zh-CN" altLang="en-US" sz="3600" b="1" u="sng">
                <a:solidFill>
                  <a:srgbClr val="FF0000"/>
                </a:solidFill>
                <a:latin typeface="方正粗黑宋简体" panose="02000000000000000000" pitchFamily="2" charset="-122"/>
                <a:ea typeface="方正粗黑宋简体" panose="02000000000000000000" pitchFamily="2" charset="-122"/>
              </a:rPr>
              <a:t>*</a:t>
            </a:r>
            <a:r>
              <a:rPr lang="zh-CN" altLang="en-US" sz="2400" b="1" u="sng">
                <a:latin typeface="方正粗黑宋简体" panose="02000000000000000000" pitchFamily="2" charset="-122"/>
                <a:ea typeface="方正粗黑宋简体" panose="02000000000000000000" pitchFamily="2" charset="-122"/>
              </a:rPr>
              <a:t>”表示是最近被访问的页面</a:t>
            </a:r>
            <a:r>
              <a:rPr lang="zh-CN" altLang="en-US" sz="2400" b="1"/>
              <a:t>，打</a:t>
            </a:r>
            <a:r>
              <a:rPr lang="zh-CN" altLang="en-US" sz="2400" b="1">
                <a:latin typeface="Arial" panose="020B0604020202020204" pitchFamily="34" charset="0"/>
              </a:rPr>
              <a:t>“</a:t>
            </a:r>
            <a:r>
              <a:rPr lang="zh-CN" altLang="en-US" sz="2400" b="1"/>
              <a:t>√</a:t>
            </a:r>
            <a:r>
              <a:rPr lang="zh-CN" altLang="en-US" sz="2400" b="1">
                <a:latin typeface="Arial" panose="020B0604020202020204" pitchFamily="34" charset="0"/>
              </a:rPr>
              <a:t>”</a:t>
            </a:r>
            <a:r>
              <a:rPr lang="zh-CN" altLang="en-US" sz="2400" b="1"/>
              <a:t>的表示发生了缺页中断，所以总的缺页中断次数为9次，</a:t>
            </a:r>
            <a:r>
              <a:rPr lang="zh-CN" altLang="en-US" sz="2400" b="1" u="sng">
                <a:solidFill>
                  <a:srgbClr val="FF0000"/>
                </a:solidFill>
                <a:latin typeface="微软雅黑" panose="020B0503020204020204" pitchFamily="34" charset="-122"/>
                <a:ea typeface="微软雅黑" panose="020B0503020204020204" pitchFamily="34" charset="-122"/>
              </a:rPr>
              <a:t>缺页中断率为9/13≈69.2%</a:t>
            </a:r>
            <a:r>
              <a:rPr lang="zh-CN" altLang="en-US" sz="2400" b="1"/>
              <a:t>。</a:t>
            </a:r>
          </a:p>
        </p:txBody>
      </p:sp>
      <p:sp>
        <p:nvSpPr>
          <p:cNvPr id="92165" name="Text Box 9">
            <a:extLst>
              <a:ext uri="{FF2B5EF4-FFF2-40B4-BE49-F238E27FC236}">
                <a16:creationId xmlns:a16="http://schemas.microsoft.com/office/drawing/2014/main" id="{CB1CD6F1-1202-454D-9CFA-FFCC935D486E}"/>
              </a:ext>
            </a:extLst>
          </p:cNvPr>
          <p:cNvSpPr txBox="1">
            <a:spLocks noChangeArrowheads="1"/>
          </p:cNvSpPr>
          <p:nvPr/>
        </p:nvSpPr>
        <p:spPr bwMode="auto">
          <a:xfrm>
            <a:off x="373063" y="2603500"/>
            <a:ext cx="5135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Arial" panose="020B0604020202020204" pitchFamily="34" charset="0"/>
              </a:rPr>
              <a:t>解答：</a:t>
            </a:r>
            <a:r>
              <a:rPr lang="zh-CN" altLang="en-US" sz="1800" b="0">
                <a:latin typeface="Arial" panose="020B0604020202020204" pitchFamily="34" charset="0"/>
              </a:rPr>
              <a:t>仍采用表格来描述页面置换过程。</a:t>
            </a:r>
          </a:p>
        </p:txBody>
      </p:sp>
      <p:pic>
        <p:nvPicPr>
          <p:cNvPr id="92166" name="Picture 70">
            <a:extLst>
              <a:ext uri="{FF2B5EF4-FFF2-40B4-BE49-F238E27FC236}">
                <a16:creationId xmlns:a16="http://schemas.microsoft.com/office/drawing/2014/main" id="{5F628785-F442-47EC-A40E-0EDE40F7D4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3136900"/>
            <a:ext cx="8770938"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7" name="Rectangle 2">
            <a:extLst>
              <a:ext uri="{FF2B5EF4-FFF2-40B4-BE49-F238E27FC236}">
                <a16:creationId xmlns:a16="http://schemas.microsoft.com/office/drawing/2014/main" id="{FF2354C1-B66F-4547-A360-4CD3C751D655}"/>
              </a:ext>
            </a:extLst>
          </p:cNvPr>
          <p:cNvSpPr>
            <a:spLocks noChangeArrowheads="1"/>
          </p:cNvSpPr>
          <p:nvPr/>
        </p:nvSpPr>
        <p:spPr bwMode="auto">
          <a:xfrm>
            <a:off x="2627313" y="0"/>
            <a:ext cx="46085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dirty="0">
                <a:ea typeface="华文中宋" panose="02010600040101010101" pitchFamily="2" charset="-122"/>
              </a:rPr>
              <a:t>7.4 </a:t>
            </a:r>
            <a:r>
              <a:rPr lang="zh-CN" altLang="en-US" dirty="0">
                <a:ea typeface="华文中宋" panose="02010600040101010101" pitchFamily="2" charset="-122"/>
              </a:rPr>
              <a:t>页面置换算法</a:t>
            </a:r>
          </a:p>
        </p:txBody>
      </p:sp>
      <p:sp>
        <p:nvSpPr>
          <p:cNvPr id="92168" name="Rectangle 72">
            <a:extLst>
              <a:ext uri="{FF2B5EF4-FFF2-40B4-BE49-F238E27FC236}">
                <a16:creationId xmlns:a16="http://schemas.microsoft.com/office/drawing/2014/main" id="{60AE19EB-EF85-4758-97EB-31EFBCE1D8BE}"/>
              </a:ext>
            </a:extLst>
          </p:cNvPr>
          <p:cNvSpPr>
            <a:spLocks noChangeArrowheads="1"/>
          </p:cNvSpPr>
          <p:nvPr/>
        </p:nvSpPr>
        <p:spPr bwMode="auto">
          <a:xfrm>
            <a:off x="1692275" y="2039938"/>
            <a:ext cx="6967538" cy="39528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5000"/>
              </a:lnSpc>
              <a:buFont typeface="Arial" panose="020B0604020202020204" pitchFamily="34" charset="0"/>
              <a:buNone/>
            </a:pPr>
            <a:r>
              <a:rPr lang="zh-CN" altLang="en-US" sz="1800" b="0" dirty="0">
                <a:latin typeface="Arial" panose="020B0604020202020204" pitchFamily="34" charset="0"/>
                <a:sym typeface="宋体" panose="02010600030101010101" pitchFamily="2" charset="-122"/>
              </a:rPr>
              <a:t>页面走向是：</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1</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4</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1</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5</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2</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3</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7</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r>
              <a:rPr lang="en-US" altLang="zh-CN" sz="2000" dirty="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6</a:t>
            </a:r>
            <a:r>
              <a:rPr lang="zh-CN" altLang="en-US" sz="2000" dirty="0">
                <a:solidFill>
                  <a:srgbClr val="0000FF"/>
                </a:solidFill>
                <a:latin typeface="微软雅黑" panose="020B0503020204020204" pitchFamily="34" charset="-122"/>
                <a:ea typeface="微软雅黑" panose="020B0503020204020204" pitchFamily="34" charset="-122"/>
                <a:sym typeface="宋体" panose="02010600030101010101" pitchFamily="2" charset="-122"/>
              </a:rPr>
              <a:t>。</a:t>
            </a:r>
          </a:p>
        </p:txBody>
      </p:sp>
      <p:sp>
        <p:nvSpPr>
          <p:cNvPr id="92169" name="矩形 1">
            <a:extLst>
              <a:ext uri="{FF2B5EF4-FFF2-40B4-BE49-F238E27FC236}">
                <a16:creationId xmlns:a16="http://schemas.microsoft.com/office/drawing/2014/main" id="{402ACD53-0AA2-4852-A7FB-F9961596DB8B}"/>
              </a:ext>
            </a:extLst>
          </p:cNvPr>
          <p:cNvSpPr>
            <a:spLocks noChangeArrowheads="1"/>
          </p:cNvSpPr>
          <p:nvPr/>
        </p:nvSpPr>
        <p:spPr bwMode="auto">
          <a:xfrm>
            <a:off x="44450" y="3203575"/>
            <a:ext cx="328613"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spcBef>
                <a:spcPct val="0"/>
              </a:spcBef>
              <a:buFontTx/>
              <a:buNone/>
            </a:pPr>
            <a:r>
              <a:rPr lang="en-US" altLang="zh-CN" sz="180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1</a:t>
            </a:r>
          </a:p>
          <a:p>
            <a:pPr eaLnBrk="1" hangingPunct="1">
              <a:lnSpc>
                <a:spcPct val="125000"/>
              </a:lnSpc>
              <a:spcBef>
                <a:spcPct val="0"/>
              </a:spcBef>
              <a:buFontTx/>
              <a:buNone/>
            </a:pPr>
            <a:r>
              <a:rPr lang="en-US" altLang="zh-CN" sz="1800">
                <a:solidFill>
                  <a:srgbClr val="0000FF"/>
                </a:solidFill>
                <a:latin typeface="微软雅黑" panose="020B0503020204020204" pitchFamily="34" charset="-122"/>
                <a:ea typeface="微软雅黑" panose="020B0503020204020204" pitchFamily="34" charset="-122"/>
                <a:sym typeface="Times New Roman" panose="02020603050405020304" pitchFamily="18" charset="0"/>
              </a:rPr>
              <a:t>2</a:t>
            </a:r>
          </a:p>
          <a:p>
            <a:pPr eaLnBrk="1" hangingPunct="1">
              <a:lnSpc>
                <a:spcPct val="125000"/>
              </a:lnSpc>
              <a:spcBef>
                <a:spcPct val="0"/>
              </a:spcBef>
              <a:buFontTx/>
              <a:buNone/>
            </a:pPr>
            <a:r>
              <a:rPr lang="en-US" altLang="zh-CN" sz="1800">
                <a:solidFill>
                  <a:srgbClr val="0000FF"/>
                </a:solidFill>
                <a:latin typeface="微软雅黑" panose="020B0503020204020204" pitchFamily="34" charset="-122"/>
                <a:ea typeface="微软雅黑" panose="020B0503020204020204" pitchFamily="34" charset="-122"/>
              </a:rPr>
              <a:t>3</a:t>
            </a:r>
            <a:endParaRPr lang="zh-CN" altLang="en-US" sz="1800">
              <a:solidFill>
                <a:srgbClr val="0000FF"/>
              </a:solidFill>
              <a:latin typeface="微软雅黑" panose="020B0503020204020204" pitchFamily="34" charset="-122"/>
              <a:ea typeface="微软雅黑" panose="020B0503020204020204" pitchFamily="34" charset="-122"/>
            </a:endParaRPr>
          </a:p>
        </p:txBody>
      </p:sp>
      <p:sp>
        <p:nvSpPr>
          <p:cNvPr id="92170" name="矩形 2">
            <a:extLst>
              <a:ext uri="{FF2B5EF4-FFF2-40B4-BE49-F238E27FC236}">
                <a16:creationId xmlns:a16="http://schemas.microsoft.com/office/drawing/2014/main" id="{1FCC6A81-5878-4EEE-919D-7A8DBC1B6F5C}"/>
              </a:ext>
            </a:extLst>
          </p:cNvPr>
          <p:cNvSpPr>
            <a:spLocks noChangeArrowheads="1"/>
          </p:cNvSpPr>
          <p:nvPr/>
        </p:nvSpPr>
        <p:spPr bwMode="auto">
          <a:xfrm>
            <a:off x="122238" y="4119563"/>
            <a:ext cx="920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800">
                <a:solidFill>
                  <a:srgbClr val="FF3300"/>
                </a:solidFill>
                <a:latin typeface="Arial" panose="020B0604020202020204" pitchFamily="34" charset="0"/>
              </a:rPr>
              <a:t>栈顶</a:t>
            </a:r>
            <a:endParaRPr lang="zh-CN" altLang="en-US" sz="1800">
              <a:latin typeface="Arial" panose="020B0604020202020204"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灯片编号占位符 5">
            <a:extLst>
              <a:ext uri="{FF2B5EF4-FFF2-40B4-BE49-F238E27FC236}">
                <a16:creationId xmlns:a16="http://schemas.microsoft.com/office/drawing/2014/main" id="{3B620CCD-F778-4FA5-B24A-9002FA52938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2851FF1-8B47-4348-A22A-F2CCBE0AC8C3}" type="slidenum">
              <a:rPr lang="zh-CN" altLang="en-US" sz="1000">
                <a:solidFill>
                  <a:srgbClr val="000066"/>
                </a:solidFill>
                <a:latin typeface="Times New Roman" panose="02020603050405020304" pitchFamily="18" charset="0"/>
              </a:rPr>
              <a:pPr algn="r" eaLnBrk="1" hangingPunct="1"/>
              <a:t>119</a:t>
            </a:fld>
            <a:endParaRPr lang="en-US" altLang="zh-CN" sz="1000">
              <a:solidFill>
                <a:srgbClr val="000066"/>
              </a:solidFill>
              <a:latin typeface="Times New Roman" panose="02020603050405020304" pitchFamily="18" charset="0"/>
            </a:endParaRPr>
          </a:p>
        </p:txBody>
      </p:sp>
      <p:sp>
        <p:nvSpPr>
          <p:cNvPr id="93187" name="Rectangle 3">
            <a:extLst>
              <a:ext uri="{FF2B5EF4-FFF2-40B4-BE49-F238E27FC236}">
                <a16:creationId xmlns:a16="http://schemas.microsoft.com/office/drawing/2014/main" id="{22A7C896-4575-415B-8609-984A0EB6D84D}"/>
              </a:ext>
            </a:extLst>
          </p:cNvPr>
          <p:cNvSpPr>
            <a:spLocks noGrp="1" noChangeArrowheads="1"/>
          </p:cNvSpPr>
          <p:nvPr>
            <p:ph type="body" idx="1"/>
          </p:nvPr>
        </p:nvSpPr>
        <p:spPr>
          <a:xfrm>
            <a:off x="0" y="836613"/>
            <a:ext cx="9144000" cy="5905500"/>
          </a:xfrm>
          <a:solidFill>
            <a:srgbClr val="FFFFFF"/>
          </a:solidFill>
        </p:spPr>
        <p:txBody>
          <a:bodyPr/>
          <a:lstStyle/>
          <a:p>
            <a:pPr eaLnBrk="1" hangingPunct="1">
              <a:lnSpc>
                <a:spcPct val="115000"/>
              </a:lnSpc>
              <a:buClr>
                <a:srgbClr val="FF3300"/>
              </a:buClr>
              <a:buFont typeface="Wingdings" panose="05000000000000000000" pitchFamily="2" charset="2"/>
              <a:buChar char="l"/>
            </a:pPr>
            <a:r>
              <a:rPr lang="zh-CN" altLang="en-US" sz="2000" b="1">
                <a:solidFill>
                  <a:srgbClr val="0000FF"/>
                </a:solidFill>
                <a:ea typeface="方正粗黑宋简体" panose="02000000000000000000" pitchFamily="2" charset="-122"/>
              </a:rPr>
              <a:t>（4）二次机会置换算法</a:t>
            </a:r>
            <a:r>
              <a:rPr lang="zh-CN" altLang="en-US" sz="2000" b="1">
                <a:solidFill>
                  <a:srgbClr val="0000FF"/>
                </a:solidFill>
                <a:latin typeface="方正粗黑宋简体" panose="02000000000000000000" pitchFamily="2" charset="-122"/>
                <a:ea typeface="方正粗黑宋简体" panose="02000000000000000000" pitchFamily="2" charset="-122"/>
              </a:rPr>
              <a:t>——</a:t>
            </a:r>
            <a:r>
              <a:rPr lang="zh-CN" altLang="en-US" sz="2000" b="1">
                <a:solidFill>
                  <a:srgbClr val="0000FF"/>
                </a:solidFill>
                <a:ea typeface="方正粗黑宋简体" panose="02000000000000000000" pitchFamily="2" charset="-122"/>
              </a:rPr>
              <a:t>SC（Second Chance）置换算法</a:t>
            </a:r>
          </a:p>
          <a:p>
            <a:pPr eaLnBrk="1" hangingPunct="1">
              <a:lnSpc>
                <a:spcPct val="115000"/>
              </a:lnSpc>
              <a:buFont typeface="Arial" panose="020B0604020202020204" pitchFamily="34" charset="0"/>
              <a:buNone/>
            </a:pPr>
            <a:r>
              <a:rPr lang="zh-CN" altLang="en-US" sz="1800"/>
              <a:t>　　　   本算法是</a:t>
            </a:r>
            <a:r>
              <a:rPr lang="zh-CN" altLang="en-US" sz="1800">
                <a:latin typeface="方正粗黑宋简体" panose="02000000000000000000" pitchFamily="2" charset="-122"/>
                <a:ea typeface="方正粗黑宋简体" panose="02000000000000000000" pitchFamily="2" charset="-122"/>
              </a:rPr>
              <a:t>对FIFO算法的改进</a:t>
            </a:r>
            <a:r>
              <a:rPr lang="zh-CN" altLang="en-US" sz="1800"/>
              <a:t>。FIFO算法可能会把经常使用的页面淘汰掉，从而造成页面频繁移入移出的现象。</a:t>
            </a:r>
            <a:r>
              <a:rPr lang="zh-CN" altLang="en-US" sz="1800" b="1">
                <a:latin typeface="方正粗黑宋简体" panose="02000000000000000000" pitchFamily="2" charset="-122"/>
                <a:ea typeface="方正粗黑宋简体" panose="02000000000000000000" pitchFamily="2" charset="-122"/>
              </a:rPr>
              <a:t>二次机会置换算法依据FIFO算法，同时考虑页表中每个页面的“访问位”</a:t>
            </a:r>
            <a:r>
              <a:rPr lang="zh-CN" altLang="en-US" sz="1800"/>
              <a:t>。</a:t>
            </a:r>
            <a:r>
              <a:rPr lang="zh-CN" altLang="en-US" sz="1800" b="1" u="sng">
                <a:solidFill>
                  <a:schemeClr val="folHlink"/>
                </a:solidFill>
                <a:latin typeface="Times New Roman" panose="02020603050405020304" pitchFamily="18" charset="0"/>
                <a:ea typeface="华文行楷" panose="02010800040101010101" pitchFamily="2" charset="-122"/>
              </a:rPr>
              <a:t>如果FIFO队列的队首页面的“访问位”为“0”，表示它在主存的时间长而且没有非被访问，则可以将它淘汰掉</a:t>
            </a:r>
            <a:r>
              <a:rPr lang="zh-CN" altLang="en-US" sz="1800" b="1">
                <a:solidFill>
                  <a:schemeClr val="folHlink"/>
                </a:solidFill>
                <a:latin typeface="Times New Roman" panose="02020603050405020304" pitchFamily="18" charset="0"/>
                <a:ea typeface="华文行楷" panose="02010800040101010101" pitchFamily="2" charset="-122"/>
              </a:rPr>
              <a:t>；</a:t>
            </a:r>
            <a:r>
              <a:rPr lang="zh-CN" altLang="en-US" sz="1800" b="1">
                <a:solidFill>
                  <a:schemeClr val="accent2"/>
                </a:solidFill>
                <a:latin typeface="Times New Roman" panose="02020603050405020304" pitchFamily="18" charset="0"/>
                <a:ea typeface="华文行楷" panose="02010800040101010101" pitchFamily="2" charset="-122"/>
              </a:rPr>
              <a:t>相反如果队首页面的“访问位”为“1”，表示它在主存的时间长但被访问过还有用，则把它的“访问位”置为“0”，并移到队尾，把它看成一个新调入的页面，再给它一次机会，重复此操作，直到找到一个在主存时间最长而又不被访问的页面，将它淘汰出去</a:t>
            </a:r>
            <a:r>
              <a:rPr lang="zh-CN" altLang="en-US" sz="1800" b="1">
                <a:solidFill>
                  <a:schemeClr val="folHlink"/>
                </a:solidFill>
                <a:latin typeface="Times New Roman" panose="02020603050405020304" pitchFamily="18" charset="0"/>
                <a:ea typeface="华文行楷" panose="02010800040101010101" pitchFamily="2" charset="-122"/>
              </a:rPr>
              <a:t>。</a:t>
            </a:r>
          </a:p>
          <a:p>
            <a:pPr eaLnBrk="1" hangingPunct="1">
              <a:lnSpc>
                <a:spcPct val="115000"/>
              </a:lnSpc>
              <a:spcBef>
                <a:spcPct val="60000"/>
              </a:spcBef>
              <a:buClr>
                <a:srgbClr val="FF3300"/>
              </a:buClr>
              <a:buFont typeface="Wingdings" panose="05000000000000000000" pitchFamily="2" charset="2"/>
              <a:buChar char="l"/>
            </a:pPr>
            <a:r>
              <a:rPr lang="zh-CN" altLang="en-US" sz="2000" b="1">
                <a:solidFill>
                  <a:srgbClr val="0000FF"/>
                </a:solidFill>
                <a:ea typeface="方正粗黑宋简体" panose="02000000000000000000" pitchFamily="2" charset="-122"/>
              </a:rPr>
              <a:t>（5）时钟（Clock）置换算法</a:t>
            </a:r>
          </a:p>
          <a:p>
            <a:pPr eaLnBrk="1" hangingPunct="1">
              <a:lnSpc>
                <a:spcPct val="115000"/>
              </a:lnSpc>
              <a:buFont typeface="Arial" panose="020B0604020202020204" pitchFamily="34" charset="0"/>
              <a:buNone/>
            </a:pPr>
            <a:r>
              <a:rPr lang="zh-CN" altLang="en-US" sz="1800"/>
              <a:t>　　        二次机会置换算法有一个</a:t>
            </a:r>
            <a:r>
              <a:rPr lang="zh-CN" altLang="en-US" sz="1800" b="1">
                <a:solidFill>
                  <a:srgbClr val="FF3300"/>
                </a:solidFill>
                <a:ea typeface="方正粗黑宋简体" panose="02000000000000000000" pitchFamily="2" charset="-122"/>
              </a:rPr>
              <a:t>缺点</a:t>
            </a:r>
            <a:r>
              <a:rPr lang="zh-CN" altLang="en-US" sz="1800"/>
              <a:t>是需要将访问位为1的页面移至队尾，这需要一定的开销。</a:t>
            </a:r>
            <a:r>
              <a:rPr lang="zh-CN" altLang="en-US" sz="1800" b="1">
                <a:solidFill>
                  <a:srgbClr val="FF3300"/>
                </a:solidFill>
                <a:ea typeface="方正粗黑宋简体" panose="02000000000000000000" pitchFamily="2" charset="-122"/>
              </a:rPr>
              <a:t>改进的方法</a:t>
            </a:r>
            <a:r>
              <a:rPr lang="zh-CN" altLang="en-US" sz="1800" b="1">
                <a:ea typeface="华文行楷" panose="02010800040101010101" pitchFamily="2" charset="-122"/>
              </a:rPr>
              <a:t>是采用</a:t>
            </a:r>
            <a:r>
              <a:rPr lang="zh-CN" altLang="en-US" sz="1800" b="1">
                <a:solidFill>
                  <a:srgbClr val="0000FF"/>
                </a:solidFill>
                <a:ea typeface="方正粗黑宋简体" panose="02000000000000000000" pitchFamily="2" charset="-122"/>
              </a:rPr>
              <a:t>环形链表</a:t>
            </a:r>
            <a:r>
              <a:rPr lang="zh-CN" altLang="en-US" sz="1800" b="1">
                <a:ea typeface="华文行楷" panose="02010800040101010101" pitchFamily="2" charset="-122"/>
              </a:rPr>
              <a:t>表示进程所访问的页面，引入一个指针指向最早进入主存的页面，这样只需移动指针来查找满足条件的页面</a:t>
            </a:r>
            <a:r>
              <a:rPr lang="zh-CN" altLang="en-US" sz="1800"/>
              <a:t>。</a:t>
            </a:r>
            <a:r>
              <a:rPr lang="zh-CN" altLang="en-US" sz="2000" b="1">
                <a:solidFill>
                  <a:schemeClr val="folHlink"/>
                </a:solidFill>
                <a:ea typeface="方正粗黑宋简体" panose="02000000000000000000" pitchFamily="2" charset="-122"/>
              </a:rPr>
              <a:t>首先检测指针所指向的页面，如果它的访问位为0，则淘汰该页，将新调入的页面插入此位置，并将指针前进一个位置；如果它的访问位为1，则将该位清除为0，并将指针前进一个位置，继续重复此操作，直到找到访问位为0的页面为止</a:t>
            </a:r>
            <a:r>
              <a:rPr lang="zh-CN" altLang="en-US" sz="1800"/>
              <a:t>。</a:t>
            </a:r>
            <a:r>
              <a:rPr lang="zh-CN" altLang="en-US" sz="1800" b="1">
                <a:ea typeface="华文行楷" panose="02010800040101010101" pitchFamily="2" charset="-122"/>
              </a:rPr>
              <a:t>因为指针在环形链表中移动就象表针在时钟表盘上转动一样，所以该方法</a:t>
            </a:r>
            <a:r>
              <a:rPr lang="zh-CN" altLang="en-US" sz="1800" b="1">
                <a:solidFill>
                  <a:srgbClr val="FF3300"/>
                </a:solidFill>
                <a:ea typeface="方正粗黑宋简体" panose="02000000000000000000" pitchFamily="2" charset="-122"/>
              </a:rPr>
              <a:t>取名为</a:t>
            </a:r>
            <a:r>
              <a:rPr lang="zh-CN" altLang="en-US" sz="1800" b="1" u="sng">
                <a:solidFill>
                  <a:srgbClr val="FF3300"/>
                </a:solidFill>
                <a:ea typeface="方正粗黑宋简体" panose="02000000000000000000" pitchFamily="2" charset="-122"/>
              </a:rPr>
              <a:t>时钟置换算法</a:t>
            </a:r>
            <a:r>
              <a:rPr lang="zh-CN" altLang="en-US" sz="1800" b="1">
                <a:ea typeface="华文行楷" panose="02010800040101010101" pitchFamily="2" charset="-122"/>
              </a:rPr>
              <a:t>。</a:t>
            </a:r>
          </a:p>
        </p:txBody>
      </p:sp>
      <p:sp>
        <p:nvSpPr>
          <p:cNvPr id="93188" name="Rectangle 2">
            <a:extLst>
              <a:ext uri="{FF2B5EF4-FFF2-40B4-BE49-F238E27FC236}">
                <a16:creationId xmlns:a16="http://schemas.microsoft.com/office/drawing/2014/main" id="{C7FC09DB-FCEF-42B0-9531-F9C3545D69C0}"/>
              </a:ext>
            </a:extLst>
          </p:cNvPr>
          <p:cNvSpPr>
            <a:spLocks noChangeArrowheads="1"/>
          </p:cNvSpPr>
          <p:nvPr/>
        </p:nvSpPr>
        <p:spPr bwMode="auto">
          <a:xfrm>
            <a:off x="2627313" y="0"/>
            <a:ext cx="46085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dirty="0">
                <a:ea typeface="华文中宋" panose="02010600040101010101" pitchFamily="2" charset="-122"/>
              </a:rPr>
              <a:t>7.4 </a:t>
            </a:r>
            <a:r>
              <a:rPr lang="zh-CN" altLang="en-US" dirty="0">
                <a:ea typeface="华文中宋" panose="02010600040101010101" pitchFamily="2" charset="-122"/>
              </a:rPr>
              <a:t>页面置换算法</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灯片编号占位符 5">
            <a:extLst>
              <a:ext uri="{FF2B5EF4-FFF2-40B4-BE49-F238E27FC236}">
                <a16:creationId xmlns:a16="http://schemas.microsoft.com/office/drawing/2014/main" id="{F70E83A1-A28B-464F-B338-1EB5BD05D5B0}"/>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D1A4D45E-AFA4-419F-A6F1-0F807BC5F75E}" type="slidenum">
              <a:rPr lang="zh-CN" altLang="en-US" sz="1000">
                <a:solidFill>
                  <a:srgbClr val="000066"/>
                </a:solidFill>
                <a:latin typeface="Times New Roman" panose="02020603050405020304" pitchFamily="18" charset="0"/>
              </a:rPr>
              <a:pPr algn="r" eaLnBrk="1" hangingPunct="1"/>
              <a:t>120</a:t>
            </a:fld>
            <a:endParaRPr lang="en-US" altLang="zh-CN" sz="1000">
              <a:solidFill>
                <a:srgbClr val="000066"/>
              </a:solidFill>
              <a:latin typeface="Times New Roman" panose="02020603050405020304" pitchFamily="18" charset="0"/>
            </a:endParaRPr>
          </a:p>
        </p:txBody>
      </p:sp>
      <p:sp>
        <p:nvSpPr>
          <p:cNvPr id="94211" name="Rectangle 3">
            <a:extLst>
              <a:ext uri="{FF2B5EF4-FFF2-40B4-BE49-F238E27FC236}">
                <a16:creationId xmlns:a16="http://schemas.microsoft.com/office/drawing/2014/main" id="{C3F0866D-3161-4D6E-A496-89A8895D9554}"/>
              </a:ext>
            </a:extLst>
          </p:cNvPr>
          <p:cNvSpPr>
            <a:spLocks noGrp="1" noChangeArrowheads="1"/>
          </p:cNvSpPr>
          <p:nvPr>
            <p:ph type="body" idx="1"/>
          </p:nvPr>
        </p:nvSpPr>
        <p:spPr>
          <a:xfrm>
            <a:off x="179388" y="188913"/>
            <a:ext cx="8785225" cy="1655762"/>
          </a:xfrm>
          <a:solidFill>
            <a:srgbClr val="FFFF00"/>
          </a:solidFill>
        </p:spPr>
        <p:txBody>
          <a:bodyPr/>
          <a:lstStyle/>
          <a:p>
            <a:r>
              <a:rPr lang="zh-CN" altLang="en-US" sz="1800" b="1"/>
              <a:t>为每⼀页设置⼀个访问位，再将内存中所有页⾯通过指针链接成⼀个循环队列。</a:t>
            </a:r>
            <a:r>
              <a:rPr lang="zh-CN" altLang="en-US" sz="1800" b="1">
                <a:solidFill>
                  <a:srgbClr val="FF3300"/>
                </a:solidFill>
              </a:rPr>
              <a:t>当某页被访问时，其访问位置</a:t>
            </a:r>
            <a:r>
              <a:rPr lang="en-US" altLang="zh-CN" sz="1800" b="1">
                <a:solidFill>
                  <a:srgbClr val="FF3300"/>
                </a:solidFill>
              </a:rPr>
              <a:t>1</a:t>
            </a:r>
            <a:r>
              <a:rPr lang="zh-CN" altLang="en-US" sz="1800" b="1">
                <a:solidFill>
                  <a:srgbClr val="FF3300"/>
                </a:solidFill>
              </a:rPr>
              <a:t>。</a:t>
            </a:r>
            <a:r>
              <a:rPr lang="zh-CN" altLang="en-US" sz="1800" b="1">
                <a:ea typeface="方正粗黑宋简体" panose="02000000000000000000" pitchFamily="2" charset="-122"/>
              </a:rPr>
              <a:t>在选择某⼀页淘汰时，只需检查页的访问位。</a:t>
            </a:r>
            <a:r>
              <a:rPr lang="zh-CN" altLang="en-US" sz="1800" b="1">
                <a:solidFill>
                  <a:schemeClr val="hlink"/>
                </a:solidFill>
                <a:latin typeface="方正粗黑宋简体" panose="02000000000000000000" pitchFamily="2" charset="-122"/>
                <a:ea typeface="方正粗黑宋简体" panose="02000000000000000000" pitchFamily="2" charset="-122"/>
              </a:rPr>
              <a:t>如果是</a:t>
            </a:r>
            <a:r>
              <a:rPr lang="en-US" altLang="zh-CN" sz="1800" b="1">
                <a:solidFill>
                  <a:schemeClr val="hlink"/>
                </a:solidFill>
                <a:latin typeface="方正粗黑宋简体" panose="02000000000000000000" pitchFamily="2" charset="-122"/>
                <a:ea typeface="方正粗黑宋简体" panose="02000000000000000000" pitchFamily="2" charset="-122"/>
              </a:rPr>
              <a:t>0</a:t>
            </a:r>
            <a:r>
              <a:rPr lang="zh-CN" altLang="en-US" sz="1800" b="1">
                <a:solidFill>
                  <a:schemeClr val="hlink"/>
                </a:solidFill>
                <a:latin typeface="方正粗黑宋简体" panose="02000000000000000000" pitchFamily="2" charset="-122"/>
                <a:ea typeface="方正粗黑宋简体" panose="02000000000000000000" pitchFamily="2" charset="-122"/>
              </a:rPr>
              <a:t>，就选择该页换出，若为</a:t>
            </a:r>
            <a:r>
              <a:rPr lang="en-US" altLang="zh-CN" sz="1800" b="1">
                <a:solidFill>
                  <a:schemeClr val="hlink"/>
                </a:solidFill>
                <a:latin typeface="方正粗黑宋简体" panose="02000000000000000000" pitchFamily="2" charset="-122"/>
                <a:ea typeface="方正粗黑宋简体" panose="02000000000000000000" pitchFamily="2" charset="-122"/>
              </a:rPr>
              <a:t>1</a:t>
            </a:r>
            <a:r>
              <a:rPr lang="zh-CN" altLang="en-US" sz="1800" b="1">
                <a:solidFill>
                  <a:schemeClr val="hlink"/>
                </a:solidFill>
                <a:latin typeface="方正粗黑宋简体" panose="02000000000000000000" pitchFamily="2" charset="-122"/>
                <a:ea typeface="方正粗黑宋简体" panose="02000000000000000000" pitchFamily="2" charset="-122"/>
              </a:rPr>
              <a:t>，则重新将他置</a:t>
            </a:r>
            <a:r>
              <a:rPr lang="en-US" altLang="zh-CN" sz="1800" b="1">
                <a:solidFill>
                  <a:schemeClr val="hlink"/>
                </a:solidFill>
                <a:latin typeface="方正粗黑宋简体" panose="02000000000000000000" pitchFamily="2" charset="-122"/>
                <a:ea typeface="方正粗黑宋简体" panose="02000000000000000000" pitchFamily="2" charset="-122"/>
              </a:rPr>
              <a:t>0</a:t>
            </a:r>
            <a:r>
              <a:rPr lang="zh-CN" altLang="en-US" sz="1800" b="1">
                <a:solidFill>
                  <a:schemeClr val="hlink"/>
                </a:solidFill>
                <a:latin typeface="方正粗黑宋简体" panose="02000000000000000000" pitchFamily="2" charset="-122"/>
                <a:ea typeface="方正粗黑宋简体" panose="02000000000000000000" pitchFamily="2" charset="-122"/>
              </a:rPr>
              <a:t>，暂不换出，给予该页第⼆次驻留内存的机会，再检查下⼀个页⾯。</a:t>
            </a:r>
            <a:r>
              <a:rPr lang="zh-CN" altLang="en-US" sz="1800" b="1"/>
              <a:t>当检查到队列中</a:t>
            </a:r>
            <a:r>
              <a:rPr lang="zh-CN" altLang="en-US" sz="1800" b="1">
                <a:solidFill>
                  <a:srgbClr val="FF3300"/>
                </a:solidFill>
                <a:ea typeface="方正粗黑宋简体" panose="02000000000000000000" pitchFamily="2" charset="-122"/>
              </a:rPr>
              <a:t>最后⼀个页⾯时</a:t>
            </a:r>
            <a:r>
              <a:rPr lang="zh-CN" altLang="en-US" sz="1800" b="1"/>
              <a:t>，若访问位仍为</a:t>
            </a:r>
            <a:r>
              <a:rPr lang="en-US" altLang="zh-CN" sz="1800" b="1"/>
              <a:t>1</a:t>
            </a:r>
            <a:r>
              <a:rPr lang="zh-CN" altLang="en-US" sz="1800" b="1"/>
              <a:t>，则</a:t>
            </a:r>
            <a:r>
              <a:rPr lang="zh-CN" altLang="en-US" sz="1800" b="1">
                <a:ea typeface="方正粗黑宋简体" panose="02000000000000000000" pitchFamily="2" charset="-122"/>
              </a:rPr>
              <a:t>再返回队⾸去检查第⼀个页⾯</a:t>
            </a:r>
            <a:r>
              <a:rPr lang="zh-CN" altLang="en-US" sz="1800" b="1"/>
              <a:t>。</a:t>
            </a:r>
          </a:p>
        </p:txBody>
      </p:sp>
      <p:pic>
        <p:nvPicPr>
          <p:cNvPr id="94212" name="Picture 4">
            <a:extLst>
              <a:ext uri="{FF2B5EF4-FFF2-40B4-BE49-F238E27FC236}">
                <a16:creationId xmlns:a16="http://schemas.microsoft.com/office/drawing/2014/main" id="{A845E46D-2444-4F47-B1E5-5E71D49E1E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949" t="38905" r="9407" b="3661"/>
          <a:stretch>
            <a:fillRect/>
          </a:stretch>
        </p:blipFill>
        <p:spPr bwMode="auto">
          <a:xfrm>
            <a:off x="395288" y="3109913"/>
            <a:ext cx="8569325" cy="374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3" name="Rectangle 5">
            <a:extLst>
              <a:ext uri="{FF2B5EF4-FFF2-40B4-BE49-F238E27FC236}">
                <a16:creationId xmlns:a16="http://schemas.microsoft.com/office/drawing/2014/main" id="{A73E9632-56AA-478A-902C-BAA9FA10783D}"/>
              </a:ext>
            </a:extLst>
          </p:cNvPr>
          <p:cNvSpPr>
            <a:spLocks noChangeArrowheads="1"/>
          </p:cNvSpPr>
          <p:nvPr/>
        </p:nvSpPr>
        <p:spPr bwMode="auto">
          <a:xfrm>
            <a:off x="179388" y="1830388"/>
            <a:ext cx="8785225" cy="137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200">
                <a:latin typeface="Arial" panose="020B0604020202020204" pitchFamily="34" charset="0"/>
              </a:rPr>
              <a:t>页⾯置换过程为例，访问的页⾯依次是</a:t>
            </a:r>
            <a:r>
              <a:rPr lang="en-US" altLang="zh-CN" sz="1200">
                <a:latin typeface="Arial" panose="020B0604020202020204" pitchFamily="34" charset="0"/>
              </a:rPr>
              <a:t>:1,2,3,4,1,2,5,1,2,3,4,5</a:t>
            </a:r>
            <a:r>
              <a:rPr lang="zh-CN" altLang="en-US" sz="1200">
                <a:latin typeface="Arial" panose="020B0604020202020204" pitchFamily="34" charset="0"/>
              </a:rPr>
              <a:t>。主存有</a:t>
            </a:r>
            <a:r>
              <a:rPr lang="en-US" altLang="zh-CN" sz="1200">
                <a:latin typeface="Arial" panose="020B0604020202020204" pitchFamily="34" charset="0"/>
              </a:rPr>
              <a:t>4</a:t>
            </a:r>
            <a:r>
              <a:rPr lang="zh-CN" altLang="en-US" sz="1200">
                <a:latin typeface="Arial" panose="020B0604020202020204" pitchFamily="34" charset="0"/>
              </a:rPr>
              <a:t>个空闲的帧，每个页⾯对应的结构为</a:t>
            </a:r>
            <a:r>
              <a:rPr lang="en-US" altLang="zh-CN" sz="1200">
                <a:latin typeface="Arial" panose="020B0604020202020204" pitchFamily="34" charset="0"/>
              </a:rPr>
              <a:t>(</a:t>
            </a:r>
            <a:r>
              <a:rPr lang="zh-CN" altLang="en-US" sz="1200">
                <a:latin typeface="Arial" panose="020B0604020202020204" pitchFamily="34" charset="0"/>
              </a:rPr>
              <a:t>页⾯号，使⽤位</a:t>
            </a:r>
            <a:r>
              <a:rPr lang="en-US" altLang="zh-CN" sz="1200">
                <a:latin typeface="Arial" panose="020B0604020202020204" pitchFamily="34" charset="0"/>
              </a:rPr>
              <a:t>)</a:t>
            </a:r>
            <a:r>
              <a:rPr lang="zh-CN" altLang="en-US" sz="1200">
                <a:latin typeface="Arial" panose="020B0604020202020204" pitchFamily="34" charset="0"/>
              </a:rPr>
              <a:t>。</a:t>
            </a:r>
          </a:p>
          <a:p>
            <a:pPr eaLnBrk="1" hangingPunct="1">
              <a:spcBef>
                <a:spcPct val="0"/>
              </a:spcBef>
              <a:buFontTx/>
              <a:buNone/>
            </a:pPr>
            <a:r>
              <a:rPr lang="en-US" altLang="zh-CN" sz="1200">
                <a:latin typeface="Arial" panose="020B0604020202020204" pitchFamily="34" charset="0"/>
              </a:rPr>
              <a:t>1. </a:t>
            </a:r>
            <a:r>
              <a:rPr lang="zh-CN" altLang="en-US" sz="1200">
                <a:latin typeface="Arial" panose="020B0604020202020204" pitchFamily="34" charset="0"/>
              </a:rPr>
              <a:t>最开始页⾯号</a:t>
            </a:r>
            <a:r>
              <a:rPr lang="en-US" altLang="zh-CN" sz="1200">
                <a:latin typeface="Arial" panose="020B0604020202020204" pitchFamily="34" charset="0"/>
              </a:rPr>
              <a:t>1</a:t>
            </a:r>
            <a:r>
              <a:rPr lang="zh-CN" altLang="en-US" sz="1200">
                <a:latin typeface="Arial" panose="020B0604020202020204" pitchFamily="34" charset="0"/>
              </a:rPr>
              <a:t>进⼊主存，主存⾥⾯有空闲的帧，将其使⽤位记成</a:t>
            </a:r>
            <a:r>
              <a:rPr lang="en-US" altLang="zh-CN" sz="1200">
                <a:latin typeface="Arial" panose="020B0604020202020204" pitchFamily="34" charset="0"/>
              </a:rPr>
              <a:t>1</a:t>
            </a:r>
            <a:r>
              <a:rPr lang="zh-CN" altLang="en-US" sz="1200">
                <a:latin typeface="Arial" panose="020B0604020202020204" pitchFamily="34" charset="0"/>
              </a:rPr>
              <a:t>，由于主存中之前没有页⾯</a:t>
            </a:r>
            <a:r>
              <a:rPr lang="en-US" altLang="zh-CN" sz="1200">
                <a:latin typeface="Arial" panose="020B0604020202020204" pitchFamily="34" charset="0"/>
              </a:rPr>
              <a:t>1</a:t>
            </a:r>
            <a:r>
              <a:rPr lang="zh-CN" altLang="en-US" sz="1200">
                <a:latin typeface="Arial" panose="020B0604020202020204" pitchFamily="34" charset="0"/>
              </a:rPr>
              <a:t>，所以会发⽣缺页中断。</a:t>
            </a:r>
          </a:p>
          <a:p>
            <a:pPr eaLnBrk="1" hangingPunct="1">
              <a:spcBef>
                <a:spcPct val="0"/>
              </a:spcBef>
              <a:buFontTx/>
              <a:buNone/>
            </a:pPr>
            <a:r>
              <a:rPr lang="en-US" altLang="zh-CN" sz="1200">
                <a:latin typeface="Arial" panose="020B0604020202020204" pitchFamily="34" charset="0"/>
              </a:rPr>
              <a:t>2. </a:t>
            </a:r>
            <a:r>
              <a:rPr lang="zh-CN" altLang="en-US" sz="1200">
                <a:latin typeface="Arial" panose="020B0604020202020204" pitchFamily="34" charset="0"/>
              </a:rPr>
              <a:t>同理随后的页⾯</a:t>
            </a:r>
            <a:r>
              <a:rPr lang="en-US" altLang="zh-CN" sz="1200">
                <a:latin typeface="Arial" panose="020B0604020202020204" pitchFamily="34" charset="0"/>
              </a:rPr>
              <a:t>2</a:t>
            </a:r>
            <a:r>
              <a:rPr lang="zh-CN" altLang="en-US" sz="1200">
                <a:latin typeface="Arial" panose="020B0604020202020204" pitchFamily="34" charset="0"/>
              </a:rPr>
              <a:t>，</a:t>
            </a:r>
            <a:r>
              <a:rPr lang="en-US" altLang="zh-CN" sz="1200">
                <a:latin typeface="Arial" panose="020B0604020202020204" pitchFamily="34" charset="0"/>
              </a:rPr>
              <a:t>3</a:t>
            </a:r>
            <a:r>
              <a:rPr lang="zh-CN" altLang="en-US" sz="1200">
                <a:latin typeface="Arial" panose="020B0604020202020204" pitchFamily="34" charset="0"/>
              </a:rPr>
              <a:t>，</a:t>
            </a:r>
            <a:r>
              <a:rPr lang="en-US" altLang="zh-CN" sz="1200">
                <a:latin typeface="Arial" panose="020B0604020202020204" pitchFamily="34" charset="0"/>
              </a:rPr>
              <a:t>4</a:t>
            </a:r>
            <a:r>
              <a:rPr lang="zh-CN" altLang="en-US" sz="1200">
                <a:latin typeface="Arial" panose="020B0604020202020204" pitchFamily="34" charset="0"/>
              </a:rPr>
              <a:t>进⼊主存，将其使⽤位记成</a:t>
            </a:r>
            <a:r>
              <a:rPr lang="en-US" altLang="zh-CN" sz="1200">
                <a:latin typeface="Arial" panose="020B0604020202020204" pitchFamily="34" charset="0"/>
              </a:rPr>
              <a:t>1</a:t>
            </a:r>
            <a:r>
              <a:rPr lang="zh-CN" altLang="en-US" sz="1200">
                <a:latin typeface="Arial" panose="020B0604020202020204" pitchFamily="34" charset="0"/>
              </a:rPr>
              <a:t>，发⽣缺页中断。</a:t>
            </a:r>
          </a:p>
          <a:p>
            <a:pPr eaLnBrk="1" hangingPunct="1">
              <a:spcBef>
                <a:spcPct val="0"/>
              </a:spcBef>
              <a:buFontTx/>
              <a:buNone/>
            </a:pPr>
            <a:r>
              <a:rPr lang="en-US" altLang="zh-CN" sz="1200">
                <a:latin typeface="Arial" panose="020B0604020202020204" pitchFamily="34" charset="0"/>
              </a:rPr>
              <a:t>3. </a:t>
            </a:r>
            <a:r>
              <a:rPr lang="zh-CN" altLang="en-US" sz="1200">
                <a:latin typeface="Arial" panose="020B0604020202020204" pitchFamily="34" charset="0"/>
              </a:rPr>
              <a:t>当之后的页⾯</a:t>
            </a:r>
            <a:r>
              <a:rPr lang="en-US" altLang="zh-CN" sz="1200">
                <a:latin typeface="Arial" panose="020B0604020202020204" pitchFamily="34" charset="0"/>
              </a:rPr>
              <a:t>1</a:t>
            </a:r>
            <a:r>
              <a:rPr lang="zh-CN" altLang="en-US" sz="1200">
                <a:latin typeface="Arial" panose="020B0604020202020204" pitchFamily="34" charset="0"/>
              </a:rPr>
              <a:t>，</a:t>
            </a:r>
            <a:r>
              <a:rPr lang="en-US" altLang="zh-CN" sz="1200">
                <a:latin typeface="Arial" panose="020B0604020202020204" pitchFamily="34" charset="0"/>
              </a:rPr>
              <a:t>2</a:t>
            </a:r>
            <a:r>
              <a:rPr lang="zh-CN" altLang="en-US" sz="1200">
                <a:latin typeface="Arial" panose="020B0604020202020204" pitchFamily="34" charset="0"/>
              </a:rPr>
              <a:t>进⼊主存时，由于页⾯</a:t>
            </a:r>
            <a:r>
              <a:rPr lang="en-US" altLang="zh-CN" sz="1200">
                <a:latin typeface="Arial" panose="020B0604020202020204" pitchFamily="34" charset="0"/>
              </a:rPr>
              <a:t>1,2</a:t>
            </a:r>
            <a:r>
              <a:rPr lang="zh-CN" altLang="en-US" sz="1200">
                <a:latin typeface="Arial" panose="020B0604020202020204" pitchFamily="34" charset="0"/>
              </a:rPr>
              <a:t>已经在主存中，不做处理。</a:t>
            </a:r>
          </a:p>
          <a:p>
            <a:pPr eaLnBrk="1" hangingPunct="1">
              <a:spcBef>
                <a:spcPct val="0"/>
              </a:spcBef>
              <a:buFontTx/>
              <a:buNone/>
            </a:pPr>
            <a:r>
              <a:rPr lang="en-US" altLang="zh-CN" sz="1200">
                <a:latin typeface="Arial" panose="020B0604020202020204" pitchFamily="34" charset="0"/>
              </a:rPr>
              <a:t>4. </a:t>
            </a:r>
            <a:r>
              <a:rPr lang="zh-CN" altLang="en-US" sz="1200">
                <a:latin typeface="Arial" panose="020B0604020202020204" pitchFamily="34" charset="0"/>
              </a:rPr>
              <a:t>当之后的页⾯</a:t>
            </a:r>
            <a:r>
              <a:rPr lang="en-US" altLang="zh-CN" sz="1200">
                <a:latin typeface="Arial" panose="020B0604020202020204" pitchFamily="34" charset="0"/>
              </a:rPr>
              <a:t>5</a:t>
            </a:r>
            <a:r>
              <a:rPr lang="zh-CN" altLang="en-US" sz="1200">
                <a:latin typeface="Arial" panose="020B0604020202020204" pitchFamily="34" charset="0"/>
              </a:rPr>
              <a:t>进⼊主存时，主存内没有空余的帧，这时候随着指针循环移动整个缓冲区，将之前页⾯的使⽤位全部清</a:t>
            </a:r>
            <a:r>
              <a:rPr lang="en-US" altLang="zh-CN" sz="1200">
                <a:latin typeface="Arial" panose="020B0604020202020204" pitchFamily="34" charset="0"/>
              </a:rPr>
              <a:t>0</a:t>
            </a:r>
            <a:r>
              <a:rPr lang="zh-CN" altLang="en-US" sz="1200">
                <a:latin typeface="Arial" panose="020B0604020202020204" pitchFamily="34" charset="0"/>
              </a:rPr>
              <a:t>，即这时候页⾯</a:t>
            </a:r>
            <a:r>
              <a:rPr lang="en-US" altLang="zh-CN" sz="1200">
                <a:latin typeface="Arial" panose="020B0604020202020204" pitchFamily="34" charset="0"/>
              </a:rPr>
              <a:t>1,2,3,4</a:t>
            </a:r>
            <a:r>
              <a:rPr lang="zh-CN" altLang="en-US" sz="1200">
                <a:latin typeface="Arial" panose="020B0604020202020204" pitchFamily="34" charset="0"/>
              </a:rPr>
              <a:t>对应的使⽤位全部为</a:t>
            </a:r>
            <a:r>
              <a:rPr lang="en-US" altLang="zh-CN" sz="1200">
                <a:latin typeface="Arial" panose="020B0604020202020204" pitchFamily="34" charset="0"/>
              </a:rPr>
              <a:t>0</a:t>
            </a:r>
            <a:r>
              <a:rPr lang="zh-CN" altLang="en-US" sz="1200">
                <a:latin typeface="Arial" panose="020B0604020202020204" pitchFamily="34" charset="0"/>
              </a:rPr>
              <a:t>，指针回到最初的位置，将页⾯</a:t>
            </a:r>
            <a:r>
              <a:rPr lang="en-US" altLang="zh-CN" sz="1200">
                <a:latin typeface="Arial" panose="020B0604020202020204" pitchFamily="34" charset="0"/>
              </a:rPr>
              <a:t>1</a:t>
            </a:r>
            <a:r>
              <a:rPr lang="zh-CN" altLang="en-US" sz="1200">
                <a:latin typeface="Arial" panose="020B0604020202020204" pitchFamily="34" charset="0"/>
              </a:rPr>
              <a:t>替换出去，页⾯</a:t>
            </a:r>
            <a:r>
              <a:rPr lang="en-US" altLang="zh-CN" sz="1200">
                <a:latin typeface="Arial" panose="020B0604020202020204" pitchFamily="34" charset="0"/>
              </a:rPr>
              <a:t>5</a:t>
            </a:r>
            <a:r>
              <a:rPr lang="zh-CN" altLang="en-US" sz="1200">
                <a:latin typeface="Arial" panose="020B0604020202020204" pitchFamily="34" charset="0"/>
              </a:rPr>
              <a:t>换⼊主存，同时使⽤位标记成</a:t>
            </a:r>
            <a:r>
              <a:rPr lang="en-US" altLang="zh-CN" sz="1200">
                <a:latin typeface="Arial" panose="020B0604020202020204" pitchFamily="34" charset="0"/>
              </a:rPr>
              <a:t>1</a:t>
            </a:r>
            <a:r>
              <a:rPr lang="zh-CN" altLang="en-US" sz="1200">
                <a:latin typeface="Arial" panose="020B0604020202020204" pitchFamily="34" charset="0"/>
              </a:rPr>
              <a:t>。以此类推，可知</a:t>
            </a:r>
            <a:r>
              <a:rPr lang="en-US" altLang="zh-CN" sz="1200">
                <a:latin typeface="Arial" panose="020B0604020202020204" pitchFamily="34" charset="0"/>
              </a:rPr>
              <a:t>CLOCK</a:t>
            </a:r>
            <a:r>
              <a:rPr lang="zh-CN" altLang="en-US" sz="1200">
                <a:latin typeface="Arial" panose="020B0604020202020204" pitchFamily="34" charset="0"/>
              </a:rPr>
              <a:t>共发⽣</a:t>
            </a:r>
            <a:r>
              <a:rPr lang="en-US" altLang="zh-CN" sz="1200">
                <a:latin typeface="Arial" panose="020B0604020202020204" pitchFamily="34" charset="0"/>
              </a:rPr>
              <a:t>10</a:t>
            </a:r>
            <a:r>
              <a:rPr lang="zh-CN" altLang="en-US" sz="1200">
                <a:latin typeface="Arial" panose="020B0604020202020204" pitchFamily="34" charset="0"/>
              </a:rPr>
              <a:t>次缺页中断。</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灯片编号占位符 5">
            <a:extLst>
              <a:ext uri="{FF2B5EF4-FFF2-40B4-BE49-F238E27FC236}">
                <a16:creationId xmlns:a16="http://schemas.microsoft.com/office/drawing/2014/main" id="{3C2E5D9D-A660-40A6-8CF5-E441F7A4D80D}"/>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56A5870-24F9-4348-BA04-14F3C9C87B94}" type="slidenum">
              <a:rPr lang="zh-CN" altLang="en-US" sz="1000">
                <a:solidFill>
                  <a:srgbClr val="000066"/>
                </a:solidFill>
                <a:latin typeface="Times New Roman" panose="02020603050405020304" pitchFamily="18" charset="0"/>
              </a:rPr>
              <a:pPr algn="r" eaLnBrk="1" hangingPunct="1"/>
              <a:t>121</a:t>
            </a:fld>
            <a:endParaRPr lang="en-US" altLang="zh-CN" sz="1000">
              <a:solidFill>
                <a:srgbClr val="000066"/>
              </a:solidFill>
              <a:latin typeface="Times New Roman" panose="02020603050405020304" pitchFamily="18" charset="0"/>
            </a:endParaRPr>
          </a:p>
        </p:txBody>
      </p:sp>
      <p:pic>
        <p:nvPicPr>
          <p:cNvPr id="95235" name="Picture 4">
            <a:extLst>
              <a:ext uri="{FF2B5EF4-FFF2-40B4-BE49-F238E27FC236}">
                <a16:creationId xmlns:a16="http://schemas.microsoft.com/office/drawing/2014/main" id="{9F624EBA-2B0A-495B-82DD-440BF095F36E}"/>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17949" t="38905" r="9407" b="3661"/>
          <a:stretch>
            <a:fillRect/>
          </a:stretch>
        </p:blipFill>
        <p:spPr bwMode="auto">
          <a:xfrm>
            <a:off x="431800" y="2997200"/>
            <a:ext cx="8569325" cy="37480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5236" name="Rectangle 5">
            <a:extLst>
              <a:ext uri="{FF2B5EF4-FFF2-40B4-BE49-F238E27FC236}">
                <a16:creationId xmlns:a16="http://schemas.microsoft.com/office/drawing/2014/main" id="{99A5B8FF-4584-47FC-8F29-30A586C6AA3C}"/>
              </a:ext>
            </a:extLst>
          </p:cNvPr>
          <p:cNvSpPr>
            <a:spLocks noChangeArrowheads="1"/>
          </p:cNvSpPr>
          <p:nvPr/>
        </p:nvSpPr>
        <p:spPr bwMode="auto">
          <a:xfrm>
            <a:off x="215900" y="279400"/>
            <a:ext cx="8785225" cy="2946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10000"/>
              </a:spcBef>
              <a:buFontTx/>
              <a:buNone/>
            </a:pPr>
            <a:r>
              <a:rPr lang="zh-CN" altLang="en-US" sz="1800">
                <a:latin typeface="Arial" panose="020B0604020202020204" pitchFamily="34" charset="0"/>
              </a:rPr>
              <a:t>页⾯置换过程：例，访问的页⾯依次是</a:t>
            </a:r>
            <a:r>
              <a:rPr lang="en-US" altLang="zh-CN" sz="1800">
                <a:latin typeface="Arial" panose="020B0604020202020204" pitchFamily="34" charset="0"/>
              </a:rPr>
              <a:t>:</a:t>
            </a:r>
            <a:r>
              <a:rPr lang="en-US" altLang="zh-CN" sz="1800">
                <a:solidFill>
                  <a:srgbClr val="FF0000"/>
                </a:solidFill>
                <a:latin typeface="微软雅黑" panose="020B0503020204020204" pitchFamily="34" charset="-122"/>
                <a:ea typeface="微软雅黑" panose="020B0503020204020204" pitchFamily="34" charset="-122"/>
              </a:rPr>
              <a:t>1,2,3,4,1,2,5,1,2,3,4,5</a:t>
            </a:r>
            <a:r>
              <a:rPr lang="zh-CN" altLang="en-US" sz="1800">
                <a:latin typeface="Arial" panose="020B0604020202020204" pitchFamily="34" charset="0"/>
              </a:rPr>
              <a:t>。主存有</a:t>
            </a:r>
            <a:r>
              <a:rPr lang="en-US" altLang="zh-CN" sz="1800">
                <a:solidFill>
                  <a:srgbClr val="FF0000"/>
                </a:solidFill>
                <a:latin typeface="微软雅黑" panose="020B0503020204020204" pitchFamily="34" charset="-122"/>
                <a:ea typeface="微软雅黑" panose="020B0503020204020204" pitchFamily="34" charset="-122"/>
              </a:rPr>
              <a:t>4</a:t>
            </a:r>
            <a:r>
              <a:rPr lang="zh-CN" altLang="en-US" sz="1800">
                <a:solidFill>
                  <a:srgbClr val="FF0000"/>
                </a:solidFill>
                <a:latin typeface="微软雅黑" panose="020B0503020204020204" pitchFamily="34" charset="-122"/>
                <a:ea typeface="微软雅黑" panose="020B0503020204020204" pitchFamily="34" charset="-122"/>
              </a:rPr>
              <a:t>个空闲</a:t>
            </a:r>
            <a:r>
              <a:rPr lang="zh-CN" altLang="en-US" sz="1800">
                <a:latin typeface="Arial" panose="020B0604020202020204" pitchFamily="34" charset="0"/>
              </a:rPr>
              <a:t>的帧，每个页⾯对应的结构为</a:t>
            </a:r>
            <a:r>
              <a:rPr lang="en-US" altLang="zh-CN" sz="1800">
                <a:latin typeface="Arial" panose="020B0604020202020204" pitchFamily="34" charset="0"/>
              </a:rPr>
              <a:t>(</a:t>
            </a:r>
            <a:r>
              <a:rPr lang="zh-CN" altLang="en-US" sz="1800">
                <a:latin typeface="Arial" panose="020B0604020202020204" pitchFamily="34" charset="0"/>
              </a:rPr>
              <a:t>页⾯号，使⽤位</a:t>
            </a:r>
            <a:r>
              <a:rPr lang="en-US" altLang="zh-CN" sz="1800">
                <a:latin typeface="Arial" panose="020B0604020202020204" pitchFamily="34" charset="0"/>
              </a:rPr>
              <a:t>)</a:t>
            </a:r>
            <a:r>
              <a:rPr lang="zh-CN" altLang="en-US" sz="1800">
                <a:latin typeface="Arial" panose="020B0604020202020204" pitchFamily="34" charset="0"/>
              </a:rPr>
              <a:t>。</a:t>
            </a:r>
          </a:p>
          <a:p>
            <a:pPr eaLnBrk="1" hangingPunct="1">
              <a:spcBef>
                <a:spcPct val="10000"/>
              </a:spcBef>
              <a:buFontTx/>
              <a:buNone/>
            </a:pPr>
            <a:r>
              <a:rPr lang="en-US" altLang="zh-CN" sz="1800">
                <a:latin typeface="Arial" panose="020B0604020202020204" pitchFamily="34" charset="0"/>
              </a:rPr>
              <a:t>1. </a:t>
            </a:r>
            <a:r>
              <a:rPr lang="zh-CN" altLang="en-US" sz="1800">
                <a:latin typeface="Arial" panose="020B0604020202020204" pitchFamily="34" charset="0"/>
              </a:rPr>
              <a:t>最开始页⾯号</a:t>
            </a:r>
            <a:r>
              <a:rPr lang="en-US" altLang="zh-CN" sz="1800">
                <a:latin typeface="Arial" panose="020B0604020202020204" pitchFamily="34" charset="0"/>
              </a:rPr>
              <a:t>1</a:t>
            </a:r>
            <a:r>
              <a:rPr lang="zh-CN" altLang="en-US" sz="1800">
                <a:latin typeface="Arial" panose="020B0604020202020204" pitchFamily="34" charset="0"/>
              </a:rPr>
              <a:t>进⼊主存，主存⾥⾯有空闲的帧，将其使⽤位记成</a:t>
            </a:r>
            <a:r>
              <a:rPr lang="en-US" altLang="zh-CN" sz="1800">
                <a:latin typeface="Arial" panose="020B0604020202020204" pitchFamily="34" charset="0"/>
              </a:rPr>
              <a:t>1</a:t>
            </a:r>
            <a:r>
              <a:rPr lang="zh-CN" altLang="en-US" sz="1800">
                <a:latin typeface="Arial" panose="020B0604020202020204" pitchFamily="34" charset="0"/>
              </a:rPr>
              <a:t>，由于主存中之前没有页⾯</a:t>
            </a:r>
            <a:r>
              <a:rPr lang="en-US" altLang="zh-CN" sz="1800">
                <a:latin typeface="Arial" panose="020B0604020202020204" pitchFamily="34" charset="0"/>
              </a:rPr>
              <a:t>1</a:t>
            </a:r>
            <a:r>
              <a:rPr lang="zh-CN" altLang="en-US" sz="1800">
                <a:latin typeface="Arial" panose="020B0604020202020204" pitchFamily="34" charset="0"/>
              </a:rPr>
              <a:t>，所以会发⽣缺页中断。</a:t>
            </a:r>
          </a:p>
          <a:p>
            <a:pPr eaLnBrk="1" hangingPunct="1">
              <a:spcBef>
                <a:spcPct val="10000"/>
              </a:spcBef>
              <a:buFontTx/>
              <a:buNone/>
            </a:pPr>
            <a:r>
              <a:rPr lang="en-US" altLang="zh-CN" sz="1800">
                <a:latin typeface="Arial" panose="020B0604020202020204" pitchFamily="34" charset="0"/>
              </a:rPr>
              <a:t>2. </a:t>
            </a:r>
            <a:r>
              <a:rPr lang="zh-CN" altLang="en-US" sz="1800">
                <a:latin typeface="Arial" panose="020B0604020202020204" pitchFamily="34" charset="0"/>
              </a:rPr>
              <a:t>同理随后的页⾯</a:t>
            </a:r>
            <a:r>
              <a:rPr lang="en-US" altLang="zh-CN" sz="1800">
                <a:latin typeface="Arial" panose="020B0604020202020204" pitchFamily="34" charset="0"/>
              </a:rPr>
              <a:t>2</a:t>
            </a:r>
            <a:r>
              <a:rPr lang="zh-CN" altLang="en-US" sz="1800">
                <a:latin typeface="Arial" panose="020B0604020202020204" pitchFamily="34" charset="0"/>
              </a:rPr>
              <a:t>，</a:t>
            </a:r>
            <a:r>
              <a:rPr lang="en-US" altLang="zh-CN" sz="1800">
                <a:latin typeface="Arial" panose="020B0604020202020204" pitchFamily="34" charset="0"/>
              </a:rPr>
              <a:t>3</a:t>
            </a:r>
            <a:r>
              <a:rPr lang="zh-CN" altLang="en-US" sz="1800">
                <a:latin typeface="Arial" panose="020B0604020202020204" pitchFamily="34" charset="0"/>
              </a:rPr>
              <a:t>，</a:t>
            </a:r>
            <a:r>
              <a:rPr lang="en-US" altLang="zh-CN" sz="1800">
                <a:latin typeface="Arial" panose="020B0604020202020204" pitchFamily="34" charset="0"/>
              </a:rPr>
              <a:t>4</a:t>
            </a:r>
            <a:r>
              <a:rPr lang="zh-CN" altLang="en-US" sz="1800">
                <a:latin typeface="Arial" panose="020B0604020202020204" pitchFamily="34" charset="0"/>
              </a:rPr>
              <a:t>进⼊主存，将其使⽤位记成</a:t>
            </a:r>
            <a:r>
              <a:rPr lang="en-US" altLang="zh-CN" sz="1800">
                <a:latin typeface="Arial" panose="020B0604020202020204" pitchFamily="34" charset="0"/>
              </a:rPr>
              <a:t>1</a:t>
            </a:r>
            <a:r>
              <a:rPr lang="zh-CN" altLang="en-US" sz="1800">
                <a:latin typeface="Arial" panose="020B0604020202020204" pitchFamily="34" charset="0"/>
              </a:rPr>
              <a:t>，发⽣缺页中断。</a:t>
            </a:r>
          </a:p>
          <a:p>
            <a:pPr eaLnBrk="1" hangingPunct="1">
              <a:spcBef>
                <a:spcPct val="10000"/>
              </a:spcBef>
              <a:buFontTx/>
              <a:buNone/>
            </a:pPr>
            <a:r>
              <a:rPr lang="en-US" altLang="zh-CN" sz="1800">
                <a:latin typeface="Arial" panose="020B0604020202020204" pitchFamily="34" charset="0"/>
              </a:rPr>
              <a:t>3. </a:t>
            </a:r>
            <a:r>
              <a:rPr lang="zh-CN" altLang="en-US" sz="1800">
                <a:latin typeface="Arial" panose="020B0604020202020204" pitchFamily="34" charset="0"/>
              </a:rPr>
              <a:t>当之后的页⾯</a:t>
            </a:r>
            <a:r>
              <a:rPr lang="en-US" altLang="zh-CN" sz="1800">
                <a:latin typeface="Arial" panose="020B0604020202020204" pitchFamily="34" charset="0"/>
              </a:rPr>
              <a:t>1</a:t>
            </a:r>
            <a:r>
              <a:rPr lang="zh-CN" altLang="en-US" sz="1800">
                <a:latin typeface="Arial" panose="020B0604020202020204" pitchFamily="34" charset="0"/>
              </a:rPr>
              <a:t>，</a:t>
            </a:r>
            <a:r>
              <a:rPr lang="en-US" altLang="zh-CN" sz="1800">
                <a:latin typeface="Arial" panose="020B0604020202020204" pitchFamily="34" charset="0"/>
              </a:rPr>
              <a:t>2</a:t>
            </a:r>
            <a:r>
              <a:rPr lang="zh-CN" altLang="en-US" sz="1800">
                <a:latin typeface="Arial" panose="020B0604020202020204" pitchFamily="34" charset="0"/>
              </a:rPr>
              <a:t>进⼊主存时，由于页⾯</a:t>
            </a:r>
            <a:r>
              <a:rPr lang="en-US" altLang="zh-CN" sz="1800">
                <a:latin typeface="Arial" panose="020B0604020202020204" pitchFamily="34" charset="0"/>
              </a:rPr>
              <a:t>1,2</a:t>
            </a:r>
            <a:r>
              <a:rPr lang="zh-CN" altLang="en-US" sz="1800">
                <a:latin typeface="Arial" panose="020B0604020202020204" pitchFamily="34" charset="0"/>
              </a:rPr>
              <a:t>已经在主存中，不做处理。</a:t>
            </a:r>
          </a:p>
          <a:p>
            <a:pPr eaLnBrk="1" hangingPunct="1">
              <a:spcBef>
                <a:spcPct val="10000"/>
              </a:spcBef>
              <a:buFontTx/>
              <a:buNone/>
            </a:pPr>
            <a:r>
              <a:rPr lang="en-US" altLang="zh-CN" sz="1800">
                <a:latin typeface="Arial" panose="020B0604020202020204" pitchFamily="34" charset="0"/>
              </a:rPr>
              <a:t>4. </a:t>
            </a:r>
            <a:r>
              <a:rPr lang="zh-CN" altLang="en-US" sz="1800">
                <a:solidFill>
                  <a:srgbClr val="FF0000"/>
                </a:solidFill>
                <a:latin typeface="微软雅黑" panose="020B0503020204020204" pitchFamily="34" charset="-122"/>
                <a:ea typeface="微软雅黑" panose="020B0503020204020204" pitchFamily="34" charset="-122"/>
              </a:rPr>
              <a:t>当之后的页⾯</a:t>
            </a:r>
            <a:r>
              <a:rPr lang="en-US" altLang="zh-CN" sz="1800">
                <a:solidFill>
                  <a:srgbClr val="FF0000"/>
                </a:solidFill>
                <a:latin typeface="微软雅黑" panose="020B0503020204020204" pitchFamily="34" charset="-122"/>
                <a:ea typeface="微软雅黑" panose="020B0503020204020204" pitchFamily="34" charset="-122"/>
              </a:rPr>
              <a:t>5</a:t>
            </a:r>
            <a:r>
              <a:rPr lang="zh-CN" altLang="en-US" sz="1800">
                <a:solidFill>
                  <a:srgbClr val="FF0000"/>
                </a:solidFill>
                <a:latin typeface="微软雅黑" panose="020B0503020204020204" pitchFamily="34" charset="-122"/>
                <a:ea typeface="微软雅黑" panose="020B0503020204020204" pitchFamily="34" charset="-122"/>
              </a:rPr>
              <a:t>进⼊主存时</a:t>
            </a:r>
            <a:r>
              <a:rPr lang="zh-CN" altLang="en-US" sz="1800">
                <a:latin typeface="Arial" panose="020B0604020202020204" pitchFamily="34" charset="0"/>
              </a:rPr>
              <a:t>，主存内没有空余的帧，这时候随着指针循环移动整个缓冲区，将之前页⾯的使⽤位全部清</a:t>
            </a:r>
            <a:r>
              <a:rPr lang="en-US" altLang="zh-CN" sz="1800">
                <a:latin typeface="Arial" panose="020B0604020202020204" pitchFamily="34" charset="0"/>
              </a:rPr>
              <a:t>0</a:t>
            </a:r>
            <a:r>
              <a:rPr lang="zh-CN" altLang="en-US" sz="1800">
                <a:latin typeface="Arial" panose="020B0604020202020204" pitchFamily="34" charset="0"/>
              </a:rPr>
              <a:t>，即</a:t>
            </a:r>
            <a:r>
              <a:rPr lang="zh-CN" altLang="en-US" sz="1800">
                <a:solidFill>
                  <a:srgbClr val="FF0000"/>
                </a:solidFill>
                <a:latin typeface="微软雅黑" panose="020B0503020204020204" pitchFamily="34" charset="-122"/>
                <a:ea typeface="微软雅黑" panose="020B0503020204020204" pitchFamily="34" charset="-122"/>
              </a:rPr>
              <a:t>这时候页⾯</a:t>
            </a:r>
            <a:r>
              <a:rPr lang="en-US" altLang="zh-CN" sz="1800">
                <a:solidFill>
                  <a:srgbClr val="FF0000"/>
                </a:solidFill>
                <a:latin typeface="微软雅黑" panose="020B0503020204020204" pitchFamily="34" charset="-122"/>
                <a:ea typeface="微软雅黑" panose="020B0503020204020204" pitchFamily="34" charset="-122"/>
              </a:rPr>
              <a:t>1,2,3,4</a:t>
            </a:r>
            <a:r>
              <a:rPr lang="zh-CN" altLang="en-US" sz="1800">
                <a:solidFill>
                  <a:srgbClr val="FF0000"/>
                </a:solidFill>
                <a:latin typeface="微软雅黑" panose="020B0503020204020204" pitchFamily="34" charset="-122"/>
                <a:ea typeface="微软雅黑" panose="020B0503020204020204" pitchFamily="34" charset="-122"/>
              </a:rPr>
              <a:t>对应的使⽤位全部为</a:t>
            </a:r>
            <a:r>
              <a:rPr lang="en-US" altLang="zh-CN" sz="1800">
                <a:solidFill>
                  <a:srgbClr val="FF0000"/>
                </a:solidFill>
                <a:latin typeface="微软雅黑" panose="020B0503020204020204" pitchFamily="34" charset="-122"/>
                <a:ea typeface="微软雅黑" panose="020B0503020204020204" pitchFamily="34" charset="-122"/>
              </a:rPr>
              <a:t>0</a:t>
            </a:r>
            <a:r>
              <a:rPr lang="zh-CN" altLang="en-US" sz="1800">
                <a:latin typeface="Arial" panose="020B0604020202020204" pitchFamily="34" charset="0"/>
              </a:rPr>
              <a:t>，</a:t>
            </a:r>
            <a:r>
              <a:rPr lang="zh-CN" altLang="en-US" sz="1800">
                <a:solidFill>
                  <a:srgbClr val="0000FF"/>
                </a:solidFill>
                <a:latin typeface="Arial" panose="020B0604020202020204" pitchFamily="34" charset="0"/>
                <a:ea typeface="微软雅黑" panose="020B0503020204020204" pitchFamily="34" charset="-122"/>
              </a:rPr>
              <a:t>指针回到最初的位置</a:t>
            </a:r>
            <a:r>
              <a:rPr lang="zh-CN" altLang="en-US" sz="1800">
                <a:latin typeface="Arial" panose="020B0604020202020204" pitchFamily="34" charset="0"/>
              </a:rPr>
              <a:t>，</a:t>
            </a:r>
            <a:r>
              <a:rPr lang="zh-CN" altLang="en-US" sz="1800">
                <a:latin typeface="微软雅黑" panose="020B0503020204020204" pitchFamily="34" charset="-122"/>
                <a:ea typeface="微软雅黑" panose="020B0503020204020204" pitchFamily="34" charset="-122"/>
              </a:rPr>
              <a:t>将页⾯</a:t>
            </a:r>
            <a:r>
              <a:rPr lang="en-US" altLang="zh-CN" sz="1800">
                <a:solidFill>
                  <a:srgbClr val="FF0000"/>
                </a:solidFill>
                <a:latin typeface="微软雅黑" panose="020B0503020204020204" pitchFamily="34" charset="-122"/>
                <a:ea typeface="微软雅黑" panose="020B0503020204020204" pitchFamily="34" charset="-122"/>
              </a:rPr>
              <a:t>1</a:t>
            </a:r>
            <a:r>
              <a:rPr lang="zh-CN" altLang="en-US" sz="1800">
                <a:latin typeface="微软雅黑" panose="020B0503020204020204" pitchFamily="34" charset="-122"/>
                <a:ea typeface="微软雅黑" panose="020B0503020204020204" pitchFamily="34" charset="-122"/>
              </a:rPr>
              <a:t>替换出去，页⾯</a:t>
            </a:r>
            <a:r>
              <a:rPr lang="en-US" altLang="zh-CN" sz="1800">
                <a:solidFill>
                  <a:srgbClr val="FF0000"/>
                </a:solidFill>
                <a:latin typeface="微软雅黑" panose="020B0503020204020204" pitchFamily="34" charset="-122"/>
                <a:ea typeface="微软雅黑" panose="020B0503020204020204" pitchFamily="34" charset="-122"/>
              </a:rPr>
              <a:t>5</a:t>
            </a:r>
            <a:r>
              <a:rPr lang="zh-CN" altLang="en-US" sz="1800">
                <a:latin typeface="微软雅黑" panose="020B0503020204020204" pitchFamily="34" charset="-122"/>
                <a:ea typeface="微软雅黑" panose="020B0503020204020204" pitchFamily="34" charset="-122"/>
              </a:rPr>
              <a:t>换⼊主存，同时使⽤位标记成</a:t>
            </a:r>
            <a:r>
              <a:rPr lang="en-US" altLang="zh-CN" sz="1800">
                <a:solidFill>
                  <a:srgbClr val="FF0000"/>
                </a:solidFill>
                <a:latin typeface="微软雅黑" panose="020B0503020204020204" pitchFamily="34" charset="-122"/>
                <a:ea typeface="微软雅黑" panose="020B0503020204020204" pitchFamily="34" charset="-122"/>
              </a:rPr>
              <a:t>1</a:t>
            </a:r>
            <a:r>
              <a:rPr lang="zh-CN" altLang="en-US" sz="1800">
                <a:latin typeface="Arial" panose="020B0604020202020204" pitchFamily="34" charset="0"/>
              </a:rPr>
              <a:t>。以此类推，可知</a:t>
            </a:r>
            <a:r>
              <a:rPr lang="en-US" altLang="zh-CN" sz="1800">
                <a:latin typeface="Arial" panose="020B0604020202020204" pitchFamily="34" charset="0"/>
              </a:rPr>
              <a:t>CLOCK</a:t>
            </a:r>
            <a:r>
              <a:rPr lang="zh-CN" altLang="en-US" sz="1800">
                <a:latin typeface="Arial" panose="020B0604020202020204" pitchFamily="34" charset="0"/>
              </a:rPr>
              <a:t>共发⽣</a:t>
            </a:r>
            <a:r>
              <a:rPr lang="en-US" altLang="zh-CN" sz="1800">
                <a:latin typeface="Arial" panose="020B0604020202020204" pitchFamily="34" charset="0"/>
              </a:rPr>
              <a:t>10</a:t>
            </a:r>
            <a:r>
              <a:rPr lang="zh-CN" altLang="en-US" sz="1800">
                <a:latin typeface="Arial" panose="020B0604020202020204" pitchFamily="34" charset="0"/>
              </a:rPr>
              <a:t>次缺页中断。</a:t>
            </a:r>
          </a:p>
        </p:txBody>
      </p:sp>
      <p:sp>
        <p:nvSpPr>
          <p:cNvPr id="95237" name="Rectangle 6">
            <a:extLst>
              <a:ext uri="{FF2B5EF4-FFF2-40B4-BE49-F238E27FC236}">
                <a16:creationId xmlns:a16="http://schemas.microsoft.com/office/drawing/2014/main" id="{17DB0165-DA8F-44D8-A3A5-AB64D6CC02B9}"/>
              </a:ext>
            </a:extLst>
          </p:cNvPr>
          <p:cNvSpPr>
            <a:spLocks noChangeArrowheads="1"/>
          </p:cNvSpPr>
          <p:nvPr/>
        </p:nvSpPr>
        <p:spPr bwMode="auto">
          <a:xfrm>
            <a:off x="6877050" y="3014663"/>
            <a:ext cx="869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800">
                <a:solidFill>
                  <a:schemeClr val="folHlink"/>
                </a:solidFill>
                <a:latin typeface="Arial" panose="020B0604020202020204" pitchFamily="34" charset="0"/>
                <a:ea typeface="微软雅黑" panose="020B0503020204020204" pitchFamily="34" charset="-122"/>
              </a:rPr>
              <a:t>页⾯号</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灯片编号占位符 5">
            <a:extLst>
              <a:ext uri="{FF2B5EF4-FFF2-40B4-BE49-F238E27FC236}">
                <a16:creationId xmlns:a16="http://schemas.microsoft.com/office/drawing/2014/main" id="{45AE194D-66C9-47E9-933E-EDCC81386E58}"/>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95A1F674-3491-47B9-9530-B7B4DE64C3BB}" type="slidenum">
              <a:rPr lang="zh-CN" altLang="en-US" sz="1000">
                <a:solidFill>
                  <a:srgbClr val="000066"/>
                </a:solidFill>
                <a:latin typeface="Times New Roman" panose="02020603050405020304" pitchFamily="18" charset="0"/>
              </a:rPr>
              <a:pPr algn="r" eaLnBrk="1" hangingPunct="1"/>
              <a:t>122</a:t>
            </a:fld>
            <a:endParaRPr lang="en-US" altLang="zh-CN" sz="1000">
              <a:solidFill>
                <a:srgbClr val="000066"/>
              </a:solidFill>
              <a:latin typeface="Times New Roman" panose="02020603050405020304" pitchFamily="18" charset="0"/>
            </a:endParaRPr>
          </a:p>
        </p:txBody>
      </p:sp>
      <p:sp>
        <p:nvSpPr>
          <p:cNvPr id="96259" name="Text Box 7">
            <a:extLst>
              <a:ext uri="{FF2B5EF4-FFF2-40B4-BE49-F238E27FC236}">
                <a16:creationId xmlns:a16="http://schemas.microsoft.com/office/drawing/2014/main" id="{618894CC-CD86-4B42-AC7B-027BD3839AE2}"/>
              </a:ext>
            </a:extLst>
          </p:cNvPr>
          <p:cNvSpPr txBox="1">
            <a:spLocks noChangeArrowheads="1"/>
          </p:cNvSpPr>
          <p:nvPr/>
        </p:nvSpPr>
        <p:spPr bwMode="auto">
          <a:xfrm>
            <a:off x="250825" y="1444625"/>
            <a:ext cx="5080000" cy="366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1800">
                <a:latin typeface="宋体" panose="02010600030101010101" pitchFamily="2" charset="-122"/>
                <a:sym typeface="宋体" panose="02010600030101010101" pitchFamily="2" charset="-122"/>
              </a:rPr>
              <a:t>CLOCK</a:t>
            </a:r>
            <a:r>
              <a:rPr lang="zh-CN" altLang="en-US" sz="1800">
                <a:latin typeface="宋体" panose="02010600030101010101" pitchFamily="2" charset="-122"/>
                <a:sym typeface="宋体" panose="02010600030101010101" pitchFamily="2" charset="-122"/>
              </a:rPr>
              <a:t>置换算法：</a:t>
            </a:r>
            <a:endParaRPr lang="zh-CN" altLang="en-US" sz="1800" b="0">
              <a:latin typeface="Arial" panose="020B0604020202020204" pitchFamily="34" charset="0"/>
            </a:endParaRPr>
          </a:p>
        </p:txBody>
      </p:sp>
      <p:pic>
        <p:nvPicPr>
          <p:cNvPr id="96260" name="Picture 121">
            <a:extLst>
              <a:ext uri="{FF2B5EF4-FFF2-40B4-BE49-F238E27FC236}">
                <a16:creationId xmlns:a16="http://schemas.microsoft.com/office/drawing/2014/main" id="{18A49FCE-87B8-43A0-AC8E-7444DD00ED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205038"/>
            <a:ext cx="813752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1" name="Rectangle 6">
            <a:extLst>
              <a:ext uri="{FF2B5EF4-FFF2-40B4-BE49-F238E27FC236}">
                <a16:creationId xmlns:a16="http://schemas.microsoft.com/office/drawing/2014/main" id="{D6DADA30-2A74-4CC3-9E79-2D3E595DDC6E}"/>
              </a:ext>
            </a:extLst>
          </p:cNvPr>
          <p:cNvSpPr>
            <a:spLocks noChangeArrowheads="1"/>
          </p:cNvSpPr>
          <p:nvPr/>
        </p:nvSpPr>
        <p:spPr bwMode="auto">
          <a:xfrm>
            <a:off x="14288" y="296863"/>
            <a:ext cx="9144000" cy="914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latin typeface="Arial" panose="020B0604020202020204" pitchFamily="34" charset="0"/>
                <a:sym typeface="黑体" panose="02010609060101010101" pitchFamily="49" charset="-122"/>
              </a:rPr>
              <a:t>【</a:t>
            </a:r>
            <a:r>
              <a:rPr lang="zh-CN" altLang="en-US" sz="1800" dirty="0">
                <a:latin typeface="Arial" panose="020B0604020202020204" pitchFamily="34" charset="0"/>
                <a:sym typeface="黑体" panose="02010609060101010101" pitchFamily="49" charset="-122"/>
              </a:rPr>
              <a:t>例</a:t>
            </a:r>
            <a:r>
              <a:rPr lang="en-US" altLang="zh-CN" sz="1800" dirty="0">
                <a:latin typeface="Arial" panose="020B0604020202020204" pitchFamily="34" charset="0"/>
                <a:sym typeface="Arial" panose="020B0604020202020204" pitchFamily="34" charset="0"/>
              </a:rPr>
              <a:t>4-9</a:t>
            </a:r>
            <a:r>
              <a:rPr lang="en-US" altLang="zh-CN" sz="1800" dirty="0">
                <a:latin typeface="Arial" panose="020B0604020202020204" pitchFamily="34" charset="0"/>
                <a:sym typeface="黑体" panose="02010609060101010101" pitchFamily="49" charset="-122"/>
              </a:rPr>
              <a:t>】</a:t>
            </a:r>
            <a:r>
              <a:rPr lang="en-US" altLang="zh-CN" sz="1800" dirty="0">
                <a:latin typeface="Arial" panose="020B0604020202020204" pitchFamily="34" charset="0"/>
                <a:sym typeface="宋体" panose="02010600030101010101" pitchFamily="2" charset="-122"/>
              </a:rPr>
              <a:t> </a:t>
            </a:r>
            <a:r>
              <a:rPr lang="zh-CN" altLang="en-US" sz="1800" dirty="0">
                <a:latin typeface="Arial" panose="020B0604020202020204" pitchFamily="34" charset="0"/>
                <a:sym typeface="宋体" panose="02010600030101010101" pitchFamily="2" charset="-122"/>
              </a:rPr>
              <a:t>现有作业的页面访问序列为：</a:t>
            </a:r>
            <a:r>
              <a:rPr lang="en-US" altLang="zh-CN" sz="1800" dirty="0">
                <a:solidFill>
                  <a:srgbClr val="FF0000"/>
                </a:solidFill>
                <a:latin typeface="Arial" panose="020B0604020202020204" pitchFamily="34" charset="0"/>
                <a:sym typeface="Times New Roman" panose="02020603050405020304" pitchFamily="18" charset="0"/>
              </a:rPr>
              <a:t>6</a:t>
            </a:r>
            <a:r>
              <a:rPr lang="zh-CN" altLang="en-US" sz="1800" dirty="0">
                <a:solidFill>
                  <a:srgbClr val="FF0000"/>
                </a:solidFill>
                <a:latin typeface="Arial" panose="020B0604020202020204" pitchFamily="34" charset="0"/>
                <a:sym typeface="宋体" panose="02010600030101010101" pitchFamily="2" charset="-122"/>
              </a:rPr>
              <a:t>、</a:t>
            </a:r>
            <a:r>
              <a:rPr lang="en-US" altLang="zh-CN" sz="1800" dirty="0">
                <a:solidFill>
                  <a:srgbClr val="FF0000"/>
                </a:solidFill>
                <a:latin typeface="Arial" panose="020B0604020202020204" pitchFamily="34" charset="0"/>
                <a:sym typeface="Times New Roman" panose="02020603050405020304" pitchFamily="18" charset="0"/>
              </a:rPr>
              <a:t>7</a:t>
            </a:r>
            <a:r>
              <a:rPr lang="zh-CN" altLang="en-US" sz="1800" dirty="0">
                <a:solidFill>
                  <a:srgbClr val="FF0000"/>
                </a:solidFill>
                <a:latin typeface="Arial" panose="020B0604020202020204" pitchFamily="34" charset="0"/>
                <a:sym typeface="宋体" panose="02010600030101010101" pitchFamily="2" charset="-122"/>
              </a:rPr>
              <a:t>、</a:t>
            </a:r>
            <a:r>
              <a:rPr lang="en-US" altLang="zh-CN" sz="1800" dirty="0">
                <a:solidFill>
                  <a:srgbClr val="FF0000"/>
                </a:solidFill>
                <a:latin typeface="Arial" panose="020B0604020202020204" pitchFamily="34" charset="0"/>
                <a:sym typeface="Times New Roman" panose="02020603050405020304" pitchFamily="18" charset="0"/>
              </a:rPr>
              <a:t>6</a:t>
            </a:r>
            <a:r>
              <a:rPr lang="zh-CN" altLang="en-US" sz="1800" dirty="0">
                <a:latin typeface="Arial" panose="020B0604020202020204" pitchFamily="34" charset="0"/>
                <a:sym typeface="宋体" panose="02010600030101010101" pitchFamily="2" charset="-122"/>
              </a:rPr>
              <a:t>、</a:t>
            </a:r>
            <a:r>
              <a:rPr lang="en-US" altLang="zh-CN" sz="1800" dirty="0">
                <a:solidFill>
                  <a:srgbClr val="0000FF"/>
                </a:solidFill>
                <a:latin typeface="Arial" panose="020B0604020202020204" pitchFamily="34" charset="0"/>
                <a:sym typeface="Times New Roman" panose="02020603050405020304" pitchFamily="18" charset="0"/>
              </a:rPr>
              <a:t>5</a:t>
            </a:r>
            <a:r>
              <a:rPr lang="zh-CN" altLang="en-US" sz="1800" dirty="0">
                <a:latin typeface="Arial" panose="020B0604020202020204" pitchFamily="34" charset="0"/>
                <a:sym typeface="宋体" panose="02010600030101010101" pitchFamily="2" charset="-122"/>
              </a:rPr>
              <a:t>、</a:t>
            </a:r>
            <a:r>
              <a:rPr lang="en-US" altLang="zh-CN" sz="1800" dirty="0">
                <a:solidFill>
                  <a:srgbClr val="FF0000"/>
                </a:solidFill>
                <a:latin typeface="Arial" panose="020B0604020202020204" pitchFamily="34" charset="0"/>
                <a:sym typeface="Times New Roman" panose="02020603050405020304" pitchFamily="18" charset="0"/>
              </a:rPr>
              <a:t>9</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6</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8</a:t>
            </a:r>
            <a:r>
              <a:rPr lang="zh-CN" altLang="en-US" sz="1800" dirty="0">
                <a:latin typeface="Arial" panose="020B0604020202020204" pitchFamily="34" charset="0"/>
                <a:sym typeface="宋体" panose="02010600030101010101" pitchFamily="2" charset="-122"/>
              </a:rPr>
              <a:t>、</a:t>
            </a:r>
            <a:r>
              <a:rPr lang="en-US" altLang="zh-CN" sz="1800" dirty="0">
                <a:solidFill>
                  <a:srgbClr val="FF0000"/>
                </a:solidFill>
                <a:latin typeface="Arial" panose="020B0604020202020204" pitchFamily="34" charset="0"/>
                <a:sym typeface="Times New Roman" panose="02020603050405020304" pitchFamily="18" charset="0"/>
              </a:rPr>
              <a:t>9</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7</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6</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9</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6</a:t>
            </a:r>
            <a:r>
              <a:rPr lang="zh-CN" altLang="en-US" sz="1800" dirty="0">
                <a:latin typeface="Arial" panose="020B0604020202020204" pitchFamily="34" charset="0"/>
                <a:sym typeface="宋体" panose="02010600030101010101" pitchFamily="2" charset="-122"/>
              </a:rPr>
              <a:t>，系统分配</a:t>
            </a:r>
            <a:r>
              <a:rPr lang="en-US" altLang="zh-CN" sz="1800" dirty="0">
                <a:latin typeface="Arial" panose="020B0604020202020204" pitchFamily="34" charset="0"/>
                <a:sym typeface="Times New Roman" panose="02020603050405020304" pitchFamily="18" charset="0"/>
              </a:rPr>
              <a:t>3</a:t>
            </a:r>
            <a:r>
              <a:rPr lang="zh-CN" altLang="en-US" sz="1800" dirty="0">
                <a:latin typeface="Arial" panose="020B0604020202020204" pitchFamily="34" charset="0"/>
                <a:sym typeface="宋体" panose="02010600030101010101" pitchFamily="2" charset="-122"/>
              </a:rPr>
              <a:t>个主存块，试分别用</a:t>
            </a:r>
            <a:r>
              <a:rPr lang="en-US" altLang="zh-CN" sz="1800" dirty="0">
                <a:latin typeface="Arial" panose="020B0604020202020204" pitchFamily="34" charset="0"/>
                <a:sym typeface="Times New Roman" panose="02020603050405020304" pitchFamily="18" charset="0"/>
              </a:rPr>
              <a:t>OPT</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FIFO</a:t>
            </a:r>
            <a:r>
              <a:rPr lang="zh-CN" altLang="en-US" sz="1800" dirty="0">
                <a:latin typeface="Arial" panose="020B0604020202020204" pitchFamily="34" charset="0"/>
                <a:sym typeface="宋体" panose="02010600030101010101" pitchFamily="2" charset="-122"/>
              </a:rPr>
              <a:t>、</a:t>
            </a:r>
            <a:r>
              <a:rPr lang="en-US" altLang="zh-CN" sz="1800" dirty="0">
                <a:latin typeface="Arial" panose="020B0604020202020204" pitchFamily="34" charset="0"/>
                <a:sym typeface="Times New Roman" panose="02020603050405020304" pitchFamily="18" charset="0"/>
              </a:rPr>
              <a:t>LRU</a:t>
            </a:r>
            <a:r>
              <a:rPr lang="zh-CN" altLang="en-US" sz="1800" dirty="0">
                <a:latin typeface="Arial" panose="020B0604020202020204" pitchFamily="34" charset="0"/>
                <a:sym typeface="宋体" panose="02010600030101010101" pitchFamily="2" charset="-122"/>
              </a:rPr>
              <a:t>和</a:t>
            </a:r>
            <a:r>
              <a:rPr lang="en-US" altLang="zh-CN" sz="1800" dirty="0">
                <a:latin typeface="Arial" panose="020B0604020202020204" pitchFamily="34" charset="0"/>
                <a:sym typeface="Times New Roman" panose="02020603050405020304" pitchFamily="18" charset="0"/>
              </a:rPr>
              <a:t>CLOCK</a:t>
            </a:r>
            <a:r>
              <a:rPr lang="zh-CN" altLang="en-US" sz="1800" dirty="0">
                <a:latin typeface="Arial" panose="020B0604020202020204" pitchFamily="34" charset="0"/>
                <a:sym typeface="宋体" panose="02010600030101010101" pitchFamily="2" charset="-122"/>
              </a:rPr>
              <a:t>页面置换算法计算缺页中断次数和缺页中断率。</a:t>
            </a:r>
          </a:p>
        </p:txBody>
      </p:sp>
      <p:sp>
        <p:nvSpPr>
          <p:cNvPr id="96262" name="Rectangle 7">
            <a:extLst>
              <a:ext uri="{FF2B5EF4-FFF2-40B4-BE49-F238E27FC236}">
                <a16:creationId xmlns:a16="http://schemas.microsoft.com/office/drawing/2014/main" id="{5AE2FD36-8F68-41D2-A867-8DA0FC4DB616}"/>
              </a:ext>
            </a:extLst>
          </p:cNvPr>
          <p:cNvSpPr>
            <a:spLocks noChangeArrowheads="1"/>
          </p:cNvSpPr>
          <p:nvPr/>
        </p:nvSpPr>
        <p:spPr bwMode="auto">
          <a:xfrm>
            <a:off x="860425" y="1838325"/>
            <a:ext cx="767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a:solidFill>
                  <a:srgbClr val="FF0000"/>
                </a:solidFill>
                <a:latin typeface="Arial" panose="020B0604020202020204" pitchFamily="34" charset="0"/>
                <a:sym typeface="Times New Roman" panose="02020603050405020304" pitchFamily="18" charset="0"/>
              </a:rPr>
              <a:t>6</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7</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6</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5</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9</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6</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8</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9</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7</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6</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9</a:t>
            </a:r>
            <a:r>
              <a:rPr lang="zh-CN" altLang="en-US" sz="1800">
                <a:solidFill>
                  <a:srgbClr val="FF0000"/>
                </a:solidFill>
                <a:latin typeface="Arial" panose="020B0604020202020204" pitchFamily="34" charset="0"/>
                <a:sym typeface="宋体" panose="02010600030101010101" pitchFamily="2" charset="-122"/>
              </a:rPr>
              <a:t>       </a:t>
            </a:r>
            <a:r>
              <a:rPr lang="en-US" altLang="zh-CN" sz="1800">
                <a:solidFill>
                  <a:srgbClr val="FF0000"/>
                </a:solidFill>
                <a:latin typeface="Arial" panose="020B0604020202020204" pitchFamily="34" charset="0"/>
                <a:sym typeface="Times New Roman" panose="02020603050405020304" pitchFamily="18" charset="0"/>
              </a:rPr>
              <a:t>6</a:t>
            </a:r>
            <a:r>
              <a:rPr lang="zh-CN" altLang="en-US" sz="1800">
                <a:solidFill>
                  <a:srgbClr val="FF0000"/>
                </a:solidFill>
                <a:latin typeface="Arial" panose="020B0604020202020204" pitchFamily="34" charset="0"/>
                <a:sym typeface="宋体" panose="02010600030101010101" pitchFamily="2" charset="-122"/>
              </a:rPr>
              <a:t> </a:t>
            </a:r>
          </a:p>
        </p:txBody>
      </p:sp>
      <p:sp>
        <p:nvSpPr>
          <p:cNvPr id="96263" name="AutoShape 8">
            <a:extLst>
              <a:ext uri="{FF2B5EF4-FFF2-40B4-BE49-F238E27FC236}">
                <a16:creationId xmlns:a16="http://schemas.microsoft.com/office/drawing/2014/main" id="{E59B82D2-FC7C-4E0D-8616-6C26AB9471CA}"/>
              </a:ext>
            </a:extLst>
          </p:cNvPr>
          <p:cNvSpPr>
            <a:spLocks noChangeArrowheads="1"/>
          </p:cNvSpPr>
          <p:nvPr/>
        </p:nvSpPr>
        <p:spPr bwMode="auto">
          <a:xfrm rot="10800000">
            <a:off x="2916238" y="3716338"/>
            <a:ext cx="360362" cy="496887"/>
          </a:xfrm>
          <a:prstGeom prst="upArrow">
            <a:avLst>
              <a:gd name="adj1" fmla="val 50000"/>
              <a:gd name="adj2" fmla="val 34471"/>
            </a:avLst>
          </a:prstGeom>
          <a:solidFill>
            <a:schemeClr val="accent1"/>
          </a:solidFill>
          <a:ln w="9525">
            <a:solidFill>
              <a:schemeClr val="tx1"/>
            </a:solidFill>
            <a:miter lim="800000"/>
            <a:headEnd/>
            <a:tailEnd/>
          </a:ln>
        </p:spPr>
        <p:txBody>
          <a:bodyPr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96264" name="Rectangle 9">
            <a:extLst>
              <a:ext uri="{FF2B5EF4-FFF2-40B4-BE49-F238E27FC236}">
                <a16:creationId xmlns:a16="http://schemas.microsoft.com/office/drawing/2014/main" id="{F4A3D9D3-4F57-424D-9925-F04A91CC71F3}"/>
              </a:ext>
            </a:extLst>
          </p:cNvPr>
          <p:cNvSpPr>
            <a:spLocks noChangeArrowheads="1"/>
          </p:cNvSpPr>
          <p:nvPr/>
        </p:nvSpPr>
        <p:spPr bwMode="auto">
          <a:xfrm>
            <a:off x="2771775" y="4195763"/>
            <a:ext cx="6540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AutoNum type="arabicPlain" startAt="6"/>
            </a:pPr>
            <a:r>
              <a:rPr lang="en-US" altLang="zh-CN" sz="1800">
                <a:latin typeface="Arial" panose="020B0604020202020204" pitchFamily="34" charset="0"/>
                <a:sym typeface="宋体" panose="02010600030101010101" pitchFamily="2" charset="-122"/>
              </a:rPr>
              <a:t>1</a:t>
            </a:r>
          </a:p>
          <a:p>
            <a:pPr eaLnBrk="1" hangingPunct="1">
              <a:spcBef>
                <a:spcPct val="0"/>
              </a:spcBef>
              <a:buFontTx/>
              <a:buAutoNum type="arabicPlain" startAt="6"/>
            </a:pPr>
            <a:r>
              <a:rPr lang="en-US" altLang="zh-CN" sz="1800">
                <a:latin typeface="Arial" panose="020B0604020202020204" pitchFamily="34" charset="0"/>
                <a:sym typeface="宋体" panose="02010600030101010101" pitchFamily="2" charset="-122"/>
              </a:rPr>
              <a:t>1</a:t>
            </a:r>
          </a:p>
          <a:p>
            <a:pPr eaLnBrk="1" hangingPunct="1">
              <a:spcBef>
                <a:spcPct val="0"/>
              </a:spcBef>
              <a:buFontTx/>
              <a:buNone/>
            </a:pPr>
            <a:r>
              <a:rPr lang="en-US" altLang="zh-CN" sz="1800">
                <a:latin typeface="Arial" panose="020B0604020202020204" pitchFamily="34" charset="0"/>
                <a:sym typeface="宋体" panose="02010600030101010101" pitchFamily="2" charset="-122"/>
              </a:rPr>
              <a:t>5   1</a:t>
            </a:r>
          </a:p>
        </p:txBody>
      </p:sp>
      <p:sp>
        <p:nvSpPr>
          <p:cNvPr id="96265" name="Rectangle 10">
            <a:extLst>
              <a:ext uri="{FF2B5EF4-FFF2-40B4-BE49-F238E27FC236}">
                <a16:creationId xmlns:a16="http://schemas.microsoft.com/office/drawing/2014/main" id="{05FD7108-B1B4-4D05-A5F4-9FF45AFC3B58}"/>
              </a:ext>
            </a:extLst>
          </p:cNvPr>
          <p:cNvSpPr>
            <a:spLocks noChangeArrowheads="1"/>
          </p:cNvSpPr>
          <p:nvPr/>
        </p:nvSpPr>
        <p:spPr bwMode="auto">
          <a:xfrm>
            <a:off x="274638" y="3716338"/>
            <a:ext cx="235267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800">
                <a:latin typeface="Arial" panose="020B0604020202020204" pitchFamily="34" charset="0"/>
                <a:sym typeface="宋体" panose="02010600030101010101" pitchFamily="2" charset="-122"/>
              </a:rPr>
              <a:t>*表示访问位为</a:t>
            </a:r>
            <a:r>
              <a:rPr lang="en-US" altLang="zh-CN" sz="1800">
                <a:latin typeface="Arial" panose="020B0604020202020204" pitchFamily="34" charset="0"/>
                <a:sym typeface="宋体" panose="02010600030101010101" pitchFamily="2" charset="-122"/>
              </a:rPr>
              <a:t>1</a:t>
            </a:r>
            <a:r>
              <a:rPr lang="zh-CN" altLang="en-US" sz="1800">
                <a:latin typeface="Arial" panose="020B0604020202020204" pitchFamily="34" charset="0"/>
                <a:sym typeface="宋体" panose="02010600030101010101" pitchFamily="2" charset="-122"/>
              </a:rPr>
              <a:t>，</a:t>
            </a:r>
            <a:r>
              <a:rPr lang="zh-CN" altLang="en-US" sz="1800">
                <a:solidFill>
                  <a:schemeClr val="hlink"/>
                </a:solidFill>
                <a:latin typeface="Arial" panose="020B0604020202020204" pitchFamily="34" charset="0"/>
                <a:sym typeface="宋体" panose="02010600030101010101" pitchFamily="2" charset="-122"/>
              </a:rPr>
              <a:t>不中断时</a:t>
            </a:r>
            <a:r>
              <a:rPr lang="zh-CN" altLang="en-US" sz="1800">
                <a:latin typeface="Arial" panose="020B0604020202020204" pitchFamily="34" charset="0"/>
                <a:sym typeface="宋体" panose="02010600030101010101" pitchFamily="2" charset="-122"/>
              </a:rPr>
              <a:t>保持原来的</a:t>
            </a:r>
            <a:r>
              <a:rPr lang="en-US" altLang="zh-CN" sz="1800">
                <a:latin typeface="Arial" panose="020B0604020202020204" pitchFamily="34" charset="0"/>
                <a:sym typeface="宋体" panose="02010600030101010101" pitchFamily="2" charset="-122"/>
              </a:rPr>
              <a:t>1</a:t>
            </a:r>
            <a:r>
              <a:rPr lang="zh-CN" altLang="en-US" sz="1800">
                <a:latin typeface="Arial" panose="020B0604020202020204" pitchFamily="34" charset="0"/>
                <a:sym typeface="宋体" panose="02010600030101010101" pitchFamily="2" charset="-122"/>
              </a:rPr>
              <a:t>或</a:t>
            </a:r>
            <a:r>
              <a:rPr lang="en-US" altLang="zh-CN" sz="1800">
                <a:latin typeface="Arial" panose="020B0604020202020204" pitchFamily="34" charset="0"/>
                <a:sym typeface="宋体" panose="02010600030101010101" pitchFamily="2" charset="-122"/>
              </a:rPr>
              <a:t>0,1</a:t>
            </a:r>
            <a:r>
              <a:rPr lang="zh-CN" altLang="en-US" sz="1800">
                <a:latin typeface="Arial" panose="020B0604020202020204" pitchFamily="34" charset="0"/>
                <a:sym typeface="宋体" panose="02010600030101010101" pitchFamily="2" charset="-122"/>
              </a:rPr>
              <a:t>有*，</a:t>
            </a:r>
            <a:r>
              <a:rPr lang="en-US" altLang="zh-CN" sz="1800">
                <a:latin typeface="Arial" panose="020B0604020202020204" pitchFamily="34" charset="0"/>
                <a:sym typeface="宋体" panose="02010600030101010101" pitchFamily="2" charset="-122"/>
              </a:rPr>
              <a:t>0</a:t>
            </a:r>
            <a:r>
              <a:rPr lang="zh-CN" altLang="en-US" sz="1800">
                <a:latin typeface="Arial" panose="020B0604020202020204" pitchFamily="34" charset="0"/>
                <a:sym typeface="宋体" panose="02010600030101010101" pitchFamily="2" charset="-122"/>
              </a:rPr>
              <a:t>没有*</a:t>
            </a:r>
          </a:p>
        </p:txBody>
      </p:sp>
      <p:sp>
        <p:nvSpPr>
          <p:cNvPr id="96266" name="Oval 11">
            <a:extLst>
              <a:ext uri="{FF2B5EF4-FFF2-40B4-BE49-F238E27FC236}">
                <a16:creationId xmlns:a16="http://schemas.microsoft.com/office/drawing/2014/main" id="{7C3C3442-3C26-4750-9EFD-A1C23C74F4D9}"/>
              </a:ext>
            </a:extLst>
          </p:cNvPr>
          <p:cNvSpPr>
            <a:spLocks noChangeArrowheads="1"/>
          </p:cNvSpPr>
          <p:nvPr/>
        </p:nvSpPr>
        <p:spPr bwMode="auto">
          <a:xfrm>
            <a:off x="539750" y="5019675"/>
            <a:ext cx="1655763" cy="1657350"/>
          </a:xfrm>
          <a:prstGeom prst="ellipse">
            <a:avLst/>
          </a:prstGeom>
          <a:solidFill>
            <a:schemeClr val="accent1"/>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96267" name="Line 12">
            <a:extLst>
              <a:ext uri="{FF2B5EF4-FFF2-40B4-BE49-F238E27FC236}">
                <a16:creationId xmlns:a16="http://schemas.microsoft.com/office/drawing/2014/main" id="{16472334-4555-4D12-B3E9-D818C22B0290}"/>
              </a:ext>
            </a:extLst>
          </p:cNvPr>
          <p:cNvSpPr>
            <a:spLocks noChangeShapeType="1"/>
          </p:cNvSpPr>
          <p:nvPr/>
        </p:nvSpPr>
        <p:spPr bwMode="auto">
          <a:xfrm>
            <a:off x="1403350" y="5019675"/>
            <a:ext cx="0" cy="217488"/>
          </a:xfrm>
          <a:prstGeom prst="line">
            <a:avLst/>
          </a:prstGeom>
          <a:noFill/>
          <a:ln w="317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6268" name="Line 13">
            <a:extLst>
              <a:ext uri="{FF2B5EF4-FFF2-40B4-BE49-F238E27FC236}">
                <a16:creationId xmlns:a16="http://schemas.microsoft.com/office/drawing/2014/main" id="{2E614754-7C3C-4689-93CA-9D36525A976A}"/>
              </a:ext>
            </a:extLst>
          </p:cNvPr>
          <p:cNvSpPr>
            <a:spLocks noChangeShapeType="1"/>
          </p:cNvSpPr>
          <p:nvPr/>
        </p:nvSpPr>
        <p:spPr bwMode="auto">
          <a:xfrm>
            <a:off x="1763713" y="6316663"/>
            <a:ext cx="144462" cy="144462"/>
          </a:xfrm>
          <a:prstGeom prst="line">
            <a:avLst/>
          </a:prstGeom>
          <a:noFill/>
          <a:ln w="317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6269" name="Line 14">
            <a:extLst>
              <a:ext uri="{FF2B5EF4-FFF2-40B4-BE49-F238E27FC236}">
                <a16:creationId xmlns:a16="http://schemas.microsoft.com/office/drawing/2014/main" id="{0DCA8ED1-A778-4125-825D-58FC90711D6A}"/>
              </a:ext>
            </a:extLst>
          </p:cNvPr>
          <p:cNvSpPr>
            <a:spLocks noChangeShapeType="1"/>
          </p:cNvSpPr>
          <p:nvPr/>
        </p:nvSpPr>
        <p:spPr bwMode="auto">
          <a:xfrm flipH="1">
            <a:off x="684213" y="6172200"/>
            <a:ext cx="176212" cy="144463"/>
          </a:xfrm>
          <a:prstGeom prst="line">
            <a:avLst/>
          </a:prstGeom>
          <a:noFill/>
          <a:ln w="31750">
            <a:solidFill>
              <a:srgbClr val="FF99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6270" name="Rectangle 15">
            <a:extLst>
              <a:ext uri="{FF2B5EF4-FFF2-40B4-BE49-F238E27FC236}">
                <a16:creationId xmlns:a16="http://schemas.microsoft.com/office/drawing/2014/main" id="{8647E1A8-716E-4277-AB0C-35E3F31CA268}"/>
              </a:ext>
            </a:extLst>
          </p:cNvPr>
          <p:cNvSpPr>
            <a:spLocks noChangeArrowheads="1"/>
          </p:cNvSpPr>
          <p:nvPr/>
        </p:nvSpPr>
        <p:spPr bwMode="auto">
          <a:xfrm>
            <a:off x="1247775" y="465296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a:solidFill>
                  <a:srgbClr val="FF0000"/>
                </a:solidFill>
                <a:latin typeface="Arial" panose="020B0604020202020204" pitchFamily="34" charset="0"/>
                <a:sym typeface="Times New Roman" panose="02020603050405020304" pitchFamily="18" charset="0"/>
              </a:rPr>
              <a:t>6</a:t>
            </a:r>
            <a:endParaRPr lang="zh-CN" altLang="en-US" sz="1800">
              <a:solidFill>
                <a:srgbClr val="FF0000"/>
              </a:solidFill>
              <a:latin typeface="Arial" panose="020B0604020202020204" pitchFamily="34" charset="0"/>
              <a:sym typeface="Times New Roman" panose="02020603050405020304" pitchFamily="18" charset="0"/>
            </a:endParaRPr>
          </a:p>
        </p:txBody>
      </p:sp>
      <p:sp>
        <p:nvSpPr>
          <p:cNvPr id="96271" name="Line 16">
            <a:extLst>
              <a:ext uri="{FF2B5EF4-FFF2-40B4-BE49-F238E27FC236}">
                <a16:creationId xmlns:a16="http://schemas.microsoft.com/office/drawing/2014/main" id="{C7450C71-0EC4-42A4-BEFD-057E72B83EAD}"/>
              </a:ext>
            </a:extLst>
          </p:cNvPr>
          <p:cNvSpPr>
            <a:spLocks noChangeShapeType="1"/>
          </p:cNvSpPr>
          <p:nvPr/>
        </p:nvSpPr>
        <p:spPr bwMode="auto">
          <a:xfrm flipV="1">
            <a:off x="1403350" y="5308600"/>
            <a:ext cx="0" cy="5762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6272" name="Rectangle 17">
            <a:extLst>
              <a:ext uri="{FF2B5EF4-FFF2-40B4-BE49-F238E27FC236}">
                <a16:creationId xmlns:a16="http://schemas.microsoft.com/office/drawing/2014/main" id="{A598EFB9-CEDA-45F7-BEFC-EAA8B99AFCB2}"/>
              </a:ext>
            </a:extLst>
          </p:cNvPr>
          <p:cNvSpPr>
            <a:spLocks noChangeArrowheads="1"/>
          </p:cNvSpPr>
          <p:nvPr/>
        </p:nvSpPr>
        <p:spPr bwMode="auto">
          <a:xfrm>
            <a:off x="2771775" y="5465763"/>
            <a:ext cx="6540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AutoNum type="arabicPlain" startAt="6"/>
            </a:pPr>
            <a:r>
              <a:rPr lang="en-US" altLang="zh-CN" sz="1800">
                <a:latin typeface="Arial" panose="020B0604020202020204" pitchFamily="34" charset="0"/>
                <a:sym typeface="宋体" panose="02010600030101010101" pitchFamily="2" charset="-122"/>
              </a:rPr>
              <a:t>0</a:t>
            </a:r>
          </a:p>
          <a:p>
            <a:pPr eaLnBrk="1" hangingPunct="1">
              <a:spcBef>
                <a:spcPct val="0"/>
              </a:spcBef>
              <a:buFontTx/>
              <a:buAutoNum type="arabicPlain" startAt="6"/>
            </a:pPr>
            <a:r>
              <a:rPr lang="en-US" altLang="zh-CN" sz="1800">
                <a:latin typeface="Arial" panose="020B0604020202020204" pitchFamily="34" charset="0"/>
                <a:sym typeface="宋体" panose="02010600030101010101" pitchFamily="2" charset="-122"/>
              </a:rPr>
              <a:t>0</a:t>
            </a:r>
          </a:p>
          <a:p>
            <a:pPr eaLnBrk="1" hangingPunct="1">
              <a:spcBef>
                <a:spcPct val="0"/>
              </a:spcBef>
              <a:buFontTx/>
              <a:buNone/>
            </a:pPr>
            <a:r>
              <a:rPr lang="en-US" altLang="zh-CN" sz="1800">
                <a:latin typeface="Arial" panose="020B0604020202020204" pitchFamily="34" charset="0"/>
                <a:sym typeface="宋体" panose="02010600030101010101" pitchFamily="2" charset="-122"/>
              </a:rPr>
              <a:t>5   0</a:t>
            </a:r>
          </a:p>
        </p:txBody>
      </p:sp>
      <p:sp>
        <p:nvSpPr>
          <p:cNvPr id="96273" name="AutoShape 18">
            <a:extLst>
              <a:ext uri="{FF2B5EF4-FFF2-40B4-BE49-F238E27FC236}">
                <a16:creationId xmlns:a16="http://schemas.microsoft.com/office/drawing/2014/main" id="{5D62C657-21A4-4E9E-89D5-1245B0672E26}"/>
              </a:ext>
            </a:extLst>
          </p:cNvPr>
          <p:cNvSpPr>
            <a:spLocks noChangeArrowheads="1"/>
          </p:cNvSpPr>
          <p:nvPr/>
        </p:nvSpPr>
        <p:spPr bwMode="auto">
          <a:xfrm rot="10800000">
            <a:off x="2916238" y="5092700"/>
            <a:ext cx="360362" cy="496888"/>
          </a:xfrm>
          <a:prstGeom prst="upArrow">
            <a:avLst>
              <a:gd name="adj1" fmla="val 50000"/>
              <a:gd name="adj2" fmla="val 34471"/>
            </a:avLst>
          </a:prstGeom>
          <a:solidFill>
            <a:schemeClr val="accent1"/>
          </a:solidFill>
          <a:ln w="9525">
            <a:solidFill>
              <a:schemeClr val="tx1"/>
            </a:solidFill>
            <a:miter lim="800000"/>
            <a:headEnd/>
            <a:tailEnd/>
          </a:ln>
        </p:spPr>
        <p:txBody>
          <a:bodyPr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96274" name="Rectangle 19">
            <a:extLst>
              <a:ext uri="{FF2B5EF4-FFF2-40B4-BE49-F238E27FC236}">
                <a16:creationId xmlns:a16="http://schemas.microsoft.com/office/drawing/2014/main" id="{22A82357-BE3C-4B0F-841A-1400D576CFD6}"/>
              </a:ext>
            </a:extLst>
          </p:cNvPr>
          <p:cNvSpPr>
            <a:spLocks noChangeArrowheads="1"/>
          </p:cNvSpPr>
          <p:nvPr/>
        </p:nvSpPr>
        <p:spPr bwMode="auto">
          <a:xfrm>
            <a:off x="3563938" y="4006850"/>
            <a:ext cx="5395912"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a:latin typeface="微软雅黑" panose="020B0503020204020204" pitchFamily="34" charset="-122"/>
                <a:ea typeface="微软雅黑" panose="020B0503020204020204" pitchFamily="34" charset="-122"/>
                <a:sym typeface="宋体" panose="02010600030101010101" pitchFamily="2" charset="-122"/>
              </a:rPr>
              <a:t>1-3</a:t>
            </a:r>
            <a:r>
              <a:rPr lang="zh-CN" altLang="en-US" sz="1800">
                <a:latin typeface="微软雅黑" panose="020B0503020204020204" pitchFamily="34" charset="-122"/>
                <a:ea typeface="微软雅黑" panose="020B0503020204020204" pitchFamily="34" charset="-122"/>
                <a:sym typeface="宋体" panose="02010600030101010101" pitchFamily="2" charset="-122"/>
              </a:rPr>
              <a:t>块上均为</a:t>
            </a:r>
            <a:r>
              <a:rPr lang="en-US" altLang="zh-CN" sz="1800">
                <a:latin typeface="微软雅黑" panose="020B0503020204020204" pitchFamily="34" charset="-122"/>
                <a:ea typeface="微软雅黑" panose="020B0503020204020204" pitchFamily="34" charset="-122"/>
                <a:sym typeface="宋体" panose="02010600030101010101" pitchFamily="2" charset="-122"/>
              </a:rPr>
              <a:t>1</a:t>
            </a:r>
            <a:r>
              <a:rPr lang="zh-CN" altLang="en-US" sz="1800">
                <a:latin typeface="微软雅黑" panose="020B0503020204020204" pitchFamily="34" charset="-122"/>
                <a:ea typeface="微软雅黑" panose="020B0503020204020204" pitchFamily="34" charset="-122"/>
                <a:sym typeface="宋体" panose="02010600030101010101" pitchFamily="2" charset="-122"/>
              </a:rPr>
              <a:t>，都不能调出，则指针依次转到</a:t>
            </a:r>
            <a:r>
              <a:rPr lang="en-US" altLang="zh-CN" sz="1800">
                <a:latin typeface="微软雅黑" panose="020B0503020204020204" pitchFamily="34" charset="-122"/>
                <a:ea typeface="微软雅黑" panose="020B0503020204020204" pitchFamily="34" charset="-122"/>
                <a:sym typeface="宋体" panose="02010600030101010101" pitchFamily="2" charset="-122"/>
              </a:rPr>
              <a:t>6</a:t>
            </a:r>
            <a:r>
              <a:rPr lang="zh-CN" altLang="en-US" sz="1800">
                <a:latin typeface="微软雅黑" panose="020B0503020204020204" pitchFamily="34" charset="-122"/>
                <a:ea typeface="微软雅黑" panose="020B0503020204020204" pitchFamily="34" charset="-122"/>
                <a:sym typeface="宋体" panose="02010600030101010101" pitchFamily="2" charset="-122"/>
              </a:rPr>
              <a:t>、</a:t>
            </a:r>
            <a:r>
              <a:rPr lang="en-US" altLang="zh-CN" sz="1800">
                <a:latin typeface="微软雅黑" panose="020B0503020204020204" pitchFamily="34" charset="-122"/>
                <a:ea typeface="微软雅黑" panose="020B0503020204020204" pitchFamily="34" charset="-122"/>
                <a:sym typeface="宋体" panose="02010600030101010101" pitchFamily="2" charset="-122"/>
              </a:rPr>
              <a:t>7</a:t>
            </a:r>
            <a:r>
              <a:rPr lang="zh-CN" altLang="en-US" sz="1800">
                <a:latin typeface="微软雅黑" panose="020B0503020204020204" pitchFamily="34" charset="-122"/>
                <a:ea typeface="微软雅黑" panose="020B0503020204020204" pitchFamily="34" charset="-122"/>
                <a:sym typeface="宋体" panose="02010600030101010101" pitchFamily="2" charset="-122"/>
              </a:rPr>
              <a:t>、</a:t>
            </a:r>
            <a:r>
              <a:rPr lang="en-US" altLang="zh-CN" sz="1800">
                <a:latin typeface="微软雅黑" panose="020B0503020204020204" pitchFamily="34" charset="-122"/>
                <a:ea typeface="微软雅黑" panose="020B0503020204020204" pitchFamily="34" charset="-122"/>
                <a:sym typeface="宋体" panose="02010600030101010101" pitchFamily="2" charset="-122"/>
              </a:rPr>
              <a:t>5</a:t>
            </a:r>
            <a:r>
              <a:rPr lang="zh-CN" altLang="en-US" sz="1800">
                <a:latin typeface="微软雅黑" panose="020B0503020204020204" pitchFamily="34" charset="-122"/>
                <a:ea typeface="微软雅黑" panose="020B0503020204020204" pitchFamily="34" charset="-122"/>
                <a:sym typeface="宋体" panose="02010600030101010101" pitchFamily="2" charset="-122"/>
              </a:rPr>
              <a:t>页面时，将其清零，最后指向第三块，页面</a:t>
            </a:r>
            <a:r>
              <a:rPr lang="en-US" altLang="zh-CN" sz="1800">
                <a:latin typeface="微软雅黑" panose="020B0503020204020204" pitchFamily="34" charset="-122"/>
                <a:ea typeface="微软雅黑" panose="020B0503020204020204" pitchFamily="34" charset="-122"/>
                <a:sym typeface="宋体" panose="02010600030101010101" pitchFamily="2" charset="-122"/>
              </a:rPr>
              <a:t>5</a:t>
            </a:r>
            <a:r>
              <a:rPr lang="zh-CN" altLang="en-US" sz="1800">
                <a:latin typeface="微软雅黑" panose="020B0503020204020204" pitchFamily="34" charset="-122"/>
                <a:ea typeface="微软雅黑" panose="020B0503020204020204" pitchFamily="34" charset="-122"/>
                <a:sym typeface="宋体" panose="02010600030101010101" pitchFamily="2" charset="-122"/>
              </a:rPr>
              <a:t>，则此时需要访问页面</a:t>
            </a:r>
            <a:r>
              <a:rPr lang="en-US" altLang="zh-CN" sz="1800">
                <a:latin typeface="微软雅黑" panose="020B0503020204020204" pitchFamily="34" charset="-122"/>
                <a:ea typeface="微软雅黑" panose="020B0503020204020204" pitchFamily="34" charset="-122"/>
                <a:sym typeface="宋体" panose="02010600030101010101" pitchFamily="2" charset="-122"/>
              </a:rPr>
              <a:t>9</a:t>
            </a:r>
            <a:r>
              <a:rPr lang="zh-CN" altLang="en-US" sz="1800">
                <a:latin typeface="微软雅黑" panose="020B0503020204020204" pitchFamily="34" charset="-122"/>
                <a:ea typeface="微软雅黑" panose="020B0503020204020204" pitchFamily="34" charset="-122"/>
                <a:sym typeface="宋体" panose="02010600030101010101" pitchFamily="2" charset="-122"/>
              </a:rPr>
              <a:t>，而</a:t>
            </a:r>
            <a:r>
              <a:rPr lang="en-US" altLang="zh-CN" sz="1800">
                <a:latin typeface="微软雅黑" panose="020B0503020204020204" pitchFamily="34" charset="-122"/>
                <a:ea typeface="微软雅黑" panose="020B0503020204020204" pitchFamily="34" charset="-122"/>
                <a:sym typeface="宋体" panose="02010600030101010101" pitchFamily="2" charset="-122"/>
              </a:rPr>
              <a:t>9</a:t>
            </a:r>
            <a:r>
              <a:rPr lang="zh-CN" altLang="en-US" sz="1800">
                <a:latin typeface="微软雅黑" panose="020B0503020204020204" pitchFamily="34" charset="-122"/>
                <a:ea typeface="微软雅黑" panose="020B0503020204020204" pitchFamily="34" charset="-122"/>
                <a:sym typeface="宋体" panose="02010600030101010101" pitchFamily="2" charset="-122"/>
              </a:rPr>
              <a:t>不在主存，则指针要返回第一块，顺序筛选淘汰页面，则指向第一块，其为零，则调出，将页面</a:t>
            </a:r>
            <a:r>
              <a:rPr lang="en-US" altLang="zh-CN" sz="1800">
                <a:latin typeface="微软雅黑" panose="020B0503020204020204" pitchFamily="34" charset="-122"/>
                <a:ea typeface="微软雅黑" panose="020B0503020204020204" pitchFamily="34" charset="-122"/>
                <a:sym typeface="宋体" panose="02010600030101010101" pitchFamily="2" charset="-122"/>
              </a:rPr>
              <a:t>9</a:t>
            </a:r>
            <a:r>
              <a:rPr lang="zh-CN" altLang="en-US" sz="1800">
                <a:latin typeface="微软雅黑" panose="020B0503020204020204" pitchFamily="34" charset="-122"/>
                <a:ea typeface="微软雅黑" panose="020B0503020204020204" pitchFamily="34" charset="-122"/>
                <a:sym typeface="宋体" panose="02010600030101010101" pitchFamily="2" charset="-122"/>
              </a:rPr>
              <a:t>调入放在第一块中，将其</a:t>
            </a:r>
            <a:r>
              <a:rPr lang="zh-CN" altLang="en-US" sz="1800">
                <a:solidFill>
                  <a:srgbClr val="0000FF"/>
                </a:solidFill>
                <a:latin typeface="微软雅黑" panose="020B0503020204020204" pitchFamily="34" charset="-122"/>
                <a:ea typeface="微软雅黑" panose="020B0503020204020204" pitchFamily="34" charset="-122"/>
                <a:sym typeface="宋体" panose="02010600030101010101" pitchFamily="2" charset="-122"/>
              </a:rPr>
              <a:t>访问位</a:t>
            </a:r>
            <a:r>
              <a:rPr lang="zh-CN" altLang="en-US" sz="1800">
                <a:latin typeface="微软雅黑" panose="020B0503020204020204" pitchFamily="34" charset="-122"/>
                <a:ea typeface="微软雅黑" panose="020B0503020204020204" pitchFamily="34" charset="-122"/>
                <a:sym typeface="宋体" panose="02010600030101010101" pitchFamily="2" charset="-122"/>
              </a:rPr>
              <a:t>设为</a:t>
            </a:r>
            <a:r>
              <a:rPr lang="en-US" altLang="zh-CN" sz="1800">
                <a:latin typeface="微软雅黑" panose="020B0503020204020204" pitchFamily="34" charset="-122"/>
                <a:ea typeface="微软雅黑" panose="020B0503020204020204" pitchFamily="34" charset="-122"/>
                <a:sym typeface="宋体" panose="02010600030101010101" pitchFamily="2" charset="-122"/>
              </a:rPr>
              <a:t>1</a:t>
            </a:r>
            <a:r>
              <a:rPr lang="zh-CN" altLang="en-US" sz="1800">
                <a:latin typeface="微软雅黑" panose="020B0503020204020204" pitchFamily="34" charset="-122"/>
                <a:ea typeface="微软雅黑" panose="020B0503020204020204" pitchFamily="34" charset="-122"/>
                <a:sym typeface="宋体" panose="02010600030101010101" pitchFamily="2" charset="-122"/>
              </a:rPr>
              <a:t>，指针前进一格，指向第</a:t>
            </a:r>
            <a:r>
              <a:rPr lang="en-US" altLang="zh-CN" sz="1800">
                <a:latin typeface="微软雅黑" panose="020B0503020204020204" pitchFamily="34" charset="-122"/>
                <a:ea typeface="微软雅黑" panose="020B0503020204020204" pitchFamily="34" charset="-122"/>
                <a:sym typeface="宋体" panose="02010600030101010101" pitchFamily="2" charset="-122"/>
              </a:rPr>
              <a:t>2</a:t>
            </a:r>
            <a:r>
              <a:rPr lang="zh-CN" altLang="en-US" sz="1800">
                <a:latin typeface="微软雅黑" panose="020B0503020204020204" pitchFamily="34" charset="-122"/>
                <a:ea typeface="微软雅黑" panose="020B0503020204020204" pitchFamily="34" charset="-122"/>
                <a:sym typeface="宋体" panose="02010600030101010101" pitchFamily="2" charset="-122"/>
              </a:rPr>
              <a:t>块，第</a:t>
            </a:r>
            <a:r>
              <a:rPr lang="en-US" altLang="zh-CN" sz="1800">
                <a:latin typeface="微软雅黑" panose="020B0503020204020204" pitchFamily="34" charset="-122"/>
                <a:ea typeface="微软雅黑" panose="020B0503020204020204" pitchFamily="34" charset="-122"/>
                <a:sym typeface="宋体" panose="02010600030101010101" pitchFamily="2" charset="-122"/>
              </a:rPr>
              <a:t>2</a:t>
            </a:r>
            <a:r>
              <a:rPr lang="zh-CN" altLang="en-US" sz="1800">
                <a:latin typeface="微软雅黑" panose="020B0503020204020204" pitchFamily="34" charset="-122"/>
                <a:ea typeface="微软雅黑" panose="020B0503020204020204" pitchFamily="34" charset="-122"/>
                <a:sym typeface="宋体" panose="02010600030101010101" pitchFamily="2" charset="-122"/>
              </a:rPr>
              <a:t>块又为</a:t>
            </a:r>
            <a:r>
              <a:rPr lang="en-US" altLang="zh-CN" sz="1800">
                <a:latin typeface="微软雅黑" panose="020B0503020204020204" pitchFamily="34" charset="-122"/>
                <a:ea typeface="微软雅黑" panose="020B0503020204020204" pitchFamily="34" charset="-122"/>
                <a:sym typeface="宋体" panose="02010600030101010101" pitchFamily="2" charset="-122"/>
              </a:rPr>
              <a:t>0</a:t>
            </a:r>
            <a:r>
              <a:rPr lang="zh-CN" altLang="en-US" sz="1800">
                <a:latin typeface="微软雅黑" panose="020B0503020204020204" pitchFamily="34" charset="-122"/>
                <a:ea typeface="微软雅黑" panose="020B0503020204020204" pitchFamily="34" charset="-122"/>
                <a:sym typeface="宋体" panose="02010600030101010101" pitchFamily="2" charset="-122"/>
              </a:rPr>
              <a:t>，同样淘汰调出，依次调入页面</a:t>
            </a:r>
            <a:r>
              <a:rPr lang="en-US" altLang="zh-CN" sz="1800">
                <a:latin typeface="微软雅黑" panose="020B0503020204020204" pitchFamily="34" charset="-122"/>
                <a:ea typeface="微软雅黑" panose="020B0503020204020204" pitchFamily="34" charset="-122"/>
                <a:sym typeface="宋体" panose="02010600030101010101" pitchFamily="2" charset="-122"/>
              </a:rPr>
              <a:t>9</a:t>
            </a:r>
            <a:r>
              <a:rPr lang="zh-CN" altLang="en-US" sz="1800">
                <a:latin typeface="微软雅黑" panose="020B0503020204020204" pitchFamily="34" charset="-122"/>
                <a:ea typeface="微软雅黑" panose="020B0503020204020204" pitchFamily="34" charset="-122"/>
                <a:sym typeface="宋体" panose="02010600030101010101" pitchFamily="2" charset="-122"/>
              </a:rPr>
              <a:t>、</a:t>
            </a:r>
            <a:r>
              <a:rPr lang="en-US" altLang="zh-CN" sz="1800">
                <a:latin typeface="微软雅黑" panose="020B0503020204020204" pitchFamily="34" charset="-122"/>
                <a:ea typeface="微软雅黑" panose="020B0503020204020204" pitchFamily="34" charset="-122"/>
                <a:sym typeface="宋体" panose="02010600030101010101" pitchFamily="2" charset="-122"/>
              </a:rPr>
              <a:t>6</a:t>
            </a:r>
            <a:r>
              <a:rPr lang="zh-CN" altLang="en-US" sz="1800">
                <a:latin typeface="微软雅黑" panose="020B0503020204020204" pitchFamily="34" charset="-122"/>
                <a:ea typeface="微软雅黑" panose="020B0503020204020204" pitchFamily="34" charset="-122"/>
                <a:sym typeface="宋体" panose="02010600030101010101" pitchFamily="2" charset="-122"/>
              </a:rPr>
              <a:t>、</a:t>
            </a:r>
            <a:r>
              <a:rPr lang="en-US" altLang="zh-CN" sz="1800">
                <a:latin typeface="微软雅黑" panose="020B0503020204020204" pitchFamily="34" charset="-122"/>
                <a:ea typeface="微软雅黑" panose="020B0503020204020204" pitchFamily="34" charset="-122"/>
                <a:sym typeface="宋体" panose="02010600030101010101" pitchFamily="2" charset="-122"/>
              </a:rPr>
              <a:t>8</a:t>
            </a:r>
            <a:r>
              <a:rPr lang="zh-CN" altLang="en-US" sz="1800">
                <a:latin typeface="微软雅黑" panose="020B0503020204020204" pitchFamily="34" charset="-122"/>
                <a:ea typeface="微软雅黑" panose="020B0503020204020204" pitchFamily="34" charset="-122"/>
                <a:sym typeface="宋体" panose="02010600030101010101" pitchFamily="2" charset="-122"/>
              </a:rPr>
              <a:t>，之后访问页面</a:t>
            </a:r>
            <a:r>
              <a:rPr lang="en-US" altLang="zh-CN" sz="1800">
                <a:latin typeface="微软雅黑" panose="020B0503020204020204" pitchFamily="34" charset="-122"/>
                <a:ea typeface="微软雅黑" panose="020B0503020204020204" pitchFamily="34" charset="-122"/>
                <a:sym typeface="宋体" panose="02010600030101010101" pitchFamily="2" charset="-122"/>
              </a:rPr>
              <a:t>9</a:t>
            </a:r>
            <a:r>
              <a:rPr lang="zh-CN" altLang="en-US" sz="1800">
                <a:latin typeface="微软雅黑" panose="020B0503020204020204" pitchFamily="34" charset="-122"/>
                <a:ea typeface="微软雅黑" panose="020B0503020204020204" pitchFamily="34" charset="-122"/>
                <a:sym typeface="宋体" panose="02010600030101010101" pitchFamily="2" charset="-122"/>
              </a:rPr>
              <a:t>，其在主存，不中断，则访问页面</a:t>
            </a:r>
            <a:r>
              <a:rPr lang="en-US" altLang="zh-CN" sz="1800">
                <a:latin typeface="微软雅黑" panose="020B0503020204020204" pitchFamily="34" charset="-122"/>
                <a:ea typeface="微软雅黑" panose="020B0503020204020204" pitchFamily="34" charset="-122"/>
                <a:sym typeface="宋体" panose="02010600030101010101" pitchFamily="2" charset="-122"/>
              </a:rPr>
              <a:t>7</a:t>
            </a:r>
            <a:r>
              <a:rPr lang="zh-CN" altLang="en-US" sz="1800">
                <a:latin typeface="微软雅黑" panose="020B0503020204020204" pitchFamily="34" charset="-122"/>
                <a:ea typeface="微软雅黑" panose="020B0503020204020204" pitchFamily="34" charset="-122"/>
                <a:sym typeface="宋体" panose="02010600030101010101" pitchFamily="2" charset="-122"/>
              </a:rPr>
              <a:t>，之后重复以上过程。</a:t>
            </a:r>
          </a:p>
        </p:txBody>
      </p:sp>
      <p:sp>
        <p:nvSpPr>
          <p:cNvPr id="96275" name="Line 20">
            <a:extLst>
              <a:ext uri="{FF2B5EF4-FFF2-40B4-BE49-F238E27FC236}">
                <a16:creationId xmlns:a16="http://schemas.microsoft.com/office/drawing/2014/main" id="{72021D5C-F935-466A-B8D1-C9DEC349768B}"/>
              </a:ext>
            </a:extLst>
          </p:cNvPr>
          <p:cNvSpPr>
            <a:spLocks noChangeShapeType="1"/>
          </p:cNvSpPr>
          <p:nvPr/>
        </p:nvSpPr>
        <p:spPr bwMode="auto">
          <a:xfrm>
            <a:off x="5580063" y="3429000"/>
            <a:ext cx="2520950" cy="2447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6276" name="Rectangle 21">
            <a:extLst>
              <a:ext uri="{FF2B5EF4-FFF2-40B4-BE49-F238E27FC236}">
                <a16:creationId xmlns:a16="http://schemas.microsoft.com/office/drawing/2014/main" id="{E93831B5-E46B-42C9-914C-6D5E77E58F74}"/>
              </a:ext>
            </a:extLst>
          </p:cNvPr>
          <p:cNvSpPr>
            <a:spLocks noChangeArrowheads="1"/>
          </p:cNvSpPr>
          <p:nvPr/>
        </p:nvSpPr>
        <p:spPr bwMode="auto">
          <a:xfrm>
            <a:off x="3779838" y="2205038"/>
            <a:ext cx="1225550"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spcBef>
                <a:spcPct val="0"/>
              </a:spcBef>
              <a:buFontTx/>
              <a:buNone/>
            </a:pPr>
            <a:r>
              <a:rPr lang="en-US" altLang="zh-CN" sz="1800">
                <a:solidFill>
                  <a:srgbClr val="0000FF"/>
                </a:solidFill>
                <a:latin typeface="Arial" panose="020B0604020202020204" pitchFamily="34" charset="0"/>
                <a:sym typeface="宋体" panose="02010600030101010101" pitchFamily="2" charset="-122"/>
              </a:rPr>
              <a:t>1         1</a:t>
            </a:r>
          </a:p>
          <a:p>
            <a:pPr eaLnBrk="1" hangingPunct="1">
              <a:lnSpc>
                <a:spcPct val="125000"/>
              </a:lnSpc>
              <a:spcBef>
                <a:spcPct val="0"/>
              </a:spcBef>
              <a:buFontTx/>
              <a:buNone/>
            </a:pPr>
            <a:r>
              <a:rPr lang="en-US" altLang="zh-CN" sz="1800">
                <a:solidFill>
                  <a:srgbClr val="0000FF"/>
                </a:solidFill>
                <a:latin typeface="Arial" panose="020B0604020202020204" pitchFamily="34" charset="0"/>
                <a:sym typeface="宋体" panose="02010600030101010101" pitchFamily="2" charset="-122"/>
              </a:rPr>
              <a:t>0         1</a:t>
            </a:r>
          </a:p>
          <a:p>
            <a:pPr eaLnBrk="1" hangingPunct="1">
              <a:lnSpc>
                <a:spcPct val="125000"/>
              </a:lnSpc>
              <a:spcBef>
                <a:spcPct val="0"/>
              </a:spcBef>
              <a:buFontTx/>
              <a:buNone/>
            </a:pPr>
            <a:r>
              <a:rPr lang="en-US" altLang="zh-CN" sz="1800">
                <a:solidFill>
                  <a:srgbClr val="0000FF"/>
                </a:solidFill>
                <a:latin typeface="Arial" panose="020B0604020202020204" pitchFamily="34" charset="0"/>
                <a:sym typeface="宋体" panose="02010600030101010101" pitchFamily="2" charset="-122"/>
              </a:rPr>
              <a:t>0         0</a:t>
            </a:r>
          </a:p>
        </p:txBody>
      </p:sp>
      <p:sp>
        <p:nvSpPr>
          <p:cNvPr id="96277" name="Rectangle 22">
            <a:extLst>
              <a:ext uri="{FF2B5EF4-FFF2-40B4-BE49-F238E27FC236}">
                <a16:creationId xmlns:a16="http://schemas.microsoft.com/office/drawing/2014/main" id="{77CF98EE-B778-4324-A957-5840D394164D}"/>
              </a:ext>
            </a:extLst>
          </p:cNvPr>
          <p:cNvSpPr>
            <a:spLocks noChangeArrowheads="1"/>
          </p:cNvSpPr>
          <p:nvPr/>
        </p:nvSpPr>
        <p:spPr bwMode="auto">
          <a:xfrm>
            <a:off x="5580063" y="1260475"/>
            <a:ext cx="8747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800">
                <a:solidFill>
                  <a:srgbClr val="0000FF"/>
                </a:solidFill>
                <a:latin typeface="Arial" panose="020B0604020202020204" pitchFamily="34" charset="0"/>
                <a:sym typeface="宋体" panose="02010600030101010101" pitchFamily="2" charset="-122"/>
              </a:rPr>
              <a:t>访问位</a:t>
            </a:r>
          </a:p>
        </p:txBody>
      </p:sp>
      <p:sp>
        <p:nvSpPr>
          <p:cNvPr id="96278" name="Line 23">
            <a:extLst>
              <a:ext uri="{FF2B5EF4-FFF2-40B4-BE49-F238E27FC236}">
                <a16:creationId xmlns:a16="http://schemas.microsoft.com/office/drawing/2014/main" id="{DF6CF195-EC70-43E0-850A-8F2F5DF2AB07}"/>
              </a:ext>
            </a:extLst>
          </p:cNvPr>
          <p:cNvSpPr>
            <a:spLocks noChangeShapeType="1"/>
          </p:cNvSpPr>
          <p:nvPr/>
        </p:nvSpPr>
        <p:spPr bwMode="auto">
          <a:xfrm flipV="1">
            <a:off x="3995738" y="1444625"/>
            <a:ext cx="1728787" cy="9048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6279" name="Line 24">
            <a:extLst>
              <a:ext uri="{FF2B5EF4-FFF2-40B4-BE49-F238E27FC236}">
                <a16:creationId xmlns:a16="http://schemas.microsoft.com/office/drawing/2014/main" id="{682E9E79-68EB-4812-80D9-8430E1610D03}"/>
              </a:ext>
            </a:extLst>
          </p:cNvPr>
          <p:cNvSpPr>
            <a:spLocks noChangeShapeType="1"/>
          </p:cNvSpPr>
          <p:nvPr/>
        </p:nvSpPr>
        <p:spPr bwMode="auto">
          <a:xfrm flipH="1">
            <a:off x="2339975" y="3213100"/>
            <a:ext cx="3240088" cy="1000125"/>
          </a:xfrm>
          <a:prstGeom prst="line">
            <a:avLst/>
          </a:prstGeom>
          <a:noFill/>
          <a:ln w="952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96280" name="Line 25">
            <a:extLst>
              <a:ext uri="{FF2B5EF4-FFF2-40B4-BE49-F238E27FC236}">
                <a16:creationId xmlns:a16="http://schemas.microsoft.com/office/drawing/2014/main" id="{196EDFA9-A43A-481E-8727-FDD3ABA94CE1}"/>
              </a:ext>
            </a:extLst>
          </p:cNvPr>
          <p:cNvSpPr>
            <a:spLocks noChangeShapeType="1"/>
          </p:cNvSpPr>
          <p:nvPr/>
        </p:nvSpPr>
        <p:spPr bwMode="auto">
          <a:xfrm flipH="1">
            <a:off x="2051050" y="3325813"/>
            <a:ext cx="4968875" cy="1182687"/>
          </a:xfrm>
          <a:prstGeom prst="line">
            <a:avLst/>
          </a:prstGeom>
          <a:noFill/>
          <a:ln w="952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灯片编号占位符 5">
            <a:extLst>
              <a:ext uri="{FF2B5EF4-FFF2-40B4-BE49-F238E27FC236}">
                <a16:creationId xmlns:a16="http://schemas.microsoft.com/office/drawing/2014/main" id="{83EF29F7-40BF-476F-99B4-FD6E88268C58}"/>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610AA2CC-C4B2-4BDD-87C2-EE1952D03045}" type="slidenum">
              <a:rPr lang="zh-CN" altLang="en-US" sz="1000">
                <a:solidFill>
                  <a:srgbClr val="000066"/>
                </a:solidFill>
                <a:latin typeface="Times New Roman" panose="02020603050405020304" pitchFamily="18" charset="0"/>
              </a:rPr>
              <a:pPr algn="r" eaLnBrk="1" hangingPunct="1"/>
              <a:t>123</a:t>
            </a:fld>
            <a:endParaRPr lang="en-US" altLang="zh-CN" sz="1000">
              <a:solidFill>
                <a:srgbClr val="000066"/>
              </a:solidFill>
              <a:latin typeface="Times New Roman" panose="02020603050405020304" pitchFamily="18" charset="0"/>
            </a:endParaRPr>
          </a:p>
        </p:txBody>
      </p:sp>
      <p:sp>
        <p:nvSpPr>
          <p:cNvPr id="97283" name="Rectangle 4">
            <a:extLst>
              <a:ext uri="{FF2B5EF4-FFF2-40B4-BE49-F238E27FC236}">
                <a16:creationId xmlns:a16="http://schemas.microsoft.com/office/drawing/2014/main" id="{B7B00F37-D7CB-4191-9768-2C038455FFD2}"/>
              </a:ext>
            </a:extLst>
          </p:cNvPr>
          <p:cNvSpPr>
            <a:spLocks noChangeArrowheads="1"/>
          </p:cNvSpPr>
          <p:nvPr/>
        </p:nvSpPr>
        <p:spPr bwMode="auto">
          <a:xfrm>
            <a:off x="179388" y="55563"/>
            <a:ext cx="8713787" cy="76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800">
                <a:latin typeface="微软雅黑" panose="020B0503020204020204" pitchFamily="34" charset="-122"/>
                <a:ea typeface="微软雅黑" panose="020B0503020204020204" pitchFamily="34" charset="-122"/>
              </a:rPr>
              <a:t>例：假设系统为某进程分配了五个内存块，并考虑到有以下页面号引用串：</a:t>
            </a:r>
            <a:r>
              <a:rPr lang="en-US" altLang="zh-CN" sz="2000">
                <a:solidFill>
                  <a:schemeClr val="hlink"/>
                </a:solidFill>
                <a:latin typeface="微软雅黑" panose="020B0503020204020204" pitchFamily="34" charset="-122"/>
                <a:ea typeface="微软雅黑" panose="020B0503020204020204" pitchFamily="34" charset="-122"/>
              </a:rPr>
              <a:t>1, 3, 4, 2, 5</a:t>
            </a:r>
            <a:r>
              <a:rPr lang="en-US" altLang="zh-CN" sz="1800">
                <a:solidFill>
                  <a:srgbClr val="FF0000"/>
                </a:solidFill>
                <a:latin typeface="微软雅黑" panose="020B0503020204020204" pitchFamily="34" charset="-122"/>
                <a:ea typeface="微软雅黑" panose="020B0503020204020204" pitchFamily="34" charset="-122"/>
              </a:rPr>
              <a:t>, </a:t>
            </a:r>
            <a:r>
              <a:rPr lang="en-US" altLang="zh-CN" sz="2400">
                <a:solidFill>
                  <a:srgbClr val="FF0000"/>
                </a:solidFill>
                <a:latin typeface="微软雅黑" panose="020B0503020204020204" pitchFamily="34" charset="-122"/>
                <a:ea typeface="微软雅黑" panose="020B0503020204020204" pitchFamily="34" charset="-122"/>
              </a:rPr>
              <a:t>6, 3, 4, 7</a:t>
            </a:r>
            <a:r>
              <a:rPr lang="en-US" altLang="zh-CN" sz="1800">
                <a:solidFill>
                  <a:srgbClr val="FF0000"/>
                </a:solidFill>
                <a:latin typeface="微软雅黑" panose="020B0503020204020204" pitchFamily="34" charset="-122"/>
                <a:ea typeface="微软雅黑" panose="020B0503020204020204" pitchFamily="34" charset="-122"/>
              </a:rPr>
              <a:t> </a:t>
            </a:r>
          </a:p>
        </p:txBody>
      </p:sp>
      <p:pic>
        <p:nvPicPr>
          <p:cNvPr id="97284" name="Picture 6" descr="755f739a29bf4059b8f7fd206665a117">
            <a:extLst>
              <a:ext uri="{FF2B5EF4-FFF2-40B4-BE49-F238E27FC236}">
                <a16:creationId xmlns:a16="http://schemas.microsoft.com/office/drawing/2014/main" id="{3CB533A4-9CF0-436B-9A33-C8E7637C7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819150"/>
            <a:ext cx="3960812" cy="1530350"/>
          </a:xfrm>
          <a:prstGeom prst="rect">
            <a:avLst/>
          </a:prstGeom>
          <a:noFill/>
          <a:ln w="9525">
            <a:solidFill>
              <a:srgbClr val="FF00FF"/>
            </a:solidFill>
            <a:prstDash val="dash"/>
            <a:miter lim="800000"/>
            <a:headEnd/>
            <a:tailEnd/>
          </a:ln>
          <a:extLst>
            <a:ext uri="{909E8E84-426E-40DD-AFC4-6F175D3DCCD1}">
              <a14:hiddenFill xmlns:a14="http://schemas.microsoft.com/office/drawing/2010/main">
                <a:solidFill>
                  <a:srgbClr val="FFFFFF"/>
                </a:solidFill>
              </a14:hiddenFill>
            </a:ext>
          </a:extLst>
        </p:spPr>
      </p:pic>
      <p:pic>
        <p:nvPicPr>
          <p:cNvPr id="97285" name="Picture 8" descr="83d12230fc254ba887b1ffc2ed3ddba2">
            <a:extLst>
              <a:ext uri="{FF2B5EF4-FFF2-40B4-BE49-F238E27FC236}">
                <a16:creationId xmlns:a16="http://schemas.microsoft.com/office/drawing/2014/main" id="{4DC8B189-D03E-4E0F-8E5C-339A9DE155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819150"/>
            <a:ext cx="4572000" cy="1724025"/>
          </a:xfrm>
          <a:prstGeom prst="rect">
            <a:avLst/>
          </a:prstGeom>
          <a:noFill/>
          <a:ln w="9525" algn="ctr">
            <a:solidFill>
              <a:srgbClr val="FF00FF"/>
            </a:solidFill>
            <a:prstDash val="dash"/>
            <a:miter lim="800000"/>
            <a:headEnd/>
            <a:tailEnd/>
          </a:ln>
          <a:extLst>
            <a:ext uri="{909E8E84-426E-40DD-AFC4-6F175D3DCCD1}">
              <a14:hiddenFill xmlns:a14="http://schemas.microsoft.com/office/drawing/2010/main">
                <a:solidFill>
                  <a:srgbClr val="FFFFFF"/>
                </a:solidFill>
              </a14:hiddenFill>
            </a:ext>
          </a:extLst>
        </p:spPr>
      </p:pic>
      <p:pic>
        <p:nvPicPr>
          <p:cNvPr id="97286" name="Picture 10" descr="55dfd939c7d847cdb3b3b3aab1af8d31">
            <a:extLst>
              <a:ext uri="{FF2B5EF4-FFF2-40B4-BE49-F238E27FC236}">
                <a16:creationId xmlns:a16="http://schemas.microsoft.com/office/drawing/2014/main" id="{BC526225-36A2-492F-AA7D-AF5CA2D1DC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388" y="2781300"/>
            <a:ext cx="5761037" cy="1384300"/>
          </a:xfrm>
          <a:prstGeom prst="rect">
            <a:avLst/>
          </a:prstGeom>
          <a:noFill/>
          <a:ln w="9525" algn="ctr">
            <a:solidFill>
              <a:srgbClr val="FF00FF"/>
            </a:solidFill>
            <a:prstDash val="dash"/>
            <a:miter lim="800000"/>
            <a:headEnd/>
            <a:tailEnd/>
          </a:ln>
          <a:extLst>
            <a:ext uri="{909E8E84-426E-40DD-AFC4-6F175D3DCCD1}">
              <a14:hiddenFill xmlns:a14="http://schemas.microsoft.com/office/drawing/2010/main">
                <a:solidFill>
                  <a:srgbClr val="FFFFFF"/>
                </a:solidFill>
              </a14:hiddenFill>
            </a:ext>
          </a:extLst>
        </p:spPr>
      </p:pic>
      <p:pic>
        <p:nvPicPr>
          <p:cNvPr id="97287" name="Picture 12" descr="c6aeffd0c58c4b2f8fe7cd56e6e8a364">
            <a:extLst>
              <a:ext uri="{FF2B5EF4-FFF2-40B4-BE49-F238E27FC236}">
                <a16:creationId xmlns:a16="http://schemas.microsoft.com/office/drawing/2014/main" id="{17EB26CD-DF72-4881-9320-6F64AD66E7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5388" y="4241800"/>
            <a:ext cx="3887787" cy="1485900"/>
          </a:xfrm>
          <a:prstGeom prst="rect">
            <a:avLst/>
          </a:prstGeom>
          <a:noFill/>
          <a:ln w="9525" algn="ctr">
            <a:solidFill>
              <a:srgbClr val="FF00FF"/>
            </a:solidFill>
            <a:prstDash val="dash"/>
            <a:miter lim="800000"/>
            <a:headEnd/>
            <a:tailEnd/>
          </a:ln>
          <a:extLst>
            <a:ext uri="{909E8E84-426E-40DD-AFC4-6F175D3DCCD1}">
              <a14:hiddenFill xmlns:a14="http://schemas.microsoft.com/office/drawing/2010/main">
                <a:solidFill>
                  <a:srgbClr val="FFFFFF"/>
                </a:solidFill>
              </a14:hiddenFill>
            </a:ext>
          </a:extLst>
        </p:spPr>
      </p:pic>
      <p:sp>
        <p:nvSpPr>
          <p:cNvPr id="97288" name="Rectangle 13">
            <a:extLst>
              <a:ext uri="{FF2B5EF4-FFF2-40B4-BE49-F238E27FC236}">
                <a16:creationId xmlns:a16="http://schemas.microsoft.com/office/drawing/2014/main" id="{882C08F6-4999-4368-9F54-538F41077935}"/>
              </a:ext>
            </a:extLst>
          </p:cNvPr>
          <p:cNvSpPr>
            <a:spLocks noChangeArrowheads="1"/>
          </p:cNvSpPr>
          <p:nvPr/>
        </p:nvSpPr>
        <p:spPr bwMode="auto">
          <a:xfrm>
            <a:off x="179388" y="5808663"/>
            <a:ext cx="8785225" cy="1004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200">
                <a:latin typeface="Arial" panose="020B0604020202020204" pitchFamily="34" charset="0"/>
              </a:rPr>
              <a:t>算法实现方法：为每个页面设置一个访问位，再将内存中的页面都通过链接指针链接成一个循环队列。</a:t>
            </a:r>
          </a:p>
          <a:p>
            <a:pPr eaLnBrk="1" hangingPunct="1">
              <a:spcBef>
                <a:spcPct val="0"/>
              </a:spcBef>
              <a:buFontTx/>
              <a:buNone/>
            </a:pPr>
            <a:r>
              <a:rPr lang="zh-CN" altLang="en-US" sz="1200">
                <a:latin typeface="Arial" panose="020B0604020202020204" pitchFamily="34" charset="0"/>
              </a:rPr>
              <a:t>①、当某页被访问时，其访问位置为</a:t>
            </a:r>
            <a:r>
              <a:rPr lang="en-US" altLang="zh-CN" sz="1200">
                <a:latin typeface="Arial" panose="020B0604020202020204" pitchFamily="34" charset="0"/>
              </a:rPr>
              <a:t>1</a:t>
            </a:r>
            <a:r>
              <a:rPr lang="zh-CN" altLang="en-US" sz="1200">
                <a:latin typeface="Arial" panose="020B0604020202020204" pitchFamily="34" charset="0"/>
              </a:rPr>
              <a:t>。当需要淘汰一个页面时，只需检查页的访问位。</a:t>
            </a:r>
          </a:p>
          <a:p>
            <a:pPr eaLnBrk="1" hangingPunct="1">
              <a:spcBef>
                <a:spcPct val="0"/>
              </a:spcBef>
              <a:buFontTx/>
              <a:buNone/>
            </a:pPr>
            <a:r>
              <a:rPr lang="zh-CN" altLang="en-US" sz="1200">
                <a:latin typeface="Arial" panose="020B0604020202020204" pitchFamily="34" charset="0"/>
              </a:rPr>
              <a:t>②、如果是</a:t>
            </a:r>
            <a:r>
              <a:rPr lang="en-US" altLang="zh-CN" sz="1200">
                <a:latin typeface="Arial" panose="020B0604020202020204" pitchFamily="34" charset="0"/>
              </a:rPr>
              <a:t>0</a:t>
            </a:r>
            <a:r>
              <a:rPr lang="zh-CN" altLang="en-US" sz="1200">
                <a:latin typeface="Arial" panose="020B0604020202020204" pitchFamily="34" charset="0"/>
              </a:rPr>
              <a:t>，就选择该页换出；如果是</a:t>
            </a:r>
            <a:r>
              <a:rPr lang="en-US" altLang="zh-CN" sz="1200">
                <a:latin typeface="Arial" panose="020B0604020202020204" pitchFamily="34" charset="0"/>
              </a:rPr>
              <a:t>1</a:t>
            </a:r>
            <a:r>
              <a:rPr lang="zh-CN" altLang="en-US" sz="1200">
                <a:latin typeface="Arial" panose="020B0604020202020204" pitchFamily="34" charset="0"/>
              </a:rPr>
              <a:t>，则将它置为</a:t>
            </a:r>
            <a:r>
              <a:rPr lang="en-US" altLang="zh-CN" sz="1200">
                <a:latin typeface="Arial" panose="020B0604020202020204" pitchFamily="34" charset="0"/>
              </a:rPr>
              <a:t>0</a:t>
            </a:r>
            <a:r>
              <a:rPr lang="zh-CN" altLang="en-US" sz="1200">
                <a:latin typeface="Arial" panose="020B0604020202020204" pitchFamily="34" charset="0"/>
              </a:rPr>
              <a:t>，暂不换出，继续检查下一个页面，若第一轮扫描中所有页面都是</a:t>
            </a:r>
            <a:r>
              <a:rPr lang="en-US" altLang="zh-CN" sz="1200">
                <a:latin typeface="Arial" panose="020B0604020202020204" pitchFamily="34" charset="0"/>
              </a:rPr>
              <a:t>1</a:t>
            </a:r>
            <a:r>
              <a:rPr lang="zh-CN" altLang="en-US" sz="1200">
                <a:latin typeface="Arial" panose="020B0604020202020204" pitchFamily="34" charset="0"/>
              </a:rPr>
              <a:t>，则将这些页面的访问位依次置为</a:t>
            </a:r>
            <a:r>
              <a:rPr lang="en-US" altLang="zh-CN" sz="1200">
                <a:latin typeface="Arial" panose="020B0604020202020204" pitchFamily="34" charset="0"/>
              </a:rPr>
              <a:t>0</a:t>
            </a:r>
            <a:r>
              <a:rPr lang="zh-CN" altLang="en-US" sz="1200">
                <a:latin typeface="Arial" panose="020B0604020202020204" pitchFamily="34" charset="0"/>
              </a:rPr>
              <a:t>后，再进行第二轮扫描（第二轮扫描中一定会有访问位为</a:t>
            </a:r>
            <a:r>
              <a:rPr lang="en-US" altLang="zh-CN" sz="1200">
                <a:latin typeface="Arial" panose="020B0604020202020204" pitchFamily="34" charset="0"/>
              </a:rPr>
              <a:t>0</a:t>
            </a:r>
            <a:r>
              <a:rPr lang="zh-CN" altLang="en-US" sz="1200">
                <a:latin typeface="Arial" panose="020B0604020202020204" pitchFamily="34" charset="0"/>
              </a:rPr>
              <a:t>的页面，因此简单的</a:t>
            </a:r>
            <a:r>
              <a:rPr lang="en-US" altLang="zh-CN" sz="1200">
                <a:latin typeface="Arial" panose="020B0604020202020204" pitchFamily="34" charset="0"/>
              </a:rPr>
              <a:t>CLOCK </a:t>
            </a:r>
            <a:r>
              <a:rPr lang="zh-CN" altLang="en-US" sz="1200">
                <a:latin typeface="Arial" panose="020B0604020202020204" pitchFamily="34" charset="0"/>
              </a:rPr>
              <a:t>算法选择一个淘汰页面最多会经过两轮扫描）</a:t>
            </a:r>
          </a:p>
        </p:txBody>
      </p:sp>
      <p:sp>
        <p:nvSpPr>
          <p:cNvPr id="97289" name="AutoShape 14">
            <a:extLst>
              <a:ext uri="{FF2B5EF4-FFF2-40B4-BE49-F238E27FC236}">
                <a16:creationId xmlns:a16="http://schemas.microsoft.com/office/drawing/2014/main" id="{77C75F83-E40B-49CE-8C21-C7FB2480A7BD}"/>
              </a:ext>
            </a:extLst>
          </p:cNvPr>
          <p:cNvSpPr>
            <a:spLocks noChangeArrowheads="1"/>
          </p:cNvSpPr>
          <p:nvPr/>
        </p:nvSpPr>
        <p:spPr bwMode="auto">
          <a:xfrm>
            <a:off x="4140200" y="1557338"/>
            <a:ext cx="431800" cy="142875"/>
          </a:xfrm>
          <a:prstGeom prst="rightArrow">
            <a:avLst>
              <a:gd name="adj1" fmla="val 50000"/>
              <a:gd name="adj2" fmla="val 75556"/>
            </a:avLst>
          </a:prstGeom>
          <a:solidFill>
            <a:srgbClr val="00FFFF"/>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97290" name="AutoShape 15">
            <a:extLst>
              <a:ext uri="{FF2B5EF4-FFF2-40B4-BE49-F238E27FC236}">
                <a16:creationId xmlns:a16="http://schemas.microsoft.com/office/drawing/2014/main" id="{006710C5-E227-4978-8843-91121854F472}"/>
              </a:ext>
            </a:extLst>
          </p:cNvPr>
          <p:cNvSpPr>
            <a:spLocks noChangeArrowheads="1"/>
          </p:cNvSpPr>
          <p:nvPr/>
        </p:nvSpPr>
        <p:spPr bwMode="auto">
          <a:xfrm>
            <a:off x="4932363" y="2543175"/>
            <a:ext cx="215900" cy="238125"/>
          </a:xfrm>
          <a:prstGeom prst="downArrow">
            <a:avLst>
              <a:gd name="adj1" fmla="val 50000"/>
              <a:gd name="adj2" fmla="val 27574"/>
            </a:avLst>
          </a:prstGeom>
          <a:solidFill>
            <a:srgbClr val="00FFFF"/>
          </a:solidFill>
          <a:ln w="9525">
            <a:solidFill>
              <a:schemeClr val="tx1"/>
            </a:solidFill>
            <a:miter lim="800000"/>
            <a:headEnd/>
            <a:tailEnd/>
          </a:ln>
        </p:spPr>
        <p:txBody>
          <a:bodyPr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97291" name="AutoShape 17">
            <a:extLst>
              <a:ext uri="{FF2B5EF4-FFF2-40B4-BE49-F238E27FC236}">
                <a16:creationId xmlns:a16="http://schemas.microsoft.com/office/drawing/2014/main" id="{204FB3ED-C579-4FED-8441-822CE972FD30}"/>
              </a:ext>
            </a:extLst>
          </p:cNvPr>
          <p:cNvSpPr>
            <a:spLocks noChangeArrowheads="1"/>
          </p:cNvSpPr>
          <p:nvPr/>
        </p:nvSpPr>
        <p:spPr bwMode="auto">
          <a:xfrm rot="2082004">
            <a:off x="4157663" y="4419600"/>
            <a:ext cx="719137" cy="488950"/>
          </a:xfrm>
          <a:prstGeom prst="rightArrow">
            <a:avLst>
              <a:gd name="adj1" fmla="val 31991"/>
              <a:gd name="adj2" fmla="val 17758"/>
            </a:avLst>
          </a:prstGeom>
          <a:solidFill>
            <a:srgbClr val="00FFFF"/>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97292" name="Oval 18">
            <a:extLst>
              <a:ext uri="{FF2B5EF4-FFF2-40B4-BE49-F238E27FC236}">
                <a16:creationId xmlns:a16="http://schemas.microsoft.com/office/drawing/2014/main" id="{BC190F18-A479-4439-87A7-12EC95B4330F}"/>
              </a:ext>
            </a:extLst>
          </p:cNvPr>
          <p:cNvSpPr>
            <a:spLocks noChangeArrowheads="1"/>
          </p:cNvSpPr>
          <p:nvPr/>
        </p:nvSpPr>
        <p:spPr bwMode="auto">
          <a:xfrm rot="-600000">
            <a:off x="3348038" y="2636838"/>
            <a:ext cx="647700" cy="1079500"/>
          </a:xfrm>
          <a:prstGeom prst="ellipse">
            <a:avLst/>
          </a:prstGeom>
          <a:noFill/>
          <a:ln w="9525">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latin typeface="Arial" panose="020B0604020202020204" pitchFamily="34" charset="0"/>
            </a:endParaRPr>
          </a:p>
        </p:txBody>
      </p:sp>
      <p:sp>
        <p:nvSpPr>
          <p:cNvPr id="97293" name="Rectangle 19">
            <a:extLst>
              <a:ext uri="{FF2B5EF4-FFF2-40B4-BE49-F238E27FC236}">
                <a16:creationId xmlns:a16="http://schemas.microsoft.com/office/drawing/2014/main" id="{40FCB0A6-4E19-4EC3-BA99-E9FABC17E432}"/>
              </a:ext>
            </a:extLst>
          </p:cNvPr>
          <p:cNvSpPr>
            <a:spLocks noChangeArrowheads="1"/>
          </p:cNvSpPr>
          <p:nvPr/>
        </p:nvSpPr>
        <p:spPr bwMode="auto">
          <a:xfrm>
            <a:off x="3557588" y="250666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400">
                <a:solidFill>
                  <a:schemeClr val="hlink"/>
                </a:solidFill>
                <a:latin typeface="Arial" panose="020B0604020202020204" pitchFamily="34" charset="0"/>
              </a:rPr>
              <a:t>不中断</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灯片编号占位符 5">
            <a:extLst>
              <a:ext uri="{FF2B5EF4-FFF2-40B4-BE49-F238E27FC236}">
                <a16:creationId xmlns:a16="http://schemas.microsoft.com/office/drawing/2014/main" id="{7E13F1B6-5A42-4E5F-A9F0-02E442DFF677}"/>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475D489-ED31-4F11-845C-9DADC4D2B1E7}" type="slidenum">
              <a:rPr lang="zh-CN" altLang="en-US" sz="1000">
                <a:solidFill>
                  <a:srgbClr val="000066"/>
                </a:solidFill>
                <a:latin typeface="Times New Roman" panose="02020603050405020304" pitchFamily="18" charset="0"/>
              </a:rPr>
              <a:pPr algn="r" eaLnBrk="1" hangingPunct="1"/>
              <a:t>124</a:t>
            </a:fld>
            <a:endParaRPr lang="en-US" altLang="zh-CN" sz="1000">
              <a:solidFill>
                <a:srgbClr val="000066"/>
              </a:solidFill>
              <a:latin typeface="Times New Roman" panose="02020603050405020304" pitchFamily="18" charset="0"/>
            </a:endParaRPr>
          </a:p>
        </p:txBody>
      </p:sp>
      <p:sp>
        <p:nvSpPr>
          <p:cNvPr id="99331" name="Rectangle 3">
            <a:extLst>
              <a:ext uri="{FF2B5EF4-FFF2-40B4-BE49-F238E27FC236}">
                <a16:creationId xmlns:a16="http://schemas.microsoft.com/office/drawing/2014/main" id="{CF50C0E1-2564-45EC-AB7F-498176525429}"/>
              </a:ext>
            </a:extLst>
          </p:cNvPr>
          <p:cNvSpPr>
            <a:spLocks noGrp="1" noChangeArrowheads="1"/>
          </p:cNvSpPr>
          <p:nvPr>
            <p:ph type="body" idx="1"/>
          </p:nvPr>
        </p:nvSpPr>
        <p:spPr>
          <a:xfrm>
            <a:off x="107950" y="981075"/>
            <a:ext cx="8893175" cy="4030663"/>
          </a:xfrm>
        </p:spPr>
        <p:txBody>
          <a:bodyPr/>
          <a:lstStyle/>
          <a:p>
            <a:pPr eaLnBrk="1" hangingPunct="1">
              <a:lnSpc>
                <a:spcPct val="150000"/>
              </a:lnSpc>
              <a:buClr>
                <a:srgbClr val="FF3300"/>
              </a:buClr>
              <a:buFont typeface="Wingdings" panose="05000000000000000000" pitchFamily="2" charset="2"/>
              <a:buChar char="l"/>
            </a:pPr>
            <a:r>
              <a:rPr lang="zh-CN" altLang="en-US" sz="2000" b="1">
                <a:solidFill>
                  <a:srgbClr val="0000FF"/>
                </a:solidFill>
                <a:ea typeface="方正粗黑宋简体" panose="02000000000000000000" pitchFamily="2" charset="-122"/>
              </a:rPr>
              <a:t>（6）最近未用置换算法</a:t>
            </a:r>
            <a:r>
              <a:rPr lang="zh-CN" altLang="en-US" sz="2000" b="1">
                <a:solidFill>
                  <a:srgbClr val="0000FF"/>
                </a:solidFill>
                <a:latin typeface="方正粗黑宋简体" panose="02000000000000000000" pitchFamily="2" charset="-122"/>
                <a:ea typeface="方正粗黑宋简体" panose="02000000000000000000" pitchFamily="2" charset="-122"/>
              </a:rPr>
              <a:t>——</a:t>
            </a:r>
            <a:r>
              <a:rPr lang="zh-CN" altLang="en-US" sz="2000" b="1">
                <a:solidFill>
                  <a:srgbClr val="0000FF"/>
                </a:solidFill>
                <a:ea typeface="方正粗黑宋简体" panose="02000000000000000000" pitchFamily="2" charset="-122"/>
              </a:rPr>
              <a:t>NRU（Not Used Recently）置换算法</a:t>
            </a:r>
          </a:p>
          <a:p>
            <a:pPr eaLnBrk="1" hangingPunct="1">
              <a:lnSpc>
                <a:spcPct val="150000"/>
              </a:lnSpc>
              <a:buFont typeface="Arial" panose="020B0604020202020204" pitchFamily="34" charset="0"/>
              <a:buNone/>
            </a:pPr>
            <a:r>
              <a:rPr lang="zh-CN" altLang="en-US" sz="1800"/>
              <a:t>　</a:t>
            </a:r>
            <a:r>
              <a:rPr lang="zh-CN" altLang="en-US" sz="2000">
                <a:latin typeface="Times New Roman" panose="02020603050405020304" pitchFamily="18" charset="0"/>
              </a:rPr>
              <a:t>　         这是一个</a:t>
            </a:r>
            <a:r>
              <a:rPr lang="zh-CN" altLang="en-US" sz="2000" b="1">
                <a:latin typeface="Times New Roman" panose="02020603050405020304" pitchFamily="18" charset="0"/>
              </a:rPr>
              <a:t>被广泛使用</a:t>
            </a:r>
            <a:r>
              <a:rPr lang="zh-CN" altLang="en-US" sz="2000">
                <a:latin typeface="Times New Roman" panose="02020603050405020304" pitchFamily="18" charset="0"/>
              </a:rPr>
              <a:t>的</a:t>
            </a:r>
            <a:r>
              <a:rPr lang="zh-CN" altLang="en-US" sz="2000" b="1">
                <a:latin typeface="Times New Roman" panose="02020603050405020304" pitchFamily="18" charset="0"/>
                <a:ea typeface="方正粗黑宋简体" panose="02000000000000000000" pitchFamily="2" charset="-122"/>
              </a:rPr>
              <a:t>LRU算法的近似方法</a:t>
            </a:r>
            <a:r>
              <a:rPr lang="zh-CN" altLang="en-US" sz="2000">
                <a:latin typeface="Times New Roman" panose="02020603050405020304" pitchFamily="18" charset="0"/>
              </a:rPr>
              <a:t>，它比较易于实现，开销也比较少，此</a:t>
            </a:r>
            <a:r>
              <a:rPr lang="zh-CN" altLang="en-US" sz="2000" b="1">
                <a:solidFill>
                  <a:schemeClr val="folHlink"/>
                </a:solidFill>
                <a:latin typeface="Times New Roman" panose="02020603050405020304" pitchFamily="18" charset="0"/>
                <a:ea typeface="方正粗黑宋简体" panose="02000000000000000000" pitchFamily="2" charset="-122"/>
              </a:rPr>
              <a:t>置换算法，不但希望淘汰的页是最近未使用的页，而且还希望被挑选的页在主存驻留期间，其页面内的数据</a:t>
            </a:r>
            <a:r>
              <a:rPr lang="zh-CN" altLang="en-US" sz="2000" b="1">
                <a:solidFill>
                  <a:srgbClr val="0000FF"/>
                </a:solidFill>
                <a:latin typeface="Times New Roman" panose="02020603050405020304" pitchFamily="18" charset="0"/>
                <a:ea typeface="方正粗黑宋简体" panose="02000000000000000000" pitchFamily="2" charset="-122"/>
              </a:rPr>
              <a:t>未被修改过</a:t>
            </a:r>
            <a:r>
              <a:rPr lang="zh-CN" altLang="en-US" sz="2000">
                <a:latin typeface="Times New Roman" panose="02020603050405020304" pitchFamily="18" charset="0"/>
              </a:rPr>
              <a:t>。</a:t>
            </a:r>
            <a:r>
              <a:rPr lang="zh-CN" altLang="en-US" sz="2000" b="1">
                <a:latin typeface="Times New Roman" panose="02020603050405020304" pitchFamily="18" charset="0"/>
                <a:ea typeface="华文行楷" panose="02010800040101010101" pitchFamily="2" charset="-122"/>
              </a:rPr>
              <a:t>为此，要为每页增设访问位和修改位，</a:t>
            </a:r>
            <a:r>
              <a:rPr lang="zh-CN" altLang="en-US" sz="2000" b="1">
                <a:solidFill>
                  <a:srgbClr val="0000FF"/>
                </a:solidFill>
                <a:latin typeface="Times New Roman" panose="02020603050405020304" pitchFamily="18" charset="0"/>
                <a:ea typeface="华文行楷" panose="02010800040101010101" pitchFamily="2" charset="-122"/>
              </a:rPr>
              <a:t>初始值均为0</a:t>
            </a:r>
            <a:r>
              <a:rPr lang="zh-CN" altLang="en-US" sz="2000" b="1">
                <a:latin typeface="Times New Roman" panose="02020603050405020304" pitchFamily="18" charset="0"/>
                <a:ea typeface="华文行楷" panose="02010800040101010101" pitchFamily="2" charset="-122"/>
              </a:rPr>
              <a:t>，当页面被访问或修改时，修改相应位的值为1，并且系统每隔固定时间将页面的访问位清0。当要淘汰某页面时，如果它的访问位和修改位均为1，则需先将页面写回辅存，然后再淘汰；否则直接将其淘汰掉。</a:t>
            </a:r>
            <a:endParaRPr lang="zh-CN" altLang="en-US" sz="2000">
              <a:latin typeface="Times New Roman" panose="02020603050405020304" pitchFamily="18" charset="0"/>
            </a:endParaRPr>
          </a:p>
        </p:txBody>
      </p:sp>
      <p:sp>
        <p:nvSpPr>
          <p:cNvPr id="99332" name="Rectangle 2">
            <a:extLst>
              <a:ext uri="{FF2B5EF4-FFF2-40B4-BE49-F238E27FC236}">
                <a16:creationId xmlns:a16="http://schemas.microsoft.com/office/drawing/2014/main" id="{5A4A2B00-EF0F-42C9-B379-A846A97A739C}"/>
              </a:ext>
            </a:extLst>
          </p:cNvPr>
          <p:cNvSpPr>
            <a:spLocks noChangeArrowheads="1"/>
          </p:cNvSpPr>
          <p:nvPr/>
        </p:nvSpPr>
        <p:spPr bwMode="auto">
          <a:xfrm>
            <a:off x="2627313" y="0"/>
            <a:ext cx="46085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dirty="0">
                <a:ea typeface="华文中宋" panose="02010600040101010101" pitchFamily="2" charset="-122"/>
              </a:rPr>
              <a:t>7.4 </a:t>
            </a:r>
            <a:r>
              <a:rPr lang="zh-CN" altLang="en-US" dirty="0">
                <a:ea typeface="华文中宋" panose="02010600040101010101" pitchFamily="2" charset="-122"/>
              </a:rPr>
              <a:t>页面置换算法</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灯片编号占位符 5">
            <a:extLst>
              <a:ext uri="{FF2B5EF4-FFF2-40B4-BE49-F238E27FC236}">
                <a16:creationId xmlns:a16="http://schemas.microsoft.com/office/drawing/2014/main" id="{28F87905-BA64-4C4F-A662-98C6A8CF475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92A77755-8225-4B60-8B49-1DEB7D321644}" type="slidenum">
              <a:rPr lang="zh-CN" altLang="en-US" sz="1000">
                <a:solidFill>
                  <a:srgbClr val="000066"/>
                </a:solidFill>
                <a:latin typeface="Times New Roman" panose="02020603050405020304" pitchFamily="18" charset="0"/>
              </a:rPr>
              <a:pPr algn="r" eaLnBrk="1" hangingPunct="1"/>
              <a:t>125</a:t>
            </a:fld>
            <a:endParaRPr lang="en-US" altLang="zh-CN" sz="1000">
              <a:solidFill>
                <a:srgbClr val="000066"/>
              </a:solidFill>
              <a:latin typeface="Times New Roman" panose="02020603050405020304" pitchFamily="18" charset="0"/>
            </a:endParaRPr>
          </a:p>
        </p:txBody>
      </p:sp>
      <p:sp>
        <p:nvSpPr>
          <p:cNvPr id="100355" name="Rectangle 2">
            <a:extLst>
              <a:ext uri="{FF2B5EF4-FFF2-40B4-BE49-F238E27FC236}">
                <a16:creationId xmlns:a16="http://schemas.microsoft.com/office/drawing/2014/main" id="{A1357830-F607-49FB-9E6B-362FD4430807}"/>
              </a:ext>
            </a:extLst>
          </p:cNvPr>
          <p:cNvSpPr>
            <a:spLocks noGrp="1" noChangeArrowheads="1"/>
          </p:cNvSpPr>
          <p:nvPr>
            <p:ph type="title"/>
          </p:nvPr>
        </p:nvSpPr>
        <p:spPr>
          <a:xfrm>
            <a:off x="2411413" y="115888"/>
            <a:ext cx="4608512" cy="766762"/>
          </a:xfrm>
        </p:spPr>
        <p:txBody>
          <a:bodyPr/>
          <a:lstStyle/>
          <a:p>
            <a:pPr algn="l" eaLnBrk="1" hangingPunct="1"/>
            <a:r>
              <a:rPr lang="en-US" altLang="zh-CN" dirty="0"/>
              <a:t>7.5 </a:t>
            </a:r>
            <a:r>
              <a:rPr lang="zh-CN" altLang="en-US" dirty="0"/>
              <a:t>缺页中断率分析</a:t>
            </a:r>
          </a:p>
        </p:txBody>
      </p:sp>
      <p:sp>
        <p:nvSpPr>
          <p:cNvPr id="100356" name="Rectangle 3">
            <a:extLst>
              <a:ext uri="{FF2B5EF4-FFF2-40B4-BE49-F238E27FC236}">
                <a16:creationId xmlns:a16="http://schemas.microsoft.com/office/drawing/2014/main" id="{A4041FDA-A9C8-43CF-A1CE-E9E7D13F054E}"/>
              </a:ext>
            </a:extLst>
          </p:cNvPr>
          <p:cNvSpPr>
            <a:spLocks noGrp="1" noChangeArrowheads="1"/>
          </p:cNvSpPr>
          <p:nvPr>
            <p:ph type="body" idx="1"/>
          </p:nvPr>
        </p:nvSpPr>
        <p:spPr>
          <a:xfrm>
            <a:off x="0" y="882650"/>
            <a:ext cx="8893175" cy="5715000"/>
          </a:xfrm>
        </p:spPr>
        <p:txBody>
          <a:bodyPr/>
          <a:lstStyle/>
          <a:p>
            <a:pPr eaLnBrk="1" hangingPunct="1">
              <a:lnSpc>
                <a:spcPct val="125000"/>
              </a:lnSpc>
              <a:buFont typeface="Arial" panose="020B0604020202020204" pitchFamily="34" charset="0"/>
              <a:buNone/>
            </a:pPr>
            <a:r>
              <a:rPr lang="zh-CN" altLang="en-US" sz="1800"/>
              <a:t>　　       相对于实存管理技术，请求分页虚拟存储管理消除了对主存的限制，增加了多道系统下作业的道数，提高了系统的效率。但</a:t>
            </a:r>
            <a:r>
              <a:rPr lang="zh-CN" altLang="en-US" sz="1800" b="1">
                <a:ea typeface="华文细黑" panose="02010600040101010101" pitchFamily="2" charset="-122"/>
              </a:rPr>
              <a:t>虚存管理技术的特点是部分装入和部分移出，所以请求分页虚拟存储管理首要考虑的问题是</a:t>
            </a:r>
            <a:r>
              <a:rPr lang="zh-CN" altLang="en-US" sz="1800" b="1">
                <a:solidFill>
                  <a:srgbClr val="0000FF"/>
                </a:solidFill>
                <a:ea typeface="方正粗黑宋简体" panose="02000000000000000000" pitchFamily="2" charset="-122"/>
              </a:rPr>
              <a:t>如何减少缺页次数</a:t>
            </a:r>
            <a:r>
              <a:rPr lang="zh-CN" altLang="en-US" sz="1800" b="1">
                <a:ea typeface="华文细黑" panose="02010600040101010101" pitchFamily="2" charset="-122"/>
              </a:rPr>
              <a:t>，从而提高该技术的执行效率</a:t>
            </a:r>
            <a:r>
              <a:rPr lang="zh-CN" altLang="en-US" sz="1800"/>
              <a:t>。主要考虑以下方面的问题。</a:t>
            </a:r>
          </a:p>
          <a:p>
            <a:pPr eaLnBrk="1" hangingPunct="1">
              <a:lnSpc>
                <a:spcPct val="125000"/>
              </a:lnSpc>
              <a:buClr>
                <a:srgbClr val="FF3300"/>
              </a:buClr>
              <a:buFont typeface="Wingdings" panose="05000000000000000000" pitchFamily="2" charset="2"/>
              <a:buChar char="l"/>
            </a:pPr>
            <a:r>
              <a:rPr lang="zh-CN" altLang="en-US" sz="1800" b="1">
                <a:solidFill>
                  <a:srgbClr val="0000FF"/>
                </a:solidFill>
                <a:latin typeface="方正粗黑宋简体" panose="02000000000000000000" pitchFamily="2" charset="-122"/>
                <a:ea typeface="方正粗黑宋简体" panose="02000000000000000000" pitchFamily="2" charset="-122"/>
              </a:rPr>
              <a:t>（1）页面大小的选择</a:t>
            </a:r>
          </a:p>
          <a:p>
            <a:pPr eaLnBrk="1" hangingPunct="1">
              <a:lnSpc>
                <a:spcPct val="125000"/>
              </a:lnSpc>
              <a:buFont typeface="Arial" panose="020B0604020202020204" pitchFamily="34" charset="0"/>
              <a:buNone/>
            </a:pPr>
            <a:r>
              <a:rPr lang="zh-CN" altLang="en-US" sz="1800"/>
              <a:t>　　       一般人认为页面尺寸越大，缺页中断率越低，但页面尺寸不能无限制地增大，通过实验统计得出</a:t>
            </a:r>
            <a:r>
              <a:rPr lang="zh-CN" altLang="en-US" sz="1800" b="1" u="sng">
                <a:solidFill>
                  <a:srgbClr val="FF3300"/>
                </a:solidFill>
                <a:latin typeface="方正粗黑宋简体" panose="02000000000000000000" pitchFamily="2" charset="-122"/>
                <a:ea typeface="方正粗黑宋简体" panose="02000000000000000000" pitchFamily="2" charset="-122"/>
              </a:rPr>
              <a:t>页面尺寸在</a:t>
            </a:r>
            <a:r>
              <a:rPr lang="zh-CN" altLang="en-US" sz="1800" b="1" u="sng">
                <a:solidFill>
                  <a:srgbClr val="FF3300"/>
                </a:solidFill>
                <a:latin typeface="Arial Unicode MS" panose="020B0604020202020204" pitchFamily="34" charset="-122"/>
                <a:ea typeface="Arial Unicode MS" panose="020B0604020202020204" pitchFamily="34" charset="-122"/>
                <a:cs typeface="Arial Unicode MS" panose="020B0604020202020204" pitchFamily="34" charset="-122"/>
              </a:rPr>
              <a:t>0.5KB~4KB</a:t>
            </a:r>
            <a:r>
              <a:rPr lang="zh-CN" altLang="en-US" sz="1800" b="1" u="sng">
                <a:solidFill>
                  <a:srgbClr val="FF3300"/>
                </a:solidFill>
                <a:latin typeface="方正粗黑宋简体" panose="02000000000000000000" pitchFamily="2" charset="-122"/>
                <a:ea typeface="方正粗黑宋简体" panose="02000000000000000000" pitchFamily="2" charset="-122"/>
              </a:rPr>
              <a:t>之间较合适</a:t>
            </a:r>
            <a:r>
              <a:rPr lang="zh-CN" altLang="en-US" sz="1800"/>
              <a:t>。</a:t>
            </a:r>
          </a:p>
          <a:p>
            <a:pPr eaLnBrk="1" hangingPunct="1">
              <a:lnSpc>
                <a:spcPct val="125000"/>
              </a:lnSpc>
              <a:buFont typeface="Arial" panose="020B0604020202020204" pitchFamily="34" charset="0"/>
              <a:buNone/>
            </a:pPr>
            <a:r>
              <a:rPr lang="zh-CN" altLang="en-US" sz="1800"/>
              <a:t>　　       如果页面尺寸偏小，页表容量则大，查表速度就慢，缺页中断次数增加；如果页面尺寸偏大，虽然页表容量变小，查表速度快，但页面调度时间长，而且页内碎片较大，影响主存空间的利用率。</a:t>
            </a:r>
          </a:p>
          <a:p>
            <a:pPr eaLnBrk="1" hangingPunct="1">
              <a:lnSpc>
                <a:spcPct val="125000"/>
              </a:lnSpc>
              <a:buClr>
                <a:srgbClr val="FF3300"/>
              </a:buClr>
              <a:buFont typeface="Wingdings" panose="05000000000000000000" pitchFamily="2" charset="2"/>
              <a:buChar char="l"/>
            </a:pPr>
            <a:r>
              <a:rPr lang="zh-CN" altLang="en-US" sz="1800" b="1">
                <a:solidFill>
                  <a:srgbClr val="0000FF"/>
                </a:solidFill>
                <a:latin typeface="方正粗黑宋简体" panose="02000000000000000000" pitchFamily="2" charset="-122"/>
                <a:ea typeface="方正粗黑宋简体" panose="02000000000000000000" pitchFamily="2" charset="-122"/>
              </a:rPr>
              <a:t>（2）分配给作业的主存块数</a:t>
            </a:r>
          </a:p>
          <a:p>
            <a:pPr eaLnBrk="1" hangingPunct="1">
              <a:lnSpc>
                <a:spcPct val="125000"/>
              </a:lnSpc>
              <a:buFont typeface="Arial" panose="020B0604020202020204" pitchFamily="34" charset="0"/>
              <a:buNone/>
            </a:pPr>
            <a:r>
              <a:rPr lang="zh-CN" altLang="en-US" sz="1800"/>
              <a:t>　　       分配给作业的主存块数越多缺页中断率越低，分配给作业的主存块数太少容易导致页面频繁的移入移出，出现所谓</a:t>
            </a:r>
            <a:r>
              <a:rPr lang="zh-CN" altLang="en-US" sz="1800">
                <a:latin typeface="Arial" panose="020B0604020202020204" pitchFamily="34" charset="0"/>
              </a:rPr>
              <a:t>“</a:t>
            </a:r>
            <a:r>
              <a:rPr lang="zh-CN" altLang="en-US" sz="1800" b="1" u="sng">
                <a:solidFill>
                  <a:srgbClr val="FF3300"/>
                </a:solidFill>
                <a:latin typeface="方正粗黑宋简体" panose="02000000000000000000" pitchFamily="2" charset="-122"/>
                <a:ea typeface="方正粗黑宋简体" panose="02000000000000000000" pitchFamily="2" charset="-122"/>
              </a:rPr>
              <a:t>抖动</a:t>
            </a:r>
            <a:r>
              <a:rPr lang="zh-CN" altLang="en-US" sz="1800">
                <a:latin typeface="Arial" panose="020B0604020202020204" pitchFamily="34" charset="0"/>
              </a:rPr>
              <a:t>”</a:t>
            </a:r>
            <a:r>
              <a:rPr lang="zh-CN" altLang="en-US" sz="1800"/>
              <a:t>现象，系统处理页面置换的开销远大于执行程序，将严重影响系统的效率。通过实验统计得出：</a:t>
            </a:r>
            <a:r>
              <a:rPr lang="zh-CN" altLang="en-US" sz="1800" b="1" u="sng">
                <a:solidFill>
                  <a:srgbClr val="FF3300"/>
                </a:solidFill>
                <a:latin typeface="方正粗黑宋简体" panose="02000000000000000000" pitchFamily="2" charset="-122"/>
                <a:ea typeface="方正粗黑宋简体" panose="02000000000000000000" pitchFamily="2" charset="-122"/>
              </a:rPr>
              <a:t>分配给作业的主存块数应不小于作业的总页面数的一半</a:t>
            </a:r>
            <a:r>
              <a:rPr lang="zh-CN" altLang="en-US" sz="1800"/>
              <a:t>。    </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灯片编号占位符 5">
            <a:extLst>
              <a:ext uri="{FF2B5EF4-FFF2-40B4-BE49-F238E27FC236}">
                <a16:creationId xmlns:a16="http://schemas.microsoft.com/office/drawing/2014/main" id="{A32C45C1-6CFE-48A6-B14A-54656550AA56}"/>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04A3C9E-2479-4C65-B29B-03BBA7A87B8E}" type="slidenum">
              <a:rPr lang="zh-CN" altLang="en-US" sz="1000">
                <a:solidFill>
                  <a:srgbClr val="000066"/>
                </a:solidFill>
                <a:latin typeface="Times New Roman" panose="02020603050405020304" pitchFamily="18" charset="0"/>
              </a:rPr>
              <a:pPr algn="r" eaLnBrk="1" hangingPunct="1"/>
              <a:t>126</a:t>
            </a:fld>
            <a:endParaRPr lang="en-US" altLang="zh-CN" sz="1000">
              <a:solidFill>
                <a:srgbClr val="000066"/>
              </a:solidFill>
              <a:latin typeface="Times New Roman" panose="02020603050405020304" pitchFamily="18" charset="0"/>
            </a:endParaRPr>
          </a:p>
        </p:txBody>
      </p:sp>
      <p:sp>
        <p:nvSpPr>
          <p:cNvPr id="101379" name="Rectangle 3">
            <a:extLst>
              <a:ext uri="{FF2B5EF4-FFF2-40B4-BE49-F238E27FC236}">
                <a16:creationId xmlns:a16="http://schemas.microsoft.com/office/drawing/2014/main" id="{28844C08-5EEC-4883-991A-12762D9B13AF}"/>
              </a:ext>
            </a:extLst>
          </p:cNvPr>
          <p:cNvSpPr>
            <a:spLocks noGrp="1" noChangeArrowheads="1"/>
          </p:cNvSpPr>
          <p:nvPr>
            <p:ph type="body" idx="1"/>
          </p:nvPr>
        </p:nvSpPr>
        <p:spPr>
          <a:xfrm>
            <a:off x="0" y="908050"/>
            <a:ext cx="8893175" cy="5041900"/>
          </a:xfrm>
        </p:spPr>
        <p:txBody>
          <a:bodyPr/>
          <a:lstStyle/>
          <a:p>
            <a:pPr eaLnBrk="1" hangingPunct="1">
              <a:lnSpc>
                <a:spcPct val="125000"/>
              </a:lnSpc>
              <a:buClr>
                <a:srgbClr val="FF3300"/>
              </a:buClr>
              <a:buFont typeface="Wingdings" panose="05000000000000000000" pitchFamily="2" charset="2"/>
              <a:buChar char="l"/>
            </a:pPr>
            <a:r>
              <a:rPr lang="zh-CN" altLang="en-US" sz="1800" b="1">
                <a:solidFill>
                  <a:srgbClr val="0000FF"/>
                </a:solidFill>
                <a:latin typeface="方正粗黑宋简体" panose="02000000000000000000" pitchFamily="2" charset="-122"/>
                <a:ea typeface="方正粗黑宋简体" panose="02000000000000000000" pitchFamily="2" charset="-122"/>
              </a:rPr>
              <a:t>（3）页面置换算法的选取</a:t>
            </a:r>
          </a:p>
          <a:p>
            <a:pPr eaLnBrk="1" hangingPunct="1">
              <a:lnSpc>
                <a:spcPct val="125000"/>
              </a:lnSpc>
              <a:buFont typeface="Arial" panose="020B0604020202020204" pitchFamily="34" charset="0"/>
              <a:buNone/>
            </a:pPr>
            <a:r>
              <a:rPr lang="zh-CN" altLang="en-US" sz="1800"/>
              <a:t>　　          </a:t>
            </a:r>
            <a:r>
              <a:rPr lang="zh-CN" altLang="en-US" sz="2400" b="1">
                <a:ea typeface="隶书" panose="02010509060101010101" pitchFamily="49" charset="-122"/>
              </a:rPr>
              <a:t>不同的页面置换算法在相同情况下导致缺页中断率是不同的</a:t>
            </a:r>
            <a:r>
              <a:rPr lang="zh-CN" altLang="en-US" sz="1800"/>
              <a:t>。实验证明在固定分配方案中，</a:t>
            </a:r>
            <a:r>
              <a:rPr lang="zh-CN" altLang="en-US" sz="2000" b="1">
                <a:ea typeface="华文新魏" panose="02010800040101010101" pitchFamily="2" charset="-122"/>
              </a:rPr>
              <a:t>分配给作业的主存块数相同且较小</a:t>
            </a:r>
            <a:r>
              <a:rPr lang="zh-CN" altLang="en-US" sz="1800"/>
              <a:t>的情况下，</a:t>
            </a:r>
            <a:r>
              <a:rPr lang="zh-CN" altLang="en-US" sz="1800" b="1">
                <a:solidFill>
                  <a:srgbClr val="FF3300"/>
                </a:solidFill>
                <a:latin typeface="方正粗黑宋简体" panose="02000000000000000000" pitchFamily="2" charset="-122"/>
                <a:ea typeface="方正粗黑宋简体" panose="02000000000000000000" pitchFamily="2" charset="-122"/>
              </a:rPr>
              <a:t>缺页中断率的比较情况是：</a:t>
            </a:r>
            <a:r>
              <a:rPr lang="zh-CN" altLang="en-US" sz="1800" b="1">
                <a:solidFill>
                  <a:srgbClr val="0000FF"/>
                </a:solidFill>
                <a:latin typeface="微软雅黑" panose="020B0503020204020204" pitchFamily="34" charset="-122"/>
                <a:ea typeface="微软雅黑" panose="020B0503020204020204" pitchFamily="34" charset="-122"/>
                <a:cs typeface="Arial Unicode MS" panose="020B0604020202020204" pitchFamily="34" charset="-122"/>
              </a:rPr>
              <a:t>FIFO＞CLOCK＞LRU＞OPT</a:t>
            </a:r>
            <a:r>
              <a:rPr lang="zh-CN" altLang="en-US" sz="1800">
                <a:solidFill>
                  <a:srgbClr val="FF3300"/>
                </a:solidFill>
                <a:latin typeface="Arial Unicode MS" panose="020B0604020202020204" pitchFamily="34" charset="-122"/>
                <a:ea typeface="Arial Unicode MS" panose="020B0604020202020204" pitchFamily="34" charset="-122"/>
                <a:cs typeface="Arial Unicode MS" panose="020B0604020202020204" pitchFamily="34" charset="-122"/>
              </a:rPr>
              <a:t>，</a:t>
            </a:r>
            <a:r>
              <a:rPr lang="zh-CN" altLang="en-US" sz="1800"/>
              <a:t>而随着分配给作业的主存块数的增加，</a:t>
            </a:r>
            <a:r>
              <a:rPr lang="zh-CN" altLang="en-US" sz="2400" b="1">
                <a:ea typeface="隶书" panose="02010509060101010101" pitchFamily="49" charset="-122"/>
              </a:rPr>
              <a:t>这四种算法的缺页中断率的差距则越来越小</a:t>
            </a:r>
            <a:r>
              <a:rPr lang="zh-CN" altLang="en-US" sz="1800"/>
              <a:t>。</a:t>
            </a:r>
            <a:r>
              <a:rPr lang="zh-CN" altLang="en-US" sz="2000" b="1">
                <a:ea typeface="华文新魏" panose="02010800040101010101" pitchFamily="2" charset="-122"/>
              </a:rPr>
              <a:t>算法通常是以牺牲时间或空间开销来换取缺页率的减小，所以在实际应用中，应酌情选择合适的页面置换算法。</a:t>
            </a:r>
          </a:p>
          <a:p>
            <a:pPr eaLnBrk="1" hangingPunct="1">
              <a:lnSpc>
                <a:spcPct val="125000"/>
              </a:lnSpc>
              <a:buFont typeface="Arial" panose="020B0604020202020204" pitchFamily="34" charset="0"/>
              <a:buNone/>
            </a:pPr>
            <a:endParaRPr lang="zh-CN" altLang="en-US" sz="800" b="1">
              <a:ea typeface="华文新魏" panose="02010800040101010101" pitchFamily="2" charset="-122"/>
            </a:endParaRPr>
          </a:p>
          <a:p>
            <a:pPr eaLnBrk="1" hangingPunct="1">
              <a:lnSpc>
                <a:spcPct val="125000"/>
              </a:lnSpc>
              <a:buClr>
                <a:srgbClr val="FF3300"/>
              </a:buClr>
              <a:buFont typeface="Wingdings" panose="05000000000000000000" pitchFamily="2" charset="2"/>
              <a:buChar char="l"/>
            </a:pPr>
            <a:r>
              <a:rPr lang="zh-CN" altLang="en-US" sz="1800" b="1">
                <a:solidFill>
                  <a:srgbClr val="0000FF"/>
                </a:solidFill>
                <a:latin typeface="方正粗黑宋简体" panose="02000000000000000000" pitchFamily="2" charset="-122"/>
                <a:ea typeface="方正粗黑宋简体" panose="02000000000000000000" pitchFamily="2" charset="-122"/>
              </a:rPr>
              <a:t>（4）程序的局部性</a:t>
            </a:r>
          </a:p>
          <a:p>
            <a:pPr eaLnBrk="1" hangingPunct="1">
              <a:lnSpc>
                <a:spcPct val="125000"/>
              </a:lnSpc>
              <a:buFont typeface="Arial" panose="020B0604020202020204" pitchFamily="34" charset="0"/>
              <a:buNone/>
            </a:pPr>
            <a:r>
              <a:rPr lang="zh-CN" altLang="en-US" sz="1800"/>
              <a:t>　　         用户编程时应</a:t>
            </a:r>
            <a:r>
              <a:rPr lang="zh-CN" altLang="en-US" sz="2400" b="1">
                <a:ea typeface="隶书" panose="02010509060101010101" pitchFamily="49" charset="-122"/>
              </a:rPr>
              <a:t>注意突出程序的局部性</a:t>
            </a:r>
            <a:r>
              <a:rPr lang="zh-CN" altLang="en-US" sz="1800"/>
              <a:t>，这样才符合虚拟存储管理的思想，程序执行时缺页中断率随之降低。</a:t>
            </a:r>
          </a:p>
          <a:p>
            <a:pPr eaLnBrk="1" hangingPunct="1">
              <a:lnSpc>
                <a:spcPct val="125000"/>
              </a:lnSpc>
              <a:buFont typeface="Arial" panose="020B0604020202020204" pitchFamily="34" charset="0"/>
              <a:buNone/>
            </a:pPr>
            <a:endParaRPr lang="zh-CN" altLang="en-US" sz="180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灯片编号占位符 5">
            <a:extLst>
              <a:ext uri="{FF2B5EF4-FFF2-40B4-BE49-F238E27FC236}">
                <a16:creationId xmlns:a16="http://schemas.microsoft.com/office/drawing/2014/main" id="{CEE28D66-249E-4AA0-A1AC-F243F222CC32}"/>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8DD6DA65-1C47-4FBC-A783-94071467C5B4}" type="slidenum">
              <a:rPr lang="zh-CN" altLang="en-US" sz="1000">
                <a:solidFill>
                  <a:srgbClr val="000066"/>
                </a:solidFill>
                <a:latin typeface="Times New Roman" panose="02020603050405020304" pitchFamily="18" charset="0"/>
              </a:rPr>
              <a:pPr algn="r" eaLnBrk="1" hangingPunct="1"/>
              <a:t>127</a:t>
            </a:fld>
            <a:endParaRPr lang="en-US" altLang="zh-CN" sz="1000">
              <a:solidFill>
                <a:srgbClr val="000066"/>
              </a:solidFill>
              <a:latin typeface="Times New Roman" panose="02020603050405020304" pitchFamily="18" charset="0"/>
            </a:endParaRPr>
          </a:p>
        </p:txBody>
      </p:sp>
      <p:sp>
        <p:nvSpPr>
          <p:cNvPr id="102403" name="Rectangle 2">
            <a:extLst>
              <a:ext uri="{FF2B5EF4-FFF2-40B4-BE49-F238E27FC236}">
                <a16:creationId xmlns:a16="http://schemas.microsoft.com/office/drawing/2014/main" id="{17597CFF-315D-46BC-A7E9-098504A4ECC8}"/>
              </a:ext>
            </a:extLst>
          </p:cNvPr>
          <p:cNvSpPr>
            <a:spLocks noGrp="1" noChangeArrowheads="1"/>
          </p:cNvSpPr>
          <p:nvPr>
            <p:ph type="title"/>
          </p:nvPr>
        </p:nvSpPr>
        <p:spPr>
          <a:xfrm>
            <a:off x="144463" y="908050"/>
            <a:ext cx="8999537" cy="936625"/>
          </a:xfrm>
        </p:spPr>
        <p:txBody>
          <a:bodyPr/>
          <a:lstStyle/>
          <a:p>
            <a:pPr algn="l" eaLnBrk="1" hangingPunct="1"/>
            <a:r>
              <a:rPr lang="en-US" altLang="zh-CN" sz="2000" b="0" dirty="0">
                <a:latin typeface="黑体" panose="02010609060101010101" pitchFamily="49" charset="-122"/>
                <a:sym typeface="黑体" panose="02010609060101010101" pitchFamily="49" charset="-122"/>
              </a:rPr>
              <a:t>【</a:t>
            </a:r>
            <a:r>
              <a:rPr lang="zh-CN" altLang="en-US" sz="2000" b="0" dirty="0">
                <a:latin typeface="黑体" panose="02010609060101010101" pitchFamily="49" charset="-122"/>
                <a:sym typeface="黑体" panose="02010609060101010101" pitchFamily="49" charset="-122"/>
              </a:rPr>
              <a:t>例</a:t>
            </a:r>
            <a:r>
              <a:rPr lang="en-US" altLang="zh-CN" sz="2000" b="0" dirty="0">
                <a:latin typeface="Arial" panose="020B0604020202020204" pitchFamily="34" charset="0"/>
                <a:cs typeface="Arial" panose="020B0604020202020204" pitchFamily="34" charset="0"/>
                <a:sym typeface="Arial" panose="020B0604020202020204" pitchFamily="34" charset="0"/>
              </a:rPr>
              <a:t>4-9</a:t>
            </a:r>
            <a:r>
              <a:rPr lang="en-US" altLang="zh-CN" sz="2000" b="0" dirty="0">
                <a:latin typeface="黑体" panose="02010609060101010101" pitchFamily="49" charset="-122"/>
                <a:sym typeface="黑体" panose="02010609060101010101" pitchFamily="49" charset="-122"/>
              </a:rPr>
              <a:t>】</a:t>
            </a:r>
            <a:r>
              <a:rPr lang="en-US" altLang="zh-CN" sz="2000" b="0" dirty="0">
                <a:latin typeface="宋体" panose="02010600030101010101" pitchFamily="2" charset="-122"/>
                <a:sym typeface="宋体" panose="02010600030101010101" pitchFamily="2" charset="-122"/>
              </a:rPr>
              <a:t> </a:t>
            </a:r>
            <a:r>
              <a:rPr lang="zh-CN" altLang="en-US" sz="2000" b="0" dirty="0">
                <a:latin typeface="宋体" panose="02010600030101010101" pitchFamily="2" charset="-122"/>
                <a:sym typeface="宋体" panose="02010600030101010101" pitchFamily="2" charset="-122"/>
              </a:rPr>
              <a:t>现有作业的页面访问序列为：</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6</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7</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6</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rPr>
              <a:t>5</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9</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rPr>
              <a:t>6</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8</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9</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7</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rPr>
              <a:t>6</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9</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6</a:t>
            </a:r>
            <a:r>
              <a:rPr lang="zh-CN" altLang="en-US" sz="2000" b="0" dirty="0">
                <a:latin typeface="宋体" panose="02010600030101010101" pitchFamily="2" charset="-122"/>
                <a:sym typeface="宋体" panose="02010600030101010101" pitchFamily="2" charset="-122"/>
              </a:rPr>
              <a:t>，系统分配</a:t>
            </a:r>
            <a:r>
              <a:rPr lang="en-US" altLang="zh-CN" sz="2000" b="0" dirty="0">
                <a:latin typeface="Times New Roman" panose="02020603050405020304" pitchFamily="18" charset="0"/>
                <a:cs typeface="Times New Roman" panose="02020603050405020304" pitchFamily="18" charset="0"/>
                <a:sym typeface="Times New Roman" panose="02020603050405020304" pitchFamily="18" charset="0"/>
              </a:rPr>
              <a:t>3</a:t>
            </a:r>
            <a:r>
              <a:rPr lang="zh-CN" altLang="en-US" sz="2000" b="0" dirty="0">
                <a:latin typeface="宋体" panose="02010600030101010101" pitchFamily="2" charset="-122"/>
                <a:sym typeface="宋体" panose="02010600030101010101" pitchFamily="2" charset="-122"/>
              </a:rPr>
              <a:t>个主存块，试分别用</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OPT</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FIFO</a:t>
            </a:r>
            <a:r>
              <a:rPr lang="zh-CN" altLang="en-US" sz="2000" dirty="0">
                <a:solidFill>
                  <a:srgbClr val="0000FF"/>
                </a:solidFill>
                <a:latin typeface="宋体" panose="02010600030101010101" pitchFamily="2" charset="-122"/>
                <a:sym typeface="宋体" panose="02010600030101010101" pitchFamily="2" charset="-122"/>
              </a:rPr>
              <a:t>、</a:t>
            </a:r>
            <a:r>
              <a:rPr lang="en-US" altLang="zh-CN" sz="2000" dirty="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LRU</a:t>
            </a:r>
            <a:r>
              <a:rPr lang="zh-CN" altLang="en-US" sz="2000" b="0" dirty="0">
                <a:latin typeface="宋体" panose="02010600030101010101" pitchFamily="2" charset="-122"/>
                <a:sym typeface="宋体" panose="02010600030101010101" pitchFamily="2" charset="-122"/>
              </a:rPr>
              <a:t>和</a:t>
            </a:r>
            <a:r>
              <a:rPr lang="en-US" altLang="zh-CN" sz="2000" b="0" dirty="0">
                <a:latin typeface="Times New Roman" panose="02020603050405020304" pitchFamily="18" charset="0"/>
                <a:cs typeface="Times New Roman" panose="02020603050405020304" pitchFamily="18" charset="0"/>
                <a:sym typeface="Times New Roman" panose="02020603050405020304" pitchFamily="18" charset="0"/>
              </a:rPr>
              <a:t>CLOCK</a:t>
            </a:r>
            <a:r>
              <a:rPr lang="zh-CN" altLang="en-US" sz="2000" b="0" dirty="0">
                <a:latin typeface="宋体" panose="02010600030101010101" pitchFamily="2" charset="-122"/>
                <a:sym typeface="宋体" panose="02010600030101010101" pitchFamily="2" charset="-122"/>
              </a:rPr>
              <a:t>页面置换算法计算缺页中断次数和缺页中断率。</a:t>
            </a:r>
          </a:p>
        </p:txBody>
      </p:sp>
      <p:sp>
        <p:nvSpPr>
          <p:cNvPr id="102404" name="Text Box 8">
            <a:extLst>
              <a:ext uri="{FF2B5EF4-FFF2-40B4-BE49-F238E27FC236}">
                <a16:creationId xmlns:a16="http://schemas.microsoft.com/office/drawing/2014/main" id="{EC6D124A-470B-4512-8944-815A99EF86F6}"/>
              </a:ext>
            </a:extLst>
          </p:cNvPr>
          <p:cNvSpPr txBox="1">
            <a:spLocks noChangeArrowheads="1"/>
          </p:cNvSpPr>
          <p:nvPr/>
        </p:nvSpPr>
        <p:spPr bwMode="auto">
          <a:xfrm>
            <a:off x="357188" y="1946275"/>
            <a:ext cx="63754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黑体" panose="02010609060101010101" pitchFamily="49" charset="-122"/>
                <a:ea typeface="黑体" panose="02010609060101010101" pitchFamily="49" charset="-122"/>
                <a:sym typeface="黑体" panose="02010609060101010101" pitchFamily="49" charset="-122"/>
              </a:rPr>
              <a:t>解答：</a:t>
            </a:r>
            <a:r>
              <a:rPr lang="zh-CN" altLang="en-US" sz="1800">
                <a:latin typeface="宋体" panose="02010600030101010101" pitchFamily="2" charset="-122"/>
                <a:sym typeface="宋体" panose="02010600030101010101" pitchFamily="2" charset="-122"/>
              </a:rPr>
              <a:t>采用表格描述页面置换过程。</a:t>
            </a:r>
          </a:p>
          <a:p>
            <a:pPr eaLnBrk="1" hangingPunct="1">
              <a:spcBef>
                <a:spcPct val="0"/>
              </a:spcBef>
              <a:buFont typeface="Arial" panose="020B0604020202020204" pitchFamily="34" charset="0"/>
              <a:buNone/>
            </a:pPr>
            <a:endParaRPr lang="zh-CN" altLang="en-US" sz="800">
              <a:latin typeface="宋体" panose="02010600030101010101" pitchFamily="2" charset="-122"/>
              <a:sym typeface="宋体" panose="02010600030101010101" pitchFamily="2" charset="-122"/>
            </a:endParaRPr>
          </a:p>
          <a:p>
            <a:pPr eaLnBrk="1" hangingPunct="1">
              <a:spcBef>
                <a:spcPct val="0"/>
              </a:spcBef>
              <a:buFont typeface="Arial" panose="020B0604020202020204" pitchFamily="34" charset="0"/>
              <a:buNone/>
            </a:pPr>
            <a:r>
              <a:rPr lang="en-US" altLang="zh-CN" sz="1800">
                <a:latin typeface="宋体" panose="02010600030101010101" pitchFamily="2" charset="-122"/>
                <a:sym typeface="宋体" panose="02010600030101010101" pitchFamily="2" charset="-122"/>
              </a:rPr>
              <a:t>OPT</a:t>
            </a:r>
            <a:r>
              <a:rPr lang="zh-CN" altLang="en-US" sz="1800">
                <a:latin typeface="宋体" panose="02010600030101010101" pitchFamily="2" charset="-122"/>
                <a:sym typeface="宋体" panose="02010600030101010101" pitchFamily="2" charset="-122"/>
              </a:rPr>
              <a:t>置换算法：</a:t>
            </a:r>
            <a:endParaRPr lang="zh-CN" altLang="en-US" sz="1800" b="0">
              <a:latin typeface="Arial" panose="020B0604020202020204" pitchFamily="34" charset="0"/>
            </a:endParaRPr>
          </a:p>
        </p:txBody>
      </p:sp>
      <p:sp>
        <p:nvSpPr>
          <p:cNvPr id="102405" name="Text Box 259">
            <a:extLst>
              <a:ext uri="{FF2B5EF4-FFF2-40B4-BE49-F238E27FC236}">
                <a16:creationId xmlns:a16="http://schemas.microsoft.com/office/drawing/2014/main" id="{DFD89808-2A39-4EEF-B206-3B3F78D34456}"/>
              </a:ext>
            </a:extLst>
          </p:cNvPr>
          <p:cNvSpPr txBox="1">
            <a:spLocks noChangeArrowheads="1"/>
          </p:cNvSpPr>
          <p:nvPr/>
        </p:nvSpPr>
        <p:spPr bwMode="auto">
          <a:xfrm>
            <a:off x="368300" y="4292600"/>
            <a:ext cx="45640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Arial" panose="020B0604020202020204" pitchFamily="34" charset="0"/>
                <a:sym typeface="宋体" panose="02010600030101010101" pitchFamily="2" charset="-122"/>
              </a:rPr>
              <a:t>中断次数</a:t>
            </a:r>
            <a:r>
              <a:rPr lang="en-US" altLang="zh-CN" sz="1800">
                <a:latin typeface="Arial" panose="020B0604020202020204" pitchFamily="34" charset="0"/>
                <a:sym typeface="Times New Roman" panose="02020603050405020304" pitchFamily="18" charset="0"/>
              </a:rPr>
              <a:t>=6</a:t>
            </a:r>
            <a:r>
              <a:rPr lang="zh-CN" altLang="en-US" sz="1800">
                <a:latin typeface="Arial" panose="020B0604020202020204" pitchFamily="34" charset="0"/>
                <a:sym typeface="宋体" panose="02010600030101010101" pitchFamily="2" charset="-122"/>
              </a:rPr>
              <a:t>次</a:t>
            </a:r>
          </a:p>
          <a:p>
            <a:pPr eaLnBrk="1" hangingPunct="1">
              <a:spcBef>
                <a:spcPct val="0"/>
              </a:spcBef>
              <a:buFont typeface="Arial" panose="020B0604020202020204" pitchFamily="34" charset="0"/>
              <a:buNone/>
            </a:pPr>
            <a:r>
              <a:rPr lang="en-US" altLang="zh-CN" sz="1800">
                <a:latin typeface="Arial" panose="020B0604020202020204" pitchFamily="34" charset="0"/>
                <a:sym typeface="宋体" panose="02010600030101010101" pitchFamily="2" charset="-122"/>
              </a:rPr>
              <a:t>LRU</a:t>
            </a:r>
            <a:r>
              <a:rPr lang="zh-CN" altLang="en-US" sz="1800">
                <a:latin typeface="Arial" panose="020B0604020202020204" pitchFamily="34" charset="0"/>
                <a:sym typeface="宋体" panose="02010600030101010101" pitchFamily="2" charset="-122"/>
              </a:rPr>
              <a:t>置换算法：</a:t>
            </a:r>
          </a:p>
        </p:txBody>
      </p:sp>
      <p:pic>
        <p:nvPicPr>
          <p:cNvPr id="102406" name="Picture 121">
            <a:extLst>
              <a:ext uri="{FF2B5EF4-FFF2-40B4-BE49-F238E27FC236}">
                <a16:creationId xmlns:a16="http://schemas.microsoft.com/office/drawing/2014/main" id="{C56B61AB-EB9F-4EE9-8960-947D428261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709863"/>
            <a:ext cx="8243887" cy="163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7" name="Picture 122">
            <a:extLst>
              <a:ext uri="{FF2B5EF4-FFF2-40B4-BE49-F238E27FC236}">
                <a16:creationId xmlns:a16="http://schemas.microsoft.com/office/drawing/2014/main" id="{D1EAFD9B-AEF1-4927-BE4B-C06BBF3558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4903788"/>
            <a:ext cx="8243887"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8" name="Rectangle 123">
            <a:extLst>
              <a:ext uri="{FF2B5EF4-FFF2-40B4-BE49-F238E27FC236}">
                <a16:creationId xmlns:a16="http://schemas.microsoft.com/office/drawing/2014/main" id="{2DBD8E24-62D3-492F-BCB8-C88E2A6DCEDA}"/>
              </a:ext>
            </a:extLst>
          </p:cNvPr>
          <p:cNvSpPr>
            <a:spLocks noChangeArrowheads="1"/>
          </p:cNvSpPr>
          <p:nvPr/>
        </p:nvSpPr>
        <p:spPr bwMode="auto">
          <a:xfrm>
            <a:off x="468313" y="6453188"/>
            <a:ext cx="1595437" cy="3667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Arial" panose="020B0604020202020204" pitchFamily="34" charset="0"/>
                <a:sym typeface="宋体" panose="02010600030101010101" pitchFamily="2" charset="-122"/>
              </a:rPr>
              <a:t>中断次数</a:t>
            </a:r>
            <a:r>
              <a:rPr lang="en-US" altLang="zh-CN" sz="1800">
                <a:latin typeface="Arial" panose="020B0604020202020204" pitchFamily="34" charset="0"/>
                <a:sym typeface="Times New Roman" panose="02020603050405020304" pitchFamily="18" charset="0"/>
              </a:rPr>
              <a:t>=7</a:t>
            </a:r>
            <a:r>
              <a:rPr lang="zh-CN" altLang="en-US" sz="1800">
                <a:latin typeface="Arial" panose="020B0604020202020204" pitchFamily="34" charset="0"/>
                <a:sym typeface="宋体" panose="02010600030101010101" pitchFamily="2" charset="-122"/>
              </a:rPr>
              <a:t>次</a:t>
            </a:r>
          </a:p>
        </p:txBody>
      </p:sp>
      <p:cxnSp>
        <p:nvCxnSpPr>
          <p:cNvPr id="5" name="直接箭头连接符 4">
            <a:extLst>
              <a:ext uri="{FF2B5EF4-FFF2-40B4-BE49-F238E27FC236}">
                <a16:creationId xmlns:a16="http://schemas.microsoft.com/office/drawing/2014/main" id="{2E1D5097-4285-417C-A9CC-67BF21DCA40E}"/>
              </a:ext>
            </a:extLst>
          </p:cNvPr>
          <p:cNvCxnSpPr/>
          <p:nvPr/>
        </p:nvCxnSpPr>
        <p:spPr bwMode="auto">
          <a:xfrm>
            <a:off x="468313" y="2709863"/>
            <a:ext cx="0" cy="1223962"/>
          </a:xfrm>
          <a:prstGeom prst="straightConnector1">
            <a:avLst/>
          </a:prstGeom>
          <a:ln w="38100">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6"/>
          </a:lnRef>
          <a:fillRef idx="0">
            <a:schemeClr val="accent6"/>
          </a:fillRef>
          <a:effectRef idx="2">
            <a:schemeClr val="accent6"/>
          </a:effectRef>
          <a:fontRef idx="minor">
            <a:schemeClr val="tx1"/>
          </a:fontRef>
        </p:style>
      </p:cxnSp>
      <p:sp>
        <p:nvSpPr>
          <p:cNvPr id="102410" name="矩形 5">
            <a:extLst>
              <a:ext uri="{FF2B5EF4-FFF2-40B4-BE49-F238E27FC236}">
                <a16:creationId xmlns:a16="http://schemas.microsoft.com/office/drawing/2014/main" id="{3E1CDBA0-7786-4A51-829F-7A1A2D15FE8B}"/>
              </a:ext>
            </a:extLst>
          </p:cNvPr>
          <p:cNvSpPr>
            <a:spLocks noChangeArrowheads="1"/>
          </p:cNvSpPr>
          <p:nvPr/>
        </p:nvSpPr>
        <p:spPr bwMode="auto">
          <a:xfrm>
            <a:off x="3175" y="2565400"/>
            <a:ext cx="1044575"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16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   最远</a:t>
            </a:r>
            <a:endParaRPr lang="en-US" altLang="zh-CN" sz="16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spcBef>
                <a:spcPct val="0"/>
              </a:spcBef>
              <a:buFontTx/>
              <a:buNone/>
            </a:pPr>
            <a:endParaRPr lang="en-US" altLang="zh-CN" sz="18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spcBef>
                <a:spcPct val="0"/>
              </a:spcBef>
              <a:buFontTx/>
              <a:buNone/>
            </a:pPr>
            <a:r>
              <a:rPr lang="zh-CN" altLang="en-US" sz="18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      </a:t>
            </a:r>
            <a:r>
              <a:rPr lang="zh-CN" altLang="en-US" sz="160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rPr>
              <a:t>排序</a:t>
            </a:r>
            <a:endParaRPr lang="en-US" altLang="zh-CN" sz="160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spcBef>
                <a:spcPct val="0"/>
              </a:spcBef>
              <a:buFontTx/>
              <a:buNone/>
            </a:pPr>
            <a:endParaRPr lang="en-US" altLang="zh-CN" sz="18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spcBef>
                <a:spcPct val="0"/>
              </a:spcBef>
              <a:buFontTx/>
              <a:buNone/>
            </a:pPr>
            <a:endParaRPr lang="en-US" altLang="zh-CN" sz="16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endParaRPr>
          </a:p>
          <a:p>
            <a:pPr eaLnBrk="1" hangingPunct="1">
              <a:spcBef>
                <a:spcPct val="0"/>
              </a:spcBef>
              <a:buFontTx/>
              <a:buNone/>
            </a:pPr>
            <a:r>
              <a:rPr lang="en-US" altLang="zh-CN" sz="16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   </a:t>
            </a:r>
            <a:r>
              <a:rPr lang="zh-CN" altLang="en-US" sz="1600">
                <a:solidFill>
                  <a:srgbClr val="0000FF"/>
                </a:solidFill>
                <a:latin typeface="Times New Roman" panose="02020603050405020304" pitchFamily="18" charset="0"/>
                <a:cs typeface="Times New Roman" panose="02020603050405020304" pitchFamily="18" charset="0"/>
                <a:sym typeface="Times New Roman" panose="02020603050405020304" pitchFamily="18" charset="0"/>
              </a:rPr>
              <a:t>最近</a:t>
            </a:r>
            <a:endParaRPr lang="zh-CN" altLang="en-US" sz="1600">
              <a:latin typeface="Arial" panose="020B0604020202020204" pitchFamily="34"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灯片编号占位符 5">
            <a:extLst>
              <a:ext uri="{FF2B5EF4-FFF2-40B4-BE49-F238E27FC236}">
                <a16:creationId xmlns:a16="http://schemas.microsoft.com/office/drawing/2014/main" id="{BB5703D4-A72A-45FD-AFFA-49B850BD88C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CD325A24-F524-4854-A6AF-BF92A00668FD}" type="slidenum">
              <a:rPr lang="zh-CN" altLang="en-US" sz="1000">
                <a:solidFill>
                  <a:srgbClr val="000066"/>
                </a:solidFill>
                <a:latin typeface="Times New Roman" panose="02020603050405020304" pitchFamily="18" charset="0"/>
              </a:rPr>
              <a:pPr algn="r" eaLnBrk="1" hangingPunct="1"/>
              <a:t>128</a:t>
            </a:fld>
            <a:endParaRPr lang="en-US" altLang="zh-CN" sz="1000">
              <a:solidFill>
                <a:srgbClr val="000066"/>
              </a:solidFill>
              <a:latin typeface="Times New Roman" panose="02020603050405020304" pitchFamily="18" charset="0"/>
            </a:endParaRPr>
          </a:p>
        </p:txBody>
      </p:sp>
      <p:sp>
        <p:nvSpPr>
          <p:cNvPr id="103427" name="Text Box 7">
            <a:extLst>
              <a:ext uri="{FF2B5EF4-FFF2-40B4-BE49-F238E27FC236}">
                <a16:creationId xmlns:a16="http://schemas.microsoft.com/office/drawing/2014/main" id="{2136821A-BACA-4D17-9AC8-4932139FC77C}"/>
              </a:ext>
            </a:extLst>
          </p:cNvPr>
          <p:cNvSpPr txBox="1">
            <a:spLocks noChangeArrowheads="1"/>
          </p:cNvSpPr>
          <p:nvPr/>
        </p:nvSpPr>
        <p:spPr bwMode="auto">
          <a:xfrm>
            <a:off x="52388" y="812800"/>
            <a:ext cx="5080000" cy="366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en-US" altLang="zh-CN" sz="1800">
                <a:latin typeface="宋体" panose="02010600030101010101" pitchFamily="2" charset="-122"/>
                <a:sym typeface="宋体" panose="02010600030101010101" pitchFamily="2" charset="-122"/>
              </a:rPr>
              <a:t>CLOCK</a:t>
            </a:r>
            <a:r>
              <a:rPr lang="zh-CN" altLang="en-US" sz="1800">
                <a:latin typeface="宋体" panose="02010600030101010101" pitchFamily="2" charset="-122"/>
                <a:sym typeface="宋体" panose="02010600030101010101" pitchFamily="2" charset="-122"/>
              </a:rPr>
              <a:t>置换算法：</a:t>
            </a:r>
            <a:endParaRPr lang="zh-CN" altLang="en-US" sz="1800" b="0">
              <a:latin typeface="Arial" panose="020B0604020202020204" pitchFamily="34" charset="0"/>
            </a:endParaRPr>
          </a:p>
        </p:txBody>
      </p:sp>
      <p:sp>
        <p:nvSpPr>
          <p:cNvPr id="103428" name="Text Box 258">
            <a:extLst>
              <a:ext uri="{FF2B5EF4-FFF2-40B4-BE49-F238E27FC236}">
                <a16:creationId xmlns:a16="http://schemas.microsoft.com/office/drawing/2014/main" id="{9DF3ABBF-37D9-40A6-8893-FBCCA8DC0916}"/>
              </a:ext>
            </a:extLst>
          </p:cNvPr>
          <p:cNvSpPr txBox="1">
            <a:spLocks noChangeArrowheads="1"/>
          </p:cNvSpPr>
          <p:nvPr/>
        </p:nvSpPr>
        <p:spPr bwMode="auto">
          <a:xfrm>
            <a:off x="52388" y="2792413"/>
            <a:ext cx="1674812"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 typeface="Arial" panose="020B0604020202020204" pitchFamily="34" charset="0"/>
              <a:buNone/>
            </a:pPr>
            <a:r>
              <a:rPr lang="zh-CN" altLang="en-US" sz="1800">
                <a:latin typeface="Arial" panose="020B0604020202020204" pitchFamily="34" charset="0"/>
              </a:rPr>
              <a:t>中断次数</a:t>
            </a:r>
            <a:r>
              <a:rPr lang="en-US" altLang="zh-CN" sz="1800">
                <a:latin typeface="Arial" panose="020B0604020202020204" pitchFamily="34" charset="0"/>
              </a:rPr>
              <a:t>=8</a:t>
            </a:r>
            <a:r>
              <a:rPr lang="zh-CN" altLang="en-US" sz="1800">
                <a:latin typeface="Arial" panose="020B0604020202020204" pitchFamily="34" charset="0"/>
              </a:rPr>
              <a:t>次</a:t>
            </a:r>
          </a:p>
          <a:p>
            <a:pPr eaLnBrk="1" hangingPunct="1">
              <a:spcBef>
                <a:spcPct val="0"/>
              </a:spcBef>
              <a:buFont typeface="Arial" panose="020B0604020202020204" pitchFamily="34" charset="0"/>
              <a:buNone/>
            </a:pPr>
            <a:r>
              <a:rPr lang="en-US" altLang="zh-CN" sz="1800">
                <a:latin typeface="Arial" panose="020B0604020202020204" pitchFamily="34" charset="0"/>
              </a:rPr>
              <a:t>FIFO</a:t>
            </a:r>
            <a:r>
              <a:rPr lang="zh-CN" altLang="en-US" sz="1800">
                <a:latin typeface="Arial" panose="020B0604020202020204" pitchFamily="34" charset="0"/>
              </a:rPr>
              <a:t>置换算法：</a:t>
            </a:r>
          </a:p>
        </p:txBody>
      </p:sp>
      <p:sp>
        <p:nvSpPr>
          <p:cNvPr id="103429" name="Text Box 259">
            <a:extLst>
              <a:ext uri="{FF2B5EF4-FFF2-40B4-BE49-F238E27FC236}">
                <a16:creationId xmlns:a16="http://schemas.microsoft.com/office/drawing/2014/main" id="{598887CC-E282-473C-BEAB-21F9CB019204}"/>
              </a:ext>
            </a:extLst>
          </p:cNvPr>
          <p:cNvSpPr txBox="1">
            <a:spLocks noChangeArrowheads="1"/>
          </p:cNvSpPr>
          <p:nvPr/>
        </p:nvSpPr>
        <p:spPr bwMode="auto">
          <a:xfrm>
            <a:off x="179388" y="4948238"/>
            <a:ext cx="8559800" cy="1806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spcBef>
                <a:spcPct val="0"/>
              </a:spcBef>
              <a:buFont typeface="Arial" panose="020B0604020202020204" pitchFamily="34" charset="0"/>
              <a:buNone/>
            </a:pPr>
            <a:r>
              <a:rPr lang="zh-CN" altLang="en-US" sz="1800">
                <a:latin typeface="Arial" panose="020B0604020202020204" pitchFamily="34" charset="0"/>
              </a:rPr>
              <a:t>中断次数=9次</a:t>
            </a:r>
          </a:p>
          <a:p>
            <a:pPr eaLnBrk="1" hangingPunct="1">
              <a:lnSpc>
                <a:spcPct val="125000"/>
              </a:lnSpc>
              <a:spcBef>
                <a:spcPct val="0"/>
              </a:spcBef>
              <a:buFont typeface="Arial" panose="020B0604020202020204" pitchFamily="34" charset="0"/>
              <a:buNone/>
            </a:pPr>
            <a:endParaRPr lang="zh-CN" altLang="en-US" sz="1800">
              <a:latin typeface="Arial" panose="020B0604020202020204" pitchFamily="34" charset="0"/>
            </a:endParaRPr>
          </a:p>
          <a:p>
            <a:pPr eaLnBrk="1" hangingPunct="1">
              <a:lnSpc>
                <a:spcPct val="125000"/>
              </a:lnSpc>
              <a:spcBef>
                <a:spcPct val="0"/>
              </a:spcBef>
              <a:buFont typeface="Arial" panose="020B0604020202020204" pitchFamily="34" charset="0"/>
              <a:buNone/>
            </a:pPr>
            <a:r>
              <a:rPr lang="zh-CN" altLang="en-US" sz="1800">
                <a:solidFill>
                  <a:srgbClr val="FF3300"/>
                </a:solidFill>
                <a:latin typeface="方正粗黑宋简体" panose="02000000000000000000" pitchFamily="2" charset="-122"/>
                <a:ea typeface="方正粗黑宋简体" panose="02000000000000000000" pitchFamily="2" charset="-122"/>
              </a:rPr>
              <a:t>              可以看出</a:t>
            </a:r>
            <a:r>
              <a:rPr lang="zh-CN" altLang="en-US" sz="1800">
                <a:solidFill>
                  <a:srgbClr val="0000FF"/>
                </a:solidFill>
                <a:latin typeface="方正粗黑宋简体" panose="02000000000000000000" pitchFamily="2" charset="-122"/>
                <a:ea typeface="方正粗黑宋简体" panose="02000000000000000000" pitchFamily="2" charset="-122"/>
              </a:rPr>
              <a:t>FIFO</a:t>
            </a:r>
            <a:r>
              <a:rPr lang="zh-CN" altLang="en-US" sz="1800">
                <a:solidFill>
                  <a:srgbClr val="FF3300"/>
                </a:solidFill>
                <a:latin typeface="方正粗黑宋简体" panose="02000000000000000000" pitchFamily="2" charset="-122"/>
                <a:ea typeface="方正粗黑宋简体" panose="02000000000000000000" pitchFamily="2" charset="-122"/>
              </a:rPr>
              <a:t>性能最差，</a:t>
            </a:r>
            <a:r>
              <a:rPr lang="zh-CN" altLang="en-US" sz="1800">
                <a:solidFill>
                  <a:srgbClr val="0000FF"/>
                </a:solidFill>
                <a:latin typeface="方正粗黑宋简体" panose="02000000000000000000" pitchFamily="2" charset="-122"/>
                <a:ea typeface="方正粗黑宋简体" panose="02000000000000000000" pitchFamily="2" charset="-122"/>
              </a:rPr>
              <a:t>OPT</a:t>
            </a:r>
            <a:r>
              <a:rPr lang="zh-CN" altLang="en-US" sz="1800">
                <a:solidFill>
                  <a:srgbClr val="FF3300"/>
                </a:solidFill>
                <a:latin typeface="方正粗黑宋简体" panose="02000000000000000000" pitchFamily="2" charset="-122"/>
                <a:ea typeface="方正粗黑宋简体" panose="02000000000000000000" pitchFamily="2" charset="-122"/>
              </a:rPr>
              <a:t>性能最好，</a:t>
            </a:r>
            <a:r>
              <a:rPr lang="zh-CN" altLang="en-US" sz="1800">
                <a:solidFill>
                  <a:srgbClr val="0000FF"/>
                </a:solidFill>
                <a:latin typeface="方正粗黑宋简体" panose="02000000000000000000" pitchFamily="2" charset="-122"/>
                <a:ea typeface="方正粗黑宋简体" panose="02000000000000000000" pitchFamily="2" charset="-122"/>
              </a:rPr>
              <a:t>CLOCK</a:t>
            </a:r>
            <a:r>
              <a:rPr lang="zh-CN" altLang="en-US" sz="1800">
                <a:solidFill>
                  <a:srgbClr val="FF3300"/>
                </a:solidFill>
                <a:latin typeface="方正粗黑宋简体" panose="02000000000000000000" pitchFamily="2" charset="-122"/>
                <a:ea typeface="方正粗黑宋简体" panose="02000000000000000000" pitchFamily="2" charset="-122"/>
              </a:rPr>
              <a:t>与</a:t>
            </a:r>
            <a:r>
              <a:rPr lang="zh-CN" altLang="en-US" sz="1800">
                <a:solidFill>
                  <a:srgbClr val="0000FF"/>
                </a:solidFill>
                <a:latin typeface="方正粗黑宋简体" panose="02000000000000000000" pitchFamily="2" charset="-122"/>
                <a:ea typeface="方正粗黑宋简体" panose="02000000000000000000" pitchFamily="2" charset="-122"/>
              </a:rPr>
              <a:t>LRU</a:t>
            </a:r>
            <a:r>
              <a:rPr lang="zh-CN" altLang="en-US" sz="1800">
                <a:solidFill>
                  <a:srgbClr val="FF3300"/>
                </a:solidFill>
                <a:latin typeface="方正粗黑宋简体" panose="02000000000000000000" pitchFamily="2" charset="-122"/>
                <a:ea typeface="方正粗黑宋简体" panose="02000000000000000000" pitchFamily="2" charset="-122"/>
              </a:rPr>
              <a:t>算法比较接近。</a:t>
            </a:r>
          </a:p>
          <a:p>
            <a:pPr eaLnBrk="1" hangingPunct="1">
              <a:lnSpc>
                <a:spcPct val="125000"/>
              </a:lnSpc>
              <a:spcBef>
                <a:spcPct val="0"/>
              </a:spcBef>
              <a:buFont typeface="Arial" panose="020B0604020202020204" pitchFamily="34" charset="0"/>
              <a:buNone/>
            </a:pPr>
            <a:r>
              <a:rPr lang="zh-CN" altLang="en-US" sz="1800" b="0">
                <a:latin typeface="Arial" panose="020B0604020202020204" pitchFamily="34" charset="0"/>
              </a:rPr>
              <a:t>       页面置换问题在程序执行中是一个普遍现象，较好地理解页面置换过程同时能够帮助更好地设计解决实际问题的方法，以提高程序的执行效率。</a:t>
            </a:r>
          </a:p>
        </p:txBody>
      </p:sp>
      <p:pic>
        <p:nvPicPr>
          <p:cNvPr id="103430" name="Picture 121">
            <a:extLst>
              <a:ext uri="{FF2B5EF4-FFF2-40B4-BE49-F238E27FC236}">
                <a16:creationId xmlns:a16="http://schemas.microsoft.com/office/drawing/2014/main" id="{A8A4B6C9-8AA2-4B8E-97EE-1D6D142F80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179513"/>
            <a:ext cx="8137525"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122">
            <a:extLst>
              <a:ext uri="{FF2B5EF4-FFF2-40B4-BE49-F238E27FC236}">
                <a16:creationId xmlns:a16="http://schemas.microsoft.com/office/drawing/2014/main" id="{03F6EE2A-8208-4AE2-86B9-2669730CC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3432175"/>
            <a:ext cx="8137525"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2" name="AutoShape 124">
            <a:extLst>
              <a:ext uri="{FF2B5EF4-FFF2-40B4-BE49-F238E27FC236}">
                <a16:creationId xmlns:a16="http://schemas.microsoft.com/office/drawing/2014/main" id="{B0A2FD3B-A03B-4D9F-93CE-40A286DE3879}"/>
              </a:ext>
            </a:extLst>
          </p:cNvPr>
          <p:cNvSpPr>
            <a:spLocks noChangeArrowheads="1"/>
          </p:cNvSpPr>
          <p:nvPr/>
        </p:nvSpPr>
        <p:spPr bwMode="auto">
          <a:xfrm>
            <a:off x="179388" y="5661025"/>
            <a:ext cx="936625" cy="360363"/>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0000"/>
          </a:solidFill>
          <a:ln w="9525" algn="ctr">
            <a:solidFill>
              <a:srgbClr val="FF0000"/>
            </a:solidFill>
            <a:miter lim="800000"/>
            <a:headEnd/>
            <a:tailEnd/>
          </a:ln>
        </p:spPr>
        <p:txBody>
          <a:bodyPr wrap="none" anchor="ctr"/>
          <a:lstStyle/>
          <a:p>
            <a:endParaRPr lang="zh-CN" alt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灯片编号占位符 5">
            <a:extLst>
              <a:ext uri="{FF2B5EF4-FFF2-40B4-BE49-F238E27FC236}">
                <a16:creationId xmlns:a16="http://schemas.microsoft.com/office/drawing/2014/main" id="{CE5C360E-99A1-4896-B2A0-2F8A05B8F905}"/>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69DDC37-98F0-4D19-87BB-A11FE2AD2511}" type="slidenum">
              <a:rPr lang="zh-CN" altLang="en-US" sz="1000">
                <a:solidFill>
                  <a:srgbClr val="000066"/>
                </a:solidFill>
                <a:latin typeface="Times New Roman" panose="02020603050405020304" pitchFamily="18" charset="0"/>
              </a:rPr>
              <a:pPr algn="r" eaLnBrk="1" hangingPunct="1"/>
              <a:t>129</a:t>
            </a:fld>
            <a:endParaRPr lang="en-US" altLang="zh-CN" sz="1000">
              <a:solidFill>
                <a:srgbClr val="000066"/>
              </a:solidFill>
              <a:latin typeface="Times New Roman" panose="02020603050405020304" pitchFamily="18" charset="0"/>
            </a:endParaRPr>
          </a:p>
        </p:txBody>
      </p:sp>
      <p:sp>
        <p:nvSpPr>
          <p:cNvPr id="104451" name="Rectangle 2">
            <a:extLst>
              <a:ext uri="{FF2B5EF4-FFF2-40B4-BE49-F238E27FC236}">
                <a16:creationId xmlns:a16="http://schemas.microsoft.com/office/drawing/2014/main" id="{D1A84B75-A9D2-43C2-9060-70322057C555}"/>
              </a:ext>
            </a:extLst>
          </p:cNvPr>
          <p:cNvSpPr>
            <a:spLocks noGrp="1" noChangeArrowheads="1"/>
          </p:cNvSpPr>
          <p:nvPr>
            <p:ph type="title"/>
          </p:nvPr>
        </p:nvSpPr>
        <p:spPr>
          <a:xfrm>
            <a:off x="107950" y="836613"/>
            <a:ext cx="8856663" cy="865187"/>
          </a:xfrm>
        </p:spPr>
        <p:txBody>
          <a:bodyPr/>
          <a:lstStyle/>
          <a:p>
            <a:pPr algn="l" eaLnBrk="1" hangingPunct="1"/>
            <a:r>
              <a:rPr lang="en-US" altLang="zh-CN" sz="1800" b="0" dirty="0"/>
              <a:t>【</a:t>
            </a:r>
            <a:r>
              <a:rPr lang="zh-CN" altLang="en-US" sz="1800" b="0" dirty="0"/>
              <a:t>例</a:t>
            </a:r>
            <a:r>
              <a:rPr lang="en-US" altLang="zh-CN" sz="1800" b="0" dirty="0"/>
              <a:t>4-10】</a:t>
            </a:r>
            <a:r>
              <a:rPr lang="zh-CN" altLang="en-US" sz="1800" dirty="0"/>
              <a:t>设有一个数组定义为：</a:t>
            </a:r>
            <a:r>
              <a:rPr lang="en-US" altLang="zh-CN" sz="1800" dirty="0"/>
              <a:t>int S[200][200];</a:t>
            </a:r>
            <a:r>
              <a:rPr lang="zh-CN" altLang="en-US" sz="1800" dirty="0"/>
              <a:t>在一个虚存系统中，系统为一个进程分配</a:t>
            </a:r>
            <a:r>
              <a:rPr lang="en-US" altLang="zh-CN" sz="1800" dirty="0"/>
              <a:t>3</a:t>
            </a:r>
            <a:r>
              <a:rPr lang="zh-CN" altLang="en-US" sz="1800" dirty="0"/>
              <a:t>个主存块，每个主存块可以存放</a:t>
            </a:r>
            <a:r>
              <a:rPr lang="en-US" altLang="zh-CN" sz="1800" dirty="0"/>
              <a:t>400</a:t>
            </a:r>
            <a:r>
              <a:rPr lang="zh-CN" altLang="en-US" sz="1800" dirty="0"/>
              <a:t>个整数。第</a:t>
            </a:r>
            <a:r>
              <a:rPr lang="en-US" altLang="zh-CN" sz="1800" dirty="0"/>
              <a:t>1</a:t>
            </a:r>
            <a:r>
              <a:rPr lang="zh-CN" altLang="en-US" sz="1800" dirty="0"/>
              <a:t>主存块用来存放程序，且程序已在主存中。下面有两段程序：</a:t>
            </a:r>
          </a:p>
        </p:txBody>
      </p:sp>
      <p:sp>
        <p:nvSpPr>
          <p:cNvPr id="104452" name="Rectangle 3">
            <a:extLst>
              <a:ext uri="{FF2B5EF4-FFF2-40B4-BE49-F238E27FC236}">
                <a16:creationId xmlns:a16="http://schemas.microsoft.com/office/drawing/2014/main" id="{92B1915D-3268-4E34-BD20-99EF0AFCB28D}"/>
              </a:ext>
            </a:extLst>
          </p:cNvPr>
          <p:cNvSpPr>
            <a:spLocks noGrp="1" noChangeArrowheads="1"/>
          </p:cNvSpPr>
          <p:nvPr>
            <p:ph type="body" idx="1"/>
          </p:nvPr>
        </p:nvSpPr>
        <p:spPr>
          <a:xfrm>
            <a:off x="0" y="1990725"/>
            <a:ext cx="9144000" cy="4751388"/>
          </a:xfrm>
        </p:spPr>
        <p:txBody>
          <a:bodyPr/>
          <a:lstStyle/>
          <a:p>
            <a:pPr eaLnBrk="1" hangingPunct="1">
              <a:buFont typeface="Arial" panose="020B0604020202020204" pitchFamily="34" charset="0"/>
              <a:buNone/>
            </a:pPr>
            <a:r>
              <a:rPr lang="zh-CN" altLang="en-US" sz="1800"/>
              <a:t>　</a:t>
            </a:r>
            <a:r>
              <a:rPr lang="zh-CN" altLang="en-US" sz="1800" b="1">
                <a:solidFill>
                  <a:srgbClr val="0000FF"/>
                </a:solidFill>
              </a:rPr>
              <a:t>　　程序A：</a:t>
            </a:r>
          </a:p>
          <a:p>
            <a:pPr eaLnBrk="1" hangingPunct="1">
              <a:buFont typeface="Arial" panose="020B0604020202020204" pitchFamily="34" charset="0"/>
              <a:buNone/>
            </a:pPr>
            <a:r>
              <a:rPr lang="zh-CN" altLang="en-US" sz="1800" b="1">
                <a:solidFill>
                  <a:srgbClr val="0000FF"/>
                </a:solidFill>
              </a:rPr>
              <a:t>　　　       for (i=0;i&lt;200;i++)</a:t>
            </a:r>
          </a:p>
          <a:p>
            <a:pPr eaLnBrk="1" hangingPunct="1">
              <a:buFont typeface="Arial" panose="020B0604020202020204" pitchFamily="34" charset="0"/>
              <a:buNone/>
            </a:pPr>
            <a:r>
              <a:rPr lang="zh-CN" altLang="en-US" sz="1800" b="1">
                <a:solidFill>
                  <a:srgbClr val="0000FF"/>
                </a:solidFill>
              </a:rPr>
              <a:t>　　　          for (j=0;j&lt;100;j++)</a:t>
            </a:r>
          </a:p>
          <a:p>
            <a:pPr eaLnBrk="1" hangingPunct="1">
              <a:buFont typeface="Arial" panose="020B0604020202020204" pitchFamily="34" charset="0"/>
              <a:buNone/>
            </a:pPr>
            <a:r>
              <a:rPr lang="zh-CN" altLang="en-US" sz="1800" b="1">
                <a:solidFill>
                  <a:srgbClr val="0000FF"/>
                </a:solidFill>
              </a:rPr>
              <a:t>　　　             S[i][j]=0;</a:t>
            </a:r>
          </a:p>
          <a:p>
            <a:pPr eaLnBrk="1" hangingPunct="1">
              <a:lnSpc>
                <a:spcPct val="80000"/>
              </a:lnSpc>
              <a:buFont typeface="Arial" panose="020B0604020202020204" pitchFamily="34" charset="0"/>
              <a:buNone/>
            </a:pPr>
            <a:endParaRPr lang="zh-CN" altLang="en-US" sz="1800" b="1">
              <a:solidFill>
                <a:srgbClr val="0000FF"/>
              </a:solidFill>
            </a:endParaRPr>
          </a:p>
          <a:p>
            <a:pPr eaLnBrk="1" hangingPunct="1">
              <a:lnSpc>
                <a:spcPct val="80000"/>
              </a:lnSpc>
              <a:buFont typeface="Arial" panose="020B0604020202020204" pitchFamily="34" charset="0"/>
              <a:buNone/>
            </a:pPr>
            <a:r>
              <a:rPr lang="zh-CN" altLang="en-US" sz="1800"/>
              <a:t>      </a:t>
            </a:r>
            <a:r>
              <a:rPr lang="zh-CN" altLang="en-US" sz="1800" b="1"/>
              <a:t>系统采用LRU页面置换算法，试问：程序A和程序B的执行进程缺页次数分别是多少？</a:t>
            </a:r>
          </a:p>
          <a:p>
            <a:pPr eaLnBrk="1" hangingPunct="1">
              <a:lnSpc>
                <a:spcPct val="80000"/>
              </a:lnSpc>
              <a:buFont typeface="Arial" panose="020B0604020202020204" pitchFamily="34" charset="0"/>
              <a:buNone/>
            </a:pPr>
            <a:r>
              <a:rPr lang="zh-CN" altLang="en-US" sz="1800"/>
              <a:t>　</a:t>
            </a:r>
            <a:r>
              <a:rPr lang="zh-CN" altLang="en-US" sz="1800" b="1"/>
              <a:t> </a:t>
            </a:r>
          </a:p>
          <a:p>
            <a:pPr eaLnBrk="1" hangingPunct="1">
              <a:buFont typeface="Arial" panose="020B0604020202020204" pitchFamily="34" charset="0"/>
              <a:buNone/>
            </a:pPr>
            <a:r>
              <a:rPr lang="zh-CN" altLang="en-US" sz="1800" b="1"/>
              <a:t>       解答：</a:t>
            </a:r>
            <a:r>
              <a:rPr lang="zh-CN" altLang="en-US" sz="1800"/>
              <a:t>数组S中可以存放的数据最多为200×200=40000，因为页面大小和主存块大小相等，所以一共需要40000/400=100个页面存放数组中的数据。由于该程序是C语言编写的程序，数组S是按行存储的，即第1行、第2行的数据放在第1页中，</a:t>
            </a:r>
            <a:r>
              <a:rPr lang="zh-CN" altLang="en-US" sz="1800">
                <a:latin typeface="Arial" panose="020B0604020202020204" pitchFamily="34" charset="0"/>
              </a:rPr>
              <a:t>……</a:t>
            </a:r>
            <a:r>
              <a:rPr lang="zh-CN" altLang="en-US" sz="1800"/>
              <a:t>，第199、200行放在第100页中。而程序A对数组的访问是按行访问的，与数组的存储方式相一致，所以程序A的缺页中断次数为页面的个数，100次。程序B对数组的访问是按列访问，它访问数组S中的一列就会缺页中断200/2=100次，该数组有200列，所以程序B总的缺页中断次数就为100×200=20000次。</a:t>
            </a:r>
          </a:p>
        </p:txBody>
      </p:sp>
      <p:sp>
        <p:nvSpPr>
          <p:cNvPr id="104453" name="Text Box 9">
            <a:extLst>
              <a:ext uri="{FF2B5EF4-FFF2-40B4-BE49-F238E27FC236}">
                <a16:creationId xmlns:a16="http://schemas.microsoft.com/office/drawing/2014/main" id="{3FE36507-F05C-43B2-AD67-8B3D6B2D5D13}"/>
              </a:ext>
            </a:extLst>
          </p:cNvPr>
          <p:cNvSpPr txBox="1">
            <a:spLocks noChangeArrowheads="1"/>
          </p:cNvSpPr>
          <p:nvPr/>
        </p:nvSpPr>
        <p:spPr bwMode="auto">
          <a:xfrm>
            <a:off x="4067175" y="1990725"/>
            <a:ext cx="3722688"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0000"/>
              </a:lnSpc>
              <a:spcBef>
                <a:spcPct val="0"/>
              </a:spcBef>
              <a:buFont typeface="Arial" panose="020B0604020202020204" pitchFamily="34" charset="0"/>
              <a:buNone/>
            </a:pPr>
            <a:r>
              <a:rPr lang="zh-CN" altLang="en-US" sz="1800">
                <a:solidFill>
                  <a:srgbClr val="0000FF"/>
                </a:solidFill>
                <a:latin typeface="Arial" panose="020B0604020202020204" pitchFamily="34" charset="0"/>
              </a:rPr>
              <a:t>　　　程序</a:t>
            </a:r>
            <a:r>
              <a:rPr lang="en-US" altLang="zh-CN" sz="1800">
                <a:solidFill>
                  <a:srgbClr val="0000FF"/>
                </a:solidFill>
                <a:latin typeface="Arial" panose="020B0604020202020204" pitchFamily="34" charset="0"/>
              </a:rPr>
              <a:t>B</a:t>
            </a:r>
            <a:r>
              <a:rPr lang="zh-CN" altLang="en-US" sz="1800">
                <a:solidFill>
                  <a:srgbClr val="0000FF"/>
                </a:solidFill>
                <a:latin typeface="Arial" panose="020B0604020202020204" pitchFamily="34" charset="0"/>
              </a:rPr>
              <a:t>：</a:t>
            </a:r>
          </a:p>
          <a:p>
            <a:pPr>
              <a:lnSpc>
                <a:spcPct val="110000"/>
              </a:lnSpc>
              <a:spcBef>
                <a:spcPct val="0"/>
              </a:spcBef>
              <a:buFont typeface="Arial" panose="020B0604020202020204" pitchFamily="34" charset="0"/>
              <a:buNone/>
            </a:pPr>
            <a:r>
              <a:rPr lang="zh-CN" altLang="en-US" sz="1800">
                <a:solidFill>
                  <a:srgbClr val="0000FF"/>
                </a:solidFill>
                <a:latin typeface="Arial" panose="020B0604020202020204" pitchFamily="34" charset="0"/>
              </a:rPr>
              <a:t>　　　      </a:t>
            </a:r>
            <a:r>
              <a:rPr lang="en-US" altLang="zh-CN" sz="1800">
                <a:solidFill>
                  <a:srgbClr val="0000FF"/>
                </a:solidFill>
                <a:latin typeface="Arial" panose="020B0604020202020204" pitchFamily="34" charset="0"/>
              </a:rPr>
              <a:t>for (j=0;j&lt;200;j++)</a:t>
            </a:r>
          </a:p>
          <a:p>
            <a:pPr>
              <a:lnSpc>
                <a:spcPct val="110000"/>
              </a:lnSpc>
              <a:spcBef>
                <a:spcPct val="0"/>
              </a:spcBef>
              <a:buFont typeface="Arial" panose="020B0604020202020204" pitchFamily="34" charset="0"/>
              <a:buNone/>
            </a:pPr>
            <a:r>
              <a:rPr lang="zh-CN" altLang="en-US" sz="1800">
                <a:solidFill>
                  <a:srgbClr val="0000FF"/>
                </a:solidFill>
                <a:latin typeface="Arial" panose="020B0604020202020204" pitchFamily="34" charset="0"/>
              </a:rPr>
              <a:t>　　　          </a:t>
            </a:r>
            <a:r>
              <a:rPr lang="en-US" altLang="zh-CN" sz="1800">
                <a:solidFill>
                  <a:srgbClr val="0000FF"/>
                </a:solidFill>
                <a:latin typeface="Arial" panose="020B0604020202020204" pitchFamily="34" charset="0"/>
              </a:rPr>
              <a:t>for (i=0;i&lt;100;i++)</a:t>
            </a:r>
          </a:p>
          <a:p>
            <a:pPr>
              <a:lnSpc>
                <a:spcPct val="110000"/>
              </a:lnSpc>
              <a:spcBef>
                <a:spcPct val="0"/>
              </a:spcBef>
              <a:buFont typeface="Arial" panose="020B0604020202020204" pitchFamily="34" charset="0"/>
              <a:buNone/>
            </a:pPr>
            <a:r>
              <a:rPr lang="zh-CN" altLang="en-US" sz="1800">
                <a:solidFill>
                  <a:srgbClr val="0000FF"/>
                </a:solidFill>
                <a:latin typeface="Arial" panose="020B0604020202020204" pitchFamily="34" charset="0"/>
              </a:rPr>
              <a:t>　　　             </a:t>
            </a:r>
            <a:r>
              <a:rPr lang="en-US" altLang="zh-CN" sz="1800">
                <a:solidFill>
                  <a:srgbClr val="0000FF"/>
                </a:solidFill>
                <a:latin typeface="Arial" panose="020B0604020202020204" pitchFamily="34" charset="0"/>
              </a:rPr>
              <a:t>S[i][j]=0;</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灯片编号占位符 5">
            <a:extLst>
              <a:ext uri="{FF2B5EF4-FFF2-40B4-BE49-F238E27FC236}">
                <a16:creationId xmlns:a16="http://schemas.microsoft.com/office/drawing/2014/main" id="{1023E1BD-E462-44B7-BD15-3C2132996E69}"/>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CA0E3AFF-7166-4702-8C53-46118AB15C37}" type="slidenum">
              <a:rPr lang="zh-CN" altLang="en-US" sz="1000">
                <a:solidFill>
                  <a:srgbClr val="000066"/>
                </a:solidFill>
                <a:latin typeface="Times New Roman" panose="02020603050405020304" pitchFamily="18" charset="0"/>
              </a:rPr>
              <a:pPr algn="r" eaLnBrk="1" hangingPunct="1"/>
              <a:t>130</a:t>
            </a:fld>
            <a:endParaRPr lang="en-US" altLang="zh-CN" sz="1000">
              <a:solidFill>
                <a:srgbClr val="000066"/>
              </a:solidFill>
              <a:latin typeface="Times New Roman" panose="02020603050405020304" pitchFamily="18" charset="0"/>
            </a:endParaRPr>
          </a:p>
        </p:txBody>
      </p:sp>
      <p:sp>
        <p:nvSpPr>
          <p:cNvPr id="105475" name="Rectangle 2">
            <a:extLst>
              <a:ext uri="{FF2B5EF4-FFF2-40B4-BE49-F238E27FC236}">
                <a16:creationId xmlns:a16="http://schemas.microsoft.com/office/drawing/2014/main" id="{1BFEC6B9-36C5-44CC-8746-35FBE695C32B}"/>
              </a:ext>
            </a:extLst>
          </p:cNvPr>
          <p:cNvSpPr>
            <a:spLocks noGrp="1" noChangeArrowheads="1"/>
          </p:cNvSpPr>
          <p:nvPr>
            <p:ph type="title"/>
          </p:nvPr>
        </p:nvSpPr>
        <p:spPr>
          <a:xfrm>
            <a:off x="2413000" y="136525"/>
            <a:ext cx="5184775" cy="630238"/>
          </a:xfrm>
        </p:spPr>
        <p:txBody>
          <a:bodyPr/>
          <a:lstStyle/>
          <a:p>
            <a:pPr algn="l" eaLnBrk="1" hangingPunct="1"/>
            <a:r>
              <a:rPr lang="en-US" altLang="zh-CN" sz="2400" dirty="0"/>
              <a:t>8 </a:t>
            </a:r>
            <a:r>
              <a:rPr lang="zh-CN" altLang="en-US" sz="2400" dirty="0"/>
              <a:t>请求分段虚拟存储管理</a:t>
            </a:r>
          </a:p>
        </p:txBody>
      </p:sp>
      <p:sp>
        <p:nvSpPr>
          <p:cNvPr id="105476" name="Rectangle 3">
            <a:extLst>
              <a:ext uri="{FF2B5EF4-FFF2-40B4-BE49-F238E27FC236}">
                <a16:creationId xmlns:a16="http://schemas.microsoft.com/office/drawing/2014/main" id="{A6547757-744C-4177-85D5-D95253E4EB60}"/>
              </a:ext>
            </a:extLst>
          </p:cNvPr>
          <p:cNvSpPr>
            <a:spLocks noGrp="1" noChangeArrowheads="1"/>
          </p:cNvSpPr>
          <p:nvPr>
            <p:ph type="body" idx="1"/>
          </p:nvPr>
        </p:nvSpPr>
        <p:spPr>
          <a:xfrm>
            <a:off x="0" y="908050"/>
            <a:ext cx="9144000" cy="4392613"/>
          </a:xfrm>
        </p:spPr>
        <p:txBody>
          <a:bodyPr/>
          <a:lstStyle/>
          <a:p>
            <a:pPr eaLnBrk="1" hangingPunct="1">
              <a:lnSpc>
                <a:spcPct val="135000"/>
              </a:lnSpc>
              <a:buFont typeface="Arial" panose="020B0604020202020204" pitchFamily="34" charset="0"/>
              <a:buNone/>
            </a:pPr>
            <a:r>
              <a:rPr lang="zh-CN" altLang="en-US" sz="1800" dirty="0"/>
              <a:t>　　      </a:t>
            </a:r>
            <a:r>
              <a:rPr lang="zh-CN" altLang="en-US" sz="1800" b="1" dirty="0">
                <a:ea typeface="方正粗黑宋简体" panose="02000000000000000000" pitchFamily="2" charset="-122"/>
              </a:rPr>
              <a:t>请求分段存储管理系统</a:t>
            </a:r>
            <a:r>
              <a:rPr lang="zh-CN" altLang="en-US" sz="1800" dirty="0"/>
              <a:t>是</a:t>
            </a:r>
            <a:r>
              <a:rPr lang="zh-CN" altLang="en-US" sz="1800" b="1" dirty="0"/>
              <a:t>在</a:t>
            </a:r>
            <a:r>
              <a:rPr lang="zh-CN" altLang="en-US" sz="1800" b="1" dirty="0">
                <a:solidFill>
                  <a:srgbClr val="FF3300"/>
                </a:solidFill>
              </a:rPr>
              <a:t>分段存储管理系统的基础上</a:t>
            </a:r>
            <a:r>
              <a:rPr lang="zh-CN" altLang="en-US" sz="1800" b="1" dirty="0"/>
              <a:t>实现的虚拟存储器</a:t>
            </a:r>
            <a:r>
              <a:rPr lang="zh-CN" altLang="en-US" sz="1800" dirty="0"/>
              <a:t>。</a:t>
            </a:r>
            <a:r>
              <a:rPr lang="zh-CN" altLang="en-US" sz="1800" dirty="0">
                <a:ea typeface="方正粗黑宋简体" panose="02000000000000000000" pitchFamily="2" charset="-122"/>
              </a:rPr>
              <a:t>它以段为单位进行</a:t>
            </a:r>
            <a:r>
              <a:rPr lang="zh-CN" altLang="en-US" sz="1800" dirty="0">
                <a:solidFill>
                  <a:srgbClr val="0000FF"/>
                </a:solidFill>
                <a:ea typeface="方正粗黑宋简体" panose="02000000000000000000" pitchFamily="2" charset="-122"/>
              </a:rPr>
              <a:t>换入换出</a:t>
            </a:r>
            <a:r>
              <a:rPr lang="zh-CN" altLang="en-US" sz="1800" dirty="0"/>
              <a:t>。在程序运行之前不必调入所有的段，而只调入若干个段，便可启动运行。当所访问的段不在内存时可请求操作系统将所缺的段调入内存。为实现请求分段存储管理，与请求分页存储管理类似，需要硬件的支持和相应的软件。</a:t>
            </a:r>
          </a:p>
          <a:p>
            <a:pPr eaLnBrk="1" hangingPunct="1">
              <a:lnSpc>
                <a:spcPct val="125000"/>
              </a:lnSpc>
              <a:spcBef>
                <a:spcPct val="50000"/>
              </a:spcBef>
              <a:buFont typeface="Arial" panose="020B0604020202020204" pitchFamily="34" charset="0"/>
              <a:buNone/>
            </a:pPr>
            <a:r>
              <a:rPr lang="zh-CN" altLang="en-US" sz="2000" b="1" dirty="0">
                <a:latin typeface="方正粗黑宋简体" panose="02000000000000000000" pitchFamily="2" charset="-122"/>
                <a:ea typeface="方正粗黑宋简体" panose="02000000000000000000" pitchFamily="2" charset="-122"/>
              </a:rPr>
              <a:t>  8.1 基本原理</a:t>
            </a:r>
          </a:p>
          <a:p>
            <a:pPr eaLnBrk="1" hangingPunct="1">
              <a:lnSpc>
                <a:spcPct val="135000"/>
              </a:lnSpc>
              <a:buFont typeface="Arial" panose="020B0604020202020204" pitchFamily="34" charset="0"/>
              <a:buNone/>
            </a:pPr>
            <a:r>
              <a:rPr lang="zh-CN" altLang="en-US" sz="1800" dirty="0"/>
              <a:t>　　      在请求分段式存储管理系统中，</a:t>
            </a:r>
            <a:r>
              <a:rPr lang="zh-CN" altLang="en-US" sz="1800" dirty="0">
                <a:ea typeface="方正粗黑宋简体" panose="02000000000000000000" pitchFamily="2" charset="-122"/>
              </a:rPr>
              <a:t>进程运行之前一部分段装入内存，另外一部分段则装入外存。</a:t>
            </a:r>
            <a:r>
              <a:rPr lang="zh-CN" altLang="en-US" sz="1800" dirty="0"/>
              <a:t>在进程运行过程中，</a:t>
            </a:r>
            <a:r>
              <a:rPr lang="zh-CN" altLang="en-US" sz="1800" b="1" dirty="0">
                <a:ea typeface="楷体_GB2312" panose="02010609030101010101" pitchFamily="49" charset="-122"/>
              </a:rPr>
              <a:t>如果所访问的段不在内存中，则发生</a:t>
            </a:r>
            <a:r>
              <a:rPr lang="zh-CN" altLang="en-US" sz="2000" b="1" dirty="0">
                <a:solidFill>
                  <a:srgbClr val="FF3300"/>
                </a:solidFill>
                <a:ea typeface="方正粗黑宋简体" panose="02000000000000000000" pitchFamily="2" charset="-122"/>
              </a:rPr>
              <a:t>缺段中断</a:t>
            </a:r>
            <a:r>
              <a:rPr lang="zh-CN" altLang="en-US" sz="1800" dirty="0"/>
              <a:t>，进入操作系统，由操作系统进行段的</a:t>
            </a:r>
            <a:r>
              <a:rPr lang="zh-CN" altLang="en-US" sz="1800" b="1" dirty="0"/>
              <a:t>动态调度</a:t>
            </a:r>
            <a:r>
              <a:rPr lang="zh-CN" altLang="en-US" sz="1800" dirty="0"/>
              <a:t>。</a:t>
            </a:r>
          </a:p>
          <a:p>
            <a:pPr eaLnBrk="1" hangingPunct="1">
              <a:lnSpc>
                <a:spcPct val="135000"/>
              </a:lnSpc>
              <a:buFont typeface="Arial" panose="020B0604020202020204" pitchFamily="34" charset="0"/>
              <a:buNone/>
            </a:pPr>
            <a:r>
              <a:rPr lang="zh-CN" altLang="en-US" sz="1800" dirty="0"/>
              <a:t>　　       </a:t>
            </a:r>
            <a:r>
              <a:rPr lang="zh-CN" altLang="en-US" sz="1800" dirty="0">
                <a:ea typeface="方正粗黑宋简体" panose="02000000000000000000" pitchFamily="2" charset="-122"/>
              </a:rPr>
              <a:t>请求分段的段表</a:t>
            </a:r>
            <a:r>
              <a:rPr lang="zh-CN" altLang="en-US" sz="1800" b="1" dirty="0">
                <a:ea typeface="楷体_GB2312" panose="02010609030101010101" pitchFamily="49" charset="-122"/>
              </a:rPr>
              <a:t>是在纯分段的段表机制的基础上形成的</a:t>
            </a:r>
            <a:r>
              <a:rPr lang="zh-CN" altLang="en-US" sz="1800" dirty="0"/>
              <a:t>。需在</a:t>
            </a:r>
            <a:r>
              <a:rPr lang="zh-CN" altLang="en-US" sz="1800" b="1" dirty="0">
                <a:solidFill>
                  <a:srgbClr val="0000FF"/>
                </a:solidFill>
                <a:ea typeface="方正粗黑宋简体" panose="02000000000000000000" pitchFamily="2" charset="-122"/>
              </a:rPr>
              <a:t>段表</a:t>
            </a:r>
            <a:r>
              <a:rPr lang="zh-CN" altLang="en-US" sz="1800" dirty="0"/>
              <a:t>中增加若干项，供程序在换进换出时参考。下面所示是</a:t>
            </a:r>
            <a:r>
              <a:rPr lang="zh-CN" altLang="en-US" sz="1800" dirty="0">
                <a:ea typeface="方正粗黑宋简体" panose="02000000000000000000" pitchFamily="2" charset="-122"/>
              </a:rPr>
              <a:t>一请求分段系统中的段表</a:t>
            </a:r>
            <a:r>
              <a:rPr lang="zh-CN" altLang="en-US" sz="1800" dirty="0"/>
              <a:t>：</a:t>
            </a:r>
          </a:p>
        </p:txBody>
      </p:sp>
      <p:graphicFrame>
        <p:nvGraphicFramePr>
          <p:cNvPr id="100361" name="Group 9">
            <a:extLst>
              <a:ext uri="{FF2B5EF4-FFF2-40B4-BE49-F238E27FC236}">
                <a16:creationId xmlns:a16="http://schemas.microsoft.com/office/drawing/2014/main" id="{9A33DCBA-3F14-46AE-8BE1-2E0B355DD3F1}"/>
              </a:ext>
            </a:extLst>
          </p:cNvPr>
          <p:cNvGraphicFramePr>
            <a:graphicFrameLocks noGrp="1"/>
          </p:cNvGraphicFramePr>
          <p:nvPr/>
        </p:nvGraphicFramePr>
        <p:xfrm>
          <a:off x="357188" y="5300663"/>
          <a:ext cx="8535987" cy="720725"/>
        </p:xfrm>
        <a:graphic>
          <a:graphicData uri="http://schemas.openxmlformats.org/drawingml/2006/table">
            <a:tbl>
              <a:tblPr/>
              <a:tblGrid>
                <a:gridCol w="655637">
                  <a:extLst>
                    <a:ext uri="{9D8B030D-6E8A-4147-A177-3AD203B41FA5}">
                      <a16:colId xmlns:a16="http://schemas.microsoft.com/office/drawing/2014/main" val="20000"/>
                    </a:ext>
                  </a:extLst>
                </a:gridCol>
                <a:gridCol w="657225">
                  <a:extLst>
                    <a:ext uri="{9D8B030D-6E8A-4147-A177-3AD203B41FA5}">
                      <a16:colId xmlns:a16="http://schemas.microsoft.com/office/drawing/2014/main" val="20001"/>
                    </a:ext>
                  </a:extLst>
                </a:gridCol>
                <a:gridCol w="1093788">
                  <a:extLst>
                    <a:ext uri="{9D8B030D-6E8A-4147-A177-3AD203B41FA5}">
                      <a16:colId xmlns:a16="http://schemas.microsoft.com/office/drawing/2014/main" val="20002"/>
                    </a:ext>
                  </a:extLst>
                </a:gridCol>
                <a:gridCol w="1095375">
                  <a:extLst>
                    <a:ext uri="{9D8B030D-6E8A-4147-A177-3AD203B41FA5}">
                      <a16:colId xmlns:a16="http://schemas.microsoft.com/office/drawing/2014/main" val="20003"/>
                    </a:ext>
                  </a:extLst>
                </a:gridCol>
                <a:gridCol w="1093787">
                  <a:extLst>
                    <a:ext uri="{9D8B030D-6E8A-4147-A177-3AD203B41FA5}">
                      <a16:colId xmlns:a16="http://schemas.microsoft.com/office/drawing/2014/main" val="20004"/>
                    </a:ext>
                  </a:extLst>
                </a:gridCol>
                <a:gridCol w="876300">
                  <a:extLst>
                    <a:ext uri="{9D8B030D-6E8A-4147-A177-3AD203B41FA5}">
                      <a16:colId xmlns:a16="http://schemas.microsoft.com/office/drawing/2014/main" val="20005"/>
                    </a:ext>
                  </a:extLst>
                </a:gridCol>
                <a:gridCol w="874713">
                  <a:extLst>
                    <a:ext uri="{9D8B030D-6E8A-4147-A177-3AD203B41FA5}">
                      <a16:colId xmlns:a16="http://schemas.microsoft.com/office/drawing/2014/main" val="20006"/>
                    </a:ext>
                  </a:extLst>
                </a:gridCol>
                <a:gridCol w="876300">
                  <a:extLst>
                    <a:ext uri="{9D8B030D-6E8A-4147-A177-3AD203B41FA5}">
                      <a16:colId xmlns:a16="http://schemas.microsoft.com/office/drawing/2014/main" val="20007"/>
                    </a:ext>
                  </a:extLst>
                </a:gridCol>
                <a:gridCol w="1312862">
                  <a:extLst>
                    <a:ext uri="{9D8B030D-6E8A-4147-A177-3AD203B41FA5}">
                      <a16:colId xmlns:a16="http://schemas.microsoft.com/office/drawing/2014/main" val="20008"/>
                    </a:ext>
                  </a:extLst>
                </a:gridCol>
              </a:tblGrid>
              <a:tr h="720725">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段名</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chemeClr val="tx1"/>
                          </a:solidFill>
                          <a:effectLst/>
                          <a:latin typeface="宋体" panose="02010600030101010101" pitchFamily="2" charset="-122"/>
                          <a:ea typeface="宋体" panose="02010600030101010101" pitchFamily="2" charset="-122"/>
                          <a:sym typeface="宋体" panose="02010600030101010101" pitchFamily="2" charset="-122"/>
                        </a:rPr>
                        <a:t>段长</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方正粗黑宋简体" panose="02000000000000000000" pitchFamily="2" charset="-122"/>
                          <a:ea typeface="方正粗黑宋简体" panose="02000000000000000000" pitchFamily="2" charset="-122"/>
                          <a:sym typeface="宋体" panose="02010600030101010101" pitchFamily="2" charset="-122"/>
                        </a:rPr>
                        <a:t>段的基址</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方正粗黑宋简体" panose="02000000000000000000" pitchFamily="2" charset="-122"/>
                          <a:ea typeface="方正粗黑宋简体" panose="02000000000000000000" pitchFamily="2" charset="-122"/>
                          <a:sym typeface="宋体" panose="02010600030101010101" pitchFamily="2" charset="-122"/>
                        </a:rPr>
                        <a:t>存取方式</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方正粗黑宋简体" panose="02000000000000000000" pitchFamily="2" charset="-122"/>
                          <a:ea typeface="方正粗黑宋简体" panose="02000000000000000000" pitchFamily="2" charset="-122"/>
                          <a:sym typeface="宋体" panose="02010600030101010101" pitchFamily="2" charset="-122"/>
                        </a:rPr>
                        <a:t>访问字段</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方正粗黑宋简体" panose="02000000000000000000" pitchFamily="2" charset="-122"/>
                          <a:ea typeface="方正粗黑宋简体" panose="02000000000000000000" pitchFamily="2" charset="-122"/>
                          <a:sym typeface="宋体" panose="02010600030101010101" pitchFamily="2" charset="-122"/>
                        </a:rPr>
                        <a:t>修改位</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方正粗黑宋简体" panose="02000000000000000000" pitchFamily="2" charset="-122"/>
                          <a:ea typeface="方正粗黑宋简体" panose="02000000000000000000" pitchFamily="2" charset="-122"/>
                          <a:sym typeface="宋体" panose="02010600030101010101" pitchFamily="2" charset="-122"/>
                        </a:rPr>
                        <a:t>存在位</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方正粗黑宋简体" panose="02000000000000000000" pitchFamily="2" charset="-122"/>
                          <a:ea typeface="方正粗黑宋简体" panose="02000000000000000000" pitchFamily="2" charset="-122"/>
                          <a:sym typeface="宋体" panose="02010600030101010101" pitchFamily="2" charset="-122"/>
                        </a:rPr>
                        <a:t>增补位</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defRPr sz="2800">
                          <a:solidFill>
                            <a:schemeClr val="tx1"/>
                          </a:solidFill>
                          <a:latin typeface="Calibri" panose="020F0502020204030204" pitchFamily="34" charset="0"/>
                          <a:ea typeface="宋体" panose="02010600030101010101" pitchFamily="2" charset="-122"/>
                        </a:defRPr>
                      </a:lvl1pPr>
                      <a:lvl2pPr marL="742950" indent="-285750" eaLnBrk="0" hangingPunct="0">
                        <a:defRPr sz="2400">
                          <a:solidFill>
                            <a:schemeClr val="tx1"/>
                          </a:solidFill>
                          <a:latin typeface="Calibri" panose="020F0502020204030204" pitchFamily="34" charset="0"/>
                          <a:ea typeface="宋体" panose="02010600030101010101" pitchFamily="2" charset="-122"/>
                        </a:defRPr>
                      </a:lvl2pPr>
                      <a:lvl3pPr marL="1143000" indent="-228600" eaLnBrk="0" hangingPunct="0">
                        <a:defRPr sz="2000">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 typeface="Arial" panose="020B0604020202020204" pitchFamily="34" charset="0"/>
                        <a:buNone/>
                        <a:tabLst/>
                      </a:pPr>
                      <a:r>
                        <a:rPr kumimoji="0" lang="zh-CN" altLang="en-US" sz="1600" b="1" i="0" u="none" strike="noStrike" cap="none" normalizeH="0" baseline="0">
                          <a:ln>
                            <a:noFill/>
                          </a:ln>
                          <a:solidFill>
                            <a:srgbClr val="FF3300"/>
                          </a:solidFill>
                          <a:effectLst/>
                          <a:latin typeface="方正粗黑宋简体" panose="02000000000000000000" pitchFamily="2" charset="-122"/>
                          <a:ea typeface="方正粗黑宋简体" panose="02000000000000000000" pitchFamily="2" charset="-122"/>
                          <a:sym typeface="宋体" panose="02010600030101010101" pitchFamily="2" charset="-122"/>
                        </a:rPr>
                        <a:t>外存地址</a:t>
                      </a:r>
                    </a:p>
                  </a:txBody>
                  <a:tcPr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灯片编号占位符 5">
            <a:extLst>
              <a:ext uri="{FF2B5EF4-FFF2-40B4-BE49-F238E27FC236}">
                <a16:creationId xmlns:a16="http://schemas.microsoft.com/office/drawing/2014/main" id="{16E3D701-D452-4FF4-9597-BCF9D201DB5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7A66088D-07E3-4383-ADFD-D42CD96F608E}" type="slidenum">
              <a:rPr lang="zh-CN" altLang="en-US" sz="1000">
                <a:solidFill>
                  <a:srgbClr val="000066"/>
                </a:solidFill>
                <a:latin typeface="Times New Roman" panose="02020603050405020304" pitchFamily="18" charset="0"/>
              </a:rPr>
              <a:pPr algn="r" eaLnBrk="1" hangingPunct="1"/>
              <a:t>131</a:t>
            </a:fld>
            <a:endParaRPr lang="en-US" altLang="zh-CN" sz="1000">
              <a:solidFill>
                <a:srgbClr val="000066"/>
              </a:solidFill>
              <a:latin typeface="Times New Roman" panose="02020603050405020304" pitchFamily="18" charset="0"/>
            </a:endParaRPr>
          </a:p>
        </p:txBody>
      </p:sp>
      <p:sp>
        <p:nvSpPr>
          <p:cNvPr id="106499" name="Rectangle 3">
            <a:extLst>
              <a:ext uri="{FF2B5EF4-FFF2-40B4-BE49-F238E27FC236}">
                <a16:creationId xmlns:a16="http://schemas.microsoft.com/office/drawing/2014/main" id="{2A482B74-582C-4AEF-B136-E9F6AD3892A0}"/>
              </a:ext>
            </a:extLst>
          </p:cNvPr>
          <p:cNvSpPr>
            <a:spLocks noGrp="1" noChangeArrowheads="1"/>
          </p:cNvSpPr>
          <p:nvPr>
            <p:ph type="body" idx="1"/>
          </p:nvPr>
        </p:nvSpPr>
        <p:spPr>
          <a:xfrm>
            <a:off x="107950" y="908050"/>
            <a:ext cx="8893175" cy="5545138"/>
          </a:xfrm>
        </p:spPr>
        <p:txBody>
          <a:bodyPr/>
          <a:lstStyle/>
          <a:p>
            <a:pPr marL="609600" indent="-609600" eaLnBrk="1" hangingPunct="1">
              <a:buFont typeface="Arial" panose="020B0604020202020204" pitchFamily="34" charset="0"/>
              <a:buNone/>
            </a:pPr>
            <a:r>
              <a:rPr lang="zh-CN" altLang="en-US" sz="2000" b="1">
                <a:latin typeface="宋体" panose="02010600030101010101" pitchFamily="2" charset="-122"/>
                <a:sym typeface="宋体" panose="02010600030101010101" pitchFamily="2" charset="-122"/>
              </a:rPr>
              <a:t>现对新增字段说明如下：</a:t>
            </a:r>
          </a:p>
          <a:p>
            <a:pPr marL="609600" indent="-609600" eaLnBrk="1" hangingPunct="1">
              <a:spcBef>
                <a:spcPct val="0"/>
              </a:spcBef>
              <a:buFont typeface="Arial" panose="020B0604020202020204" pitchFamily="34" charset="0"/>
              <a:buNone/>
            </a:pPr>
            <a:endParaRPr lang="zh-CN" altLang="en-US" sz="1800" b="1">
              <a:latin typeface="宋体" panose="02010600030101010101" pitchFamily="2" charset="-122"/>
              <a:sym typeface="宋体" panose="02010600030101010101" pitchFamily="2" charset="-122"/>
            </a:endParaRPr>
          </a:p>
          <a:p>
            <a:pPr marL="609600" indent="-609600" eaLnBrk="1" hangingPunct="1">
              <a:spcBef>
                <a:spcPct val="0"/>
              </a:spcBef>
              <a:buClr>
                <a:srgbClr val="FF3300"/>
              </a:buClr>
              <a:buFont typeface="Wingdings" panose="05000000000000000000" pitchFamily="2" charset="2"/>
              <a:buNone/>
            </a:pP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a:t>
            </a:r>
            <a:r>
              <a:rPr lang="zh-CN" altLang="en-US" sz="1800" b="1">
                <a:solidFill>
                  <a:srgbClr val="0000FF"/>
                </a:solidFill>
                <a:latin typeface="方正粗黑宋简体" panose="02000000000000000000" pitchFamily="2" charset="-122"/>
                <a:ea typeface="方正粗黑宋简体" panose="02000000000000000000" pitchFamily="2" charset="-122"/>
                <a:cs typeface="Times New Roman" panose="02020603050405020304" pitchFamily="18" charset="0"/>
                <a:sym typeface="Times New Roman" panose="02020603050405020304" pitchFamily="18" charset="0"/>
              </a:rPr>
              <a:t>1</a:t>
            </a: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）存取方式：</a:t>
            </a:r>
            <a:r>
              <a:rPr lang="zh-CN" altLang="en-US" sz="1800" b="1">
                <a:latin typeface="宋体" panose="02010600030101010101" pitchFamily="2" charset="-122"/>
                <a:sym typeface="宋体" panose="02010600030101010101" pitchFamily="2" charset="-122"/>
              </a:rPr>
              <a:t>用于标识本段的存取属性，存取属性包括</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只执行</a:t>
            </a:r>
            <a:r>
              <a:rPr lang="zh-CN" altLang="en-US" sz="1800" b="1">
                <a:latin typeface="宋体" panose="02010600030101010101" pitchFamily="2" charset="-122"/>
                <a:sym typeface="宋体" panose="02010600030101010101" pitchFamily="2" charset="-122"/>
              </a:rPr>
              <a:t>、</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只读</a:t>
            </a:r>
            <a:r>
              <a:rPr lang="zh-CN" altLang="en-US" sz="1800" b="1">
                <a:latin typeface="宋体" panose="02010600030101010101" pitchFamily="2" charset="-122"/>
                <a:sym typeface="宋体" panose="02010600030101010101" pitchFamily="2" charset="-122"/>
              </a:rPr>
              <a:t>还是</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读</a:t>
            </a:r>
            <a:r>
              <a:rPr lang="zh-CN" altLang="en-US" sz="1800" b="1">
                <a:latin typeface="方正粗黑宋简体" panose="02000000000000000000" pitchFamily="2" charset="-122"/>
                <a:ea typeface="方正粗黑宋简体" panose="02000000000000000000" pitchFamily="2" charset="-122"/>
                <a:sym typeface="Times New Roman" panose="02020603050405020304" pitchFamily="18" charset="0"/>
              </a:rPr>
              <a:t>/</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写</a:t>
            </a:r>
          </a:p>
          <a:p>
            <a:pPr marL="609600" indent="-609600" eaLnBrk="1" hangingPunct="1">
              <a:lnSpc>
                <a:spcPct val="135000"/>
              </a:lnSpc>
              <a:spcBef>
                <a:spcPct val="50000"/>
              </a:spcBef>
              <a:buClr>
                <a:srgbClr val="FF3300"/>
              </a:buClr>
              <a:buFont typeface="Wingdings" panose="05000000000000000000" pitchFamily="2" charset="2"/>
              <a:buNone/>
            </a:pP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a:t>
            </a:r>
            <a:r>
              <a:rPr lang="zh-CN" altLang="en-US" sz="1800" b="1">
                <a:solidFill>
                  <a:srgbClr val="0000FF"/>
                </a:solidFill>
                <a:latin typeface="方正粗黑宋简体" panose="02000000000000000000" pitchFamily="2" charset="-122"/>
                <a:ea typeface="方正粗黑宋简体" panose="02000000000000000000" pitchFamily="2" charset="-122"/>
                <a:sym typeface="Times New Roman" panose="02020603050405020304" pitchFamily="18" charset="0"/>
              </a:rPr>
              <a:t>2</a:t>
            </a: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）访问字段：</a:t>
            </a:r>
            <a:r>
              <a:rPr lang="zh-CN" altLang="en-US" sz="1800" b="1">
                <a:latin typeface="宋体" panose="02010600030101010101" pitchFamily="2" charset="-122"/>
                <a:sym typeface="宋体" panose="02010600030101010101" pitchFamily="2" charset="-122"/>
              </a:rPr>
              <a:t>用于记录该段在一段时间内</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被访问的次数</a:t>
            </a:r>
            <a:r>
              <a:rPr lang="zh-CN" altLang="en-US" sz="1800" b="1">
                <a:latin typeface="宋体" panose="02010600030101010101" pitchFamily="2" charset="-122"/>
                <a:sym typeface="宋体" panose="02010600030101010101" pitchFamily="2" charset="-122"/>
              </a:rPr>
              <a:t>，或最近已有</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多长时间未被访问</a:t>
            </a:r>
            <a:r>
              <a:rPr lang="zh-CN" altLang="en-US" sz="1800" b="1">
                <a:latin typeface="宋体" panose="02010600030101010101" pitchFamily="2" charset="-122"/>
                <a:sym typeface="宋体" panose="02010600030101010101" pitchFamily="2" charset="-122"/>
              </a:rPr>
              <a:t>，供置换算法选择段时参考；</a:t>
            </a:r>
          </a:p>
          <a:p>
            <a:pPr marL="609600" indent="-609600" eaLnBrk="1" hangingPunct="1">
              <a:lnSpc>
                <a:spcPct val="135000"/>
              </a:lnSpc>
              <a:spcBef>
                <a:spcPct val="50000"/>
              </a:spcBef>
              <a:buClr>
                <a:srgbClr val="FF3300"/>
              </a:buClr>
              <a:buFont typeface="Wingdings" panose="05000000000000000000" pitchFamily="2" charset="2"/>
              <a:buNone/>
            </a:pP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a:t>
            </a:r>
            <a:r>
              <a:rPr lang="zh-CN" altLang="en-US" sz="1800" b="1">
                <a:solidFill>
                  <a:srgbClr val="0000FF"/>
                </a:solidFill>
                <a:latin typeface="方正粗黑宋简体" panose="02000000000000000000" pitchFamily="2" charset="-122"/>
                <a:ea typeface="方正粗黑宋简体" panose="02000000000000000000" pitchFamily="2" charset="-122"/>
                <a:sym typeface="Times New Roman" panose="02020603050405020304" pitchFamily="18" charset="0"/>
              </a:rPr>
              <a:t>3</a:t>
            </a: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）修改位：</a:t>
            </a:r>
            <a:r>
              <a:rPr lang="zh-CN" altLang="en-US" sz="1800" b="1">
                <a:latin typeface="宋体" panose="02010600030101010101" pitchFamily="2" charset="-122"/>
                <a:sym typeface="宋体" panose="02010600030101010101" pitchFamily="2" charset="-122"/>
              </a:rPr>
              <a:t>表示该段在调入内存后</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是否被修改过</a:t>
            </a:r>
            <a:r>
              <a:rPr lang="zh-CN" altLang="en-US" sz="1800" b="1">
                <a:latin typeface="宋体" panose="02010600030101010101" pitchFamily="2" charset="-122"/>
                <a:sym typeface="宋体" panose="02010600030101010101" pitchFamily="2" charset="-122"/>
              </a:rPr>
              <a:t>。由于内存中的每一段都在外存上   保留一个副本，因此，若未被修改，在置换该段时就不需将该段写回到磁盘上，以减少系统的开销和启动磁盘的次数；若已被修改，则必须将该段重写回磁盘上，以保证磁盘上所保留的始终是最新副本；</a:t>
            </a:r>
          </a:p>
          <a:p>
            <a:pPr marL="609600" indent="-609600" eaLnBrk="1" hangingPunct="1">
              <a:lnSpc>
                <a:spcPct val="135000"/>
              </a:lnSpc>
              <a:spcBef>
                <a:spcPct val="50000"/>
              </a:spcBef>
              <a:buClr>
                <a:srgbClr val="FF3300"/>
              </a:buClr>
              <a:buFont typeface="Wingdings" panose="05000000000000000000" pitchFamily="2" charset="2"/>
              <a:buNone/>
            </a:pP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a:t>
            </a:r>
            <a:r>
              <a:rPr lang="zh-CN" altLang="en-US" sz="1800" b="1">
                <a:solidFill>
                  <a:srgbClr val="0000FF"/>
                </a:solidFill>
                <a:latin typeface="方正粗黑宋简体" panose="02000000000000000000" pitchFamily="2" charset="-122"/>
                <a:ea typeface="方正粗黑宋简体" panose="02000000000000000000" pitchFamily="2" charset="-122"/>
                <a:sym typeface="Times New Roman" panose="02020603050405020304" pitchFamily="18" charset="0"/>
              </a:rPr>
              <a:t>4</a:t>
            </a: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）存在位：</a:t>
            </a:r>
            <a:r>
              <a:rPr lang="zh-CN" altLang="en-US" sz="1800" b="1">
                <a:latin typeface="宋体" panose="02010600030101010101" pitchFamily="2" charset="-122"/>
                <a:sym typeface="宋体" panose="02010600030101010101" pitchFamily="2" charset="-122"/>
              </a:rPr>
              <a:t>说明本段</a:t>
            </a:r>
            <a:r>
              <a:rPr lang="zh-CN" altLang="en-US" sz="1800" b="1">
                <a:latin typeface="方正粗黑宋简体" panose="02000000000000000000" pitchFamily="2" charset="-122"/>
                <a:ea typeface="方正粗黑宋简体" panose="02000000000000000000" pitchFamily="2" charset="-122"/>
                <a:sym typeface="宋体" panose="02010600030101010101" pitchFamily="2" charset="-122"/>
              </a:rPr>
              <a:t>是否已调入内存</a:t>
            </a:r>
            <a:r>
              <a:rPr lang="zh-CN" altLang="en-US" sz="1800" b="1">
                <a:latin typeface="宋体" panose="02010600030101010101" pitchFamily="2" charset="-122"/>
                <a:sym typeface="宋体" panose="02010600030101010101" pitchFamily="2" charset="-122"/>
              </a:rPr>
              <a:t>；</a:t>
            </a:r>
          </a:p>
          <a:p>
            <a:pPr marL="609600" indent="-609600" eaLnBrk="1" hangingPunct="1">
              <a:lnSpc>
                <a:spcPct val="135000"/>
              </a:lnSpc>
              <a:spcBef>
                <a:spcPct val="50000"/>
              </a:spcBef>
              <a:buClr>
                <a:srgbClr val="FF3300"/>
              </a:buClr>
              <a:buFont typeface="Wingdings" panose="05000000000000000000" pitchFamily="2" charset="2"/>
              <a:buNone/>
            </a:pP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a:t>
            </a:r>
            <a:r>
              <a:rPr lang="zh-CN" altLang="en-US" sz="1800" b="1">
                <a:solidFill>
                  <a:srgbClr val="0000FF"/>
                </a:solidFill>
                <a:latin typeface="方正粗黑宋简体" panose="02000000000000000000" pitchFamily="2" charset="-122"/>
                <a:ea typeface="方正粗黑宋简体" panose="02000000000000000000" pitchFamily="2" charset="-122"/>
                <a:sym typeface="Times New Roman" panose="02020603050405020304" pitchFamily="18" charset="0"/>
              </a:rPr>
              <a:t>5</a:t>
            </a: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）增补位：</a:t>
            </a:r>
            <a:r>
              <a:rPr lang="zh-CN" altLang="en-US" sz="1800" b="1">
                <a:latin typeface="宋体" panose="02010600030101010101" pitchFamily="2" charset="-122"/>
                <a:sym typeface="宋体" panose="02010600030101010101" pitchFamily="2" charset="-122"/>
              </a:rPr>
              <a:t>用于表示本段在运行过程中，是否进行过动态增长；</a:t>
            </a:r>
          </a:p>
          <a:p>
            <a:pPr marL="609600" indent="-609600" eaLnBrk="1" hangingPunct="1">
              <a:lnSpc>
                <a:spcPct val="135000"/>
              </a:lnSpc>
              <a:spcBef>
                <a:spcPct val="50000"/>
              </a:spcBef>
              <a:buClr>
                <a:srgbClr val="FF3300"/>
              </a:buClr>
              <a:buFont typeface="Wingdings" panose="05000000000000000000" pitchFamily="2" charset="2"/>
              <a:buNone/>
            </a:pP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a:t>
            </a:r>
            <a:r>
              <a:rPr lang="zh-CN" altLang="en-US" sz="1800" b="1">
                <a:solidFill>
                  <a:srgbClr val="0000FF"/>
                </a:solidFill>
                <a:latin typeface="方正粗黑宋简体" panose="02000000000000000000" pitchFamily="2" charset="-122"/>
                <a:ea typeface="方正粗黑宋简体" panose="02000000000000000000" pitchFamily="2" charset="-122"/>
                <a:sym typeface="Times New Roman" panose="02020603050405020304" pitchFamily="18" charset="0"/>
              </a:rPr>
              <a:t>6</a:t>
            </a:r>
            <a:r>
              <a:rPr lang="zh-CN" altLang="en-US" sz="1800" b="1">
                <a:solidFill>
                  <a:srgbClr val="0000FF"/>
                </a:solidFill>
                <a:latin typeface="方正粗黑宋简体" panose="02000000000000000000" pitchFamily="2" charset="-122"/>
                <a:ea typeface="方正粗黑宋简体" panose="02000000000000000000" pitchFamily="2" charset="-122"/>
                <a:sym typeface="宋体" panose="02010600030101010101" pitchFamily="2" charset="-122"/>
              </a:rPr>
              <a:t>）外存地址：</a:t>
            </a:r>
            <a:r>
              <a:rPr lang="zh-CN" altLang="en-US" sz="1800" b="1">
                <a:latin typeface="宋体" panose="02010600030101010101" pitchFamily="2" charset="-122"/>
                <a:sym typeface="宋体" panose="02010600030101010101" pitchFamily="2" charset="-122"/>
              </a:rPr>
              <a:t>指出该段在外存的起始地址，通常是起始物理块号，供调入该段使用。</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灯片编号占位符 5">
            <a:extLst>
              <a:ext uri="{FF2B5EF4-FFF2-40B4-BE49-F238E27FC236}">
                <a16:creationId xmlns:a16="http://schemas.microsoft.com/office/drawing/2014/main" id="{9CEB4597-51F9-45AE-BC94-C34E8B3BB30D}"/>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EB95322B-E327-4FD1-9A44-5192D4E4D52C}" type="slidenum">
              <a:rPr lang="zh-CN" altLang="en-US" sz="1000">
                <a:solidFill>
                  <a:srgbClr val="000066"/>
                </a:solidFill>
                <a:latin typeface="Times New Roman" panose="02020603050405020304" pitchFamily="18" charset="0"/>
              </a:rPr>
              <a:pPr algn="r" eaLnBrk="1" hangingPunct="1"/>
              <a:t>132</a:t>
            </a:fld>
            <a:endParaRPr lang="en-US" altLang="zh-CN" sz="1000">
              <a:solidFill>
                <a:srgbClr val="000066"/>
              </a:solidFill>
              <a:latin typeface="Times New Roman" panose="02020603050405020304" pitchFamily="18" charset="0"/>
            </a:endParaRPr>
          </a:p>
        </p:txBody>
      </p:sp>
      <p:pic>
        <p:nvPicPr>
          <p:cNvPr id="107523" name="Picture 9">
            <a:extLst>
              <a:ext uri="{FF2B5EF4-FFF2-40B4-BE49-F238E27FC236}">
                <a16:creationId xmlns:a16="http://schemas.microsoft.com/office/drawing/2014/main" id="{4A05D2FF-B8B9-48A2-B2BB-B838912D15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981075"/>
            <a:ext cx="7807325" cy="470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10">
            <a:extLst>
              <a:ext uri="{FF2B5EF4-FFF2-40B4-BE49-F238E27FC236}">
                <a16:creationId xmlns:a16="http://schemas.microsoft.com/office/drawing/2014/main" id="{6C65664E-0CC6-49A3-8191-FECBB9ADC2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5876925"/>
            <a:ext cx="407670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灯片编号占位符 5">
            <a:extLst>
              <a:ext uri="{FF2B5EF4-FFF2-40B4-BE49-F238E27FC236}">
                <a16:creationId xmlns:a16="http://schemas.microsoft.com/office/drawing/2014/main" id="{4093302E-47A9-4045-8204-1DA8C0E2633F}"/>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917BF8B4-049A-4EE4-B250-E8954B5BCAF5}" type="slidenum">
              <a:rPr lang="zh-CN" altLang="en-US" sz="1000">
                <a:solidFill>
                  <a:srgbClr val="000066"/>
                </a:solidFill>
                <a:latin typeface="Times New Roman" panose="02020603050405020304" pitchFamily="18" charset="0"/>
              </a:rPr>
              <a:pPr algn="r" eaLnBrk="1" hangingPunct="1"/>
              <a:t>133</a:t>
            </a:fld>
            <a:endParaRPr lang="en-US" altLang="zh-CN" sz="1000">
              <a:solidFill>
                <a:srgbClr val="000066"/>
              </a:solidFill>
              <a:latin typeface="Times New Roman" panose="02020603050405020304" pitchFamily="18" charset="0"/>
            </a:endParaRPr>
          </a:p>
        </p:txBody>
      </p:sp>
      <p:sp>
        <p:nvSpPr>
          <p:cNvPr id="108547" name="Rectangle 2">
            <a:extLst>
              <a:ext uri="{FF2B5EF4-FFF2-40B4-BE49-F238E27FC236}">
                <a16:creationId xmlns:a16="http://schemas.microsoft.com/office/drawing/2014/main" id="{50AC4CD6-B482-4036-8531-43B4BB4ECC82}"/>
              </a:ext>
            </a:extLst>
          </p:cNvPr>
          <p:cNvSpPr>
            <a:spLocks noGrp="1" noChangeArrowheads="1"/>
          </p:cNvSpPr>
          <p:nvPr>
            <p:ph type="title"/>
          </p:nvPr>
        </p:nvSpPr>
        <p:spPr>
          <a:xfrm>
            <a:off x="2555875" y="136525"/>
            <a:ext cx="4608513" cy="630238"/>
          </a:xfrm>
        </p:spPr>
        <p:txBody>
          <a:bodyPr/>
          <a:lstStyle/>
          <a:p>
            <a:pPr algn="l" eaLnBrk="1" hangingPunct="1"/>
            <a:r>
              <a:rPr lang="en-US" altLang="zh-CN" sz="2800" dirty="0"/>
              <a:t>8.2 </a:t>
            </a:r>
            <a:r>
              <a:rPr lang="zh-CN" altLang="en-US" sz="2800" dirty="0"/>
              <a:t>地址转换</a:t>
            </a:r>
          </a:p>
        </p:txBody>
      </p:sp>
      <p:sp>
        <p:nvSpPr>
          <p:cNvPr id="100355" name="Rectangle 3">
            <a:extLst>
              <a:ext uri="{FF2B5EF4-FFF2-40B4-BE49-F238E27FC236}">
                <a16:creationId xmlns:a16="http://schemas.microsoft.com/office/drawing/2014/main" id="{52850B7D-2FC9-4DB9-9BC6-5663E16A8952}"/>
              </a:ext>
            </a:extLst>
          </p:cNvPr>
          <p:cNvSpPr>
            <a:spLocks noGrp="1"/>
          </p:cNvSpPr>
          <p:nvPr>
            <p:ph type="body" idx="1"/>
          </p:nvPr>
        </p:nvSpPr>
        <p:spPr>
          <a:xfrm>
            <a:off x="250825" y="1268413"/>
            <a:ext cx="2881313" cy="5181600"/>
          </a:xfrm>
        </p:spPr>
        <p:txBody>
          <a:bodyPr/>
          <a:lstStyle/>
          <a:p>
            <a:pPr eaLnBrk="1" hangingPunct="1">
              <a:lnSpc>
                <a:spcPct val="125000"/>
              </a:lnSpc>
              <a:buFont typeface="Arial" panose="020B0604020202020204" pitchFamily="34" charset="0"/>
              <a:buNone/>
              <a:defRPr/>
            </a:pPr>
            <a:r>
              <a:rPr lang="zh-CN" altLang="en-US" sz="1800"/>
              <a:t>　  请求分段系统中的</a:t>
            </a:r>
            <a:r>
              <a:rPr lang="zh-CN" altLang="en-US" sz="2000" b="1">
                <a:ea typeface="方正粗黑宋简体" panose="02000000000000000000" pitchFamily="2" charset="-122"/>
              </a:rPr>
              <a:t>地址变换机构</a:t>
            </a:r>
            <a:r>
              <a:rPr lang="zh-CN" altLang="en-US" sz="1800"/>
              <a:t>，</a:t>
            </a:r>
            <a:r>
              <a:rPr lang="zh-CN" altLang="en-US" sz="1800" b="1" u="sng">
                <a:ea typeface="华文行楷" panose="02010800040101010101" pitchFamily="2" charset="-122"/>
              </a:rPr>
              <a:t>是在分段系统的地址变换机构的基础上形成的</a:t>
            </a:r>
            <a:r>
              <a:rPr lang="zh-CN" altLang="en-US" sz="1800"/>
              <a:t>。</a:t>
            </a:r>
            <a:r>
              <a:rPr lang="zh-CN" altLang="en-US" sz="1800" b="1">
                <a:solidFill>
                  <a:srgbClr val="FF3300"/>
                </a:solidFill>
                <a:ea typeface="方正粗黑宋简体" panose="02000000000000000000" pitchFamily="2" charset="-122"/>
              </a:rPr>
              <a:t>由于被访问的段并非全在内存，所以在地址变换时，</a:t>
            </a:r>
            <a:r>
              <a:rPr lang="zh-CN" altLang="en-US" sz="1800" b="1" u="sng">
                <a:solidFill>
                  <a:srgbClr val="FF3300"/>
                </a:solidFill>
                <a:effectLst>
                  <a:outerShdw blurRad="38100" dist="38100" dir="2700000" algn="tl">
                    <a:srgbClr val="000000"/>
                  </a:outerShdw>
                </a:effectLst>
                <a:ea typeface="方正粗黑宋简体" panose="02000000000000000000" pitchFamily="2" charset="-122"/>
              </a:rPr>
              <a:t>若发现所要访问的段不在内存时</a:t>
            </a:r>
            <a:r>
              <a:rPr lang="zh-CN" altLang="en-US" sz="1800" b="1">
                <a:solidFill>
                  <a:srgbClr val="FF3300"/>
                </a:solidFill>
                <a:ea typeface="方正粗黑宋简体" panose="02000000000000000000" pitchFamily="2" charset="-122"/>
              </a:rPr>
              <a:t>，</a:t>
            </a:r>
            <a:r>
              <a:rPr lang="zh-CN" altLang="en-US" sz="1800" b="1">
                <a:solidFill>
                  <a:srgbClr val="0000FF"/>
                </a:solidFill>
                <a:ea typeface="华文中宋" panose="02010600040101010101" pitchFamily="2" charset="-122"/>
              </a:rPr>
              <a:t>必须先将所缺的段调入内存，在修改了段表之后，才能利用段表进行地址变换。</a:t>
            </a:r>
          </a:p>
          <a:p>
            <a:pPr eaLnBrk="1" hangingPunct="1">
              <a:lnSpc>
                <a:spcPct val="125000"/>
              </a:lnSpc>
              <a:buFont typeface="Arial" panose="020B0604020202020204" pitchFamily="34" charset="0"/>
              <a:buNone/>
              <a:defRPr/>
            </a:pPr>
            <a:r>
              <a:rPr lang="zh-CN" altLang="en-US" sz="1800" b="1">
                <a:ea typeface="华文中宋" panose="02010600040101010101" pitchFamily="2" charset="-122"/>
              </a:rPr>
              <a:t>       </a:t>
            </a:r>
            <a:r>
              <a:rPr lang="zh-CN" altLang="en-US" sz="1800"/>
              <a:t>图3-22给出了请求分段系统的地址变换过程。</a:t>
            </a:r>
          </a:p>
        </p:txBody>
      </p:sp>
      <p:pic>
        <p:nvPicPr>
          <p:cNvPr id="108549" name="Picture 10">
            <a:extLst>
              <a:ext uri="{FF2B5EF4-FFF2-40B4-BE49-F238E27FC236}">
                <a16:creationId xmlns:a16="http://schemas.microsoft.com/office/drawing/2014/main" id="{A73A1BA9-4E54-4BA5-9F58-22927524A2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6975" y="908050"/>
            <a:ext cx="4391025" cy="554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11">
            <a:extLst>
              <a:ext uri="{FF2B5EF4-FFF2-40B4-BE49-F238E27FC236}">
                <a16:creationId xmlns:a16="http://schemas.microsoft.com/office/drawing/2014/main" id="{9D5C7BB4-3F1D-4431-8BF1-86DCDC7A7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6450013"/>
            <a:ext cx="3268662"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灯片编号占位符 5">
            <a:extLst>
              <a:ext uri="{FF2B5EF4-FFF2-40B4-BE49-F238E27FC236}">
                <a16:creationId xmlns:a16="http://schemas.microsoft.com/office/drawing/2014/main" id="{469F4F8E-43BD-439D-92FD-9BCC1B4EFD73}"/>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00A551B0-9C11-420F-A24B-E7D5D953C865}" type="slidenum">
              <a:rPr lang="zh-CN" altLang="en-US" sz="1000">
                <a:solidFill>
                  <a:srgbClr val="000066"/>
                </a:solidFill>
                <a:latin typeface="Times New Roman" panose="02020603050405020304" pitchFamily="18" charset="0"/>
              </a:rPr>
              <a:pPr algn="r" eaLnBrk="1" hangingPunct="1"/>
              <a:t>134</a:t>
            </a:fld>
            <a:endParaRPr lang="en-US" altLang="zh-CN" sz="1000">
              <a:solidFill>
                <a:srgbClr val="000066"/>
              </a:solidFill>
              <a:latin typeface="Times New Roman" panose="02020603050405020304" pitchFamily="18" charset="0"/>
            </a:endParaRPr>
          </a:p>
        </p:txBody>
      </p:sp>
      <p:sp>
        <p:nvSpPr>
          <p:cNvPr id="109571" name="Rectangle 2">
            <a:extLst>
              <a:ext uri="{FF2B5EF4-FFF2-40B4-BE49-F238E27FC236}">
                <a16:creationId xmlns:a16="http://schemas.microsoft.com/office/drawing/2014/main" id="{1FF4FAD3-D6EB-4268-AE04-F121F7B983B9}"/>
              </a:ext>
            </a:extLst>
          </p:cNvPr>
          <p:cNvSpPr>
            <a:spLocks noGrp="1" noChangeArrowheads="1"/>
          </p:cNvSpPr>
          <p:nvPr>
            <p:ph type="title"/>
          </p:nvPr>
        </p:nvSpPr>
        <p:spPr>
          <a:xfrm>
            <a:off x="2411413" y="0"/>
            <a:ext cx="4608512" cy="766763"/>
          </a:xfrm>
        </p:spPr>
        <p:txBody>
          <a:bodyPr/>
          <a:lstStyle/>
          <a:p>
            <a:pPr algn="l" eaLnBrk="1" hangingPunct="1"/>
            <a:r>
              <a:rPr lang="en-US" altLang="zh-CN" dirty="0"/>
              <a:t>8.3 </a:t>
            </a:r>
            <a:r>
              <a:rPr lang="zh-CN" altLang="en-US" dirty="0"/>
              <a:t>段的动态链接</a:t>
            </a:r>
          </a:p>
        </p:txBody>
      </p:sp>
      <p:sp>
        <p:nvSpPr>
          <p:cNvPr id="109572" name="Rectangle 3">
            <a:extLst>
              <a:ext uri="{FF2B5EF4-FFF2-40B4-BE49-F238E27FC236}">
                <a16:creationId xmlns:a16="http://schemas.microsoft.com/office/drawing/2014/main" id="{F2D514F5-9FFC-4E94-BDB3-02361C3959B8}"/>
              </a:ext>
            </a:extLst>
          </p:cNvPr>
          <p:cNvSpPr>
            <a:spLocks noGrp="1" noChangeArrowheads="1"/>
          </p:cNvSpPr>
          <p:nvPr>
            <p:ph type="body" idx="1"/>
          </p:nvPr>
        </p:nvSpPr>
        <p:spPr>
          <a:xfrm>
            <a:off x="71438" y="766763"/>
            <a:ext cx="8893175" cy="6091237"/>
          </a:xfrm>
        </p:spPr>
        <p:txBody>
          <a:bodyPr/>
          <a:lstStyle/>
          <a:p>
            <a:pPr eaLnBrk="1" hangingPunct="1">
              <a:lnSpc>
                <a:spcPct val="125000"/>
              </a:lnSpc>
              <a:buClr>
                <a:srgbClr val="FF3300"/>
              </a:buClr>
              <a:buFont typeface="Wingdings" panose="05000000000000000000" pitchFamily="2" charset="2"/>
              <a:buChar char="l"/>
            </a:pPr>
            <a:r>
              <a:rPr lang="zh-CN" altLang="en-US" sz="1800"/>
              <a:t>请求分段系统中各段之间存在逻辑上的联系，段与段之间如何建立链接呢？主要有两种方法：</a:t>
            </a:r>
            <a:r>
              <a:rPr lang="zh-CN" altLang="en-US" sz="1800" b="1">
                <a:solidFill>
                  <a:srgbClr val="0000FF"/>
                </a:solidFill>
                <a:ea typeface="方正粗黑宋简体" panose="02000000000000000000" pitchFamily="2" charset="-122"/>
              </a:rPr>
              <a:t>静态链接</a:t>
            </a:r>
            <a:r>
              <a:rPr lang="zh-CN" altLang="en-US" sz="1800"/>
              <a:t>、</a:t>
            </a:r>
            <a:r>
              <a:rPr lang="zh-CN" altLang="en-US" sz="1800" b="1">
                <a:solidFill>
                  <a:srgbClr val="0000FF"/>
                </a:solidFill>
                <a:ea typeface="方正粗黑宋简体" panose="02000000000000000000" pitchFamily="2" charset="-122"/>
              </a:rPr>
              <a:t>动态链接</a:t>
            </a:r>
            <a:r>
              <a:rPr lang="zh-CN" altLang="en-US" sz="1800"/>
              <a:t>。</a:t>
            </a:r>
          </a:p>
          <a:p>
            <a:pPr eaLnBrk="1" hangingPunct="1">
              <a:lnSpc>
                <a:spcPct val="125000"/>
              </a:lnSpc>
              <a:spcBef>
                <a:spcPct val="50000"/>
              </a:spcBef>
              <a:buClr>
                <a:srgbClr val="0000FF"/>
              </a:buClr>
              <a:buFont typeface="Wingdings" panose="05000000000000000000" pitchFamily="2" charset="2"/>
              <a:buChar char="Ø"/>
            </a:pPr>
            <a:r>
              <a:rPr lang="zh-CN" altLang="en-US" sz="1800" b="1">
                <a:solidFill>
                  <a:srgbClr val="0000FF"/>
                </a:solidFill>
                <a:ea typeface="方正粗黑宋简体" panose="02000000000000000000" pitchFamily="2" charset="-122"/>
              </a:rPr>
              <a:t>静态链接</a:t>
            </a:r>
            <a:r>
              <a:rPr lang="zh-CN" altLang="en-US" sz="1800" b="1">
                <a:ea typeface="华文行楷" panose="02010800040101010101" pitchFamily="2" charset="-122"/>
              </a:rPr>
              <a:t>是指在程序运行之前将各段链接在一起，该链接工作由链接装配程序完成。静态链接操作简单，但链接时间长、产生的目标代码长、链接起来的段并不一定都被用到。</a:t>
            </a:r>
          </a:p>
          <a:p>
            <a:pPr eaLnBrk="1" hangingPunct="1">
              <a:lnSpc>
                <a:spcPct val="125000"/>
              </a:lnSpc>
              <a:spcBef>
                <a:spcPct val="50000"/>
              </a:spcBef>
              <a:buClr>
                <a:srgbClr val="0000FF"/>
              </a:buClr>
              <a:buFont typeface="Wingdings" panose="05000000000000000000" pitchFamily="2" charset="2"/>
              <a:buChar char="Ø"/>
            </a:pPr>
            <a:r>
              <a:rPr lang="zh-CN" altLang="en-US" sz="1800" b="1">
                <a:solidFill>
                  <a:srgbClr val="0000FF"/>
                </a:solidFill>
                <a:ea typeface="方正粗黑宋简体" panose="02000000000000000000" pitchFamily="2" charset="-122"/>
              </a:rPr>
              <a:t>动态链接</a:t>
            </a:r>
            <a:r>
              <a:rPr lang="zh-CN" altLang="en-US" sz="1800" b="1">
                <a:ea typeface="华文行楷" panose="02010800040101010101" pitchFamily="2" charset="-122"/>
              </a:rPr>
              <a:t>可以克服这些缺点，所谓动态链接是指在程序运行过程中需要某段时才将该段链接上，该操作由操作系统完成。</a:t>
            </a:r>
          </a:p>
          <a:p>
            <a:pPr eaLnBrk="1" hangingPunct="1">
              <a:lnSpc>
                <a:spcPct val="125000"/>
              </a:lnSpc>
              <a:spcBef>
                <a:spcPct val="50000"/>
              </a:spcBef>
              <a:buClr>
                <a:srgbClr val="FF3300"/>
              </a:buClr>
              <a:buFont typeface="Wingdings" panose="05000000000000000000" pitchFamily="2" charset="2"/>
              <a:buChar char="l"/>
            </a:pPr>
            <a:r>
              <a:rPr lang="zh-CN" altLang="en-US" sz="1700"/>
              <a:t>每个段有其</a:t>
            </a:r>
            <a:r>
              <a:rPr lang="zh-CN" altLang="en-US" sz="1700" b="1">
                <a:solidFill>
                  <a:srgbClr val="0000FF"/>
                </a:solidFill>
                <a:ea typeface="方正粗黑宋简体" panose="02000000000000000000" pitchFamily="2" charset="-122"/>
              </a:rPr>
              <a:t>段名</a:t>
            </a:r>
            <a:r>
              <a:rPr lang="zh-CN" altLang="en-US" sz="1700"/>
              <a:t>，在请求分段系统中根据段号区分不同的段，那么从段名到段号如何转换？</a:t>
            </a:r>
            <a:r>
              <a:rPr lang="zh-CN" altLang="en-US" sz="1700" b="1">
                <a:solidFill>
                  <a:srgbClr val="0000FF"/>
                </a:solidFill>
                <a:ea typeface="方正粗黑宋简体" panose="02000000000000000000" pitchFamily="2" charset="-122"/>
              </a:rPr>
              <a:t>动态链接</a:t>
            </a:r>
            <a:r>
              <a:rPr lang="zh-CN" altLang="en-US" sz="1700"/>
              <a:t>中，一个程序所包含的段是不定的，同一个段只能分配一个段号，操作系统程序完成</a:t>
            </a:r>
            <a:r>
              <a:rPr lang="zh-CN" altLang="en-US" sz="1700" b="1">
                <a:solidFill>
                  <a:srgbClr val="0000FF"/>
                </a:solidFill>
                <a:ea typeface="方正粗黑宋简体" panose="02000000000000000000" pitchFamily="2" charset="-122"/>
              </a:rPr>
              <a:t>从段名到段号的转换</a:t>
            </a:r>
            <a:r>
              <a:rPr lang="zh-CN" altLang="en-US" sz="1700"/>
              <a:t>，系统程序为每个进程建立一个用于记录当前已链接段的表目，该表称为</a:t>
            </a:r>
            <a:r>
              <a:rPr lang="zh-CN" altLang="en-US" sz="1700" b="1">
                <a:solidFill>
                  <a:srgbClr val="0000FF"/>
                </a:solidFill>
                <a:ea typeface="方正粗黑宋简体" panose="02000000000000000000" pitchFamily="2" charset="-122"/>
              </a:rPr>
              <a:t>段名段号对照表</a:t>
            </a:r>
            <a:r>
              <a:rPr lang="zh-CN" altLang="en-US" sz="1700"/>
              <a:t>。每个段在编译时，将生成一个</a:t>
            </a:r>
            <a:r>
              <a:rPr lang="zh-CN" altLang="en-US" sz="1700" b="1">
                <a:solidFill>
                  <a:srgbClr val="0000FF"/>
                </a:solidFill>
                <a:ea typeface="方正粗黑宋简体" panose="02000000000000000000" pitchFamily="2" charset="-122"/>
              </a:rPr>
              <a:t>符号表</a:t>
            </a:r>
            <a:r>
              <a:rPr lang="zh-CN" altLang="en-US" sz="1700"/>
              <a:t>，放在一个段的前面；发生链接中断后，中断处理程序取出该段的符号，通过查找段名段号对照表看该段是否已分配段号；如果该段已分配段号，说明该段以前曾链接过，则将该段号从段名段号对照表中取出，然后由段号查段表找到该段，取出段内地址；如果该段未分配段号，说明该段以前未链接过，则将该段调入主存，分配一个段号，在段名段号对照表填写相关内容，接着执行与段已分配段号相同的操作。</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灯片编号占位符 5">
            <a:extLst>
              <a:ext uri="{FF2B5EF4-FFF2-40B4-BE49-F238E27FC236}">
                <a16:creationId xmlns:a16="http://schemas.microsoft.com/office/drawing/2014/main" id="{C4591095-5D2A-48E1-8B41-99E5AD37AA58}"/>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74B0F5AB-A02A-411B-A69B-DAD3C44EA33F}" type="slidenum">
              <a:rPr lang="zh-CN" altLang="en-US" sz="1000">
                <a:solidFill>
                  <a:srgbClr val="000066"/>
                </a:solidFill>
                <a:latin typeface="Times New Roman" panose="02020603050405020304" pitchFamily="18" charset="0"/>
              </a:rPr>
              <a:pPr algn="r" eaLnBrk="1" hangingPunct="1"/>
              <a:t>135</a:t>
            </a:fld>
            <a:endParaRPr lang="en-US" altLang="zh-CN" sz="1000">
              <a:solidFill>
                <a:srgbClr val="000066"/>
              </a:solidFill>
              <a:latin typeface="Times New Roman" panose="02020603050405020304" pitchFamily="18" charset="0"/>
            </a:endParaRPr>
          </a:p>
        </p:txBody>
      </p:sp>
      <p:sp>
        <p:nvSpPr>
          <p:cNvPr id="110595" name="Rectangle 2">
            <a:extLst>
              <a:ext uri="{FF2B5EF4-FFF2-40B4-BE49-F238E27FC236}">
                <a16:creationId xmlns:a16="http://schemas.microsoft.com/office/drawing/2014/main" id="{4E6D3698-7786-4CE8-9E9D-7E7487F76802}"/>
              </a:ext>
            </a:extLst>
          </p:cNvPr>
          <p:cNvSpPr>
            <a:spLocks noGrp="1" noChangeArrowheads="1"/>
          </p:cNvSpPr>
          <p:nvPr>
            <p:ph type="title"/>
          </p:nvPr>
        </p:nvSpPr>
        <p:spPr>
          <a:xfrm>
            <a:off x="2411413" y="0"/>
            <a:ext cx="4608512" cy="766763"/>
          </a:xfrm>
        </p:spPr>
        <p:txBody>
          <a:bodyPr/>
          <a:lstStyle/>
          <a:p>
            <a:pPr algn="l" eaLnBrk="1" hangingPunct="1"/>
            <a:r>
              <a:rPr lang="en-US" altLang="zh-CN" b="0" dirty="0"/>
              <a:t>8.4 </a:t>
            </a:r>
            <a:r>
              <a:rPr lang="zh-CN" altLang="en-US" b="0" dirty="0"/>
              <a:t>段的动态增长</a:t>
            </a:r>
          </a:p>
        </p:txBody>
      </p:sp>
      <p:sp>
        <p:nvSpPr>
          <p:cNvPr id="110596" name="Rectangle 3">
            <a:extLst>
              <a:ext uri="{FF2B5EF4-FFF2-40B4-BE49-F238E27FC236}">
                <a16:creationId xmlns:a16="http://schemas.microsoft.com/office/drawing/2014/main" id="{E7E166E4-C828-4440-9BA8-2762E3D4F19B}"/>
              </a:ext>
            </a:extLst>
          </p:cNvPr>
          <p:cNvSpPr>
            <a:spLocks noGrp="1" noChangeArrowheads="1"/>
          </p:cNvSpPr>
          <p:nvPr>
            <p:ph type="body" idx="1"/>
          </p:nvPr>
        </p:nvSpPr>
        <p:spPr>
          <a:xfrm>
            <a:off x="0" y="1196975"/>
            <a:ext cx="8893175" cy="4030663"/>
          </a:xfrm>
        </p:spPr>
        <p:txBody>
          <a:bodyPr/>
          <a:lstStyle/>
          <a:p>
            <a:pPr eaLnBrk="1" hangingPunct="1">
              <a:lnSpc>
                <a:spcPct val="150000"/>
              </a:lnSpc>
              <a:buFont typeface="Arial" panose="020B0604020202020204" pitchFamily="34" charset="0"/>
              <a:buNone/>
            </a:pPr>
            <a:r>
              <a:rPr lang="zh-CN" altLang="en-US" sz="2000"/>
              <a:t>　</a:t>
            </a:r>
            <a:r>
              <a:rPr lang="zh-CN" altLang="en-US" sz="2000" b="1"/>
              <a:t>　      </a:t>
            </a:r>
            <a:r>
              <a:rPr lang="zh-CN" altLang="en-US" sz="2000" b="1">
                <a:ea typeface="方正粗黑宋简体" panose="02000000000000000000" pitchFamily="2" charset="-122"/>
              </a:rPr>
              <a:t>在地址转换过程中，要判断访问的逻辑地址</a:t>
            </a:r>
            <a:r>
              <a:rPr lang="zh-CN" altLang="en-US" sz="2000" b="1">
                <a:solidFill>
                  <a:srgbClr val="FF3300"/>
                </a:solidFill>
                <a:ea typeface="方正粗黑宋简体" panose="02000000000000000000" pitchFamily="2" charset="-122"/>
              </a:rPr>
              <a:t>有无</a:t>
            </a:r>
            <a:r>
              <a:rPr lang="zh-CN" altLang="en-US" sz="2000" b="1">
                <a:ea typeface="方正粗黑宋简体" panose="02000000000000000000" pitchFamily="2" charset="-122"/>
              </a:rPr>
              <a:t>超出段长</a:t>
            </a:r>
            <a:r>
              <a:rPr lang="zh-CN" altLang="en-US" sz="2000" b="1"/>
              <a:t>。段的动态增长由</a:t>
            </a:r>
            <a:r>
              <a:rPr lang="zh-CN" altLang="en-US" sz="2000" b="1">
                <a:solidFill>
                  <a:srgbClr val="0000FF"/>
                </a:solidFill>
                <a:ea typeface="方正粗黑宋简体" panose="02000000000000000000" pitchFamily="2" charset="-122"/>
              </a:rPr>
              <a:t>越界中断处理程序完成</a:t>
            </a:r>
            <a:r>
              <a:rPr lang="zh-CN" altLang="en-US" sz="2000" b="1"/>
              <a:t>，当产生一个越界中断后，中断处理程序判断该段的增长位，如果该</a:t>
            </a:r>
            <a:r>
              <a:rPr lang="zh-CN" altLang="en-US" sz="2000" b="1">
                <a:solidFill>
                  <a:srgbClr val="FF3300"/>
                </a:solidFill>
                <a:latin typeface="方正粗黑宋简体" panose="02000000000000000000" pitchFamily="2" charset="-122"/>
                <a:ea typeface="方正粗黑宋简体" panose="02000000000000000000" pitchFamily="2" charset="-122"/>
              </a:rPr>
              <a:t>位为1</a:t>
            </a:r>
            <a:r>
              <a:rPr lang="zh-CN" altLang="en-US" sz="2000" b="1"/>
              <a:t>，表明可以增长，则增加该段的长度，按结果修改相应的段表表目，返回到重定位过程。</a:t>
            </a:r>
            <a:r>
              <a:rPr lang="zh-CN" altLang="en-US" sz="2000" b="1">
                <a:ea typeface="华文行楷" panose="02010800040101010101" pitchFamily="2" charset="-122"/>
              </a:rPr>
              <a:t>由于段增长后要求在主存中仍然是连续的，所以实施段的增长可能需要对主存进行</a:t>
            </a:r>
            <a:r>
              <a:rPr lang="zh-CN" altLang="en-US" sz="2000" b="1">
                <a:latin typeface="Arial" panose="020B0604020202020204" pitchFamily="34" charset="0"/>
                <a:ea typeface="华文行楷" panose="02010800040101010101" pitchFamily="2" charset="-122"/>
              </a:rPr>
              <a:t>“</a:t>
            </a:r>
            <a:r>
              <a:rPr lang="zh-CN" altLang="en-US" sz="2000" b="1">
                <a:ea typeface="华文行楷" panose="02010800040101010101" pitchFamily="2" charset="-122"/>
              </a:rPr>
              <a:t>紧缩</a:t>
            </a:r>
            <a:r>
              <a:rPr lang="zh-CN" altLang="en-US" sz="2000" b="1">
                <a:latin typeface="Arial" panose="020B0604020202020204" pitchFamily="34" charset="0"/>
                <a:ea typeface="华文行楷" panose="02010800040101010101" pitchFamily="2" charset="-122"/>
              </a:rPr>
              <a:t>”</a:t>
            </a:r>
            <a:r>
              <a:rPr lang="zh-CN" altLang="en-US" sz="2000" b="1">
                <a:ea typeface="华文行楷" panose="02010800040101010101" pitchFamily="2" charset="-122"/>
              </a:rPr>
              <a:t>操作，这需要花费时间开销。</a:t>
            </a:r>
            <a:r>
              <a:rPr lang="zh-CN" altLang="en-US" sz="2000" b="1"/>
              <a:t>段的动态增长提高了程序执行的灵活性，并有利于提高主存的利用率。</a:t>
            </a:r>
          </a:p>
          <a:p>
            <a:pPr eaLnBrk="1" hangingPunct="1">
              <a:lnSpc>
                <a:spcPct val="150000"/>
              </a:lnSpc>
              <a:buFont typeface="Arial" panose="020B0604020202020204" pitchFamily="34" charset="0"/>
              <a:buNone/>
            </a:pPr>
            <a:r>
              <a:rPr lang="zh-CN" altLang="en-US" sz="2000"/>
              <a:t>　　</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a:extLst>
              <a:ext uri="{FF2B5EF4-FFF2-40B4-BE49-F238E27FC236}">
                <a16:creationId xmlns:a16="http://schemas.microsoft.com/office/drawing/2014/main" id="{85E7AF29-8EF5-3F42-BB7F-FA4857180CCD}"/>
              </a:ext>
            </a:extLst>
          </p:cNvPr>
          <p:cNvGraphicFramePr>
            <a:graphicFrameLocks noChangeAspect="1"/>
          </p:cNvGraphicFramePr>
          <p:nvPr>
            <p:extLst>
              <p:ext uri="{D42A27DB-BD31-4B8C-83A1-F6EECF244321}">
                <p14:modId xmlns:p14="http://schemas.microsoft.com/office/powerpoint/2010/main" val="3961356165"/>
              </p:ext>
            </p:extLst>
          </p:nvPr>
        </p:nvGraphicFramePr>
        <p:xfrm>
          <a:off x="533400" y="772209"/>
          <a:ext cx="8077200" cy="6057900"/>
        </p:xfrm>
        <a:graphic>
          <a:graphicData uri="http://schemas.openxmlformats.org/presentationml/2006/ole">
            <mc:AlternateContent xmlns:mc="http://schemas.openxmlformats.org/markup-compatibility/2006">
              <mc:Choice xmlns:v="urn:schemas-microsoft-com:vml" Requires="v">
                <p:oleObj spid="_x0000_s1050" name="Document" r:id="rId3" imgW="29095700" imgH="21869400" progId="Word.Document.8">
                  <p:embed/>
                </p:oleObj>
              </mc:Choice>
              <mc:Fallback>
                <p:oleObj name="Document" r:id="rId3" imgW="29095700" imgH="21869400" progId="Word.Document.8">
                  <p:embed/>
                  <p:pic>
                    <p:nvPicPr>
                      <p:cNvPr id="7170" name="Object 3">
                        <a:extLst>
                          <a:ext uri="{FF2B5EF4-FFF2-40B4-BE49-F238E27FC236}">
                            <a16:creationId xmlns:a16="http://schemas.microsoft.com/office/drawing/2014/main" id="{8968D3F2-F796-F34B-B121-76450D69A7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772209"/>
                        <a:ext cx="8077200" cy="605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42991456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灯片编号占位符 5">
            <a:extLst>
              <a:ext uri="{FF2B5EF4-FFF2-40B4-BE49-F238E27FC236}">
                <a16:creationId xmlns:a16="http://schemas.microsoft.com/office/drawing/2014/main" id="{2A2C78A9-5E2C-40A9-BB4C-927A5AB2EC4D}"/>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4B39AE7C-124E-476A-8CF4-3671139C2011}" type="slidenum">
              <a:rPr lang="zh-CN" altLang="en-US" sz="1000">
                <a:solidFill>
                  <a:srgbClr val="000066"/>
                </a:solidFill>
                <a:latin typeface="Times New Roman" panose="02020603050405020304" pitchFamily="18" charset="0"/>
              </a:rPr>
              <a:pPr algn="r" eaLnBrk="1" hangingPunct="1"/>
              <a:t>137</a:t>
            </a:fld>
            <a:endParaRPr lang="en-US" altLang="zh-CN" sz="1000">
              <a:solidFill>
                <a:srgbClr val="000066"/>
              </a:solidFill>
              <a:latin typeface="Times New Roman" panose="02020603050405020304" pitchFamily="18" charset="0"/>
            </a:endParaRPr>
          </a:p>
        </p:txBody>
      </p:sp>
      <p:sp>
        <p:nvSpPr>
          <p:cNvPr id="111619" name="Rectangle 2">
            <a:extLst>
              <a:ext uri="{FF2B5EF4-FFF2-40B4-BE49-F238E27FC236}">
                <a16:creationId xmlns:a16="http://schemas.microsoft.com/office/drawing/2014/main" id="{E55AEC8F-B8A4-4160-AB16-F85A02FA2B40}"/>
              </a:ext>
            </a:extLst>
          </p:cNvPr>
          <p:cNvSpPr>
            <a:spLocks noGrp="1" noChangeArrowheads="1"/>
          </p:cNvSpPr>
          <p:nvPr>
            <p:ph type="title"/>
          </p:nvPr>
        </p:nvSpPr>
        <p:spPr>
          <a:xfrm>
            <a:off x="2413000" y="0"/>
            <a:ext cx="5184775" cy="766763"/>
          </a:xfrm>
        </p:spPr>
        <p:txBody>
          <a:bodyPr/>
          <a:lstStyle/>
          <a:p>
            <a:pPr algn="l" eaLnBrk="1" hangingPunct="1"/>
            <a:r>
              <a:rPr lang="en-US" altLang="zh-CN" sz="2800" dirty="0"/>
              <a:t>9  </a:t>
            </a:r>
            <a:r>
              <a:rPr lang="zh-CN" altLang="en-US" sz="2800" dirty="0"/>
              <a:t>请求段页式虚拟存储管理</a:t>
            </a:r>
          </a:p>
        </p:txBody>
      </p:sp>
      <p:sp>
        <p:nvSpPr>
          <p:cNvPr id="111620" name="Rectangle 3">
            <a:extLst>
              <a:ext uri="{FF2B5EF4-FFF2-40B4-BE49-F238E27FC236}">
                <a16:creationId xmlns:a16="http://schemas.microsoft.com/office/drawing/2014/main" id="{DD85698E-57CA-4BA1-9F7F-8D39322E5232}"/>
              </a:ext>
            </a:extLst>
          </p:cNvPr>
          <p:cNvSpPr>
            <a:spLocks noGrp="1" noChangeArrowheads="1"/>
          </p:cNvSpPr>
          <p:nvPr>
            <p:ph type="body" idx="1"/>
          </p:nvPr>
        </p:nvSpPr>
        <p:spPr>
          <a:xfrm>
            <a:off x="0" y="908050"/>
            <a:ext cx="9144000" cy="5689600"/>
          </a:xfrm>
        </p:spPr>
        <p:txBody>
          <a:bodyPr/>
          <a:lstStyle/>
          <a:p>
            <a:pPr eaLnBrk="1" hangingPunct="1">
              <a:lnSpc>
                <a:spcPct val="135000"/>
              </a:lnSpc>
              <a:buClr>
                <a:srgbClr val="FF3300"/>
              </a:buClr>
              <a:buFont typeface="Wingdings" panose="05000000000000000000" pitchFamily="2" charset="2"/>
              <a:buNone/>
            </a:pPr>
            <a:r>
              <a:rPr lang="zh-CN" altLang="en-US" sz="2000" b="1">
                <a:ea typeface="方正粗黑宋简体" panose="02000000000000000000" pitchFamily="2" charset="-122"/>
              </a:rPr>
              <a:t>    前面介绍了分页存储管理和分段存储管理，它们各有其优缺点。</a:t>
            </a:r>
          </a:p>
          <a:p>
            <a:pPr eaLnBrk="1" hangingPunct="1">
              <a:lnSpc>
                <a:spcPct val="135000"/>
              </a:lnSpc>
              <a:buClr>
                <a:srgbClr val="FF3300"/>
              </a:buClr>
              <a:buFont typeface="Wingdings" panose="05000000000000000000" pitchFamily="2" charset="2"/>
              <a:buChar char="l"/>
            </a:pPr>
            <a:r>
              <a:rPr lang="zh-CN" altLang="en-US" sz="1800"/>
              <a:t>分页系统能有效地</a:t>
            </a:r>
            <a:r>
              <a:rPr lang="zh-CN" altLang="en-US" sz="1800">
                <a:ea typeface="方正粗黑宋简体" panose="02000000000000000000" pitchFamily="2" charset="-122"/>
              </a:rPr>
              <a:t>提高内存利用率</a:t>
            </a:r>
            <a:r>
              <a:rPr lang="zh-CN" altLang="en-US" sz="1800"/>
              <a:t>，</a:t>
            </a:r>
            <a:r>
              <a:rPr lang="zh-CN" altLang="en-US" sz="1800">
                <a:solidFill>
                  <a:srgbClr val="FF3300"/>
                </a:solidFill>
                <a:ea typeface="方正粗黑宋简体" panose="02000000000000000000" pitchFamily="2" charset="-122"/>
              </a:rPr>
              <a:t>但却不能很好地满足用户的需要，给共享和保护带来了一定的困难。</a:t>
            </a:r>
          </a:p>
          <a:p>
            <a:pPr eaLnBrk="1" hangingPunct="1">
              <a:lnSpc>
                <a:spcPct val="135000"/>
              </a:lnSpc>
              <a:buClr>
                <a:srgbClr val="FF3300"/>
              </a:buClr>
              <a:buFont typeface="Wingdings" panose="05000000000000000000" pitchFamily="2" charset="2"/>
              <a:buChar char="l"/>
            </a:pPr>
            <a:r>
              <a:rPr lang="zh-CN" altLang="en-US" sz="1800"/>
              <a:t>分段系统能够很好地</a:t>
            </a:r>
            <a:r>
              <a:rPr lang="zh-CN" altLang="en-US" sz="1800">
                <a:ea typeface="方正粗黑宋简体" panose="02000000000000000000" pitchFamily="2" charset="-122"/>
              </a:rPr>
              <a:t>满足用户的需要</a:t>
            </a:r>
            <a:r>
              <a:rPr lang="zh-CN" altLang="en-US" sz="1800"/>
              <a:t>，</a:t>
            </a:r>
            <a:r>
              <a:rPr lang="zh-CN" altLang="en-US" sz="1800">
                <a:solidFill>
                  <a:srgbClr val="FF3300"/>
                </a:solidFill>
                <a:ea typeface="方正粗黑宋简体" panose="02000000000000000000" pitchFamily="2" charset="-122"/>
              </a:rPr>
              <a:t>但要为存储器的紧缩付出处理器机时的代价</a:t>
            </a:r>
            <a:r>
              <a:rPr lang="zh-CN" altLang="en-US" sz="1800"/>
              <a:t>。</a:t>
            </a:r>
          </a:p>
          <a:p>
            <a:pPr eaLnBrk="1" hangingPunct="1">
              <a:lnSpc>
                <a:spcPct val="135000"/>
              </a:lnSpc>
              <a:buClr>
                <a:srgbClr val="FF3300"/>
              </a:buClr>
              <a:buFont typeface="Wingdings" panose="05000000000000000000" pitchFamily="2" charset="2"/>
              <a:buChar char="l"/>
            </a:pPr>
            <a:r>
              <a:rPr lang="zh-CN" altLang="en-US" sz="1800"/>
              <a:t>为了获得分段管理在逻辑上以及分页管理在存储空间方面的优点，可以把两者结合起来，形成一种新的存储管理方式──</a:t>
            </a:r>
            <a:r>
              <a:rPr lang="zh-CN" altLang="en-US" sz="1800">
                <a:ea typeface="方正粗黑宋简体" panose="02000000000000000000" pitchFamily="2" charset="-122"/>
              </a:rPr>
              <a:t>段页式存储管理技术</a:t>
            </a:r>
            <a:r>
              <a:rPr lang="zh-CN" altLang="en-US" sz="1800"/>
              <a:t>。这一技术的</a:t>
            </a:r>
            <a:r>
              <a:rPr lang="zh-CN" altLang="en-US" sz="1800">
                <a:ea typeface="方正粗黑宋简体" panose="02000000000000000000" pitchFamily="2" charset="-122"/>
              </a:rPr>
              <a:t>基本思想</a:t>
            </a:r>
            <a:r>
              <a:rPr lang="zh-CN" altLang="en-US" sz="1800"/>
              <a:t>是：</a:t>
            </a:r>
          </a:p>
          <a:p>
            <a:pPr eaLnBrk="1" hangingPunct="1">
              <a:lnSpc>
                <a:spcPct val="135000"/>
              </a:lnSpc>
              <a:buClr>
                <a:srgbClr val="FF3300"/>
              </a:buClr>
              <a:buFont typeface="Wingdings" panose="05000000000000000000" pitchFamily="2" charset="2"/>
              <a:buNone/>
            </a:pPr>
            <a:r>
              <a:rPr lang="zh-CN" altLang="en-US" sz="1800"/>
              <a:t>                </a:t>
            </a:r>
            <a:r>
              <a:rPr lang="zh-CN" altLang="en-US" sz="1800" b="1" u="sng">
                <a:solidFill>
                  <a:srgbClr val="0000FF"/>
                </a:solidFill>
                <a:ea typeface="方正粗黑宋简体" panose="02000000000000000000" pitchFamily="2" charset="-122"/>
              </a:rPr>
              <a:t>用分段方法来分配和管理虚存；用分页方法来分配和管理实存</a:t>
            </a:r>
            <a:r>
              <a:rPr lang="zh-CN" altLang="en-US" sz="1800"/>
              <a:t>。在段页管理系统中，每一段不再占有连续的实存空间，而被划分为若干个页面。由于段页式存储管理是对页面进行分配和管理，所以有关存储器的紧缩、外存管理及段长限制等问题都将得到很好的解决。而分段的优点，如允许动态增长、动态链接、段的共享和保护等措施却被保留下来。这一存储管理技术在大、中型计算机中已获得了广泛应用。</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灯片编号占位符 5">
            <a:extLst>
              <a:ext uri="{FF2B5EF4-FFF2-40B4-BE49-F238E27FC236}">
                <a16:creationId xmlns:a16="http://schemas.microsoft.com/office/drawing/2014/main" id="{D6CA0055-D6EF-4F3F-A6C7-B8531634E64C}"/>
              </a:ext>
            </a:extLst>
          </p:cNvPr>
          <p:cNvSpPr>
            <a:spLocks noGrp="1" noChangeArrowheads="1"/>
          </p:cNvSpPr>
          <p:nvPr>
            <p:ph type="sldNum" sz="quarter" idx="4294967295"/>
          </p:nvPr>
        </p:nvSpPr>
        <p:spPr bwMode="auto">
          <a:xfrm>
            <a:off x="6553200" y="6356350"/>
            <a:ext cx="2133600" cy="36512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Lst>
        </p:spPr>
        <p:txBody>
          <a:bodyPr anchor="ctr"/>
          <a:lstStyle>
            <a:lvl1pPr>
              <a:defRPr b="1">
                <a:solidFill>
                  <a:schemeClr val="tx1"/>
                </a:solidFill>
                <a:latin typeface="Arial" panose="020B0604020202020204" pitchFamily="34" charset="0"/>
                <a:ea typeface="宋体" panose="02010600030101010101" pitchFamily="2" charset="-122"/>
              </a:defRPr>
            </a:lvl1pPr>
            <a:lvl2pPr marL="742950" indent="-285750">
              <a:defRPr b="1">
                <a:solidFill>
                  <a:schemeClr val="tx1"/>
                </a:solidFill>
                <a:latin typeface="Arial" panose="020B0604020202020204" pitchFamily="34" charset="0"/>
                <a:ea typeface="宋体" panose="02010600030101010101" pitchFamily="2" charset="-122"/>
              </a:defRPr>
            </a:lvl2pPr>
            <a:lvl3pPr marL="1143000" indent="-228600">
              <a:defRPr b="1">
                <a:solidFill>
                  <a:schemeClr val="tx1"/>
                </a:solidFill>
                <a:latin typeface="Arial" panose="020B0604020202020204" pitchFamily="34" charset="0"/>
                <a:ea typeface="宋体" panose="02010600030101010101" pitchFamily="2" charset="-122"/>
              </a:defRPr>
            </a:lvl3pPr>
            <a:lvl4pPr marL="1600200" indent="-228600">
              <a:defRPr b="1">
                <a:solidFill>
                  <a:schemeClr val="tx1"/>
                </a:solidFill>
                <a:latin typeface="Arial" panose="020B0604020202020204" pitchFamily="34" charset="0"/>
                <a:ea typeface="宋体" panose="02010600030101010101" pitchFamily="2" charset="-122"/>
              </a:defRPr>
            </a:lvl4pPr>
            <a:lvl5pPr marL="2057400" indent="-22860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algn="r" eaLnBrk="1" hangingPunct="1"/>
            <a:fld id="{6EAC5941-D838-40F1-9246-A205D76177AE}" type="slidenum">
              <a:rPr lang="zh-CN" altLang="en-US" sz="1000">
                <a:solidFill>
                  <a:srgbClr val="000066"/>
                </a:solidFill>
                <a:latin typeface="Times New Roman" panose="02020603050405020304" pitchFamily="18" charset="0"/>
              </a:rPr>
              <a:pPr algn="r" eaLnBrk="1" hangingPunct="1"/>
              <a:t>138</a:t>
            </a:fld>
            <a:endParaRPr lang="en-US" altLang="zh-CN" sz="1000">
              <a:solidFill>
                <a:srgbClr val="000066"/>
              </a:solidFill>
              <a:latin typeface="Times New Roman" panose="02020603050405020304" pitchFamily="18" charset="0"/>
            </a:endParaRPr>
          </a:p>
        </p:txBody>
      </p:sp>
      <p:sp>
        <p:nvSpPr>
          <p:cNvPr id="112643" name="Rectangle 2">
            <a:extLst>
              <a:ext uri="{FF2B5EF4-FFF2-40B4-BE49-F238E27FC236}">
                <a16:creationId xmlns:a16="http://schemas.microsoft.com/office/drawing/2014/main" id="{2B302EBB-7168-46EA-9A4F-DD31EA3263FB}"/>
              </a:ext>
            </a:extLst>
          </p:cNvPr>
          <p:cNvSpPr>
            <a:spLocks noGrp="1" noChangeArrowheads="1"/>
          </p:cNvSpPr>
          <p:nvPr>
            <p:ph type="title"/>
          </p:nvPr>
        </p:nvSpPr>
        <p:spPr>
          <a:xfrm>
            <a:off x="2195513" y="44450"/>
            <a:ext cx="4608512" cy="766763"/>
          </a:xfrm>
        </p:spPr>
        <p:txBody>
          <a:bodyPr/>
          <a:lstStyle/>
          <a:p>
            <a:pPr eaLnBrk="1" hangingPunct="1"/>
            <a:r>
              <a:rPr lang="zh-CN" altLang="en-US"/>
              <a:t>本章小结</a:t>
            </a:r>
          </a:p>
        </p:txBody>
      </p:sp>
      <p:sp>
        <p:nvSpPr>
          <p:cNvPr id="112644" name="Rectangle 3">
            <a:extLst>
              <a:ext uri="{FF2B5EF4-FFF2-40B4-BE49-F238E27FC236}">
                <a16:creationId xmlns:a16="http://schemas.microsoft.com/office/drawing/2014/main" id="{F40AECD5-5E97-48D6-A612-70F433E0BF29}"/>
              </a:ext>
            </a:extLst>
          </p:cNvPr>
          <p:cNvSpPr>
            <a:spLocks noGrp="1" noChangeArrowheads="1"/>
          </p:cNvSpPr>
          <p:nvPr>
            <p:ph type="body" idx="1"/>
          </p:nvPr>
        </p:nvSpPr>
        <p:spPr>
          <a:xfrm>
            <a:off x="107950" y="981075"/>
            <a:ext cx="8893175" cy="4030663"/>
          </a:xfrm>
        </p:spPr>
        <p:txBody>
          <a:bodyPr/>
          <a:lstStyle/>
          <a:p>
            <a:pPr eaLnBrk="1" hangingPunct="1">
              <a:lnSpc>
                <a:spcPct val="125000"/>
              </a:lnSpc>
              <a:spcBef>
                <a:spcPct val="50000"/>
              </a:spcBef>
              <a:buFont typeface="Arial" panose="020B0604020202020204" pitchFamily="34" charset="0"/>
              <a:buNone/>
            </a:pPr>
            <a:r>
              <a:rPr lang="zh-CN" altLang="en-US" sz="1800"/>
              <a:t>　　</a:t>
            </a:r>
          </a:p>
          <a:p>
            <a:pPr eaLnBrk="1" hangingPunct="1">
              <a:lnSpc>
                <a:spcPct val="125000"/>
              </a:lnSpc>
              <a:spcBef>
                <a:spcPct val="50000"/>
              </a:spcBef>
              <a:buFont typeface="Arial" panose="020B0604020202020204" pitchFamily="34" charset="0"/>
              <a:buNone/>
            </a:pPr>
            <a:r>
              <a:rPr lang="zh-CN" altLang="en-US" sz="1800"/>
              <a:t>　　      本章从基本的存储概念讲起，介绍存储系统及存储管理的思想。按照存储管理的分类，由浅至深地介绍各种内存管理方案，其中主要分为实存储管理技术和虚拟存储管理技术两大类，实存储管理技术是基础，虚拟存储管理技术则是现代操作系统所具有的特征之一，它在一定程度上解决了大应用程序和小运行空间之间的矛盾。本章重点介绍分页存储管理和分段存储管理技术，两者相比，分页存储管理操作较简单，但没有考虑程序的逻辑结构，而分段存储管理则主要考虑到程序的逻辑结构，实现则相对复杂，但具有广泛的应用价值。</a:t>
            </a:r>
          </a:p>
          <a:p>
            <a:pPr eaLnBrk="1" hangingPunct="1">
              <a:lnSpc>
                <a:spcPct val="125000"/>
              </a:lnSpc>
              <a:spcBef>
                <a:spcPct val="50000"/>
              </a:spcBef>
              <a:buFont typeface="Arial" panose="020B0604020202020204" pitchFamily="34" charset="0"/>
              <a:buNone/>
            </a:pPr>
            <a:r>
              <a:rPr lang="zh-CN" altLang="en-US" sz="1800"/>
              <a:t>　　      在掌握了存储管理的基本理论后，操作系统设计人员应将存储管理功能和硬件设备的组织结构结合考虑，根据实际情况采用合适的管理方案达到有效地进行资源管理的目的。</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6E051A-CB15-8345-A021-B1BC00EA6158}"/>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sp>
        <p:nvSpPr>
          <p:cNvPr id="3" name="Rectangle 2">
            <a:extLst>
              <a:ext uri="{FF2B5EF4-FFF2-40B4-BE49-F238E27FC236}">
                <a16:creationId xmlns:a16="http://schemas.microsoft.com/office/drawing/2014/main" id="{A8C9532E-94B2-A345-8790-F0CB1D9D0028}"/>
              </a:ext>
            </a:extLst>
          </p:cNvPr>
          <p:cNvSpPr/>
          <p:nvPr/>
        </p:nvSpPr>
        <p:spPr>
          <a:xfrm>
            <a:off x="251520" y="2078850"/>
            <a:ext cx="8478942" cy="2308324"/>
          </a:xfrm>
          <a:prstGeom prst="rect">
            <a:avLst/>
          </a:prstGeom>
        </p:spPr>
        <p:txBody>
          <a:bodyPr wrap="square">
            <a:spAutoFit/>
          </a:bodyPr>
          <a:lstStyle/>
          <a:p>
            <a:r>
              <a:rPr lang="en-US" altLang="zh-CN" dirty="0"/>
              <a:t>1.</a:t>
            </a:r>
            <a:r>
              <a:rPr lang="zh-CN" altLang="en-US" dirty="0"/>
              <a:t> </a:t>
            </a:r>
            <a:r>
              <a:rPr lang="en-US" dirty="0" err="1"/>
              <a:t>在操作系统的各个内存管理策略中，更适合信息共享的存储管理方式是</a:t>
            </a:r>
            <a:r>
              <a:rPr lang="en-US" altLang="zh-CN" dirty="0"/>
              <a:t>(</a:t>
            </a:r>
            <a:r>
              <a:rPr lang="zh-CN" altLang="en-US" dirty="0"/>
              <a:t>    </a:t>
            </a:r>
            <a:r>
              <a:rPr lang="en-US" altLang="zh-CN" dirty="0"/>
              <a:t>)</a:t>
            </a:r>
            <a:endParaRPr lang="en-US" dirty="0"/>
          </a:p>
          <a:p>
            <a:r>
              <a:rPr lang="en-US" dirty="0"/>
              <a:t>A.</a:t>
            </a:r>
            <a:r>
              <a:rPr lang="zh-CN" altLang="en-US" dirty="0"/>
              <a:t> </a:t>
            </a:r>
            <a:r>
              <a:rPr lang="en-US" dirty="0" err="1"/>
              <a:t>分段存储管理</a:t>
            </a:r>
            <a:r>
              <a:rPr lang="en-US" dirty="0"/>
              <a:t>			</a:t>
            </a:r>
            <a:r>
              <a:rPr lang="en-US" dirty="0" err="1"/>
              <a:t>B．分页存储管理</a:t>
            </a:r>
            <a:endParaRPr lang="en-US" dirty="0"/>
          </a:p>
          <a:p>
            <a:r>
              <a:rPr lang="en-US" dirty="0"/>
              <a:t>C.</a:t>
            </a:r>
            <a:r>
              <a:rPr lang="zh-CN" altLang="en-US" dirty="0"/>
              <a:t> </a:t>
            </a:r>
            <a:r>
              <a:rPr lang="en-US" dirty="0" err="1"/>
              <a:t>固定分区存储管理</a:t>
            </a:r>
            <a:r>
              <a:rPr lang="en-US" dirty="0"/>
              <a:t>		D. </a:t>
            </a:r>
            <a:r>
              <a:rPr lang="en-US" dirty="0" err="1"/>
              <a:t>动态分区存储管理</a:t>
            </a:r>
            <a:endParaRPr lang="en-US" dirty="0"/>
          </a:p>
          <a:p>
            <a:endParaRPr lang="en-US" dirty="0"/>
          </a:p>
          <a:p>
            <a:r>
              <a:rPr lang="en-US" altLang="zh-CN" dirty="0"/>
              <a:t>2.</a:t>
            </a:r>
            <a:r>
              <a:rPr lang="zh-CN" altLang="en-US" dirty="0"/>
              <a:t> </a:t>
            </a:r>
            <a:r>
              <a:rPr lang="zh-TW" altLang="en-US" dirty="0"/>
              <a:t>采用动态分区分配管理时，现需要回收一个释放区，以下会增加一个新空闲区的情况是</a:t>
            </a:r>
            <a:r>
              <a:rPr lang="en-US" altLang="zh-CN" dirty="0"/>
              <a:t>(</a:t>
            </a:r>
            <a:r>
              <a:rPr lang="zh-CN" altLang="en-US" dirty="0"/>
              <a:t>    </a:t>
            </a:r>
            <a:r>
              <a:rPr lang="en-US" altLang="zh-CN" dirty="0"/>
              <a:t>)</a:t>
            </a:r>
            <a:endParaRPr lang="zh-TW" altLang="en-US" dirty="0"/>
          </a:p>
          <a:p>
            <a:r>
              <a:rPr lang="en-US" dirty="0"/>
              <a:t>A.</a:t>
            </a:r>
            <a:r>
              <a:rPr lang="zh-TW" altLang="en-US" dirty="0"/>
              <a:t>释放区前后都没有相邻的空闲分区 </a:t>
            </a:r>
            <a:r>
              <a:rPr lang="en-US" altLang="zh-TW" dirty="0"/>
              <a:t>	</a:t>
            </a:r>
            <a:r>
              <a:rPr lang="en-US" dirty="0"/>
              <a:t>B.</a:t>
            </a:r>
            <a:r>
              <a:rPr lang="zh-TW" altLang="en-US" dirty="0"/>
              <a:t>释放区的后面有相邻的空闲分区</a:t>
            </a:r>
          </a:p>
          <a:p>
            <a:r>
              <a:rPr lang="en-US" dirty="0"/>
              <a:t>C. </a:t>
            </a:r>
            <a:r>
              <a:rPr lang="zh-TW" altLang="en-US" dirty="0"/>
              <a:t>释放区前后都有相邻的空闲分区 </a:t>
            </a:r>
            <a:r>
              <a:rPr lang="en-US" altLang="zh-TW" dirty="0"/>
              <a:t>	</a:t>
            </a:r>
            <a:r>
              <a:rPr lang="en-US" dirty="0"/>
              <a:t>D. </a:t>
            </a:r>
            <a:r>
              <a:rPr lang="zh-TW" altLang="en-US" dirty="0"/>
              <a:t>释放区的前面有相邻的空闲分区</a:t>
            </a:r>
            <a:endParaRPr lang="en-US" dirty="0"/>
          </a:p>
        </p:txBody>
      </p:sp>
      <p:sp>
        <p:nvSpPr>
          <p:cNvPr id="4" name="TextBox 3">
            <a:extLst>
              <a:ext uri="{FF2B5EF4-FFF2-40B4-BE49-F238E27FC236}">
                <a16:creationId xmlns:a16="http://schemas.microsoft.com/office/drawing/2014/main" id="{BFD6B767-CCDA-0047-9DA1-B5EEEE6BB5CD}"/>
              </a:ext>
            </a:extLst>
          </p:cNvPr>
          <p:cNvSpPr txBox="1"/>
          <p:nvPr/>
        </p:nvSpPr>
        <p:spPr>
          <a:xfrm flipH="1">
            <a:off x="7740352" y="2078850"/>
            <a:ext cx="324036" cy="415498"/>
          </a:xfrm>
          <a:prstGeom prst="rect">
            <a:avLst/>
          </a:prstGeom>
          <a:noFill/>
        </p:spPr>
        <p:txBody>
          <a:bodyPr wrap="square" rtlCol="0">
            <a:spAutoFit/>
          </a:bodyPr>
          <a:lstStyle/>
          <a:p>
            <a:r>
              <a:rPr lang="en-US" altLang="zh-CN" sz="2100" dirty="0"/>
              <a:t>A</a:t>
            </a:r>
            <a:endParaRPr lang="en-US" sz="2100" dirty="0"/>
          </a:p>
        </p:txBody>
      </p:sp>
      <p:sp>
        <p:nvSpPr>
          <p:cNvPr id="5" name="TextBox 4">
            <a:extLst>
              <a:ext uri="{FF2B5EF4-FFF2-40B4-BE49-F238E27FC236}">
                <a16:creationId xmlns:a16="http://schemas.microsoft.com/office/drawing/2014/main" id="{31A26A53-36F3-7E4A-B98B-3AD837C44268}"/>
              </a:ext>
            </a:extLst>
          </p:cNvPr>
          <p:cNvSpPr txBox="1"/>
          <p:nvPr/>
        </p:nvSpPr>
        <p:spPr>
          <a:xfrm flipH="1">
            <a:off x="1331640" y="3429000"/>
            <a:ext cx="324036" cy="415498"/>
          </a:xfrm>
          <a:prstGeom prst="rect">
            <a:avLst/>
          </a:prstGeom>
          <a:noFill/>
        </p:spPr>
        <p:txBody>
          <a:bodyPr wrap="square" rtlCol="0">
            <a:spAutoFit/>
          </a:bodyPr>
          <a:lstStyle/>
          <a:p>
            <a:r>
              <a:rPr lang="en-US" altLang="zh-CN" sz="2100" dirty="0"/>
              <a:t>C</a:t>
            </a:r>
            <a:endParaRPr lang="en-US" sz="2100" dirty="0"/>
          </a:p>
        </p:txBody>
      </p:sp>
    </p:spTree>
    <p:extLst>
      <p:ext uri="{BB962C8B-B14F-4D97-AF65-F5344CB8AC3E}">
        <p14:creationId xmlns:p14="http://schemas.microsoft.com/office/powerpoint/2010/main" val="68726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D368EE-A13C-5F43-914D-ECF6C6CDED20}"/>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sp>
        <p:nvSpPr>
          <p:cNvPr id="4" name="TextBox 3">
            <a:extLst>
              <a:ext uri="{FF2B5EF4-FFF2-40B4-BE49-F238E27FC236}">
                <a16:creationId xmlns:a16="http://schemas.microsoft.com/office/drawing/2014/main" id="{9A968793-0472-344A-8212-1AD9D2082473}"/>
              </a:ext>
            </a:extLst>
          </p:cNvPr>
          <p:cNvSpPr txBox="1"/>
          <p:nvPr/>
        </p:nvSpPr>
        <p:spPr>
          <a:xfrm>
            <a:off x="845586" y="1808820"/>
            <a:ext cx="7774885" cy="3139321"/>
          </a:xfrm>
          <a:prstGeom prst="rect">
            <a:avLst/>
          </a:prstGeom>
          <a:noFill/>
        </p:spPr>
        <p:txBody>
          <a:bodyPr wrap="none" rtlCol="0">
            <a:spAutoFit/>
          </a:bodyPr>
          <a:lstStyle/>
          <a:p>
            <a:r>
              <a:rPr lang="en-US" altLang="zh-TW" dirty="0"/>
              <a:t>3</a:t>
            </a:r>
            <a:r>
              <a:rPr lang="zh-TW" altLang="en-US" dirty="0"/>
              <a:t>、在动态分区式内存管理中</a:t>
            </a:r>
            <a:r>
              <a:rPr lang="en-US" altLang="zh-TW" dirty="0"/>
              <a:t>,</a:t>
            </a:r>
            <a:r>
              <a:rPr lang="zh-TW" altLang="en-US" dirty="0"/>
              <a:t>优先使用低地址部分空闲区的算法是（ </a:t>
            </a:r>
            <a:r>
              <a:rPr lang="zh-CN" altLang="en-US" dirty="0"/>
              <a:t>  </a:t>
            </a:r>
            <a:r>
              <a:rPr lang="zh-TW" altLang="en-US" dirty="0"/>
              <a:t>）。</a:t>
            </a:r>
          </a:p>
          <a:p>
            <a:r>
              <a:rPr lang="en-US" dirty="0"/>
              <a:t>A、 </a:t>
            </a:r>
            <a:r>
              <a:rPr lang="zh-TW" altLang="en-US" dirty="0"/>
              <a:t>最佳适应算法</a:t>
            </a:r>
            <a:r>
              <a:rPr lang="en-US" altLang="zh-TW" dirty="0"/>
              <a:t>			</a:t>
            </a:r>
            <a:r>
              <a:rPr lang="en-US" dirty="0"/>
              <a:t>B、 </a:t>
            </a:r>
            <a:r>
              <a:rPr lang="zh-TW" altLang="en-US" dirty="0"/>
              <a:t>首次适应算法</a:t>
            </a:r>
          </a:p>
          <a:p>
            <a:r>
              <a:rPr lang="en-US" dirty="0"/>
              <a:t>C、 </a:t>
            </a:r>
            <a:r>
              <a:rPr lang="zh-TW" altLang="en-US" dirty="0"/>
              <a:t>最坏适应算法</a:t>
            </a:r>
            <a:r>
              <a:rPr lang="en-US" altLang="zh-TW" dirty="0"/>
              <a:t>			</a:t>
            </a:r>
            <a:r>
              <a:rPr lang="en-US" dirty="0"/>
              <a:t>D、 </a:t>
            </a:r>
            <a:r>
              <a:rPr lang="zh-TW" altLang="en-US" dirty="0"/>
              <a:t>循环首次适应算法</a:t>
            </a:r>
          </a:p>
          <a:p>
            <a:endParaRPr lang="en-US" dirty="0"/>
          </a:p>
          <a:p>
            <a:r>
              <a:rPr lang="en-US" dirty="0"/>
              <a:t>4、</a:t>
            </a:r>
            <a:r>
              <a:rPr lang="zh-TW" altLang="en-US" dirty="0"/>
              <a:t>在下列内存管理方案中</a:t>
            </a:r>
            <a:r>
              <a:rPr lang="en-US" altLang="zh-TW" dirty="0"/>
              <a:t>,</a:t>
            </a:r>
            <a:r>
              <a:rPr lang="zh-TW" altLang="en-US" dirty="0"/>
              <a:t>不适合多道程序的是（</a:t>
            </a:r>
            <a:r>
              <a:rPr lang="zh-CN" altLang="en-US" dirty="0"/>
              <a:t>   </a:t>
            </a:r>
            <a:r>
              <a:rPr lang="zh-TW" altLang="en-US" dirty="0"/>
              <a:t> ）。</a:t>
            </a:r>
          </a:p>
          <a:p>
            <a:r>
              <a:rPr lang="en-US" dirty="0"/>
              <a:t>A、 </a:t>
            </a:r>
            <a:r>
              <a:rPr lang="zh-TW" altLang="en-US" dirty="0"/>
              <a:t>单一连续模式</a:t>
            </a:r>
            <a:r>
              <a:rPr lang="en-US" altLang="zh-TW" dirty="0"/>
              <a:t>			</a:t>
            </a:r>
            <a:r>
              <a:rPr lang="en-US" dirty="0"/>
              <a:t>B、 </a:t>
            </a:r>
            <a:r>
              <a:rPr lang="zh-TW" altLang="en-US" dirty="0"/>
              <a:t>固定分区模式</a:t>
            </a:r>
          </a:p>
          <a:p>
            <a:r>
              <a:rPr lang="en-US" dirty="0"/>
              <a:t>C、 </a:t>
            </a:r>
            <a:r>
              <a:rPr lang="zh-TW" altLang="en-US" dirty="0"/>
              <a:t>可变分区模式</a:t>
            </a:r>
            <a:r>
              <a:rPr lang="en-US" altLang="zh-TW" dirty="0"/>
              <a:t>			</a:t>
            </a:r>
            <a:r>
              <a:rPr lang="en-US" dirty="0"/>
              <a:t>D、 </a:t>
            </a:r>
            <a:r>
              <a:rPr lang="zh-TW" altLang="en-US" dirty="0"/>
              <a:t>段页式存储管理模式</a:t>
            </a:r>
          </a:p>
          <a:p>
            <a:endParaRPr lang="en-US" dirty="0"/>
          </a:p>
          <a:p>
            <a:r>
              <a:rPr lang="en-US" dirty="0"/>
              <a:t>5、</a:t>
            </a:r>
            <a:r>
              <a:rPr lang="zh-TW" altLang="en-US" dirty="0"/>
              <a:t>在实行分页式存储管理系统中</a:t>
            </a:r>
            <a:r>
              <a:rPr lang="en-US" altLang="zh-TW" dirty="0"/>
              <a:t>,</a:t>
            </a:r>
            <a:r>
              <a:rPr lang="zh-TW" altLang="en-US" dirty="0"/>
              <a:t>分页是由（ ）完成的。</a:t>
            </a:r>
          </a:p>
          <a:p>
            <a:r>
              <a:rPr lang="en-US" dirty="0"/>
              <a:t>A、 </a:t>
            </a:r>
            <a:r>
              <a:rPr lang="zh-TW" altLang="en-US" dirty="0"/>
              <a:t>程序员</a:t>
            </a:r>
            <a:r>
              <a:rPr lang="en-US" altLang="zh-TW" dirty="0"/>
              <a:t>			</a:t>
            </a:r>
            <a:r>
              <a:rPr lang="en-US" dirty="0"/>
              <a:t>B、 </a:t>
            </a:r>
            <a:r>
              <a:rPr lang="zh-TW" altLang="en-US" dirty="0"/>
              <a:t>用户</a:t>
            </a:r>
          </a:p>
          <a:p>
            <a:r>
              <a:rPr lang="en-US" dirty="0"/>
              <a:t>C、 </a:t>
            </a:r>
            <a:r>
              <a:rPr lang="zh-TW" altLang="en-US" dirty="0"/>
              <a:t>操作员</a:t>
            </a:r>
            <a:r>
              <a:rPr lang="en-US" altLang="zh-TW" dirty="0"/>
              <a:t>			</a:t>
            </a:r>
            <a:r>
              <a:rPr lang="en-US" dirty="0"/>
              <a:t>D、 </a:t>
            </a:r>
            <a:r>
              <a:rPr lang="zh-TW" altLang="en-US" dirty="0"/>
              <a:t>系统</a:t>
            </a:r>
            <a:endParaRPr lang="en-US" altLang="zh-TW" dirty="0"/>
          </a:p>
        </p:txBody>
      </p:sp>
      <p:sp>
        <p:nvSpPr>
          <p:cNvPr id="5" name="TextBox 4">
            <a:extLst>
              <a:ext uri="{FF2B5EF4-FFF2-40B4-BE49-F238E27FC236}">
                <a16:creationId xmlns:a16="http://schemas.microsoft.com/office/drawing/2014/main" id="{9FD69687-CB07-B94C-8A38-C22E0996D29C}"/>
              </a:ext>
            </a:extLst>
          </p:cNvPr>
          <p:cNvSpPr txBox="1"/>
          <p:nvPr/>
        </p:nvSpPr>
        <p:spPr>
          <a:xfrm>
            <a:off x="7722350" y="1772816"/>
            <a:ext cx="594066" cy="461665"/>
          </a:xfrm>
          <a:prstGeom prst="rect">
            <a:avLst/>
          </a:prstGeom>
          <a:noFill/>
        </p:spPr>
        <p:txBody>
          <a:bodyPr wrap="square" rtlCol="0">
            <a:spAutoFit/>
          </a:bodyPr>
          <a:lstStyle/>
          <a:p>
            <a:r>
              <a:rPr lang="en-US" altLang="zh-CN" sz="2400" dirty="0"/>
              <a:t>B</a:t>
            </a:r>
            <a:endParaRPr lang="en-US" sz="2400" dirty="0"/>
          </a:p>
        </p:txBody>
      </p:sp>
      <p:sp>
        <p:nvSpPr>
          <p:cNvPr id="6" name="TextBox 5">
            <a:extLst>
              <a:ext uri="{FF2B5EF4-FFF2-40B4-BE49-F238E27FC236}">
                <a16:creationId xmlns:a16="http://schemas.microsoft.com/office/drawing/2014/main" id="{4A5CDC6B-1DB0-864C-97B3-C89F4CF2E7D1}"/>
              </a:ext>
            </a:extLst>
          </p:cNvPr>
          <p:cNvSpPr txBox="1"/>
          <p:nvPr/>
        </p:nvSpPr>
        <p:spPr>
          <a:xfrm>
            <a:off x="5868144" y="2852936"/>
            <a:ext cx="594066" cy="461665"/>
          </a:xfrm>
          <a:prstGeom prst="rect">
            <a:avLst/>
          </a:prstGeom>
          <a:noFill/>
        </p:spPr>
        <p:txBody>
          <a:bodyPr wrap="square" rtlCol="0">
            <a:spAutoFit/>
          </a:bodyPr>
          <a:lstStyle/>
          <a:p>
            <a:r>
              <a:rPr lang="en-US" altLang="zh-CN" sz="2400" dirty="0"/>
              <a:t>A</a:t>
            </a:r>
            <a:endParaRPr lang="en-US" sz="2400" dirty="0"/>
          </a:p>
        </p:txBody>
      </p:sp>
      <p:sp>
        <p:nvSpPr>
          <p:cNvPr id="7" name="TextBox 6">
            <a:extLst>
              <a:ext uri="{FF2B5EF4-FFF2-40B4-BE49-F238E27FC236}">
                <a16:creationId xmlns:a16="http://schemas.microsoft.com/office/drawing/2014/main" id="{22096701-A871-AE42-BF09-506D4362B9FD}"/>
              </a:ext>
            </a:extLst>
          </p:cNvPr>
          <p:cNvSpPr txBox="1"/>
          <p:nvPr/>
        </p:nvSpPr>
        <p:spPr>
          <a:xfrm>
            <a:off x="5364088" y="4005064"/>
            <a:ext cx="594066" cy="461665"/>
          </a:xfrm>
          <a:prstGeom prst="rect">
            <a:avLst/>
          </a:prstGeom>
          <a:noFill/>
        </p:spPr>
        <p:txBody>
          <a:bodyPr wrap="square" rtlCol="0">
            <a:spAutoFit/>
          </a:bodyPr>
          <a:lstStyle/>
          <a:p>
            <a:r>
              <a:rPr lang="en-US" altLang="zh-CN" sz="2400" dirty="0"/>
              <a:t>D</a:t>
            </a:r>
            <a:endParaRPr lang="en-US" sz="2400" dirty="0"/>
          </a:p>
        </p:txBody>
      </p:sp>
    </p:spTree>
    <p:extLst>
      <p:ext uri="{BB962C8B-B14F-4D97-AF65-F5344CB8AC3E}">
        <p14:creationId xmlns:p14="http://schemas.microsoft.com/office/powerpoint/2010/main" val="231869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2B8C62-184A-DA42-948C-2A3F78DB9F94}"/>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sp>
        <p:nvSpPr>
          <p:cNvPr id="3" name="Rectangle 2">
            <a:extLst>
              <a:ext uri="{FF2B5EF4-FFF2-40B4-BE49-F238E27FC236}">
                <a16:creationId xmlns:a16="http://schemas.microsoft.com/office/drawing/2014/main" id="{4AF26FCC-33D6-F64B-9FE6-4E6711BE9D73}"/>
              </a:ext>
            </a:extLst>
          </p:cNvPr>
          <p:cNvSpPr/>
          <p:nvPr/>
        </p:nvSpPr>
        <p:spPr>
          <a:xfrm>
            <a:off x="413538" y="1700808"/>
            <a:ext cx="8730462" cy="2862322"/>
          </a:xfrm>
          <a:prstGeom prst="rect">
            <a:avLst/>
          </a:prstGeom>
        </p:spPr>
        <p:txBody>
          <a:bodyPr wrap="square">
            <a:spAutoFit/>
          </a:bodyPr>
          <a:lstStyle/>
          <a:p>
            <a:r>
              <a:rPr lang="en-US" altLang="zh-CN" dirty="0"/>
              <a:t>6</a:t>
            </a:r>
            <a:r>
              <a:rPr lang="zh-TW" altLang="en-US" dirty="0"/>
              <a:t>、在段页式存储管理系统中</a:t>
            </a:r>
            <a:r>
              <a:rPr lang="en-US" altLang="zh-TW" dirty="0"/>
              <a:t>,</a:t>
            </a:r>
            <a:r>
              <a:rPr lang="zh-TW" altLang="en-US" dirty="0"/>
              <a:t>从逻辑地址到物理地址映射是通过（ </a:t>
            </a:r>
            <a:r>
              <a:rPr lang="zh-CN" altLang="en-US" dirty="0"/>
              <a:t>  </a:t>
            </a:r>
            <a:r>
              <a:rPr lang="zh-TW" altLang="en-US" dirty="0"/>
              <a:t>）实现的。</a:t>
            </a:r>
          </a:p>
          <a:p>
            <a:r>
              <a:rPr lang="en-US" altLang="zh-TW" dirty="0"/>
              <a:t>A</a:t>
            </a:r>
            <a:r>
              <a:rPr lang="zh-TW" altLang="en-US" dirty="0"/>
              <a:t>、 段表</a:t>
            </a:r>
            <a:r>
              <a:rPr lang="en-US" altLang="zh-TW" dirty="0"/>
              <a:t>			B</a:t>
            </a:r>
            <a:r>
              <a:rPr lang="zh-TW" altLang="en-US" dirty="0"/>
              <a:t>、 段表和页表结合</a:t>
            </a:r>
          </a:p>
          <a:p>
            <a:r>
              <a:rPr lang="en-US" altLang="zh-TW" dirty="0"/>
              <a:t>C</a:t>
            </a:r>
            <a:r>
              <a:rPr lang="zh-TW" altLang="en-US" dirty="0"/>
              <a:t>、 页表</a:t>
            </a:r>
            <a:r>
              <a:rPr lang="en-US" altLang="zh-TW" dirty="0"/>
              <a:t>			D</a:t>
            </a:r>
            <a:r>
              <a:rPr lang="zh-TW" altLang="en-US" dirty="0"/>
              <a:t>、 连续分区表</a:t>
            </a:r>
            <a:endParaRPr lang="en-US" altLang="zh-TW" dirty="0"/>
          </a:p>
          <a:p>
            <a:r>
              <a:rPr lang="en-US" altLang="zh-CN" dirty="0"/>
              <a:t>7</a:t>
            </a:r>
            <a:r>
              <a:rPr lang="zh-TW" altLang="en-US" dirty="0"/>
              <a:t>、下面最有可能使得高地址空间成为大的空闲区的分配算法是</a:t>
            </a:r>
            <a:r>
              <a:rPr lang="en-US" altLang="zh-TW" dirty="0"/>
              <a:t>(</a:t>
            </a:r>
            <a:r>
              <a:rPr lang="zh-CN" altLang="en-US" dirty="0"/>
              <a:t>    </a:t>
            </a:r>
            <a:r>
              <a:rPr lang="en-US" altLang="zh-TW" dirty="0"/>
              <a:t> )</a:t>
            </a:r>
            <a:r>
              <a:rPr lang="zh-TW" altLang="en-US" dirty="0"/>
              <a:t>。</a:t>
            </a:r>
          </a:p>
          <a:p>
            <a:r>
              <a:rPr lang="en-US" altLang="zh-TW" dirty="0"/>
              <a:t>A</a:t>
            </a:r>
            <a:r>
              <a:rPr lang="zh-TW" altLang="en-US" dirty="0"/>
              <a:t>、 首次适应法</a:t>
            </a:r>
            <a:r>
              <a:rPr lang="zh-CN" altLang="en-US" dirty="0"/>
              <a:t> </a:t>
            </a:r>
            <a:r>
              <a:rPr lang="en-US" altLang="zh-CN" dirty="0"/>
              <a:t>		</a:t>
            </a:r>
            <a:r>
              <a:rPr lang="en-US" altLang="zh-TW" dirty="0"/>
              <a:t>B</a:t>
            </a:r>
            <a:r>
              <a:rPr lang="zh-TW" altLang="en-US" dirty="0"/>
              <a:t>、 最佳适应法</a:t>
            </a:r>
            <a:r>
              <a:rPr lang="zh-CN" altLang="en-US" dirty="0"/>
              <a:t> </a:t>
            </a:r>
            <a:endParaRPr lang="en-US" altLang="zh-CN" dirty="0"/>
          </a:p>
          <a:p>
            <a:r>
              <a:rPr lang="en-US" altLang="zh-TW" dirty="0"/>
              <a:t>C</a:t>
            </a:r>
            <a:r>
              <a:rPr lang="zh-TW" altLang="en-US" dirty="0"/>
              <a:t>、 最坏适应法</a:t>
            </a:r>
            <a:r>
              <a:rPr lang="zh-CN" altLang="en-US" dirty="0"/>
              <a:t> </a:t>
            </a:r>
            <a:r>
              <a:rPr lang="en-US" altLang="zh-CN" dirty="0"/>
              <a:t>		</a:t>
            </a:r>
            <a:r>
              <a:rPr lang="en-US" altLang="zh-TW" dirty="0"/>
              <a:t>D</a:t>
            </a:r>
            <a:r>
              <a:rPr lang="zh-TW" altLang="en-US" dirty="0"/>
              <a:t>、 循环首次适应法</a:t>
            </a:r>
            <a:endParaRPr lang="en-US" altLang="zh-TW" dirty="0"/>
          </a:p>
          <a:p>
            <a:r>
              <a:rPr lang="en-US" altLang="zh-CN" dirty="0"/>
              <a:t>8</a:t>
            </a:r>
            <a:r>
              <a:rPr lang="zh-TW" altLang="en-US" dirty="0"/>
              <a:t>、某基于动态分区存储管理的计算机</a:t>
            </a:r>
            <a:r>
              <a:rPr lang="en-US" altLang="zh-TW" dirty="0"/>
              <a:t>,</a:t>
            </a:r>
            <a:r>
              <a:rPr lang="zh-TW" altLang="en-US" dirty="0"/>
              <a:t>其主存容量为</a:t>
            </a:r>
            <a:r>
              <a:rPr lang="en-US" altLang="zh-TW" dirty="0"/>
              <a:t>55 MB(</a:t>
            </a:r>
            <a:r>
              <a:rPr lang="zh-TW" altLang="en-US" dirty="0"/>
              <a:t>初始为空闲</a:t>
            </a:r>
            <a:r>
              <a:rPr lang="en-US" altLang="zh-TW" dirty="0"/>
              <a:t>),</a:t>
            </a:r>
            <a:r>
              <a:rPr lang="zh-TW" altLang="en-US" dirty="0"/>
              <a:t>采用最佳适配</a:t>
            </a:r>
            <a:r>
              <a:rPr lang="en-US" altLang="zh-TW" dirty="0"/>
              <a:t>(Best Fit)</a:t>
            </a:r>
            <a:r>
              <a:rPr lang="zh-TW" altLang="en-US" dirty="0"/>
              <a:t>算法</a:t>
            </a:r>
            <a:r>
              <a:rPr lang="en-US" altLang="zh-TW" dirty="0"/>
              <a:t>,</a:t>
            </a:r>
            <a:r>
              <a:rPr lang="zh-TW" altLang="en-US" dirty="0"/>
              <a:t>分配和释放的顺序为</a:t>
            </a:r>
            <a:r>
              <a:rPr lang="en-US" altLang="zh-TW" dirty="0"/>
              <a:t>:</a:t>
            </a:r>
            <a:r>
              <a:rPr lang="zh-TW" altLang="en-US" dirty="0"/>
              <a:t>分配</a:t>
            </a:r>
            <a:r>
              <a:rPr lang="en-US" altLang="zh-TW" dirty="0"/>
              <a:t>15 MB</a:t>
            </a:r>
            <a:r>
              <a:rPr lang="zh-TW" altLang="en-US" dirty="0"/>
              <a:t>、分配</a:t>
            </a:r>
            <a:r>
              <a:rPr lang="en-US" altLang="zh-TW" dirty="0"/>
              <a:t>30 MB</a:t>
            </a:r>
            <a:r>
              <a:rPr lang="zh-TW" altLang="en-US" dirty="0"/>
              <a:t>、释放</a:t>
            </a:r>
            <a:r>
              <a:rPr lang="en-US" altLang="zh-TW" dirty="0"/>
              <a:t>15 MB</a:t>
            </a:r>
            <a:r>
              <a:rPr lang="zh-TW" altLang="en-US" dirty="0"/>
              <a:t>、分配</a:t>
            </a:r>
            <a:r>
              <a:rPr lang="en-US" altLang="zh-TW" dirty="0"/>
              <a:t>8 MB</a:t>
            </a:r>
            <a:r>
              <a:rPr lang="zh-TW" altLang="en-US" dirty="0"/>
              <a:t>、分配</a:t>
            </a:r>
            <a:r>
              <a:rPr lang="en-US" altLang="zh-TW" dirty="0"/>
              <a:t>6 MB,</a:t>
            </a:r>
            <a:r>
              <a:rPr lang="zh-TW" altLang="en-US" dirty="0"/>
              <a:t>此时主存中最大空闲分区的大小是（ </a:t>
            </a:r>
            <a:r>
              <a:rPr lang="zh-CN" altLang="en-US" dirty="0"/>
              <a:t>  </a:t>
            </a:r>
            <a:r>
              <a:rPr lang="zh-TW" altLang="en-US" dirty="0"/>
              <a:t>）。</a:t>
            </a:r>
          </a:p>
          <a:p>
            <a:r>
              <a:rPr lang="en-US" altLang="zh-TW" dirty="0"/>
              <a:t>A</a:t>
            </a:r>
            <a:r>
              <a:rPr lang="zh-TW" altLang="en-US" dirty="0"/>
              <a:t>、 </a:t>
            </a:r>
            <a:r>
              <a:rPr lang="en-US" altLang="zh-TW" dirty="0"/>
              <a:t>7 MB	B</a:t>
            </a:r>
            <a:r>
              <a:rPr lang="zh-TW" altLang="en-US" dirty="0"/>
              <a:t>、 </a:t>
            </a:r>
            <a:r>
              <a:rPr lang="en-US" altLang="zh-TW" dirty="0"/>
              <a:t>9 MB	C</a:t>
            </a:r>
            <a:r>
              <a:rPr lang="zh-TW" altLang="en-US" dirty="0"/>
              <a:t>、 </a:t>
            </a:r>
            <a:r>
              <a:rPr lang="en-US" altLang="zh-TW" dirty="0"/>
              <a:t>10 MB	D</a:t>
            </a:r>
            <a:r>
              <a:rPr lang="zh-TW" altLang="en-US" dirty="0"/>
              <a:t>、 </a:t>
            </a:r>
            <a:r>
              <a:rPr lang="en-US" altLang="zh-TW" dirty="0"/>
              <a:t>15 MB</a:t>
            </a:r>
          </a:p>
        </p:txBody>
      </p:sp>
      <p:sp>
        <p:nvSpPr>
          <p:cNvPr id="4" name="TextBox 3">
            <a:extLst>
              <a:ext uri="{FF2B5EF4-FFF2-40B4-BE49-F238E27FC236}">
                <a16:creationId xmlns:a16="http://schemas.microsoft.com/office/drawing/2014/main" id="{8791EBDD-3B3B-D544-9D5F-D66166444F2B}"/>
              </a:ext>
            </a:extLst>
          </p:cNvPr>
          <p:cNvSpPr txBox="1"/>
          <p:nvPr/>
        </p:nvSpPr>
        <p:spPr>
          <a:xfrm>
            <a:off x="7067901" y="1700033"/>
            <a:ext cx="594066" cy="461665"/>
          </a:xfrm>
          <a:prstGeom prst="rect">
            <a:avLst/>
          </a:prstGeom>
          <a:noFill/>
        </p:spPr>
        <p:txBody>
          <a:bodyPr wrap="square" rtlCol="0">
            <a:spAutoFit/>
          </a:bodyPr>
          <a:lstStyle/>
          <a:p>
            <a:r>
              <a:rPr lang="en-US" altLang="zh-CN" sz="2400" dirty="0"/>
              <a:t>B</a:t>
            </a:r>
            <a:endParaRPr lang="en-US" sz="2400" dirty="0"/>
          </a:p>
        </p:txBody>
      </p:sp>
      <p:sp>
        <p:nvSpPr>
          <p:cNvPr id="5" name="TextBox 4">
            <a:extLst>
              <a:ext uri="{FF2B5EF4-FFF2-40B4-BE49-F238E27FC236}">
                <a16:creationId xmlns:a16="http://schemas.microsoft.com/office/drawing/2014/main" id="{360DAE5D-B7D6-5C4C-8515-E9399D3A5EB3}"/>
              </a:ext>
            </a:extLst>
          </p:cNvPr>
          <p:cNvSpPr txBox="1"/>
          <p:nvPr/>
        </p:nvSpPr>
        <p:spPr>
          <a:xfrm>
            <a:off x="6876256" y="2492896"/>
            <a:ext cx="594066" cy="461665"/>
          </a:xfrm>
          <a:prstGeom prst="rect">
            <a:avLst/>
          </a:prstGeom>
          <a:noFill/>
        </p:spPr>
        <p:txBody>
          <a:bodyPr wrap="square" rtlCol="0">
            <a:spAutoFit/>
          </a:bodyPr>
          <a:lstStyle/>
          <a:p>
            <a:r>
              <a:rPr lang="en-US" altLang="zh-CN" sz="2400" dirty="0"/>
              <a:t>A</a:t>
            </a:r>
            <a:endParaRPr lang="en-US" sz="2400" dirty="0"/>
          </a:p>
        </p:txBody>
      </p:sp>
      <p:sp>
        <p:nvSpPr>
          <p:cNvPr id="6" name="TextBox 5">
            <a:extLst>
              <a:ext uri="{FF2B5EF4-FFF2-40B4-BE49-F238E27FC236}">
                <a16:creationId xmlns:a16="http://schemas.microsoft.com/office/drawing/2014/main" id="{B105B5DD-5FC0-2A48-ACC5-500C8A44ECAA}"/>
              </a:ext>
            </a:extLst>
          </p:cNvPr>
          <p:cNvSpPr txBox="1"/>
          <p:nvPr/>
        </p:nvSpPr>
        <p:spPr>
          <a:xfrm>
            <a:off x="5922150" y="3861048"/>
            <a:ext cx="594066" cy="461665"/>
          </a:xfrm>
          <a:prstGeom prst="rect">
            <a:avLst/>
          </a:prstGeom>
          <a:noFill/>
        </p:spPr>
        <p:txBody>
          <a:bodyPr wrap="square" rtlCol="0">
            <a:spAutoFit/>
          </a:bodyPr>
          <a:lstStyle/>
          <a:p>
            <a:r>
              <a:rPr lang="en-US" altLang="zh-CN" sz="2400" dirty="0"/>
              <a:t>B</a:t>
            </a:r>
            <a:endParaRPr lang="en-US" sz="2400" dirty="0"/>
          </a:p>
        </p:txBody>
      </p:sp>
    </p:spTree>
    <p:extLst>
      <p:ext uri="{BB962C8B-B14F-4D97-AF65-F5344CB8AC3E}">
        <p14:creationId xmlns:p14="http://schemas.microsoft.com/office/powerpoint/2010/main" val="202637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D79B6A-BD49-8D49-BD31-97DF6172B820}"/>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pic>
        <p:nvPicPr>
          <p:cNvPr id="3" name="Picture 2">
            <a:extLst>
              <a:ext uri="{FF2B5EF4-FFF2-40B4-BE49-F238E27FC236}">
                <a16:creationId xmlns:a16="http://schemas.microsoft.com/office/drawing/2014/main" id="{D4DC1376-8BEC-504F-9877-0160EF1076DE}"/>
              </a:ext>
            </a:extLst>
          </p:cNvPr>
          <p:cNvPicPr>
            <a:picLocks noChangeAspect="1"/>
          </p:cNvPicPr>
          <p:nvPr/>
        </p:nvPicPr>
        <p:blipFill>
          <a:blip r:embed="rId2"/>
          <a:stretch>
            <a:fillRect/>
          </a:stretch>
        </p:blipFill>
        <p:spPr>
          <a:xfrm>
            <a:off x="7132" y="872970"/>
            <a:ext cx="9490067" cy="4878288"/>
          </a:xfrm>
          <a:prstGeom prst="rect">
            <a:avLst/>
          </a:prstGeom>
        </p:spPr>
      </p:pic>
    </p:spTree>
    <p:extLst>
      <p:ext uri="{BB962C8B-B14F-4D97-AF65-F5344CB8AC3E}">
        <p14:creationId xmlns:p14="http://schemas.microsoft.com/office/powerpoint/2010/main" val="361369133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774D00-E220-B741-A9E5-18A618AD8D84}"/>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pic>
        <p:nvPicPr>
          <p:cNvPr id="3" name="Picture 2">
            <a:extLst>
              <a:ext uri="{FF2B5EF4-FFF2-40B4-BE49-F238E27FC236}">
                <a16:creationId xmlns:a16="http://schemas.microsoft.com/office/drawing/2014/main" id="{AE72CC3F-B10F-1245-B904-770B8495221A}"/>
              </a:ext>
            </a:extLst>
          </p:cNvPr>
          <p:cNvPicPr>
            <a:picLocks noChangeAspect="1"/>
          </p:cNvPicPr>
          <p:nvPr/>
        </p:nvPicPr>
        <p:blipFill>
          <a:blip r:embed="rId2"/>
          <a:stretch>
            <a:fillRect/>
          </a:stretch>
        </p:blipFill>
        <p:spPr>
          <a:xfrm>
            <a:off x="1007604" y="857250"/>
            <a:ext cx="7183462" cy="5143500"/>
          </a:xfrm>
          <a:prstGeom prst="rect">
            <a:avLst/>
          </a:prstGeom>
        </p:spPr>
      </p:pic>
    </p:spTree>
    <p:extLst>
      <p:ext uri="{BB962C8B-B14F-4D97-AF65-F5344CB8AC3E}">
        <p14:creationId xmlns:p14="http://schemas.microsoft.com/office/powerpoint/2010/main" val="270928607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C23967-64E0-7942-8506-491C44F8A3AD}"/>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pic>
        <p:nvPicPr>
          <p:cNvPr id="3" name="Picture 2">
            <a:extLst>
              <a:ext uri="{FF2B5EF4-FFF2-40B4-BE49-F238E27FC236}">
                <a16:creationId xmlns:a16="http://schemas.microsoft.com/office/drawing/2014/main" id="{278D0347-6074-5D48-A157-92DB4E049B9C}"/>
              </a:ext>
            </a:extLst>
          </p:cNvPr>
          <p:cNvPicPr>
            <a:picLocks noChangeAspect="1"/>
          </p:cNvPicPr>
          <p:nvPr/>
        </p:nvPicPr>
        <p:blipFill>
          <a:blip r:embed="rId2"/>
          <a:stretch>
            <a:fillRect/>
          </a:stretch>
        </p:blipFill>
        <p:spPr>
          <a:xfrm>
            <a:off x="1277634" y="857250"/>
            <a:ext cx="6355320" cy="5143500"/>
          </a:xfrm>
          <a:prstGeom prst="rect">
            <a:avLst/>
          </a:prstGeom>
        </p:spPr>
      </p:pic>
    </p:spTree>
    <p:extLst>
      <p:ext uri="{BB962C8B-B14F-4D97-AF65-F5344CB8AC3E}">
        <p14:creationId xmlns:p14="http://schemas.microsoft.com/office/powerpoint/2010/main" val="54796925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2B678F-FA38-2C4E-A19B-F0ED783D624B}"/>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pic>
        <p:nvPicPr>
          <p:cNvPr id="3" name="Picture 2">
            <a:extLst>
              <a:ext uri="{FF2B5EF4-FFF2-40B4-BE49-F238E27FC236}">
                <a16:creationId xmlns:a16="http://schemas.microsoft.com/office/drawing/2014/main" id="{772955F8-1F0F-464C-B97A-1458DF7E4EB1}"/>
              </a:ext>
            </a:extLst>
          </p:cNvPr>
          <p:cNvPicPr>
            <a:picLocks noChangeAspect="1"/>
          </p:cNvPicPr>
          <p:nvPr/>
        </p:nvPicPr>
        <p:blipFill>
          <a:blip r:embed="rId2"/>
          <a:stretch>
            <a:fillRect/>
          </a:stretch>
        </p:blipFill>
        <p:spPr>
          <a:xfrm>
            <a:off x="120113" y="1970838"/>
            <a:ext cx="8903774" cy="2660898"/>
          </a:xfrm>
          <a:prstGeom prst="rect">
            <a:avLst/>
          </a:prstGeom>
        </p:spPr>
      </p:pic>
    </p:spTree>
    <p:extLst>
      <p:ext uri="{BB962C8B-B14F-4D97-AF65-F5344CB8AC3E}">
        <p14:creationId xmlns:p14="http://schemas.microsoft.com/office/powerpoint/2010/main" val="201308309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D413AC-4DCA-0A4A-85F0-FD20C9C1D636}"/>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sp>
        <p:nvSpPr>
          <p:cNvPr id="3" name="TextBox 2">
            <a:extLst>
              <a:ext uri="{FF2B5EF4-FFF2-40B4-BE49-F238E27FC236}">
                <a16:creationId xmlns:a16="http://schemas.microsoft.com/office/drawing/2014/main" id="{307E8DF9-D18A-3E41-94AB-BF0613EB67A1}"/>
              </a:ext>
            </a:extLst>
          </p:cNvPr>
          <p:cNvSpPr txBox="1"/>
          <p:nvPr/>
        </p:nvSpPr>
        <p:spPr>
          <a:xfrm>
            <a:off x="143508" y="1754815"/>
            <a:ext cx="8856984" cy="4616648"/>
          </a:xfrm>
          <a:prstGeom prst="rect">
            <a:avLst/>
          </a:prstGeom>
          <a:noFill/>
        </p:spPr>
        <p:txBody>
          <a:bodyPr wrap="square" rtlCol="0">
            <a:spAutoFit/>
          </a:bodyPr>
          <a:lstStyle/>
          <a:p>
            <a:r>
              <a:rPr lang="zh-TW" altLang="en-US" sz="2100" dirty="0"/>
              <a:t>已知某分页系统，主存容量为</a:t>
            </a:r>
            <a:r>
              <a:rPr lang="en-US" altLang="zh-TW" sz="2100" dirty="0"/>
              <a:t>64</a:t>
            </a:r>
            <a:r>
              <a:rPr lang="en-US" sz="2100" dirty="0"/>
              <a:t>K，</a:t>
            </a:r>
            <a:r>
              <a:rPr lang="zh-TW" altLang="en-US" sz="2100" dirty="0"/>
              <a:t>页面大小为</a:t>
            </a:r>
            <a:r>
              <a:rPr lang="en-US" altLang="zh-TW" sz="2100" dirty="0"/>
              <a:t>1</a:t>
            </a:r>
            <a:r>
              <a:rPr lang="en-US" sz="2100" dirty="0"/>
              <a:t>K，</a:t>
            </a:r>
            <a:r>
              <a:rPr lang="zh-TW" altLang="en-US" sz="2100" dirty="0"/>
              <a:t>对一个</a:t>
            </a:r>
            <a:r>
              <a:rPr lang="en-US" altLang="zh-TW" sz="2100" dirty="0"/>
              <a:t>4</a:t>
            </a:r>
            <a:r>
              <a:rPr lang="zh-TW" altLang="en-US" sz="2100" dirty="0"/>
              <a:t>页大的作业，其</a:t>
            </a:r>
            <a:r>
              <a:rPr lang="en-US" altLang="zh-TW" sz="2100" dirty="0"/>
              <a:t>0</a:t>
            </a:r>
            <a:r>
              <a:rPr lang="zh-TW" altLang="en-US" sz="2100" dirty="0"/>
              <a:t>、</a:t>
            </a:r>
            <a:r>
              <a:rPr lang="en-US" altLang="zh-TW" sz="2100" dirty="0"/>
              <a:t>1</a:t>
            </a:r>
            <a:r>
              <a:rPr lang="zh-TW" altLang="en-US" sz="2100" dirty="0"/>
              <a:t>、</a:t>
            </a:r>
            <a:r>
              <a:rPr lang="en-US" altLang="zh-TW" sz="2100" dirty="0"/>
              <a:t>2</a:t>
            </a:r>
            <a:r>
              <a:rPr lang="zh-TW" altLang="en-US" sz="2100" dirty="0"/>
              <a:t>、</a:t>
            </a:r>
            <a:r>
              <a:rPr lang="en-US" altLang="zh-TW" sz="2100" dirty="0"/>
              <a:t>3</a:t>
            </a:r>
            <a:r>
              <a:rPr lang="zh-TW" altLang="en-US" sz="2100" dirty="0"/>
              <a:t>页分别被分配到主存的</a:t>
            </a:r>
            <a:r>
              <a:rPr lang="en-US" altLang="zh-TW" sz="2100" dirty="0"/>
              <a:t>2</a:t>
            </a:r>
            <a:r>
              <a:rPr lang="zh-TW" altLang="en-US" sz="2100" dirty="0"/>
              <a:t>、</a:t>
            </a:r>
            <a:r>
              <a:rPr lang="en-US" altLang="zh-TW" sz="2100" dirty="0"/>
              <a:t>4</a:t>
            </a:r>
            <a:r>
              <a:rPr lang="zh-TW" altLang="en-US" sz="2100" dirty="0"/>
              <a:t>、</a:t>
            </a:r>
            <a:r>
              <a:rPr lang="en-US" altLang="zh-TW" sz="2100" dirty="0"/>
              <a:t>6</a:t>
            </a:r>
            <a:r>
              <a:rPr lang="zh-TW" altLang="en-US" sz="2100" dirty="0"/>
              <a:t>、</a:t>
            </a:r>
            <a:r>
              <a:rPr lang="en-US" altLang="zh-TW" sz="2100" dirty="0"/>
              <a:t>7</a:t>
            </a:r>
            <a:r>
              <a:rPr lang="zh-TW" altLang="en-US" sz="2100" dirty="0"/>
              <a:t>块中，将十进制的逻辑地址</a:t>
            </a:r>
            <a:r>
              <a:rPr lang="en-US" altLang="zh-TW" sz="2100" dirty="0"/>
              <a:t>1023</a:t>
            </a:r>
            <a:r>
              <a:rPr lang="zh-TW" altLang="en-US" sz="2100" dirty="0"/>
              <a:t>、</a:t>
            </a:r>
            <a:r>
              <a:rPr lang="en-US" altLang="zh-TW" sz="2100" dirty="0"/>
              <a:t>2500</a:t>
            </a:r>
            <a:r>
              <a:rPr lang="zh-TW" altLang="en-US" sz="2100" dirty="0"/>
              <a:t>、</a:t>
            </a:r>
            <a:r>
              <a:rPr lang="en-US" altLang="zh-TW" sz="2100" dirty="0"/>
              <a:t>3500</a:t>
            </a:r>
            <a:r>
              <a:rPr lang="zh-TW" altLang="en-US" sz="2100" dirty="0"/>
              <a:t>、</a:t>
            </a:r>
            <a:r>
              <a:rPr lang="en-US" altLang="zh-TW" sz="2100" dirty="0"/>
              <a:t>4500</a:t>
            </a:r>
            <a:r>
              <a:rPr lang="zh-TW" altLang="en-US" sz="2100" dirty="0"/>
              <a:t>转换物理地址。</a:t>
            </a:r>
            <a:endParaRPr lang="en-US" altLang="zh-TW" sz="2100" dirty="0"/>
          </a:p>
          <a:p>
            <a:r>
              <a:rPr lang="zh-TW" altLang="en-US" sz="2100" dirty="0"/>
              <a:t>答：（</a:t>
            </a:r>
            <a:r>
              <a:rPr lang="en-US" altLang="zh-TW" sz="2100" dirty="0"/>
              <a:t>1</a:t>
            </a:r>
            <a:r>
              <a:rPr lang="zh-TW" altLang="en-US" sz="2100" dirty="0"/>
              <a:t>）逻辑地址为</a:t>
            </a:r>
            <a:r>
              <a:rPr lang="en-US" altLang="zh-TW" sz="2100" dirty="0"/>
              <a:t>1023</a:t>
            </a:r>
            <a:r>
              <a:rPr lang="zh-TW" altLang="en-US" sz="2100" dirty="0"/>
              <a:t>，则它所在的页号为</a:t>
            </a:r>
            <a:r>
              <a:rPr lang="en-US" altLang="zh-TW" sz="2100" dirty="0"/>
              <a:t>1023/1</a:t>
            </a:r>
            <a:r>
              <a:rPr lang="en-US" sz="2100" dirty="0"/>
              <a:t>K=0,</a:t>
            </a:r>
            <a:r>
              <a:rPr lang="zh-TW" altLang="en-US" sz="2100" dirty="0"/>
              <a:t>它的偏移量为</a:t>
            </a:r>
            <a:r>
              <a:rPr lang="en-US" altLang="zh-TW" sz="2100" dirty="0"/>
              <a:t>1023</a:t>
            </a:r>
            <a:r>
              <a:rPr lang="en-US" sz="2100" dirty="0"/>
              <a:t>MOD1K=1023,</a:t>
            </a:r>
            <a:r>
              <a:rPr lang="zh-TW" altLang="en-US" sz="2100" dirty="0"/>
              <a:t>所以它对应的主存块为</a:t>
            </a:r>
            <a:r>
              <a:rPr lang="en-US" altLang="zh-TW" sz="2100" dirty="0"/>
              <a:t>2</a:t>
            </a:r>
            <a:r>
              <a:rPr lang="zh-TW" altLang="en-US" sz="2100" dirty="0"/>
              <a:t>号块，物理地址为</a:t>
            </a:r>
            <a:r>
              <a:rPr lang="en-US" altLang="zh-TW" sz="2100" dirty="0"/>
              <a:t>2×1</a:t>
            </a:r>
            <a:r>
              <a:rPr lang="en-US" sz="2100" dirty="0"/>
              <a:t>K+1023=3071</a:t>
            </a:r>
          </a:p>
          <a:p>
            <a:r>
              <a:rPr lang="en-US" sz="2100" dirty="0"/>
              <a:t>（2）</a:t>
            </a:r>
            <a:r>
              <a:rPr lang="zh-TW" altLang="en-US" sz="2100" dirty="0"/>
              <a:t>逻辑地址为</a:t>
            </a:r>
            <a:r>
              <a:rPr lang="en-US" altLang="zh-TW" sz="2100" dirty="0"/>
              <a:t>2500</a:t>
            </a:r>
            <a:r>
              <a:rPr lang="zh-TW" altLang="en-US" sz="2100" dirty="0"/>
              <a:t>，则它所在的页号为</a:t>
            </a:r>
            <a:r>
              <a:rPr lang="en-US" altLang="zh-TW" sz="2100" dirty="0"/>
              <a:t>2500/1</a:t>
            </a:r>
            <a:r>
              <a:rPr lang="en-US" sz="2100" dirty="0"/>
              <a:t>K=2,</a:t>
            </a:r>
            <a:r>
              <a:rPr lang="zh-TW" altLang="en-US" sz="2100" dirty="0"/>
              <a:t>它的偏移量为</a:t>
            </a:r>
            <a:r>
              <a:rPr lang="en-US" altLang="zh-TW" sz="2100" dirty="0"/>
              <a:t>2500</a:t>
            </a:r>
            <a:r>
              <a:rPr lang="en-US" sz="2100" dirty="0"/>
              <a:t>MOD1K=452,</a:t>
            </a:r>
            <a:r>
              <a:rPr lang="zh-TW" altLang="en-US" sz="2100" dirty="0"/>
              <a:t>所以它对应的主存块为</a:t>
            </a:r>
            <a:r>
              <a:rPr lang="en-US" altLang="zh-TW" sz="2100" dirty="0"/>
              <a:t>6</a:t>
            </a:r>
            <a:r>
              <a:rPr lang="zh-TW" altLang="en-US" sz="2100" dirty="0"/>
              <a:t>号块，物理地址为</a:t>
            </a:r>
            <a:r>
              <a:rPr lang="en-US" altLang="zh-TW" sz="2100" dirty="0"/>
              <a:t>6×1</a:t>
            </a:r>
            <a:r>
              <a:rPr lang="en-US" sz="2100" dirty="0"/>
              <a:t>K+452=6596</a:t>
            </a:r>
          </a:p>
          <a:p>
            <a:r>
              <a:rPr lang="en-US" sz="2100" dirty="0"/>
              <a:t>（3）</a:t>
            </a:r>
            <a:r>
              <a:rPr lang="zh-TW" altLang="en-US" sz="2100" dirty="0"/>
              <a:t>逻辑地址为</a:t>
            </a:r>
            <a:r>
              <a:rPr lang="en-US" altLang="zh-TW" sz="2100" dirty="0"/>
              <a:t>3500</a:t>
            </a:r>
            <a:r>
              <a:rPr lang="zh-TW" altLang="en-US" sz="2100" dirty="0"/>
              <a:t>，则它所在的页号为</a:t>
            </a:r>
            <a:r>
              <a:rPr lang="en-US" altLang="zh-TW" sz="2100" dirty="0"/>
              <a:t>3500/1</a:t>
            </a:r>
            <a:r>
              <a:rPr lang="en-US" sz="2100" dirty="0"/>
              <a:t>K=3,</a:t>
            </a:r>
            <a:r>
              <a:rPr lang="zh-TW" altLang="en-US" sz="2100" dirty="0"/>
              <a:t>它的偏移量为</a:t>
            </a:r>
            <a:r>
              <a:rPr lang="en-US" altLang="zh-TW" sz="2100" dirty="0"/>
              <a:t>3500</a:t>
            </a:r>
            <a:r>
              <a:rPr lang="en-US" sz="2100" dirty="0"/>
              <a:t>MOD1K=428,</a:t>
            </a:r>
            <a:r>
              <a:rPr lang="zh-TW" altLang="en-US" sz="2100" dirty="0"/>
              <a:t>所以它对应的主存块为</a:t>
            </a:r>
            <a:r>
              <a:rPr lang="en-US" altLang="zh-TW" sz="2100" dirty="0"/>
              <a:t>7</a:t>
            </a:r>
            <a:r>
              <a:rPr lang="zh-TW" altLang="en-US" sz="2100" dirty="0"/>
              <a:t>号块，物理地址为</a:t>
            </a:r>
            <a:r>
              <a:rPr lang="en-US" altLang="zh-TW" sz="2100" dirty="0"/>
              <a:t>7×1</a:t>
            </a:r>
            <a:r>
              <a:rPr lang="en-US" sz="2100" dirty="0"/>
              <a:t>K+428=7596</a:t>
            </a:r>
          </a:p>
          <a:p>
            <a:r>
              <a:rPr lang="en-US" sz="2100" dirty="0"/>
              <a:t>（4）</a:t>
            </a:r>
            <a:r>
              <a:rPr lang="zh-TW" altLang="en-US" sz="2100" dirty="0"/>
              <a:t>逻辑地址为</a:t>
            </a:r>
            <a:r>
              <a:rPr lang="en-US" altLang="zh-TW" sz="2100" dirty="0"/>
              <a:t>4500</a:t>
            </a:r>
            <a:r>
              <a:rPr lang="zh-TW" altLang="en-US" sz="2100" dirty="0"/>
              <a:t>，则它所在的页号为</a:t>
            </a:r>
            <a:r>
              <a:rPr lang="en-US" altLang="zh-TW" sz="2100" dirty="0"/>
              <a:t>4500/1</a:t>
            </a:r>
            <a:r>
              <a:rPr lang="en-US" sz="2100" dirty="0"/>
              <a:t>K=4，</a:t>
            </a:r>
            <a:r>
              <a:rPr lang="zh-TW" altLang="en-US" sz="2100" dirty="0"/>
              <a:t>不存在此页号。所以是越界中断，</a:t>
            </a:r>
            <a:r>
              <a:rPr lang="en-US" altLang="zh-TW" sz="2100" dirty="0"/>
              <a:t>4500</a:t>
            </a:r>
            <a:r>
              <a:rPr lang="zh-TW" altLang="en-US" sz="2100" dirty="0"/>
              <a:t>这个逻辑地址有误，超过了此进程的最大页</a:t>
            </a:r>
            <a:endParaRPr lang="en-US" sz="2100" dirty="0"/>
          </a:p>
        </p:txBody>
      </p:sp>
    </p:spTree>
    <p:extLst>
      <p:ext uri="{BB962C8B-B14F-4D97-AF65-F5344CB8AC3E}">
        <p14:creationId xmlns:p14="http://schemas.microsoft.com/office/powerpoint/2010/main" val="13296686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7954A6-3801-2244-B23A-A207B2CAEC95}"/>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pic>
        <p:nvPicPr>
          <p:cNvPr id="3" name="Picture 2">
            <a:extLst>
              <a:ext uri="{FF2B5EF4-FFF2-40B4-BE49-F238E27FC236}">
                <a16:creationId xmlns:a16="http://schemas.microsoft.com/office/drawing/2014/main" id="{EBC8EBA4-269A-DD42-A745-01C5A7467C73}"/>
              </a:ext>
            </a:extLst>
          </p:cNvPr>
          <p:cNvPicPr>
            <a:picLocks noChangeAspect="1"/>
          </p:cNvPicPr>
          <p:nvPr/>
        </p:nvPicPr>
        <p:blipFill>
          <a:blip r:embed="rId2"/>
          <a:stretch>
            <a:fillRect/>
          </a:stretch>
        </p:blipFill>
        <p:spPr>
          <a:xfrm>
            <a:off x="136795" y="1269914"/>
            <a:ext cx="8870411" cy="4270065"/>
          </a:xfrm>
          <a:prstGeom prst="rect">
            <a:avLst/>
          </a:prstGeom>
        </p:spPr>
      </p:pic>
    </p:spTree>
    <p:extLst>
      <p:ext uri="{BB962C8B-B14F-4D97-AF65-F5344CB8AC3E}">
        <p14:creationId xmlns:p14="http://schemas.microsoft.com/office/powerpoint/2010/main" val="71028871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B897E6-B600-6541-BAD2-8852AFCF434A}"/>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pic>
        <p:nvPicPr>
          <p:cNvPr id="3" name="Picture 2">
            <a:extLst>
              <a:ext uri="{FF2B5EF4-FFF2-40B4-BE49-F238E27FC236}">
                <a16:creationId xmlns:a16="http://schemas.microsoft.com/office/drawing/2014/main" id="{BC58C7D0-D5B6-444E-9D4C-48BD40DE7970}"/>
              </a:ext>
            </a:extLst>
          </p:cNvPr>
          <p:cNvPicPr>
            <a:picLocks noChangeAspect="1"/>
          </p:cNvPicPr>
          <p:nvPr/>
        </p:nvPicPr>
        <p:blipFill>
          <a:blip r:embed="rId2"/>
          <a:stretch>
            <a:fillRect/>
          </a:stretch>
        </p:blipFill>
        <p:spPr>
          <a:xfrm>
            <a:off x="823913" y="909638"/>
            <a:ext cx="7496175" cy="5038725"/>
          </a:xfrm>
          <a:prstGeom prst="rect">
            <a:avLst/>
          </a:prstGeom>
        </p:spPr>
      </p:pic>
    </p:spTree>
    <p:extLst>
      <p:ext uri="{BB962C8B-B14F-4D97-AF65-F5344CB8AC3E}">
        <p14:creationId xmlns:p14="http://schemas.microsoft.com/office/powerpoint/2010/main" val="256857405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B3F569-01DE-2647-A79A-95EBD53D3987}"/>
              </a:ext>
            </a:extLst>
          </p:cNvPr>
          <p:cNvSpPr>
            <a:spLocks noGrp="1"/>
          </p:cNvSpPr>
          <p:nvPr>
            <p:ph type="sldNum" sz="quarter" idx="12"/>
          </p:nvPr>
        </p:nvSpPr>
        <p:spPr bwMode="auto">
          <a:xfrm>
            <a:off x="9389533" y="6243638"/>
            <a:ext cx="2540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algn="r" rtl="0" fontAlgn="base">
              <a:spcBef>
                <a:spcPct val="0"/>
              </a:spcBef>
              <a:spcAft>
                <a:spcPct val="0"/>
              </a:spcAft>
              <a:defRPr kumimoji="0" sz="1400"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a:lstStyle>
          <a:p>
            <a:fld id="{0EC01821-FBC1-0943-A98A-47205D9EC5A4}" type="slidenum">
              <a:rPr lang="zh-CN" altLang="en-US" smtClean="0"/>
              <a:pPr/>
              <a:t>‹#›</a:t>
            </a:fld>
            <a:endParaRPr lang="en-US" altLang="zh-CN"/>
          </a:p>
        </p:txBody>
      </p:sp>
      <p:pic>
        <p:nvPicPr>
          <p:cNvPr id="3" name="Picture 2">
            <a:extLst>
              <a:ext uri="{FF2B5EF4-FFF2-40B4-BE49-F238E27FC236}">
                <a16:creationId xmlns:a16="http://schemas.microsoft.com/office/drawing/2014/main" id="{CA577A1B-A24C-8642-AD61-823FA4DAC457}"/>
              </a:ext>
            </a:extLst>
          </p:cNvPr>
          <p:cNvPicPr>
            <a:picLocks noChangeAspect="1"/>
          </p:cNvPicPr>
          <p:nvPr/>
        </p:nvPicPr>
        <p:blipFill>
          <a:blip r:embed="rId2"/>
          <a:stretch>
            <a:fillRect/>
          </a:stretch>
        </p:blipFill>
        <p:spPr>
          <a:xfrm>
            <a:off x="413538" y="964826"/>
            <a:ext cx="8613320" cy="4786432"/>
          </a:xfrm>
          <a:prstGeom prst="rect">
            <a:avLst/>
          </a:prstGeom>
        </p:spPr>
      </p:pic>
    </p:spTree>
    <p:extLst>
      <p:ext uri="{BB962C8B-B14F-4D97-AF65-F5344CB8AC3E}">
        <p14:creationId xmlns:p14="http://schemas.microsoft.com/office/powerpoint/2010/main" val="2688433863"/>
      </p:ext>
    </p:extLst>
  </p:cSld>
  <p:clrMapOvr>
    <a:masterClrMapping/>
  </p:clrMapOvr>
</p:sld>
</file>

<file path=ppt/theme/theme1.xml><?xml version="1.0" encoding="utf-8"?>
<a:theme xmlns:a="http://schemas.openxmlformats.org/drawingml/2006/main" name="1_诗情画意">
  <a:themeElements>
    <a:clrScheme name="1_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fontScheme name="1_诗情画意">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诗情画意 1">
        <a:dk1>
          <a:srgbClr val="007A77"/>
        </a:dk1>
        <a:lt1>
          <a:srgbClr val="FFFFFF"/>
        </a:lt1>
        <a:dk2>
          <a:srgbClr val="003399"/>
        </a:dk2>
        <a:lt2>
          <a:srgbClr val="C0C0C0"/>
        </a:lt2>
        <a:accent1>
          <a:srgbClr val="EBF7FF"/>
        </a:accent1>
        <a:accent2>
          <a:srgbClr val="3366FF"/>
        </a:accent2>
        <a:accent3>
          <a:srgbClr val="FFFFFF"/>
        </a:accent3>
        <a:accent4>
          <a:srgbClr val="006765"/>
        </a:accent4>
        <a:accent5>
          <a:srgbClr val="F3FAFF"/>
        </a:accent5>
        <a:accent6>
          <a:srgbClr val="2D5CE7"/>
        </a:accent6>
        <a:hlink>
          <a:srgbClr val="DC5900"/>
        </a:hlink>
        <a:folHlink>
          <a:srgbClr val="7979A5"/>
        </a:folHlink>
      </a:clrScheme>
      <a:clrMap bg1="lt1" tx1="dk1" bg2="lt2" tx2="dk2" accent1="accent1" accent2="accent2" accent3="accent3" accent4="accent4" accent5="accent5" accent6="accent6" hlink="hlink" folHlink="folHlink"/>
    </a:extraClrScheme>
    <a:extraClrScheme>
      <a:clrScheme name="1_诗情画意 2">
        <a:dk1>
          <a:srgbClr val="005FBE"/>
        </a:dk1>
        <a:lt1>
          <a:srgbClr val="FFFFDD"/>
        </a:lt1>
        <a:dk2>
          <a:srgbClr val="2C5884"/>
        </a:dk2>
        <a:lt2>
          <a:srgbClr val="C0C0C0"/>
        </a:lt2>
        <a:accent1>
          <a:srgbClr val="E9F7FF"/>
        </a:accent1>
        <a:accent2>
          <a:srgbClr val="F89400"/>
        </a:accent2>
        <a:accent3>
          <a:srgbClr val="FFFFEB"/>
        </a:accent3>
        <a:accent4>
          <a:srgbClr val="0050A2"/>
        </a:accent4>
        <a:accent5>
          <a:srgbClr val="F2FAFF"/>
        </a:accent5>
        <a:accent6>
          <a:srgbClr val="E18600"/>
        </a:accent6>
        <a:hlink>
          <a:srgbClr val="B20048"/>
        </a:hlink>
        <a:folHlink>
          <a:srgbClr val="008080"/>
        </a:folHlink>
      </a:clrScheme>
      <a:clrMap bg1="lt1" tx1="dk1" bg2="lt2" tx2="dk2" accent1="accent1" accent2="accent2" accent3="accent3" accent4="accent4" accent5="accent5" accent6="accent6" hlink="hlink" folHlink="folHlink"/>
    </a:extraClrScheme>
    <a:extraClrScheme>
      <a:clrScheme name="1_诗情画意 3">
        <a:dk1>
          <a:srgbClr val="5D5D8B"/>
        </a:dk1>
        <a:lt1>
          <a:srgbClr val="DAEADE"/>
        </a:lt1>
        <a:dk2>
          <a:srgbClr val="A25269"/>
        </a:dk2>
        <a:lt2>
          <a:srgbClr val="C0C0C0"/>
        </a:lt2>
        <a:accent1>
          <a:srgbClr val="FFFFDD"/>
        </a:accent1>
        <a:accent2>
          <a:srgbClr val="3399FF"/>
        </a:accent2>
        <a:accent3>
          <a:srgbClr val="EAF3EC"/>
        </a:accent3>
        <a:accent4>
          <a:srgbClr val="4E4E76"/>
        </a:accent4>
        <a:accent5>
          <a:srgbClr val="FFFFEB"/>
        </a:accent5>
        <a:accent6>
          <a:srgbClr val="2D8AE7"/>
        </a:accent6>
        <a:hlink>
          <a:srgbClr val="336699"/>
        </a:hlink>
        <a:folHlink>
          <a:srgbClr val="F08F00"/>
        </a:folHlink>
      </a:clrScheme>
      <a:clrMap bg1="lt1" tx1="dk1" bg2="lt2" tx2="dk2" accent1="accent1" accent2="accent2" accent3="accent3" accent4="accent4" accent5="accent5" accent6="accent6" hlink="hlink" folHlink="folHlink"/>
    </a:extraClrScheme>
    <a:extraClrScheme>
      <a:clrScheme name="1_诗情画意 4">
        <a:dk1>
          <a:srgbClr val="006666"/>
        </a:dk1>
        <a:lt1>
          <a:srgbClr val="CCECFF"/>
        </a:lt1>
        <a:dk2>
          <a:srgbClr val="336699"/>
        </a:dk2>
        <a:lt2>
          <a:srgbClr val="C0C0C0"/>
        </a:lt2>
        <a:accent1>
          <a:srgbClr val="FFFFCC"/>
        </a:accent1>
        <a:accent2>
          <a:srgbClr val="FF6600"/>
        </a:accent2>
        <a:accent3>
          <a:srgbClr val="E2F4FF"/>
        </a:accent3>
        <a:accent4>
          <a:srgbClr val="005656"/>
        </a:accent4>
        <a:accent5>
          <a:srgbClr val="FFFFE2"/>
        </a:accent5>
        <a:accent6>
          <a:srgbClr val="E75C00"/>
        </a:accent6>
        <a:hlink>
          <a:srgbClr val="0066FF"/>
        </a:hlink>
        <a:folHlink>
          <a:srgbClr val="BE547F"/>
        </a:folHlink>
      </a:clrScheme>
      <a:clrMap bg1="lt1" tx1="dk1" bg2="lt2" tx2="dk2" accent1="accent1" accent2="accent2" accent3="accent3" accent4="accent4" accent5="accent5" accent6="accent6" hlink="hlink" folHlink="folHlink"/>
    </a:extraClrScheme>
    <a:extraClrScheme>
      <a:clrScheme name="1_诗情画意 5">
        <a:dk1>
          <a:srgbClr val="0033CC"/>
        </a:dk1>
        <a:lt1>
          <a:srgbClr val="FFE9E9"/>
        </a:lt1>
        <a:dk2>
          <a:srgbClr val="000000"/>
        </a:dk2>
        <a:lt2>
          <a:srgbClr val="C0C0C0"/>
        </a:lt2>
        <a:accent1>
          <a:srgbClr val="D5E5DB"/>
        </a:accent1>
        <a:accent2>
          <a:srgbClr val="3366FF"/>
        </a:accent2>
        <a:accent3>
          <a:srgbClr val="FFF2F2"/>
        </a:accent3>
        <a:accent4>
          <a:srgbClr val="002AAE"/>
        </a:accent4>
        <a:accent5>
          <a:srgbClr val="E7F0EA"/>
        </a:accent5>
        <a:accent6>
          <a:srgbClr val="2D5CE7"/>
        </a:accent6>
        <a:hlink>
          <a:srgbClr val="FF9900"/>
        </a:hlink>
        <a:folHlink>
          <a:srgbClr val="008080"/>
        </a:folHlink>
      </a:clrScheme>
      <a:clrMap bg1="lt1" tx1="dk1" bg2="lt2" tx2="dk2" accent1="accent1" accent2="accent2" accent3="accent3" accent4="accent4" accent5="accent5" accent6="accent6" hlink="hlink" folHlink="folHlink"/>
    </a:extraClrScheme>
    <a:extraClrScheme>
      <a:clrScheme name="1_诗情画意 6">
        <a:dk1>
          <a:srgbClr val="336699"/>
        </a:dk1>
        <a:lt1>
          <a:srgbClr val="F4E9E0"/>
        </a:lt1>
        <a:dk2>
          <a:srgbClr val="DC5900"/>
        </a:dk2>
        <a:lt2>
          <a:srgbClr val="C0C0C0"/>
        </a:lt2>
        <a:accent1>
          <a:srgbClr val="E4E4E4"/>
        </a:accent1>
        <a:accent2>
          <a:srgbClr val="3399FF"/>
        </a:accent2>
        <a:accent3>
          <a:srgbClr val="F8F2ED"/>
        </a:accent3>
        <a:accent4>
          <a:srgbClr val="2A5682"/>
        </a:accent4>
        <a:accent5>
          <a:srgbClr val="EFEFEF"/>
        </a:accent5>
        <a:accent6>
          <a:srgbClr val="2D8AE7"/>
        </a:accent6>
        <a:hlink>
          <a:srgbClr val="CC0066"/>
        </a:hlink>
        <a:folHlink>
          <a:srgbClr val="008080"/>
        </a:folHlink>
      </a:clrScheme>
      <a:clrMap bg1="lt1" tx1="dk1" bg2="lt2" tx2="dk2" accent1="accent1" accent2="accent2" accent3="accent3" accent4="accent4" accent5="accent5" accent6="accent6" hlink="hlink" folHlink="folHlink"/>
    </a:extraClrScheme>
    <a:extraClrScheme>
      <a:clrScheme name="1_诗情画意 7">
        <a:dk1>
          <a:srgbClr val="CC3300"/>
        </a:dk1>
        <a:lt1>
          <a:srgbClr val="E5E5FF"/>
        </a:lt1>
        <a:dk2>
          <a:srgbClr val="565680"/>
        </a:dk2>
        <a:lt2>
          <a:srgbClr val="C0C0C0"/>
        </a:lt2>
        <a:accent1>
          <a:srgbClr val="E6E4EC"/>
        </a:accent1>
        <a:accent2>
          <a:srgbClr val="0066CC"/>
        </a:accent2>
        <a:accent3>
          <a:srgbClr val="F0F0FF"/>
        </a:accent3>
        <a:accent4>
          <a:srgbClr val="AE2A00"/>
        </a:accent4>
        <a:accent5>
          <a:srgbClr val="F0EFF4"/>
        </a:accent5>
        <a:accent6>
          <a:srgbClr val="005CB9"/>
        </a:accent6>
        <a:hlink>
          <a:srgbClr val="008080"/>
        </a:hlink>
        <a:folHlink>
          <a:srgbClr val="7B7BA7"/>
        </a:folHlink>
      </a:clrScheme>
      <a:clrMap bg1="lt1" tx1="dk1" bg2="lt2" tx2="dk2" accent1="accent1" accent2="accent2" accent3="accent3" accent4="accent4" accent5="accent5" accent6="accent6" hlink="hlink" folHlink="folHlink"/>
    </a:extraClrScheme>
    <a:extraClrScheme>
      <a:clrScheme name="1_诗情画意 8">
        <a:dk1>
          <a:srgbClr val="000099"/>
        </a:dk1>
        <a:lt1>
          <a:srgbClr val="FFE2C5"/>
        </a:lt1>
        <a:dk2>
          <a:srgbClr val="007D7A"/>
        </a:dk2>
        <a:lt2>
          <a:srgbClr val="C0C0C0"/>
        </a:lt2>
        <a:accent1>
          <a:srgbClr val="EAEAEA"/>
        </a:accent1>
        <a:accent2>
          <a:srgbClr val="B26EB4"/>
        </a:accent2>
        <a:accent3>
          <a:srgbClr val="FFEEDF"/>
        </a:accent3>
        <a:accent4>
          <a:srgbClr val="000082"/>
        </a:accent4>
        <a:accent5>
          <a:srgbClr val="F3F3F3"/>
        </a:accent5>
        <a:accent6>
          <a:srgbClr val="A163A3"/>
        </a:accent6>
        <a:hlink>
          <a:srgbClr val="CC3300"/>
        </a:hlink>
        <a:folHlink>
          <a:srgbClr val="0088E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主题">
      <a:majorFont>
        <a:latin typeface="Calibri"/>
        <a:ea typeface="华文中宋"/>
        <a:cs typeface="宋体"/>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altLang="zh-CN" sz="1800" b="1"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吉祥如意">
  <a:themeElements>
    <a:clrScheme name="吉祥如意 1">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EF8FF"/>
      </a:accent5>
      <a:accent6>
        <a:srgbClr val="E7CDB2"/>
      </a:accent6>
      <a:hlink>
        <a:srgbClr val="0066CC"/>
      </a:hlink>
      <a:folHlink>
        <a:srgbClr val="9F9FBF"/>
      </a:folHlink>
    </a:clrScheme>
    <a:fontScheme name="吉祥如意">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吉祥如意 1">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EF8FF"/>
        </a:accent5>
        <a:accent6>
          <a:srgbClr val="E7CDB2"/>
        </a:accent6>
        <a:hlink>
          <a:srgbClr val="0066CC"/>
        </a:hlink>
        <a:folHlink>
          <a:srgbClr val="9F9FBF"/>
        </a:folHlink>
      </a:clrScheme>
      <a:clrMap bg1="lt1" tx1="dk1" bg2="lt2" tx2="dk2" accent1="accent1" accent2="accent2" accent3="accent3" accent4="accent4" accent5="accent5" accent6="accent6" hlink="hlink" folHlink="folHlink"/>
    </a:extraClrScheme>
    <a:extraClrScheme>
      <a:clrScheme name="吉祥如意 2">
        <a:dk1>
          <a:srgbClr val="59582D"/>
        </a:dk1>
        <a:lt1>
          <a:srgbClr val="EAEAEA"/>
        </a:lt1>
        <a:dk2>
          <a:srgbClr val="666699"/>
        </a:dk2>
        <a:lt2>
          <a:srgbClr val="D9D9D9"/>
        </a:lt2>
        <a:accent1>
          <a:srgbClr val="CCECFF"/>
        </a:accent1>
        <a:accent2>
          <a:srgbClr val="B2D2C7"/>
        </a:accent2>
        <a:accent3>
          <a:srgbClr val="F3F3F3"/>
        </a:accent3>
        <a:accent4>
          <a:srgbClr val="4B4A25"/>
        </a:accent4>
        <a:accent5>
          <a:srgbClr val="E2F4FF"/>
        </a:accent5>
        <a:accent6>
          <a:srgbClr val="A1BEB4"/>
        </a:accent6>
        <a:hlink>
          <a:srgbClr val="993366"/>
        </a:hlink>
        <a:folHlink>
          <a:srgbClr val="92B9E0"/>
        </a:folHlink>
      </a:clrScheme>
      <a:clrMap bg1="lt1" tx1="dk1" bg2="lt2" tx2="dk2" accent1="accent1" accent2="accent2" accent3="accent3" accent4="accent4" accent5="accent5" accent6="accent6" hlink="hlink" folHlink="folHlink"/>
    </a:extraClrScheme>
    <a:extraClrScheme>
      <a:clrScheme name="吉祥如意 3">
        <a:dk1>
          <a:srgbClr val="000099"/>
        </a:dk1>
        <a:lt1>
          <a:srgbClr val="FFFFCC"/>
        </a:lt1>
        <a:dk2>
          <a:srgbClr val="004000"/>
        </a:dk2>
        <a:lt2>
          <a:srgbClr val="FFD9B3"/>
        </a:lt2>
        <a:accent1>
          <a:srgbClr val="FFD9D9"/>
        </a:accent1>
        <a:accent2>
          <a:srgbClr val="DDDDDD"/>
        </a:accent2>
        <a:accent3>
          <a:srgbClr val="FFFFE2"/>
        </a:accent3>
        <a:accent4>
          <a:srgbClr val="000082"/>
        </a:accent4>
        <a:accent5>
          <a:srgbClr val="FFE9E9"/>
        </a:accent5>
        <a:accent6>
          <a:srgbClr val="C8C8C8"/>
        </a:accent6>
        <a:hlink>
          <a:srgbClr val="FF0000"/>
        </a:hlink>
        <a:folHlink>
          <a:srgbClr val="FFAB57"/>
        </a:folHlink>
      </a:clrScheme>
      <a:clrMap bg1="lt1" tx1="dk1" bg2="lt2" tx2="dk2" accent1="accent1" accent2="accent2" accent3="accent3" accent4="accent4" accent5="accent5" accent6="accent6" hlink="hlink" folHlink="folHlink"/>
    </a:extraClrScheme>
    <a:extraClrScheme>
      <a:clrScheme name="吉祥如意 4">
        <a:dk1>
          <a:srgbClr val="000000"/>
        </a:dk1>
        <a:lt1>
          <a:srgbClr val="DCE8E2"/>
        </a:lt1>
        <a:dk2>
          <a:srgbClr val="0033CC"/>
        </a:dk2>
        <a:lt2>
          <a:srgbClr val="C4C4D8"/>
        </a:lt2>
        <a:accent1>
          <a:srgbClr val="FFFFFF"/>
        </a:accent1>
        <a:accent2>
          <a:srgbClr val="A9CFB1"/>
        </a:accent2>
        <a:accent3>
          <a:srgbClr val="EBF2EE"/>
        </a:accent3>
        <a:accent4>
          <a:srgbClr val="000000"/>
        </a:accent4>
        <a:accent5>
          <a:srgbClr val="FFFFFF"/>
        </a:accent5>
        <a:accent6>
          <a:srgbClr val="99BBA0"/>
        </a:accent6>
        <a:hlink>
          <a:srgbClr val="CC3300"/>
        </a:hlink>
        <a:folHlink>
          <a:srgbClr val="666699"/>
        </a:folHlink>
      </a:clrScheme>
      <a:clrMap bg1="lt1" tx1="dk1" bg2="lt2" tx2="dk2" accent1="accent1" accent2="accent2" accent3="accent3" accent4="accent4" accent5="accent5" accent6="accent6" hlink="hlink" folHlink="folHlink"/>
    </a:extraClrScheme>
    <a:extraClrScheme>
      <a:clrScheme name="吉祥如意 5">
        <a:dk1>
          <a:srgbClr val="606090"/>
        </a:dk1>
        <a:lt1>
          <a:srgbClr val="E5FFFF"/>
        </a:lt1>
        <a:dk2>
          <a:srgbClr val="0000CC"/>
        </a:dk2>
        <a:lt2>
          <a:srgbClr val="91DAFF"/>
        </a:lt2>
        <a:accent1>
          <a:srgbClr val="EAEAEA"/>
        </a:accent1>
        <a:accent2>
          <a:srgbClr val="FFE2C5"/>
        </a:accent2>
        <a:accent3>
          <a:srgbClr val="F0FFFF"/>
        </a:accent3>
        <a:accent4>
          <a:srgbClr val="51517A"/>
        </a:accent4>
        <a:accent5>
          <a:srgbClr val="F3F3F3"/>
        </a:accent5>
        <a:accent6>
          <a:srgbClr val="E7CDB2"/>
        </a:accent6>
        <a:hlink>
          <a:srgbClr val="000000"/>
        </a:hlink>
        <a:folHlink>
          <a:srgbClr val="3DB77A"/>
        </a:folHlink>
      </a:clrScheme>
      <a:clrMap bg1="lt1" tx1="dk1" bg2="lt2" tx2="dk2" accent1="accent1" accent2="accent2" accent3="accent3" accent4="accent4" accent5="accent5" accent6="accent6" hlink="hlink" folHlink="folHlink"/>
    </a:extraClrScheme>
    <a:extraClrScheme>
      <a:clrScheme name="吉祥如意 6">
        <a:dk1>
          <a:srgbClr val="CC0066"/>
        </a:dk1>
        <a:lt1>
          <a:srgbClr val="FFDDBB"/>
        </a:lt1>
        <a:dk2>
          <a:srgbClr val="000000"/>
        </a:dk2>
        <a:lt2>
          <a:srgbClr val="C0C0C0"/>
        </a:lt2>
        <a:accent1>
          <a:srgbClr val="FFFFCC"/>
        </a:accent1>
        <a:accent2>
          <a:srgbClr val="FFFFFF"/>
        </a:accent2>
        <a:accent3>
          <a:srgbClr val="FFEBDA"/>
        </a:accent3>
        <a:accent4>
          <a:srgbClr val="AE0056"/>
        </a:accent4>
        <a:accent5>
          <a:srgbClr val="FFFFE2"/>
        </a:accent5>
        <a:accent6>
          <a:srgbClr val="E7E7E7"/>
        </a:accent6>
        <a:hlink>
          <a:srgbClr val="0066CC"/>
        </a:hlink>
        <a:folHlink>
          <a:srgbClr val="8EB37D"/>
        </a:folHlink>
      </a:clrScheme>
      <a:clrMap bg1="lt1" tx1="dk1" bg2="lt2" tx2="dk2" accent1="accent1" accent2="accent2" accent3="accent3" accent4="accent4" accent5="accent5" accent6="accent6" hlink="hlink" folHlink="folHlink"/>
    </a:extraClrScheme>
    <a:extraClrScheme>
      <a:clrScheme name="吉祥如意 7">
        <a:dk1>
          <a:srgbClr val="B60000"/>
        </a:dk1>
        <a:lt1>
          <a:srgbClr val="FFFF99"/>
        </a:lt1>
        <a:dk2>
          <a:srgbClr val="800000"/>
        </a:dk2>
        <a:lt2>
          <a:srgbClr val="FFFFFF"/>
        </a:lt2>
        <a:accent1>
          <a:srgbClr val="9888A4"/>
        </a:accent1>
        <a:accent2>
          <a:srgbClr val="A9335D"/>
        </a:accent2>
        <a:accent3>
          <a:srgbClr val="C0AAAA"/>
        </a:accent3>
        <a:accent4>
          <a:srgbClr val="DADA82"/>
        </a:accent4>
        <a:accent5>
          <a:srgbClr val="CAC3CF"/>
        </a:accent5>
        <a:accent6>
          <a:srgbClr val="992D53"/>
        </a:accent6>
        <a:hlink>
          <a:srgbClr val="CCECFF"/>
        </a:hlink>
        <a:folHlink>
          <a:srgbClr val="FF6600"/>
        </a:folHlink>
      </a:clrScheme>
      <a:clrMap bg1="dk2" tx1="lt1" bg2="dk1" tx2="lt2" accent1="accent1" accent2="accent2" accent3="accent3" accent4="accent4" accent5="accent5" accent6="accent6" hlink="hlink" folHlink="folHlink"/>
    </a:extraClrScheme>
    <a:extraClrScheme>
      <a:clrScheme name="吉祥如意 8">
        <a:dk1>
          <a:srgbClr val="808080"/>
        </a:dk1>
        <a:lt1>
          <a:srgbClr val="FFFFFF"/>
        </a:lt1>
        <a:dk2>
          <a:srgbClr val="1C1C1C"/>
        </a:dk2>
        <a:lt2>
          <a:srgbClr val="FFFF66"/>
        </a:lt2>
        <a:accent1>
          <a:srgbClr val="9898BA"/>
        </a:accent1>
        <a:accent2>
          <a:srgbClr val="777777"/>
        </a:accent2>
        <a:accent3>
          <a:srgbClr val="ABABAB"/>
        </a:accent3>
        <a:accent4>
          <a:srgbClr val="DADADA"/>
        </a:accent4>
        <a:accent5>
          <a:srgbClr val="CACAD9"/>
        </a:accent5>
        <a:accent6>
          <a:srgbClr val="6B6B6B"/>
        </a:accent6>
        <a:hlink>
          <a:srgbClr val="CCFF99"/>
        </a:hlink>
        <a:folHlink>
          <a:srgbClr val="E436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8547</TotalTime>
  <Pages>0</Pages>
  <Words>13756</Words>
  <Characters>0</Characters>
  <Application>Microsoft Macintosh PowerPoint</Application>
  <DocSecurity>0</DocSecurity>
  <PresentationFormat>On-screen Show (4:3)</PresentationFormat>
  <Lines>0</Lines>
  <Paragraphs>1714</Paragraphs>
  <Slides>150</Slides>
  <Notes>2</Notes>
  <HiddenSlides>0</HiddenSlides>
  <MMClips>0</MMClips>
  <ScaleCrop>false</ScaleCrop>
  <HeadingPairs>
    <vt:vector size="8" baseType="variant">
      <vt:variant>
        <vt:lpstr>Fonts Used</vt:lpstr>
      </vt:variant>
      <vt:variant>
        <vt:i4>25</vt:i4>
      </vt:variant>
      <vt:variant>
        <vt:lpstr>Theme</vt:lpstr>
      </vt:variant>
      <vt:variant>
        <vt:i4>3</vt:i4>
      </vt:variant>
      <vt:variant>
        <vt:lpstr>Embedded OLE Servers</vt:lpstr>
      </vt:variant>
      <vt:variant>
        <vt:i4>1</vt:i4>
      </vt:variant>
      <vt:variant>
        <vt:lpstr>Slide Titles</vt:lpstr>
      </vt:variant>
      <vt:variant>
        <vt:i4>150</vt:i4>
      </vt:variant>
    </vt:vector>
  </HeadingPairs>
  <TitlesOfParts>
    <vt:vector size="179" baseType="lpstr">
      <vt:lpstr>Arial Unicode MS</vt:lpstr>
      <vt:lpstr>等线</vt:lpstr>
      <vt:lpstr>微软雅黑</vt:lpstr>
      <vt:lpstr>黑体</vt:lpstr>
      <vt:lpstr>宋体</vt:lpstr>
      <vt:lpstr>华文隶书</vt:lpstr>
      <vt:lpstr>华文行楷</vt:lpstr>
      <vt:lpstr>华文新魏</vt:lpstr>
      <vt:lpstr>华文中宋</vt:lpstr>
      <vt:lpstr>幼圆</vt:lpstr>
      <vt:lpstr>方正小标宋_GBK</vt:lpstr>
      <vt:lpstr>方正小标宋简体</vt:lpstr>
      <vt:lpstr>方正正粗黑简体</vt:lpstr>
      <vt:lpstr>方正粗黑宋简体</vt:lpstr>
      <vt:lpstr>方正粗黑简体</vt:lpstr>
      <vt:lpstr>Arial</vt:lpstr>
      <vt:lpstr>Arial Black</vt:lpstr>
      <vt:lpstr>Arial Narrow</vt:lpstr>
      <vt:lpstr>Calibri</vt:lpstr>
      <vt:lpstr>Courier New</vt:lpstr>
      <vt:lpstr>Monotype Sorts</vt:lpstr>
      <vt:lpstr>Tahoma</vt:lpstr>
      <vt:lpstr>Times New Roman</vt:lpstr>
      <vt:lpstr>Wingdings</vt:lpstr>
      <vt:lpstr>Wingdings 2</vt:lpstr>
      <vt:lpstr>1_诗情画意</vt:lpstr>
      <vt:lpstr>1_Office 主题</vt:lpstr>
      <vt:lpstr>吉祥如意</vt:lpstr>
      <vt:lpstr>Document</vt:lpstr>
      <vt:lpstr>第4章  存储管理</vt:lpstr>
      <vt:lpstr>第4章 存储管理</vt:lpstr>
      <vt:lpstr>PowerPoint Presentation</vt:lpstr>
      <vt:lpstr>1 存储系统的基本概念</vt:lpstr>
      <vt:lpstr>　　1.1 存储器的分类</vt:lpstr>
      <vt:lpstr>存储器管理的层次结构</vt:lpstr>
      <vt:lpstr>1.2 物理地址和逻辑地址</vt:lpstr>
      <vt:lpstr>程序的装入和链接</vt:lpstr>
      <vt:lpstr>PowerPoint Presentation</vt:lpstr>
      <vt:lpstr>PowerPoint Presentation</vt:lpstr>
      <vt:lpstr>PowerPoint Presentation</vt:lpstr>
      <vt:lpstr>程序的装入和链接</vt:lpstr>
      <vt:lpstr>程序的装入和链接</vt:lpstr>
      <vt:lpstr>程序的装入和链接</vt:lpstr>
      <vt:lpstr>程序的装入和链接</vt:lpstr>
      <vt:lpstr>1.3 地址重定位和存储保护</vt:lpstr>
      <vt:lpstr>2 存储管理的基本概念</vt:lpstr>
      <vt:lpstr>2.1 存储管理的功能</vt:lpstr>
      <vt:lpstr>PowerPoint Presentation</vt:lpstr>
      <vt:lpstr>2.2 内存扩充技术</vt:lpstr>
      <vt:lpstr>PowerPoint Presentation</vt:lpstr>
      <vt:lpstr>2.3 存储管理的分类</vt:lpstr>
      <vt:lpstr>PowerPoint Presentation</vt:lpstr>
      <vt:lpstr>PowerPoint Presentation</vt:lpstr>
      <vt:lpstr>2.3 存储管理的分类</vt:lpstr>
      <vt:lpstr>2.3 存储管理的分类</vt:lpstr>
      <vt:lpstr>2.3 存储管理的分类</vt:lpstr>
      <vt:lpstr>3 分区存储管理</vt:lpstr>
      <vt:lpstr>PowerPoint Presentation</vt:lpstr>
      <vt:lpstr>PowerPoint Presentation</vt:lpstr>
      <vt:lpstr>PowerPoint Presentation</vt:lpstr>
      <vt:lpstr>3.2 固定分区存储管理</vt:lpstr>
      <vt:lpstr>1. 主存分配表 　　                   为了说明各分区的分配和使用情况，该存储管理系统必须设置一种逻辑结构来记录主存中各分区的使用情况，通常我们称之为“主存分配表”。如表3-1所示。</vt:lpstr>
      <vt:lpstr>PowerPoint Presentation</vt:lpstr>
      <vt:lpstr>PowerPoint Presentation</vt:lpstr>
      <vt:lpstr>PowerPoint Presentation</vt:lpstr>
      <vt:lpstr>【例4-1】 在固定分区存储管理中，主存空闲分区已划分，用户分区的起始地址为100KB，按地址从小到大为：100KB、500KB、200KB、300KB。现有用户进程大小依次为212KB、417KB、112KB。试问采用顺序分配算法，它们将依次装入到主存的哪个分区？</vt:lpstr>
      <vt:lpstr>PowerPoint Presentation</vt:lpstr>
      <vt:lpstr> 为了实现存储保护，处理器执行某作业时，修改上、下限寄存器的内容为当前作业的上、下限地址值，并对作业中的每条指令的地址都要进行检验：如果该指令的物理地址处于下限地址到上限地址之间，则按物理地址访问主存；如果物理地址低于下限地址或大于上限地址，则产生“地址越界”中断事件，达到阻止作业间相互干扰，实现存储保护的效果。这种存储保护称为“界限寄存器”法。　</vt:lpstr>
      <vt:lpstr>PowerPoint Presentation</vt:lpstr>
      <vt:lpstr>PowerPoint Presentation</vt:lpstr>
      <vt:lpstr>3.3 可变分区存储管理</vt:lpstr>
      <vt:lpstr>3.3 可变分区存储管理</vt:lpstr>
      <vt:lpstr>3.3 可变分区存储管理</vt:lpstr>
      <vt:lpstr>3.3 可变分区存储管理</vt:lpstr>
      <vt:lpstr>3.3 可变分区存储管理</vt:lpstr>
      <vt:lpstr>3.3 可变分区存储管理</vt:lpstr>
      <vt:lpstr>3.3 可变分区存储管理</vt:lpstr>
      <vt:lpstr>PowerPoint Presentation</vt:lpstr>
      <vt:lpstr>3.3 可变分区存储管理</vt:lpstr>
      <vt:lpstr>3.3 可变分区存储管理</vt:lpstr>
      <vt:lpstr>3.3 可变分区存储管理</vt:lpstr>
      <vt:lpstr>3.3 可变分区存储管理</vt:lpstr>
      <vt:lpstr>3.3 可变分区存储管理</vt:lpstr>
      <vt:lpstr>3.3 可变分区存储管理</vt:lpstr>
      <vt:lpstr>3.3 可变分区存储管理</vt:lpstr>
      <vt:lpstr>PowerPoint Presentation</vt:lpstr>
      <vt:lpstr>3.3 可变分区存储管理</vt:lpstr>
      <vt:lpstr>3.3 可变分区存储管理</vt:lpstr>
      <vt:lpstr>3.3 可变分区存储管理</vt:lpstr>
      <vt:lpstr>3.3 可变分区存储管理</vt:lpstr>
      <vt:lpstr>3.3 可变分区存储管理</vt:lpstr>
      <vt:lpstr>3.3 可变分区存储管理</vt:lpstr>
      <vt:lpstr>【例4-2】给定当前主存存储空间分配图4-4，采用可变分配管理方法，为新来 的18KB的作业3分配主存空间；同时用示意图表示作业2运行结束释放主存空间后的情况。</vt:lpstr>
      <vt:lpstr>          采用已分配区表和未分配区表来描述，可变分区存储管理程序在实施主存的分配时，要到未分配区表查找满足作业3要求的空闲区，然后经过划分，在已分配区表中添加新的分区，同时修改未分配区表中的信息，如表3-3。 　　同样的方法，作业2释放主存空间后应相应修改已分配区表和未分配区表信息，读者可以参考教材内容自行绘制。</vt:lpstr>
      <vt:lpstr>      表4-3  例4.2的分区表示意图</vt:lpstr>
      <vt:lpstr>3.3 可变分区存储管理</vt:lpstr>
      <vt:lpstr>PowerPoint Presentation</vt:lpstr>
      <vt:lpstr>PowerPoint Presentation</vt:lpstr>
      <vt:lpstr>【例4-3】 设系统空闲区链表如图3-5，用户作业先后申请7.8KB，4KB大小的空闲区，试用4种算法找出满足要求的空闲区。</vt:lpstr>
      <vt:lpstr>PowerPoint Presentation</vt:lpstr>
      <vt:lpstr>PowerPoint Presentation</vt:lpstr>
      <vt:lpstr>PowerPoint Presentation</vt:lpstr>
      <vt:lpstr>PowerPoint Presentation</vt:lpstr>
      <vt:lpstr>PowerPoint Presentation</vt:lpstr>
      <vt:lpstr>PowerPoint Presentation</vt:lpstr>
      <vt:lpstr>4 简单分页存储管理</vt:lpstr>
      <vt:lpstr>4.1 基本原理</vt:lpstr>
      <vt:lpstr>PowerPoint Presentation</vt:lpstr>
      <vt:lpstr>4.2 地址转换</vt:lpstr>
      <vt:lpstr>PowerPoint Presentation</vt:lpstr>
      <vt:lpstr>PowerPoint Presentation</vt:lpstr>
      <vt:lpstr>PowerPoint Presentation</vt:lpstr>
      <vt:lpstr>图4-10是简单分页存储管理的地址转换过程示意图。</vt:lpstr>
      <vt:lpstr>PowerPoint Presentation</vt:lpstr>
      <vt:lpstr>3.4.3 相联存储器和快表</vt:lpstr>
      <vt:lpstr>PowerPoint Presentation</vt:lpstr>
      <vt:lpstr>4.4 页的分配与回收</vt:lpstr>
      <vt:lpstr>PowerPoint Presentation</vt:lpstr>
      <vt:lpstr>4.5 页的共享和保护</vt:lpstr>
      <vt:lpstr>PowerPoint Presentation</vt:lpstr>
      <vt:lpstr>4.6 两级和多级页表</vt:lpstr>
      <vt:lpstr>PowerPoint Presentation</vt:lpstr>
      <vt:lpstr>PowerPoint Presentation</vt:lpstr>
      <vt:lpstr>PowerPoint Presentation</vt:lpstr>
      <vt:lpstr>PowerPoint Presentation</vt:lpstr>
      <vt:lpstr>PowerPoint Presentation</vt:lpstr>
      <vt:lpstr>5 简单分段存储管理</vt:lpstr>
      <vt:lpstr>5 简单分段存储管理</vt:lpstr>
      <vt:lpstr> 5.1 基本原理</vt:lpstr>
      <vt:lpstr>5.2 地址转换</vt:lpstr>
      <vt:lpstr>5.3 段的共享</vt:lpstr>
      <vt:lpstr>5.3 段的共享</vt:lpstr>
      <vt:lpstr>5.4 分段存储管理的优点</vt:lpstr>
      <vt:lpstr>PowerPoint Presentation</vt:lpstr>
      <vt:lpstr>PowerPoint Presentation</vt:lpstr>
      <vt:lpstr>6 虚拟存储管理</vt:lpstr>
      <vt:lpstr>PowerPoint Presentation</vt:lpstr>
      <vt:lpstr>7 请求分页虚拟存储管理</vt:lpstr>
      <vt:lpstr>PowerPoint Presentation</vt:lpstr>
      <vt:lpstr>PowerPoint Presentation</vt:lpstr>
      <vt:lpstr>7.2 主存页面分配策略</vt:lpstr>
      <vt:lpstr>PowerPoint Presentation</vt:lpstr>
      <vt:lpstr>7.3 页面调入策略</vt:lpstr>
      <vt:lpstr>7.4 页面置换算法</vt:lpstr>
      <vt:lpstr>【例4-7】 一个请求分页虚拟存储管理系统中，一个程序运行的页面走向是：1、2、3、4、2、1、2、3、5、2、3、7、6。设分配给程序3个主存块，试采用FIFO页面置换算法计算缺页中断次数和缺页中断率。</vt:lpstr>
      <vt:lpstr>PowerPoint Presentation</vt:lpstr>
      <vt:lpstr>PowerPoint Presentation</vt:lpstr>
      <vt:lpstr>【例4-8】 针对例4-7的内容，采用LRU置换算法，计算缺页中断次数和缺页中断率。</vt:lpstr>
      <vt:lpstr>PowerPoint Presentation</vt:lpstr>
      <vt:lpstr>PowerPoint Presentation</vt:lpstr>
      <vt:lpstr>PowerPoint Presentation</vt:lpstr>
      <vt:lpstr>PowerPoint Presentation</vt:lpstr>
      <vt:lpstr>PowerPoint Presentation</vt:lpstr>
      <vt:lpstr>PowerPoint Presentation</vt:lpstr>
      <vt:lpstr>7.5 缺页中断率分析</vt:lpstr>
      <vt:lpstr>PowerPoint Presentation</vt:lpstr>
      <vt:lpstr>【例4-9】 现有作业的页面访问序列为：6、7、6、5、9、6、8、9、7、6、9、6，系统分配3个主存块，试分别用OPT、FIFO、LRU和CLOCK页面置换算法计算缺页中断次数和缺页中断率。</vt:lpstr>
      <vt:lpstr>PowerPoint Presentation</vt:lpstr>
      <vt:lpstr>【例4-10】设有一个数组定义为：int S[200][200];在一个虚存系统中，系统为一个进程分配3个主存块，每个主存块可以存放400个整数。第1主存块用来存放程序，且程序已在主存中。下面有两段程序：</vt:lpstr>
      <vt:lpstr>8 请求分段虚拟存储管理</vt:lpstr>
      <vt:lpstr>PowerPoint Presentation</vt:lpstr>
      <vt:lpstr>PowerPoint Presentation</vt:lpstr>
      <vt:lpstr>8.2 地址转换</vt:lpstr>
      <vt:lpstr>8.3 段的动态链接</vt:lpstr>
      <vt:lpstr>8.4 段的动态增长</vt:lpstr>
      <vt:lpstr>PowerPoint Presentation</vt:lpstr>
      <vt:lpstr>9  请求段页式虚拟存储管理</vt:lpstr>
      <vt:lpstr>本章小结</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subject/>
  <dc:creator>Administrator</dc:creator>
  <cp:keywords/>
  <dc:description/>
  <cp:lastModifiedBy>Microsoft Office User</cp:lastModifiedBy>
  <cp:revision>213</cp:revision>
  <dcterms:created xsi:type="dcterms:W3CDTF">2013-01-25T01:44:32Z</dcterms:created>
  <dcterms:modified xsi:type="dcterms:W3CDTF">2026-09-28T13:57:20Z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2052-9.1.0.4039</vt:lpwstr>
  </property>
</Properties>
</file>